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7"/>
  </p:notesMasterIdLst>
  <p:sldIdLst>
    <p:sldId id="256" r:id="rId2"/>
    <p:sldId id="280" r:id="rId3"/>
    <p:sldId id="257" r:id="rId4"/>
    <p:sldId id="258" r:id="rId5"/>
    <p:sldId id="260" r:id="rId6"/>
    <p:sldId id="279" r:id="rId7"/>
    <p:sldId id="261" r:id="rId8"/>
    <p:sldId id="259" r:id="rId9"/>
    <p:sldId id="276" r:id="rId10"/>
    <p:sldId id="263" r:id="rId11"/>
    <p:sldId id="265" r:id="rId12"/>
    <p:sldId id="264" r:id="rId13"/>
    <p:sldId id="266" r:id="rId14"/>
    <p:sldId id="267" r:id="rId15"/>
    <p:sldId id="275" r:id="rId16"/>
    <p:sldId id="268" r:id="rId17"/>
    <p:sldId id="271" r:id="rId18"/>
    <p:sldId id="269" r:id="rId19"/>
    <p:sldId id="277" r:id="rId20"/>
    <p:sldId id="270" r:id="rId21"/>
    <p:sldId id="278" r:id="rId22"/>
    <p:sldId id="273" r:id="rId23"/>
    <p:sldId id="281" r:id="rId24"/>
    <p:sldId id="274" r:id="rId25"/>
    <p:sldId id="272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00E"/>
    <a:srgbClr val="307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35"/>
    <p:restoredTop sz="94640"/>
  </p:normalViewPr>
  <p:slideViewPr>
    <p:cSldViewPr snapToGrid="0" snapToObjects="1">
      <p:cViewPr>
        <p:scale>
          <a:sx n="66" d="100"/>
          <a:sy n="66" d="100"/>
        </p:scale>
        <p:origin x="28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2253E-5B8C-A945-B257-0DBC0C2940B9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CDA90-A41B-2C43-AD02-7DA72C09A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8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CDA90-A41B-2C43-AD02-7DA72C09A73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82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B88C-2A98-2C48-9606-5F041E2CB3B9}" type="datetime1">
              <a:rPr lang="ja-JP" altLang="en-US" smtClean="0"/>
              <a:t>2021/9/10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1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6B72-04FD-5246-9404-79E4C7027785}" type="datetime1">
              <a:rPr lang="ja-JP" altLang="en-US" smtClean="0"/>
              <a:t>2021/9/10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5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F641-FB07-784E-A014-2E76DF74EB66}" type="datetime1">
              <a:rPr lang="ja-JP" altLang="en-US" smtClean="0"/>
              <a:t>2021/9/10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7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E3F6-642D-E343-91F2-DAEA9488E450}" type="datetime1">
              <a:rPr lang="ja-JP" altLang="en-US" smtClean="0"/>
              <a:t>2021/9/10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58F3-62D0-C54B-B86B-4389D78974FF}" type="datetime1">
              <a:rPr lang="ja-JP" altLang="en-US" smtClean="0"/>
              <a:t>2021/9/10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7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0D8-12FA-9D48-B12D-766835500618}" type="datetime1">
              <a:rPr lang="ja-JP" altLang="en-US" smtClean="0"/>
              <a:t>2021/9/10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39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D41D-1FBE-1A40-841E-A98A4B79CD43}" type="datetime1">
              <a:rPr lang="ja-JP" altLang="en-US" smtClean="0"/>
              <a:t>2021/9/10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41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8A7-DBE3-4248-B103-1CDDFEB06B1A}" type="datetime1">
              <a:rPr lang="ja-JP" altLang="en-US" smtClean="0"/>
              <a:t>2021/9/10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D1F3-4A13-0D42-B0AF-615C101EF3F6}" type="datetime1">
              <a:rPr lang="ja-JP" altLang="en-US" smtClean="0"/>
              <a:t>2021/9/10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DA03-CBBA-A44C-9E6F-49EE5B592F3D}" type="datetime1">
              <a:rPr lang="ja-JP" altLang="en-US" smtClean="0"/>
              <a:t>2021/9/10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1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F314-419D-4A45-AD09-B07A3B5B9123}" type="datetime1">
              <a:rPr lang="ja-JP" altLang="en-US" smtClean="0"/>
              <a:t>2021/9/10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FA138-4624-3846-854D-02D9E67CF29B}" type="datetime1">
              <a:rPr lang="ja-JP" altLang="en-US" smtClean="0"/>
              <a:t>2021/9/10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1DF7A-D98E-4FBA-9EDF-A892B7AEE9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939" b="22151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AB5ED2-0E8C-4546-AE40-1B5C8C785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458" y="1041400"/>
            <a:ext cx="9712036" cy="2387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ja-JP" altLang="en-US" sz="6200">
                <a:solidFill>
                  <a:schemeClr val="bg1"/>
                </a:solidFill>
              </a:rPr>
              <a:t> </a:t>
            </a:r>
            <a:r>
              <a:rPr lang="ja-JP" altLang="en-US" sz="6200" b="1">
                <a:solidFill>
                  <a:schemeClr val="bg1"/>
                </a:solidFill>
              </a:rPr>
              <a:t>過剰な負荷から</a:t>
            </a:r>
            <a:r>
              <a:rPr lang="en-US" altLang="ja-JP" sz="6200" b="1" dirty="0">
                <a:solidFill>
                  <a:schemeClr val="bg1"/>
                </a:solidFill>
              </a:rPr>
              <a:t>PC</a:t>
            </a:r>
            <a:r>
              <a:rPr lang="ja-JP" altLang="en-US" sz="6200" b="1">
                <a:solidFill>
                  <a:schemeClr val="bg1"/>
                </a:solidFill>
              </a:rPr>
              <a:t>を守る</a:t>
            </a:r>
            <a:br>
              <a:rPr lang="en-US" altLang="ja-JP" sz="6200" b="1" dirty="0">
                <a:solidFill>
                  <a:schemeClr val="bg1"/>
                </a:solidFill>
              </a:rPr>
            </a:br>
            <a:r>
              <a:rPr lang="ja-JP" altLang="en-US" sz="6200" b="1">
                <a:solidFill>
                  <a:schemeClr val="bg1"/>
                </a:solidFill>
              </a:rPr>
              <a:t>通知システムの開発</a:t>
            </a:r>
            <a:endParaRPr kumimoji="1" lang="ja-JP" altLang="en-US" sz="6200" b="1">
              <a:solidFill>
                <a:schemeClr val="bg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455BA1-EE99-7743-9C44-8327CD80F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</a:rPr>
              <a:t>NE20-1076H</a:t>
            </a:r>
            <a:r>
              <a:rPr kumimoji="1" lang="ja-JP" altLang="en-US" sz="3200" b="1">
                <a:solidFill>
                  <a:schemeClr val="bg1"/>
                </a:solidFill>
              </a:rPr>
              <a:t>　薬師神 虎治郎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7A0A9D-F418-504D-AFE4-E89390F8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2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6A92A-F102-F242-BA1A-F0E720BD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同時に作動しているソフトの数で比較</a:t>
            </a:r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632E6870-ED99-6646-AA2E-F067245A1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492375"/>
            <a:ext cx="5918200" cy="40005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ABC80F-6DA7-1444-A61E-57555E1B6DC6}"/>
              </a:ext>
            </a:extLst>
          </p:cNvPr>
          <p:cNvSpPr/>
          <p:nvPr/>
        </p:nvSpPr>
        <p:spPr>
          <a:xfrm>
            <a:off x="271930" y="2595282"/>
            <a:ext cx="1691341" cy="268942"/>
          </a:xfrm>
          <a:prstGeom prst="rect">
            <a:avLst/>
          </a:prstGeom>
          <a:solidFill>
            <a:srgbClr val="307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C30C5-8F2A-7749-B223-090AA2632144}"/>
              </a:ext>
            </a:extLst>
          </p:cNvPr>
          <p:cNvSpPr txBox="1"/>
          <p:nvPr/>
        </p:nvSpPr>
        <p:spPr>
          <a:xfrm>
            <a:off x="564776" y="2595282"/>
            <a:ext cx="3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デフォルト（</a:t>
            </a:r>
            <a:r>
              <a:rPr kumimoji="1" lang="en-US" altLang="ja-JP" dirty="0">
                <a:solidFill>
                  <a:schemeClr val="bg1"/>
                </a:solidFill>
              </a:rPr>
              <a:t>affinity, </a:t>
            </a:r>
            <a:r>
              <a:rPr kumimoji="1" lang="ja-JP" altLang="en-US">
                <a:solidFill>
                  <a:schemeClr val="bg1"/>
                </a:solidFill>
              </a:rPr>
              <a:t>ターミナル）</a:t>
            </a:r>
          </a:p>
        </p:txBody>
      </p:sp>
      <p:pic>
        <p:nvPicPr>
          <p:cNvPr id="12" name="図 11" descr="グラフ, 折れ線グラフ&#10;&#10;自動的に生成された説明">
            <a:extLst>
              <a:ext uri="{FF2B5EF4-FFF2-40B4-BE49-F238E27FC236}">
                <a16:creationId xmlns:a16="http://schemas.microsoft.com/office/drawing/2014/main" id="{3EC13A4B-3849-A647-B877-6AEDFBBC6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570" y="2492375"/>
            <a:ext cx="5905500" cy="39751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4C4BC8-BFC4-FC4F-9492-05FE6CB499E7}"/>
              </a:ext>
            </a:extLst>
          </p:cNvPr>
          <p:cNvSpPr/>
          <p:nvPr/>
        </p:nvSpPr>
        <p:spPr>
          <a:xfrm>
            <a:off x="6096000" y="2535283"/>
            <a:ext cx="1691341" cy="268942"/>
          </a:xfrm>
          <a:prstGeom prst="rect">
            <a:avLst/>
          </a:prstGeom>
          <a:solidFill>
            <a:srgbClr val="307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9DC905-9446-904E-A4C1-BF4EE508207D}"/>
              </a:ext>
            </a:extLst>
          </p:cNvPr>
          <p:cNvSpPr txBox="1"/>
          <p:nvPr/>
        </p:nvSpPr>
        <p:spPr>
          <a:xfrm>
            <a:off x="6058647" y="2595282"/>
            <a:ext cx="3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ja-JP" altLang="en-US">
                <a:solidFill>
                  <a:schemeClr val="bg1"/>
                </a:solidFill>
              </a:rPr>
              <a:t>デフォルト</a:t>
            </a:r>
            <a:r>
              <a:rPr kumimoji="1" lang="en-US" altLang="ja-JP" dirty="0">
                <a:solidFill>
                  <a:schemeClr val="bg1"/>
                </a:solidFill>
              </a:rPr>
              <a:t>+atom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C5E6BC1-5135-1A4E-9D94-3EC35674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763B7480-93BC-484E-9A59-83F4AF290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870" y="2492375"/>
            <a:ext cx="5918200" cy="4000500"/>
          </a:xfrm>
          <a:prstGeom prst="rect">
            <a:avLst/>
          </a:prstGeom>
        </p:spPr>
      </p:pic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1D7DE239-5195-694A-8147-E02DA3220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09" y="2492375"/>
            <a:ext cx="5905500" cy="39751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E16A92A-F102-F242-BA1A-F0E720BD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同時に作動しているソフトの数で比較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ABC80F-6DA7-1444-A61E-57555E1B6DC6}"/>
              </a:ext>
            </a:extLst>
          </p:cNvPr>
          <p:cNvSpPr/>
          <p:nvPr/>
        </p:nvSpPr>
        <p:spPr>
          <a:xfrm>
            <a:off x="271930" y="2595282"/>
            <a:ext cx="1691341" cy="268942"/>
          </a:xfrm>
          <a:prstGeom prst="rect">
            <a:avLst/>
          </a:prstGeom>
          <a:solidFill>
            <a:srgbClr val="307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C30C5-8F2A-7749-B223-090AA2632144}"/>
              </a:ext>
            </a:extLst>
          </p:cNvPr>
          <p:cNvSpPr txBox="1"/>
          <p:nvPr/>
        </p:nvSpPr>
        <p:spPr>
          <a:xfrm>
            <a:off x="564776" y="2595282"/>
            <a:ext cx="3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デフォルト</a:t>
            </a:r>
            <a:r>
              <a:rPr kumimoji="1" lang="en-US" altLang="ja-JP" dirty="0">
                <a:solidFill>
                  <a:schemeClr val="bg1"/>
                </a:solidFill>
              </a:rPr>
              <a:t>+atom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</a:rPr>
              <a:t>+word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4C4BC8-BFC4-FC4F-9492-05FE6CB499E7}"/>
              </a:ext>
            </a:extLst>
          </p:cNvPr>
          <p:cNvSpPr/>
          <p:nvPr/>
        </p:nvSpPr>
        <p:spPr>
          <a:xfrm>
            <a:off x="6096000" y="2535283"/>
            <a:ext cx="1691341" cy="268942"/>
          </a:xfrm>
          <a:prstGeom prst="rect">
            <a:avLst/>
          </a:prstGeom>
          <a:solidFill>
            <a:srgbClr val="307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9DC905-9446-904E-A4C1-BF4EE508207D}"/>
              </a:ext>
            </a:extLst>
          </p:cNvPr>
          <p:cNvSpPr txBox="1"/>
          <p:nvPr/>
        </p:nvSpPr>
        <p:spPr>
          <a:xfrm>
            <a:off x="6058647" y="2595282"/>
            <a:ext cx="3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lang="ja-JP" altLang="en-US">
                <a:solidFill>
                  <a:schemeClr val="bg1"/>
                </a:solidFill>
              </a:rPr>
              <a:t>デフォルト</a:t>
            </a:r>
            <a:r>
              <a:rPr lang="en-US" altLang="ja-JP" dirty="0">
                <a:solidFill>
                  <a:schemeClr val="bg1"/>
                </a:solidFill>
              </a:rPr>
              <a:t>+atom +word +music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29DAA242-6471-CB4C-A879-232E006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61E10-0688-EA42-B820-3CFA3511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データから分かること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4718E0-7BBC-8D45-AA17-05890D647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/>
              <a:t>・ソフトが重なる数と</a:t>
            </a:r>
            <a:r>
              <a:rPr kumimoji="1" lang="en-US" altLang="ja-JP" sz="3600" dirty="0"/>
              <a:t>CPU</a:t>
            </a:r>
            <a:r>
              <a:rPr kumimoji="1" lang="ja-JP" altLang="en-US" sz="3600"/>
              <a:t>温度は関係がない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/>
              <a:t>→</a:t>
            </a:r>
            <a:r>
              <a:rPr kumimoji="1" lang="ja-JP" altLang="en-US" sz="3600" b="1"/>
              <a:t>重なる数で負荷はかかりにくい？</a:t>
            </a:r>
            <a:endParaRPr kumimoji="1" lang="en-US" altLang="ja-JP" sz="3600" b="1" dirty="0"/>
          </a:p>
          <a:p>
            <a:pPr marL="0" indent="0">
              <a:buNone/>
            </a:pPr>
            <a:endParaRPr kumimoji="1" lang="en-US" altLang="ja-JP" sz="3600" b="1" dirty="0"/>
          </a:p>
          <a:p>
            <a:pPr marL="0" indent="0">
              <a:buNone/>
            </a:pPr>
            <a:r>
              <a:rPr kumimoji="1" lang="ja-JP" altLang="en-US" sz="3600"/>
              <a:t>・ソフトの起動時に</a:t>
            </a:r>
            <a:r>
              <a:rPr kumimoji="1" lang="en-US" altLang="ja-JP" sz="3600" dirty="0"/>
              <a:t>CPU</a:t>
            </a:r>
            <a:r>
              <a:rPr kumimoji="1" lang="ja-JP" altLang="en-US" sz="3600"/>
              <a:t>温度が上昇している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/>
              <a:t>→</a:t>
            </a:r>
            <a:r>
              <a:rPr kumimoji="1" lang="ja-JP" altLang="en-US" sz="3600" b="1"/>
              <a:t>起動時に負荷がかかる</a:t>
            </a:r>
            <a:endParaRPr kumimoji="1" lang="en-US" altLang="ja-JP" sz="3600" b="1" dirty="0"/>
          </a:p>
          <a:p>
            <a:pPr marL="0" indent="0">
              <a:buNone/>
            </a:pPr>
            <a:endParaRPr kumimoji="1" lang="ja-JP" altLang="en-US" sz="36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A235E8-29D0-B647-B3CD-3713D12B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12</a:t>
            </a:fld>
            <a:endParaRPr lang="en-US"/>
          </a:p>
        </p:txBody>
      </p:sp>
      <p:pic>
        <p:nvPicPr>
          <p:cNvPr id="6" name="図 5" descr="アイコン&#10;&#10;低い精度で自動的に生成された説明">
            <a:extLst>
              <a:ext uri="{FF2B5EF4-FFF2-40B4-BE49-F238E27FC236}">
                <a16:creationId xmlns:a16="http://schemas.microsoft.com/office/drawing/2014/main" id="{5DEEA01C-4ABA-4E47-A56E-50F577BB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958" y="4649490"/>
            <a:ext cx="2481881" cy="24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0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D142E-9795-8343-B248-E112C4BF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課題を解決するには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346459-AA78-6747-842A-50D41ADE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4400"/>
              <a:t>・一定の温度以上に達した時に</a:t>
            </a:r>
            <a:r>
              <a:rPr kumimoji="1" lang="ja-JP" altLang="en-US" sz="4400" b="1"/>
              <a:t>通知</a:t>
            </a:r>
            <a:endParaRPr kumimoji="1" lang="en-US" altLang="ja-JP" sz="4400" b="1" dirty="0"/>
          </a:p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4400"/>
              <a:t>・新たに</a:t>
            </a:r>
            <a:r>
              <a:rPr kumimoji="1" lang="ja-JP" altLang="en-US" sz="4400" b="1"/>
              <a:t>ソフトを開かない</a:t>
            </a:r>
            <a:r>
              <a:rPr kumimoji="1" lang="ja-JP" altLang="en-US" sz="4400"/>
              <a:t>ようにする</a:t>
            </a:r>
            <a:endParaRPr kumimoji="1" lang="en-US" altLang="ja-JP" sz="4400" dirty="0"/>
          </a:p>
        </p:txBody>
      </p:sp>
      <p:sp>
        <p:nvSpPr>
          <p:cNvPr id="4" name="四角形吹き出し 3">
            <a:extLst>
              <a:ext uri="{FF2B5EF4-FFF2-40B4-BE49-F238E27FC236}">
                <a16:creationId xmlns:a16="http://schemas.microsoft.com/office/drawing/2014/main" id="{8D77C849-29FF-2041-A1B4-E80B4FFD2864}"/>
              </a:ext>
            </a:extLst>
          </p:cNvPr>
          <p:cNvSpPr/>
          <p:nvPr/>
        </p:nvSpPr>
        <p:spPr>
          <a:xfrm>
            <a:off x="8364071" y="4794982"/>
            <a:ext cx="3523129" cy="1465730"/>
          </a:xfrm>
          <a:prstGeom prst="wedgeRectCallout">
            <a:avLst>
              <a:gd name="adj1" fmla="val -36100"/>
              <a:gd name="adj2" fmla="val 76261"/>
            </a:avLst>
          </a:prstGeom>
          <a:solidFill>
            <a:srgbClr val="FFC000"/>
          </a:solidFill>
          <a:ln w="57150">
            <a:solidFill>
              <a:srgbClr val="C76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7600E"/>
              </a:solidFill>
              <a:highlight>
                <a:srgbClr val="C0C0C0"/>
              </a:highligh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45DF9E-A157-334D-AC8D-AB0D96EF9C0F}"/>
              </a:ext>
            </a:extLst>
          </p:cNvPr>
          <p:cNvSpPr txBox="1"/>
          <p:nvPr/>
        </p:nvSpPr>
        <p:spPr>
          <a:xfrm>
            <a:off x="8494699" y="4989238"/>
            <a:ext cx="3523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/>
              <a:t>これ以上開くと、</a:t>
            </a:r>
            <a:endParaRPr kumimoji="1" lang="en-US" altLang="ja-JP" sz="3200" b="1" dirty="0"/>
          </a:p>
          <a:p>
            <a:r>
              <a:rPr lang="ja-JP" altLang="en-US" sz="3200" b="1"/>
              <a:t>負荷がかかる！</a:t>
            </a:r>
            <a:endParaRPr kumimoji="1" lang="ja-JP" altLang="en-US" sz="3200" b="1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6210D6-29DB-EC40-B5F4-D9802D24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40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44466B-918F-D742-B304-41E039D9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考案したサービス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B291ED-447F-9948-B40C-1FEFC9124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2286952"/>
            <a:ext cx="11844669" cy="42519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3600" b="1" dirty="0"/>
              <a:t>LINE Notify</a:t>
            </a:r>
            <a:r>
              <a:rPr kumimoji="1" lang="ja-JP" altLang="en-US" sz="3200"/>
              <a:t>を利用して、</a:t>
            </a:r>
            <a:endParaRPr kumimoji="1" lang="en-US" altLang="ja-JP" sz="32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3200" dirty="0"/>
              <a:t>CPU</a:t>
            </a:r>
            <a:r>
              <a:rPr kumimoji="1" lang="ja-JP" altLang="en-US" sz="3200"/>
              <a:t>の温度が一定に達したら、</a:t>
            </a:r>
            <a:r>
              <a:rPr kumimoji="1" lang="ja-JP" altLang="en-US" sz="3200" b="1"/>
              <a:t>通知する</a:t>
            </a:r>
            <a:endParaRPr kumimoji="1" lang="en-US" altLang="ja-JP" sz="3200" b="1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3200" b="1"/>
              <a:t>過剰な負荷をかけず</a:t>
            </a:r>
            <a:r>
              <a:rPr kumimoji="1" lang="ja-JP" altLang="en-US" sz="3200"/>
              <a:t>に済むことができる。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0ED56C-CDCB-6441-9B13-B6AA209E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14</a:t>
            </a:fld>
            <a:endParaRPr 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19A18CAA-10BF-494A-AD48-8122B079AF17}"/>
              </a:ext>
            </a:extLst>
          </p:cNvPr>
          <p:cNvSpPr/>
          <p:nvPr/>
        </p:nvSpPr>
        <p:spPr>
          <a:xfrm>
            <a:off x="3024670" y="4140424"/>
            <a:ext cx="894303" cy="7737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ipod, 電話, 携帯電話, モニター が含まれている画像&#10;&#10;自動的に生成された説明">
            <a:extLst>
              <a:ext uri="{FF2B5EF4-FFF2-40B4-BE49-F238E27FC236}">
                <a16:creationId xmlns:a16="http://schemas.microsoft.com/office/drawing/2014/main" id="{C64F36C0-C4F7-A045-AF30-6216F90D4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t="9676" r="28611" b="7315"/>
          <a:stretch/>
        </p:blipFill>
        <p:spPr>
          <a:xfrm>
            <a:off x="8874642" y="2105182"/>
            <a:ext cx="2655786" cy="443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6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612D0-720E-3945-8ED9-B6C657C9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必要なもの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30D69-1624-F448-9330-1735ADFC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sz="4000" dirty="0"/>
              <a:t>PC</a:t>
            </a:r>
            <a:r>
              <a:rPr kumimoji="1" lang="ja-JP" altLang="en-US" sz="4000"/>
              <a:t>（</a:t>
            </a:r>
            <a:r>
              <a:rPr kumimoji="1" lang="en-US" altLang="ja-JP" sz="4000" dirty="0"/>
              <a:t>CPU</a:t>
            </a:r>
            <a:r>
              <a:rPr kumimoji="1" lang="ja-JP" altLang="en-US" sz="4000"/>
              <a:t>温度を測る機器）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kumimoji="1" lang="en-US" altLang="ja-JP" sz="4000" dirty="0"/>
              <a:t>Python</a:t>
            </a:r>
          </a:p>
          <a:p>
            <a:pPr>
              <a:lnSpc>
                <a:spcPct val="150000"/>
              </a:lnSpc>
            </a:pPr>
            <a:r>
              <a:rPr kumimoji="1" lang="en-US" altLang="ja-JP" sz="4000" dirty="0"/>
              <a:t>LINE Notify</a:t>
            </a:r>
          </a:p>
          <a:p>
            <a:pPr>
              <a:lnSpc>
                <a:spcPct val="150000"/>
              </a:lnSpc>
            </a:pPr>
            <a:r>
              <a:rPr kumimoji="1" lang="en-US" altLang="ja-JP" sz="4000" dirty="0"/>
              <a:t>LINE</a:t>
            </a:r>
            <a:r>
              <a:rPr kumimoji="1" lang="ja-JP" altLang="en-US" sz="4000"/>
              <a:t>を受け取る機器（</a:t>
            </a:r>
            <a:r>
              <a:rPr kumimoji="1" lang="en-US" altLang="ja-JP" sz="4000" dirty="0"/>
              <a:t>PC, </a:t>
            </a:r>
            <a:r>
              <a:rPr kumimoji="1" lang="ja-JP" altLang="en-US" sz="4000"/>
              <a:t>スマホなど）</a:t>
            </a:r>
            <a:endParaRPr kumimoji="1" lang="en-US" altLang="ja-JP" sz="40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692431-B37A-3F44-95B9-999AAAC7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四角形吹き出し 56">
            <a:extLst>
              <a:ext uri="{FF2B5EF4-FFF2-40B4-BE49-F238E27FC236}">
                <a16:creationId xmlns:a16="http://schemas.microsoft.com/office/drawing/2014/main" id="{532795FD-75AB-F841-AD70-4241E8E378EC}"/>
              </a:ext>
            </a:extLst>
          </p:cNvPr>
          <p:cNvSpPr/>
          <p:nvPr/>
        </p:nvSpPr>
        <p:spPr>
          <a:xfrm>
            <a:off x="7246536" y="2030098"/>
            <a:ext cx="3245618" cy="707886"/>
          </a:xfrm>
          <a:prstGeom prst="wedgeRectCallout">
            <a:avLst>
              <a:gd name="adj1" fmla="val 7960"/>
              <a:gd name="adj2" fmla="val 752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700247C-6E97-0D42-845C-424877B9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システム構造図</a:t>
            </a:r>
          </a:p>
        </p:txBody>
      </p:sp>
      <p:pic>
        <p:nvPicPr>
          <p:cNvPr id="5" name="図 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1EA8BCF8-7F48-734F-B6C5-ABEDF232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5045075"/>
            <a:ext cx="1905000" cy="1447800"/>
          </a:xfrm>
          <a:prstGeom prst="rect">
            <a:avLst/>
          </a:prstGeom>
        </p:spPr>
      </p:pic>
      <p:pic>
        <p:nvPicPr>
          <p:cNvPr id="7" name="図 6" descr="花の絵&#10;&#10;低い精度で自動的に生成された説明">
            <a:extLst>
              <a:ext uri="{FF2B5EF4-FFF2-40B4-BE49-F238E27FC236}">
                <a16:creationId xmlns:a16="http://schemas.microsoft.com/office/drawing/2014/main" id="{C2C9B888-F4A5-334E-81AA-D9A273B86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77" y="5891798"/>
            <a:ext cx="583045" cy="601077"/>
          </a:xfrm>
          <a:prstGeom prst="rect">
            <a:avLst/>
          </a:prstGeom>
        </p:spPr>
      </p:pic>
      <p:pic>
        <p:nvPicPr>
          <p:cNvPr id="8" name="図 7" descr="花の絵&#10;&#10;低い精度で自動的に生成された説明">
            <a:extLst>
              <a:ext uri="{FF2B5EF4-FFF2-40B4-BE49-F238E27FC236}">
                <a16:creationId xmlns:a16="http://schemas.microsoft.com/office/drawing/2014/main" id="{D9C1C450-B972-9741-8335-53F878682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46" y="5768975"/>
            <a:ext cx="583045" cy="601077"/>
          </a:xfrm>
          <a:prstGeom prst="rect">
            <a:avLst/>
          </a:prstGeom>
        </p:spPr>
      </p:pic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7C101EFC-2D4B-D349-9A6F-345D9E58CA47}"/>
              </a:ext>
            </a:extLst>
          </p:cNvPr>
          <p:cNvCxnSpPr>
            <a:cxnSpLocks/>
          </p:cNvCxnSpPr>
          <p:nvPr/>
        </p:nvCxnSpPr>
        <p:spPr>
          <a:xfrm flipV="1">
            <a:off x="2752492" y="5359400"/>
            <a:ext cx="887228" cy="84672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9D8FC290-410D-2C46-A041-22093FBE6BFF}"/>
              </a:ext>
            </a:extLst>
          </p:cNvPr>
          <p:cNvSpPr/>
          <p:nvPr/>
        </p:nvSpPr>
        <p:spPr>
          <a:xfrm>
            <a:off x="3653775" y="4795157"/>
            <a:ext cx="1883425" cy="825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 </a:t>
            </a:r>
            <a:r>
              <a:rPr lang="en-US" altLang="ja-JP" sz="2400" dirty="0">
                <a:solidFill>
                  <a:sysClr val="windowText" lastClr="000000"/>
                </a:solidFill>
              </a:rPr>
              <a:t>CPU</a:t>
            </a:r>
            <a:r>
              <a:rPr lang="ja-JP" altLang="en-US" sz="2400">
                <a:solidFill>
                  <a:sysClr val="windowText" lastClr="000000"/>
                </a:solidFill>
              </a:rPr>
              <a:t>温度を</a:t>
            </a:r>
            <a:endParaRPr lang="en-US" altLang="ja-JP" sz="24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2400">
                <a:solidFill>
                  <a:sysClr val="windowText" lastClr="000000"/>
                </a:solidFill>
              </a:rPr>
              <a:t>取得する。</a:t>
            </a:r>
            <a:endParaRPr kumimoji="1" lang="ja-JP" altLang="en-US" sz="2400"/>
          </a:p>
        </p:txBody>
      </p: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15398468-39AB-B84B-8D51-88B3CBF274F0}"/>
              </a:ext>
            </a:extLst>
          </p:cNvPr>
          <p:cNvCxnSpPr>
            <a:cxnSpLocks/>
            <a:stCxn id="39" idx="0"/>
            <a:endCxn id="15" idx="3"/>
          </p:cNvCxnSpPr>
          <p:nvPr/>
        </p:nvCxnSpPr>
        <p:spPr>
          <a:xfrm rot="16200000" flipV="1">
            <a:off x="3728249" y="2845385"/>
            <a:ext cx="1791674" cy="4104302"/>
          </a:xfrm>
          <a:prstGeom prst="bentConnector2">
            <a:avLst/>
          </a:prstGeom>
          <a:ln w="349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987ECC16-B76C-7C4A-97D5-DDBD647650F8}"/>
              </a:ext>
            </a:extLst>
          </p:cNvPr>
          <p:cNvSpPr/>
          <p:nvPr/>
        </p:nvSpPr>
        <p:spPr>
          <a:xfrm>
            <a:off x="341645" y="3588949"/>
            <a:ext cx="2230290" cy="825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 </a:t>
            </a:r>
            <a:r>
              <a:rPr lang="ja-JP" altLang="en-US" sz="2400" b="1">
                <a:solidFill>
                  <a:sysClr val="windowText" lastClr="000000"/>
                </a:solidFill>
              </a:rPr>
              <a:t>何も送らない</a:t>
            </a:r>
            <a:endParaRPr kumimoji="1" lang="ja-JP" altLang="en-US" sz="24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340B3F-F92E-4F45-8FBF-BBA44553BADE}"/>
              </a:ext>
            </a:extLst>
          </p:cNvPr>
          <p:cNvSpPr txBox="1"/>
          <p:nvPr/>
        </p:nvSpPr>
        <p:spPr>
          <a:xfrm>
            <a:off x="2923336" y="4185767"/>
            <a:ext cx="261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温度が一定以下</a:t>
            </a:r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7F5A37C0-AC82-6C48-A873-F70DE628DE81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4773611" y="5442534"/>
            <a:ext cx="585466" cy="941712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3285398-E265-F84E-8982-918C6D4AC231}"/>
              </a:ext>
            </a:extLst>
          </p:cNvPr>
          <p:cNvSpPr txBox="1"/>
          <p:nvPr/>
        </p:nvSpPr>
        <p:spPr>
          <a:xfrm>
            <a:off x="8001936" y="6434207"/>
            <a:ext cx="261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温度が一定以上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0AA1850F-0538-E749-98D7-514B8AF9B1E5}"/>
              </a:ext>
            </a:extLst>
          </p:cNvPr>
          <p:cNvSpPr/>
          <p:nvPr/>
        </p:nvSpPr>
        <p:spPr>
          <a:xfrm>
            <a:off x="5734524" y="5793373"/>
            <a:ext cx="1883425" cy="825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 </a:t>
            </a:r>
            <a:r>
              <a:rPr lang="en-US" altLang="ja-JP" sz="2800" b="1" dirty="0">
                <a:solidFill>
                  <a:sysClr val="windowText" lastClr="000000"/>
                </a:solidFill>
              </a:rPr>
              <a:t>Python</a:t>
            </a:r>
            <a:endParaRPr kumimoji="1" lang="ja-JP" altLang="en-US" sz="2800" b="1"/>
          </a:p>
        </p:txBody>
      </p:sp>
      <p:pic>
        <p:nvPicPr>
          <p:cNvPr id="41" name="図 40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395A9D9D-4C3C-E345-9D47-45678DC07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949" y="2954970"/>
            <a:ext cx="1905000" cy="1447800"/>
          </a:xfrm>
          <a:prstGeom prst="rect">
            <a:avLst/>
          </a:prstGeom>
        </p:spPr>
      </p:pic>
      <p:pic>
        <p:nvPicPr>
          <p:cNvPr id="43" name="図 42" descr="文字と絵が書かれた紙&#10;&#10;中程度の精度で自動的に生成された説明">
            <a:extLst>
              <a:ext uri="{FF2B5EF4-FFF2-40B4-BE49-F238E27FC236}">
                <a16:creationId xmlns:a16="http://schemas.microsoft.com/office/drawing/2014/main" id="{C627E23D-8BD2-1E4F-9BEF-1D59C000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937" y="2595987"/>
            <a:ext cx="1723098" cy="1872932"/>
          </a:xfrm>
          <a:prstGeom prst="rect">
            <a:avLst/>
          </a:prstGeom>
        </p:spPr>
      </p:pic>
      <p:cxnSp>
        <p:nvCxnSpPr>
          <p:cNvPr id="49" name="カギ線コネクタ 48">
            <a:extLst>
              <a:ext uri="{FF2B5EF4-FFF2-40B4-BE49-F238E27FC236}">
                <a16:creationId xmlns:a16="http://schemas.microsoft.com/office/drawing/2014/main" id="{CAA8154B-B050-F14B-9179-1B0937EFA8EA}"/>
              </a:ext>
            </a:extLst>
          </p:cNvPr>
          <p:cNvCxnSpPr>
            <a:stCxn id="39" idx="3"/>
          </p:cNvCxnSpPr>
          <p:nvPr/>
        </p:nvCxnSpPr>
        <p:spPr>
          <a:xfrm flipV="1">
            <a:off x="7617949" y="4609323"/>
            <a:ext cx="952500" cy="1596800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カギ線コネクタ 51">
            <a:extLst>
              <a:ext uri="{FF2B5EF4-FFF2-40B4-BE49-F238E27FC236}">
                <a16:creationId xmlns:a16="http://schemas.microsoft.com/office/drawing/2014/main" id="{755F7721-9F4A-E54E-9436-8173213CC860}"/>
              </a:ext>
            </a:extLst>
          </p:cNvPr>
          <p:cNvCxnSpPr>
            <a:cxnSpLocks/>
          </p:cNvCxnSpPr>
          <p:nvPr/>
        </p:nvCxnSpPr>
        <p:spPr>
          <a:xfrm flipV="1">
            <a:off x="7617949" y="4602071"/>
            <a:ext cx="3230701" cy="176798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角丸四角形 52">
            <a:extLst>
              <a:ext uri="{FF2B5EF4-FFF2-40B4-BE49-F238E27FC236}">
                <a16:creationId xmlns:a16="http://schemas.microsoft.com/office/drawing/2014/main" id="{AFFA2309-F4C4-7C47-8882-9B873BF06129}"/>
              </a:ext>
            </a:extLst>
          </p:cNvPr>
          <p:cNvSpPr/>
          <p:nvPr/>
        </p:nvSpPr>
        <p:spPr>
          <a:xfrm>
            <a:off x="7789065" y="5138394"/>
            <a:ext cx="3840970" cy="546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latin typeface="Baloo" panose="03080902040302020200" pitchFamily="66" charset="0"/>
                <a:ea typeface="MS PMincho" panose="02020600040205080304" pitchFamily="18" charset="-128"/>
                <a:cs typeface="Baloo" panose="03080902040302020200" pitchFamily="66" charset="0"/>
              </a:rPr>
              <a:t>LINE Notify</a:t>
            </a:r>
            <a:endParaRPr kumimoji="1" lang="ja-JP" altLang="en-US" sz="3200" b="1">
              <a:latin typeface="Baloo" panose="03080902040302020200" pitchFamily="66" charset="0"/>
              <a:ea typeface="MS PMincho" panose="02020600040205080304" pitchFamily="18" charset="-128"/>
              <a:cs typeface="Baloo" panose="03080902040302020200" pitchFamily="66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DDAC8DC-734E-9C41-B401-A5BAD35AF7D6}"/>
              </a:ext>
            </a:extLst>
          </p:cNvPr>
          <p:cNvSpPr txBox="1"/>
          <p:nvPr/>
        </p:nvSpPr>
        <p:spPr>
          <a:xfrm>
            <a:off x="7519557" y="2056846"/>
            <a:ext cx="2846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>
                <a:solidFill>
                  <a:schemeClr val="bg1"/>
                </a:solidFill>
              </a:rPr>
              <a:t>新たにソフトを</a:t>
            </a:r>
            <a:r>
              <a:rPr kumimoji="1" lang="ja-JP" altLang="en-US" sz="2000" b="1">
                <a:solidFill>
                  <a:schemeClr val="bg1"/>
                </a:solidFill>
              </a:rPr>
              <a:t>開くと、</a:t>
            </a:r>
            <a:endParaRPr kumimoji="1" lang="en-US" altLang="ja-JP" sz="2000" b="1" dirty="0">
              <a:solidFill>
                <a:schemeClr val="bg1"/>
              </a:solidFill>
            </a:endParaRPr>
          </a:p>
          <a:p>
            <a:r>
              <a:rPr lang="ja-JP" altLang="en-US" sz="2000" b="1">
                <a:solidFill>
                  <a:schemeClr val="bg1"/>
                </a:solidFill>
              </a:rPr>
              <a:t>過剰に負荷がかかる！</a:t>
            </a:r>
            <a:endParaRPr kumimoji="1" lang="ja-JP" altLang="en-US" sz="2000" b="1">
              <a:solidFill>
                <a:schemeClr val="bg1"/>
              </a:solidFill>
            </a:endParaRPr>
          </a:p>
        </p:txBody>
      </p:sp>
      <p:sp>
        <p:nvSpPr>
          <p:cNvPr id="62" name="スライド番号プレースホルダー 61">
            <a:extLst>
              <a:ext uri="{FF2B5EF4-FFF2-40B4-BE49-F238E27FC236}">
                <a16:creationId xmlns:a16="http://schemas.microsoft.com/office/drawing/2014/main" id="{8C666023-FFA9-2742-823D-7011C619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C26CE-D0A8-3D42-A1FE-84A2889F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結果（完成することができなかった）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8F803A-49EF-994A-A8E4-E4F50DD3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2606040"/>
            <a:ext cx="11901055" cy="425196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4000" b="1" dirty="0"/>
              <a:t>Python</a:t>
            </a:r>
            <a:r>
              <a:rPr kumimoji="1" lang="ja-JP" altLang="en-US" sz="4000" b="1"/>
              <a:t>のコードを組み立てることができなかった</a:t>
            </a:r>
            <a:endParaRPr kumimoji="1" lang="en-US" altLang="ja-JP" sz="4000" b="1" dirty="0"/>
          </a:p>
          <a:p>
            <a:pPr marL="0" indent="0">
              <a:buNone/>
            </a:pPr>
            <a:r>
              <a:rPr kumimoji="1" lang="ja-JP" altLang="en-US" sz="4000" b="1"/>
              <a:t>　　⬇︎</a:t>
            </a:r>
            <a:endParaRPr kumimoji="1" lang="en-US" altLang="ja-JP" sz="4000" b="1" dirty="0"/>
          </a:p>
          <a:p>
            <a:pPr marL="0" indent="0">
              <a:buNone/>
            </a:pPr>
            <a:r>
              <a:rPr kumimoji="1" lang="en-US" altLang="ja-JP" sz="4000" b="1" dirty="0"/>
              <a:t>CPU</a:t>
            </a:r>
            <a:r>
              <a:rPr kumimoji="1" lang="ja-JP" altLang="en-US" sz="4000" b="1"/>
              <a:t>温度と</a:t>
            </a:r>
            <a:r>
              <a:rPr kumimoji="1" lang="en-US" altLang="ja-JP" sz="4000" b="1" dirty="0"/>
              <a:t>LINE</a:t>
            </a:r>
            <a:r>
              <a:rPr kumimoji="1" lang="ja-JP" altLang="en-US" sz="4000" b="1"/>
              <a:t>の連携を</a:t>
            </a:r>
            <a:endParaRPr kumimoji="1" lang="en-US" altLang="ja-JP" sz="4000" b="1" dirty="0"/>
          </a:p>
          <a:p>
            <a:pPr marL="0" indent="0">
              <a:buNone/>
            </a:pPr>
            <a:r>
              <a:rPr kumimoji="1" lang="ja-JP" altLang="en-US" sz="4000" b="1"/>
              <a:t>うまく行うことができなかった。</a:t>
            </a:r>
            <a:endParaRPr kumimoji="1" lang="en-US" altLang="ja-JP" sz="40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350A8F-1EBA-DE4B-976D-8C65855E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0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コンテンツ プレースホルダー 13" descr="テキスト&#10;&#10;自動的に生成された説明">
            <a:extLst>
              <a:ext uri="{FF2B5EF4-FFF2-40B4-BE49-F238E27FC236}">
                <a16:creationId xmlns:a16="http://schemas.microsoft.com/office/drawing/2014/main" id="{436F40B8-9B2C-FE46-8C2F-5AA784D79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000" y="2239963"/>
            <a:ext cx="6358802" cy="4252912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2D61FFF-F6C0-4542-9313-5C5898BF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/>
              <a:t>コード（実行できなかった）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BF1800-D45E-804D-B284-8E96FA42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18</a:t>
            </a:fld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C85928A-D15D-034D-8C32-765DFF1E9B52}"/>
              </a:ext>
            </a:extLst>
          </p:cNvPr>
          <p:cNvSpPr/>
          <p:nvPr/>
        </p:nvSpPr>
        <p:spPr>
          <a:xfrm>
            <a:off x="1371537" y="3008664"/>
            <a:ext cx="2972921" cy="198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個人情報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003F65-9DFB-3540-979E-34EEF6E28EFD}"/>
              </a:ext>
            </a:extLst>
          </p:cNvPr>
          <p:cNvSpPr txBox="1"/>
          <p:nvPr/>
        </p:nvSpPr>
        <p:spPr>
          <a:xfrm>
            <a:off x="6941128" y="2147777"/>
            <a:ext cx="5250872" cy="4167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b="1"/>
              <a:t>温度の</a:t>
            </a:r>
            <a:r>
              <a:rPr kumimoji="1" lang="ja-JP" altLang="en-US" sz="3600" b="1"/>
              <a:t>データを取得する</a:t>
            </a:r>
            <a:endParaRPr kumimoji="1" lang="en-US" altLang="ja-JP" sz="3600" b="1" dirty="0"/>
          </a:p>
          <a:p>
            <a:pPr>
              <a:lnSpc>
                <a:spcPct val="150000"/>
              </a:lnSpc>
            </a:pPr>
            <a:r>
              <a:rPr lang="ja-JP" altLang="en-US" sz="3600" b="1"/>
              <a:t>↓</a:t>
            </a:r>
            <a:endParaRPr lang="en-US" altLang="ja-JP" sz="3600" b="1" dirty="0"/>
          </a:p>
          <a:p>
            <a:pPr>
              <a:lnSpc>
                <a:spcPct val="150000"/>
              </a:lnSpc>
            </a:pPr>
            <a:r>
              <a:rPr lang="en-US" altLang="ja-JP" sz="3600" b="1" dirty="0"/>
              <a:t>CPU</a:t>
            </a:r>
            <a:r>
              <a:rPr lang="ja-JP" altLang="en-US" sz="3600" b="1"/>
              <a:t>の温度が</a:t>
            </a:r>
            <a:r>
              <a:rPr lang="en-US" altLang="ja-JP" sz="3600" b="1" dirty="0"/>
              <a:t>80</a:t>
            </a:r>
            <a:r>
              <a:rPr lang="ja-JP" altLang="en-US" sz="3600" b="1"/>
              <a:t>度以上</a:t>
            </a:r>
            <a:endParaRPr lang="en-US" altLang="ja-JP" sz="3600" b="1" dirty="0"/>
          </a:p>
          <a:p>
            <a:pPr>
              <a:lnSpc>
                <a:spcPct val="150000"/>
              </a:lnSpc>
            </a:pPr>
            <a:r>
              <a:rPr kumimoji="1" lang="ja-JP" altLang="en-US" sz="3600" b="1"/>
              <a:t>↓</a:t>
            </a:r>
            <a:endParaRPr kumimoji="1" lang="en-US" altLang="ja-JP" sz="3600" b="1" dirty="0"/>
          </a:p>
          <a:p>
            <a:pPr>
              <a:lnSpc>
                <a:spcPct val="150000"/>
              </a:lnSpc>
            </a:pPr>
            <a:r>
              <a:rPr lang="ja-JP" altLang="en-US" sz="3600" b="1"/>
              <a:t>通知</a:t>
            </a:r>
            <a:r>
              <a:rPr kumimoji="1" lang="ja-JP" altLang="en-US" sz="3600" b="1"/>
              <a:t>を送信する</a:t>
            </a:r>
          </a:p>
        </p:txBody>
      </p:sp>
    </p:spTree>
    <p:extLst>
      <p:ext uri="{BB962C8B-B14F-4D97-AF65-F5344CB8AC3E}">
        <p14:creationId xmlns:p14="http://schemas.microsoft.com/office/powerpoint/2010/main" val="1140012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BC6A1B-0351-C34D-91B3-A430A606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未完成だが、できたこと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AB51D-4120-0A46-A9B3-C2198609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86952"/>
            <a:ext cx="11353801" cy="4251960"/>
          </a:xfrm>
        </p:spPr>
        <p:txBody>
          <a:bodyPr>
            <a:normAutofit/>
          </a:bodyPr>
          <a:lstStyle/>
          <a:p>
            <a:r>
              <a:rPr kumimoji="1" lang="en-US" altLang="ja-JP" sz="4800" dirty="0"/>
              <a:t>CPU</a:t>
            </a:r>
            <a:r>
              <a:rPr kumimoji="1" lang="ja-JP" altLang="en-US" sz="4800"/>
              <a:t>温度の取得</a:t>
            </a:r>
            <a:endParaRPr kumimoji="1" lang="en-US" altLang="ja-JP" sz="4800" dirty="0"/>
          </a:p>
          <a:p>
            <a:pPr marL="0" indent="0">
              <a:buNone/>
            </a:pPr>
            <a:endParaRPr kumimoji="1" lang="en-US" altLang="ja-JP" sz="4800" dirty="0"/>
          </a:p>
          <a:p>
            <a:r>
              <a:rPr kumimoji="1" lang="en-US" altLang="ja-JP" sz="4800" dirty="0"/>
              <a:t>LINE Notify</a:t>
            </a:r>
            <a:r>
              <a:rPr kumimoji="1" lang="ja-JP" altLang="en-US" sz="4800"/>
              <a:t>を利用したラインの通知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025261-9222-A34B-AF8E-9EBA747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1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51E4C-A1CA-6949-80E7-2E9DC9AE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PC</a:t>
            </a:r>
            <a:r>
              <a:rPr kumimoji="1" lang="ja-JP" altLang="en-US"/>
              <a:t>を利用していて思うこと、、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A49FF3-3A2A-A345-95C4-70F5D60D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509"/>
            <a:ext cx="10515600" cy="2606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b="1" dirty="0"/>
              <a:t>MacBook</a:t>
            </a:r>
            <a:r>
              <a:rPr kumimoji="1" lang="ja-JP" altLang="en-US" sz="4000" b="1"/>
              <a:t>は高いから長く使えて欲しいなぁ</a:t>
            </a:r>
            <a:endParaRPr kumimoji="1" lang="en-US" altLang="ja-JP" sz="4000" b="1" dirty="0"/>
          </a:p>
          <a:p>
            <a:pPr marL="0" indent="0">
              <a:buNone/>
            </a:pPr>
            <a:endParaRPr kumimoji="1" lang="en-US" altLang="ja-JP" sz="4000" b="1" dirty="0"/>
          </a:p>
          <a:p>
            <a:pPr marL="0" indent="0">
              <a:buNone/>
            </a:pPr>
            <a:r>
              <a:rPr kumimoji="1" lang="ja-JP" altLang="en-US" sz="4000" b="1"/>
              <a:t>負荷がかかりすぎてないかなぁ、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88D610-5205-1346-B867-350B058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</a:t>
            </a:fld>
            <a:endParaRPr lang="en-US"/>
          </a:p>
        </p:txBody>
      </p:sp>
      <p:pic>
        <p:nvPicPr>
          <p:cNvPr id="6" name="図 5" descr="おもちゃ が含まれている画像&#10;&#10;自動的に生成された説明">
            <a:extLst>
              <a:ext uri="{FF2B5EF4-FFF2-40B4-BE49-F238E27FC236}">
                <a16:creationId xmlns:a16="http://schemas.microsoft.com/office/drawing/2014/main" id="{2C192F76-8626-1C4D-A71C-A3644B26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571" y="3816350"/>
            <a:ext cx="2336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3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2DD46-FE37-6443-B1BB-10311A74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1" y="365125"/>
            <a:ext cx="11834037" cy="1325563"/>
          </a:xfrm>
        </p:spPr>
        <p:txBody>
          <a:bodyPr/>
          <a:lstStyle/>
          <a:p>
            <a:r>
              <a:rPr kumimoji="1" lang="en-US" altLang="ja-JP" dirty="0"/>
              <a:t>LINE</a:t>
            </a:r>
            <a:r>
              <a:rPr kumimoji="1" lang="ja-JP" altLang="en-US"/>
              <a:t>を送ることはできた。（温度関係なし）</a:t>
            </a:r>
          </a:p>
        </p:txBody>
      </p:sp>
      <p:pic>
        <p:nvPicPr>
          <p:cNvPr id="6" name="コンテンツ プレースホルダー 5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751E3585-B598-4A43-8B81-87892390C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390" y="2286000"/>
            <a:ext cx="1966011" cy="4252912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355936-0FB5-CA4B-BBAB-CF2D14FF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20</a:t>
            </a:fld>
            <a:endParaRPr lang="en-US"/>
          </a:p>
        </p:txBody>
      </p:sp>
      <p:pic>
        <p:nvPicPr>
          <p:cNvPr id="7" name="コンテンツ プレースホルダー 5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78DFA288-5D9F-CC4B-8D60-33A077B21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36" t="40619" r="934" b="43067"/>
          <a:stretch/>
        </p:blipFill>
        <p:spPr>
          <a:xfrm>
            <a:off x="4821407" y="4412456"/>
            <a:ext cx="5294789" cy="186858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B07377-375A-A645-921A-1D30E78F4DA8}"/>
              </a:ext>
            </a:extLst>
          </p:cNvPr>
          <p:cNvSpPr txBox="1"/>
          <p:nvPr/>
        </p:nvSpPr>
        <p:spPr>
          <a:xfrm>
            <a:off x="3834063" y="2697629"/>
            <a:ext cx="8357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/>
              <a:t>このような通知は送信できた。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06058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BC6A1B-0351-C34D-91B3-A430A606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完成するためには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AB51D-4120-0A46-A9B3-C2198609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8" y="2286952"/>
            <a:ext cx="11353801" cy="42519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ja-JP" sz="4800" dirty="0"/>
              <a:t>CPU</a:t>
            </a:r>
            <a:r>
              <a:rPr kumimoji="1" lang="ja-JP" altLang="en-US" sz="4800"/>
              <a:t>温度の取得</a:t>
            </a:r>
            <a:endParaRPr kumimoji="1" lang="en-US" altLang="ja-JP" sz="4800" dirty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5200" b="1">
                <a:solidFill>
                  <a:schemeClr val="accent1">
                    <a:lumMod val="50000"/>
                  </a:schemeClr>
                </a:solidFill>
              </a:rPr>
              <a:t>この連携が</a:t>
            </a:r>
            <a:r>
              <a:rPr kumimoji="1" lang="ja-JP" altLang="en-US" sz="4800" b="1">
                <a:solidFill>
                  <a:schemeClr val="accent1">
                    <a:lumMod val="50000"/>
                  </a:schemeClr>
                </a:solidFill>
              </a:rPr>
              <a:t>　</a:t>
            </a:r>
            <a:r>
              <a:rPr kumimoji="1" lang="ja-JP" altLang="en-US" sz="4800"/>
              <a:t>　　　　　</a:t>
            </a:r>
            <a:r>
              <a:rPr kumimoji="1" lang="ja-JP" altLang="en-US" sz="5200" b="1">
                <a:solidFill>
                  <a:schemeClr val="accent1">
                    <a:lumMod val="50000"/>
                  </a:schemeClr>
                </a:solidFill>
              </a:rPr>
              <a:t>実装の鍵</a:t>
            </a:r>
            <a:endParaRPr kumimoji="1" lang="en-US" altLang="ja-JP" sz="5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ja-JP" sz="4800" dirty="0"/>
              <a:t>LINE Notify</a:t>
            </a:r>
            <a:r>
              <a:rPr kumimoji="1" lang="ja-JP" altLang="en-US" sz="4800"/>
              <a:t>を利用したラインの通知</a:t>
            </a:r>
            <a:endParaRPr kumimoji="1" lang="en-US" altLang="ja-JP" sz="4800" dirty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4800"/>
              <a:t>＝成功（実装可能）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025261-9222-A34B-AF8E-9EBA747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21</a:t>
            </a:fld>
            <a:endParaRPr lang="en-US"/>
          </a:p>
        </p:txBody>
      </p:sp>
      <p:sp>
        <p:nvSpPr>
          <p:cNvPr id="8" name="下矢印 7">
            <a:extLst>
              <a:ext uri="{FF2B5EF4-FFF2-40B4-BE49-F238E27FC236}">
                <a16:creationId xmlns:a16="http://schemas.microsoft.com/office/drawing/2014/main" id="{EECCA53B-5456-2548-8AAA-3F1160F9DFAD}"/>
              </a:ext>
            </a:extLst>
          </p:cNvPr>
          <p:cNvSpPr/>
          <p:nvPr/>
        </p:nvSpPr>
        <p:spPr>
          <a:xfrm>
            <a:off x="5344389" y="3255818"/>
            <a:ext cx="1731818" cy="1233055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04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14EAB-0F4E-734F-9C18-1C021C6E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改善点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58A39-ABB3-BC4E-B163-C107F6520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9515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b="1"/>
              <a:t>・</a:t>
            </a:r>
            <a:r>
              <a:rPr kumimoji="1" lang="en-US" altLang="ja-JP" sz="4400" b="1" dirty="0"/>
              <a:t>Python</a:t>
            </a:r>
            <a:r>
              <a:rPr kumimoji="1" lang="ja-JP" altLang="en-US" sz="4400" b="1"/>
              <a:t>コード（連携部分）</a:t>
            </a:r>
            <a:endParaRPr kumimoji="1" lang="en-US" altLang="ja-JP" sz="4400" b="1" dirty="0"/>
          </a:p>
          <a:p>
            <a:pPr marL="0" indent="0">
              <a:buNone/>
            </a:pPr>
            <a:endParaRPr kumimoji="1" lang="en-US" altLang="ja-JP" sz="4400" b="1" dirty="0"/>
          </a:p>
          <a:p>
            <a:pPr marL="0" indent="0">
              <a:buNone/>
            </a:pPr>
            <a:r>
              <a:rPr kumimoji="1" lang="ja-JP" altLang="en-US" sz="4400" b="1"/>
              <a:t>・</a:t>
            </a:r>
            <a:r>
              <a:rPr kumimoji="1" lang="en-US" altLang="ja-JP" sz="4400" b="1" dirty="0"/>
              <a:t>LINE Notify</a:t>
            </a:r>
            <a:r>
              <a:rPr kumimoji="1" lang="ja-JP" altLang="en-US" sz="4400" b="1"/>
              <a:t>の連携の理解不足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564059-7DF5-7742-B488-EF2D9920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22</a:t>
            </a:fld>
            <a:endParaRPr lang="en-US"/>
          </a:p>
        </p:txBody>
      </p:sp>
      <p:pic>
        <p:nvPicPr>
          <p:cNvPr id="6" name="図 5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BC0DFFB2-894E-EB43-98EC-C47C86E2E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681" y="3790648"/>
            <a:ext cx="2540000" cy="2311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D4C5BE-648E-0D4A-BBEE-D405C283A385}"/>
              </a:ext>
            </a:extLst>
          </p:cNvPr>
          <p:cNvSpPr txBox="1"/>
          <p:nvPr/>
        </p:nvSpPr>
        <p:spPr>
          <a:xfrm>
            <a:off x="9695481" y="4808082"/>
            <a:ext cx="3316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  <a:highlight>
                  <a:srgbClr val="C0C0C0"/>
                </a:highlight>
                <a:latin typeface="Baloo" panose="03080902040302020200" pitchFamily="66" charset="0"/>
                <a:cs typeface="Baloo" panose="03080902040302020200" pitchFamily="66" charset="0"/>
              </a:rPr>
              <a:t>ERROR</a:t>
            </a:r>
            <a:endParaRPr kumimoji="1" lang="ja-JP" altLang="en-US" sz="4400">
              <a:solidFill>
                <a:srgbClr val="FF0000"/>
              </a:solidFill>
              <a:highlight>
                <a:srgbClr val="C0C0C0"/>
              </a:highlight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99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5CE39-0E03-E147-8909-88548BAA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E57D0F-8BBC-DC4E-9B7B-71D696E7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6600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b="1"/>
              <a:t>課題：パソコンに負荷がかからないように、</a:t>
            </a:r>
            <a:r>
              <a:rPr kumimoji="1" lang="en-US" altLang="ja-JP" sz="3200" b="1" dirty="0"/>
              <a:t>LINE</a:t>
            </a:r>
            <a:r>
              <a:rPr kumimoji="1" lang="ja-JP" altLang="en-US" sz="3200" b="1"/>
              <a:t>を送る</a:t>
            </a:r>
            <a:endParaRPr kumimoji="1" lang="en-US" altLang="ja-JP" sz="3200" b="1" dirty="0"/>
          </a:p>
          <a:p>
            <a:pPr marL="0" indent="0">
              <a:buNone/>
            </a:pPr>
            <a:endParaRPr kumimoji="1" lang="en-US" altLang="ja-JP" sz="3200" b="1" dirty="0"/>
          </a:p>
          <a:p>
            <a:pPr marL="0" indent="0">
              <a:buNone/>
            </a:pPr>
            <a:endParaRPr kumimoji="1" lang="en-US" altLang="ja-JP" sz="3200" b="1" dirty="0"/>
          </a:p>
          <a:p>
            <a:pPr marL="0" indent="0">
              <a:buNone/>
            </a:pPr>
            <a:r>
              <a:rPr kumimoji="1" lang="ja-JP" altLang="en-US" sz="3200" b="1"/>
              <a:t>できたこと：</a:t>
            </a:r>
            <a:r>
              <a:rPr kumimoji="1" lang="en-US" altLang="ja-JP" sz="3200" b="1" dirty="0"/>
              <a:t>CPU</a:t>
            </a:r>
            <a:r>
              <a:rPr kumimoji="1" lang="ja-JP" altLang="en-US" sz="3200" b="1"/>
              <a:t>温度の取得、</a:t>
            </a:r>
            <a:r>
              <a:rPr kumimoji="1" lang="en-US" altLang="ja-JP" sz="3200" b="1" dirty="0"/>
              <a:t>LINE</a:t>
            </a:r>
            <a:r>
              <a:rPr kumimoji="1" lang="ja-JP" altLang="en-US" sz="3200" b="1"/>
              <a:t>通知</a:t>
            </a:r>
            <a:endParaRPr kumimoji="1" lang="en-US" altLang="ja-JP" sz="3200" b="1" dirty="0"/>
          </a:p>
          <a:p>
            <a:pPr marL="0" indent="0">
              <a:buNone/>
            </a:pPr>
            <a:endParaRPr kumimoji="1" lang="en-US" altLang="ja-JP" sz="3200" b="1" dirty="0"/>
          </a:p>
          <a:p>
            <a:pPr marL="0" indent="0">
              <a:buNone/>
            </a:pPr>
            <a:r>
              <a:rPr kumimoji="1" lang="ja-JP" altLang="en-US" sz="3200" b="1"/>
              <a:t>できなかったこと：</a:t>
            </a:r>
            <a:r>
              <a:rPr kumimoji="1" lang="en-US" altLang="ja-JP" sz="3200" b="1" dirty="0"/>
              <a:t>Python</a:t>
            </a:r>
            <a:r>
              <a:rPr kumimoji="1" lang="ja-JP" altLang="en-US" sz="3200" b="1"/>
              <a:t>による</a:t>
            </a:r>
            <a:r>
              <a:rPr kumimoji="1" lang="en-US" altLang="ja-JP" sz="3200" b="1" dirty="0"/>
              <a:t>CPU</a:t>
            </a:r>
            <a:r>
              <a:rPr kumimoji="1" lang="ja-JP" altLang="en-US" sz="3200" b="1"/>
              <a:t>温度と</a:t>
            </a:r>
            <a:r>
              <a:rPr kumimoji="1" lang="en-US" altLang="ja-JP" sz="3200" b="1" dirty="0"/>
              <a:t>LINE</a:t>
            </a:r>
            <a:r>
              <a:rPr kumimoji="1" lang="ja-JP" altLang="en-US" sz="3200" b="1"/>
              <a:t>の連携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6D9985-14E5-2846-8F84-6E7098A0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23</a:t>
            </a:fld>
            <a:endParaRPr lang="en-US"/>
          </a:p>
        </p:txBody>
      </p:sp>
      <p:pic>
        <p:nvPicPr>
          <p:cNvPr id="5" name="図 4" descr="アイコン&#10;&#10;低い精度で自動的に生成された説明">
            <a:extLst>
              <a:ext uri="{FF2B5EF4-FFF2-40B4-BE49-F238E27FC236}">
                <a16:creationId xmlns:a16="http://schemas.microsoft.com/office/drawing/2014/main" id="{BF935867-2651-A941-BFC8-3942D194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919" y="2814423"/>
            <a:ext cx="2481881" cy="24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14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1F2F7-82A6-3347-B3E5-F841C9F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最終制作を通じて得られたこと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E6AF5-C2ED-B94E-AC0A-9BDD4D4D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/>
              <a:t>・</a:t>
            </a:r>
            <a:r>
              <a:rPr kumimoji="1" lang="en-US" altLang="ja-JP" sz="4000" b="1" dirty="0" err="1"/>
              <a:t>ThingSpeak</a:t>
            </a:r>
            <a:r>
              <a:rPr kumimoji="1" lang="ja-JP" altLang="en-US" sz="4000" b="1"/>
              <a:t>の理解</a:t>
            </a:r>
            <a:endParaRPr kumimoji="1" lang="en-US" altLang="ja-JP" sz="4000" b="1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/>
              <a:t>・</a:t>
            </a:r>
            <a:r>
              <a:rPr kumimoji="1" lang="en-US" altLang="ja-JP" sz="4000" b="1" dirty="0"/>
              <a:t>Python</a:t>
            </a:r>
            <a:r>
              <a:rPr kumimoji="1" lang="ja-JP" altLang="en-US" sz="4000" b="1"/>
              <a:t>の理解</a:t>
            </a:r>
            <a:endParaRPr kumimoji="1" lang="en-US" altLang="ja-JP" sz="4000" b="1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/>
              <a:t>・ソフトと</a:t>
            </a:r>
            <a:r>
              <a:rPr kumimoji="1" lang="en-US" altLang="ja-JP" sz="4000" b="1" dirty="0"/>
              <a:t>CPU</a:t>
            </a:r>
            <a:r>
              <a:rPr kumimoji="1" lang="ja-JP" altLang="en-US" sz="4000" b="1"/>
              <a:t>温度の関係性</a:t>
            </a:r>
            <a:endParaRPr kumimoji="1" lang="en-US" altLang="ja-JP" sz="4000" b="1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/>
              <a:t>・</a:t>
            </a:r>
            <a:r>
              <a:rPr kumimoji="1" lang="en-US" altLang="ja-JP" sz="4000" b="1" dirty="0"/>
              <a:t>LINE Notify</a:t>
            </a:r>
            <a:r>
              <a:rPr kumimoji="1" lang="ja-JP" altLang="en-US" sz="4000" b="1"/>
              <a:t>の活用性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A8885D-67BA-B347-8DD4-13759455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24</a:t>
            </a:fld>
            <a:endParaRPr lang="en-US"/>
          </a:p>
        </p:txBody>
      </p:sp>
      <p:pic>
        <p:nvPicPr>
          <p:cNvPr id="6" name="図 5" descr="クマの人形&#10;&#10;中程度の精度で自動的に生成された説明">
            <a:extLst>
              <a:ext uri="{FF2B5EF4-FFF2-40B4-BE49-F238E27FC236}">
                <a16:creationId xmlns:a16="http://schemas.microsoft.com/office/drawing/2014/main" id="{32E77D53-B334-C842-A12A-8CACC603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958" y="2576945"/>
            <a:ext cx="4137703" cy="36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00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5FB09-82F5-404C-80AA-4D13CFAC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最終制作の感想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FB02D4-0EAE-6E4A-B4CB-009A84B76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64" y="1303020"/>
            <a:ext cx="11167672" cy="425196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endParaRPr kumimoji="1" lang="en-US" altLang="ja-JP" sz="60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6000" b="1"/>
              <a:t>非常に楽しかった</a:t>
            </a:r>
            <a:endParaRPr kumimoji="1" lang="en-US" altLang="ja-JP" sz="60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6000" b="1"/>
              <a:t>見えていなかったものが見えた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AB1442-86B3-7A4D-9777-59D0B760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2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80FE4DD-8CD5-D343-84E5-52F8AB75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負荷がかかっている時</a:t>
            </a:r>
          </a:p>
        </p:txBody>
      </p:sp>
      <p:pic>
        <p:nvPicPr>
          <p:cNvPr id="7" name="図 6" descr="座る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77D56F11-ABF9-0C4D-B470-5CB8B98B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27" y="2830512"/>
            <a:ext cx="2903536" cy="3067115"/>
          </a:xfrm>
          <a:prstGeom prst="rect">
            <a:avLst/>
          </a:prstGeom>
        </p:spPr>
      </p:pic>
      <p:pic>
        <p:nvPicPr>
          <p:cNvPr id="11" name="図 10" descr="花の絵&#10;&#10;低い精度で自動的に生成された説明">
            <a:extLst>
              <a:ext uri="{FF2B5EF4-FFF2-40B4-BE49-F238E27FC236}">
                <a16:creationId xmlns:a16="http://schemas.microsoft.com/office/drawing/2014/main" id="{C2C065E8-774A-774D-A98C-85D86E972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899" y="3931462"/>
            <a:ext cx="2463800" cy="2540000"/>
          </a:xfrm>
          <a:prstGeom prst="rect">
            <a:avLst/>
          </a:prstGeom>
        </p:spPr>
      </p:pic>
      <p:pic>
        <p:nvPicPr>
          <p:cNvPr id="13" name="図 12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94A77ADA-9C0D-A24F-BBD5-D47888B3E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58188"/>
            <a:ext cx="2540000" cy="2540000"/>
          </a:xfrm>
          <a:prstGeom prst="rect">
            <a:avLst/>
          </a:prstGeom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4F3B6F00-72F4-5742-B918-599D1CE37650}"/>
              </a:ext>
            </a:extLst>
          </p:cNvPr>
          <p:cNvSpPr/>
          <p:nvPr/>
        </p:nvSpPr>
        <p:spPr>
          <a:xfrm>
            <a:off x="4995823" y="3586162"/>
            <a:ext cx="2343150" cy="12420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681257F-79DC-DD49-A2F3-E9274D2D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6F450-B369-3C4D-AFE5-E6277251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負荷がかかる（</a:t>
            </a:r>
            <a:r>
              <a:rPr kumimoji="1" lang="en-US" altLang="ja-JP" dirty="0"/>
              <a:t>PC</a:t>
            </a:r>
            <a:r>
              <a:rPr kumimoji="1" lang="ja-JP" altLang="en-US"/>
              <a:t>が熱い）ケース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49505-AC63-7546-8EDD-D2ABFE5F7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5197"/>
            <a:ext cx="10515600" cy="425196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000"/>
              <a:t>・たくさんのソフトを同時に使用している？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sz="4000"/>
              <a:t>・負荷のかかるソフトの使用？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08D436-6BD1-174C-9163-3363A699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4</a:t>
            </a:fld>
            <a:endParaRPr lang="en-US"/>
          </a:p>
        </p:txBody>
      </p:sp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CA303AFA-2261-B94E-B2A4-38BE4D74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009" y="3775883"/>
            <a:ext cx="3686381" cy="25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0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6F450-B369-3C4D-AFE5-E6277251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今回選んだケース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49505-AC63-7546-8EDD-D2ABFE5F7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5197"/>
            <a:ext cx="10515600" cy="425196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000" b="1"/>
              <a:t>・たくさんのソフトを同時に使用している？</a:t>
            </a:r>
            <a:endParaRPr kumimoji="1" lang="en-US" altLang="ja-JP" sz="4000" b="1" dirty="0"/>
          </a:p>
          <a:p>
            <a:pPr marL="0" indent="0">
              <a:buNone/>
            </a:pP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sz="4000" strike="sngStrike"/>
              <a:t>・負荷のかかるソフトの使用？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80B5C3-B9A3-6145-BE2C-544383D5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5</a:t>
            </a:fld>
            <a:endParaRPr lang="en-US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304FA2E8-9F27-5746-A9EB-442B1609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009" y="3775883"/>
            <a:ext cx="3686381" cy="25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1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44E8C-7D5F-3748-ABFE-A87E8E74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考えられた課題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E1E8A-CB09-0F47-A3F8-23442994E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9384"/>
            <a:ext cx="12191999" cy="4251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000" dirty="0"/>
          </a:p>
          <a:p>
            <a:pPr marL="0" indent="0" algn="ctr">
              <a:buNone/>
            </a:pPr>
            <a:r>
              <a:rPr kumimoji="1" lang="ja-JP" altLang="en-US" sz="4800" b="1"/>
              <a:t>パソコンに負荷をかけたくない！</a:t>
            </a:r>
            <a:endParaRPr kumimoji="1" lang="en-US" altLang="ja-JP" sz="4800" b="1" dirty="0"/>
          </a:p>
          <a:p>
            <a:pPr marL="0" indent="0" algn="ctr">
              <a:buNone/>
            </a:pPr>
            <a:endParaRPr kumimoji="1" lang="en-US" altLang="ja-JP" sz="4800" b="1" dirty="0"/>
          </a:p>
          <a:p>
            <a:pPr marL="0" indent="0" algn="ctr">
              <a:buNone/>
            </a:pPr>
            <a:r>
              <a:rPr kumimoji="1" lang="ja-JP" altLang="en-US" sz="4800" b="1"/>
              <a:t>長く使えて欲しいから！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7CA3DD-8EDA-1E42-96BE-AA89FC0B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0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26D03-DB72-044B-9970-F75B4562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課題と想定していることが本当か実験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A52BBF-65A6-EF43-B163-AB688E9D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47" y="2104390"/>
            <a:ext cx="10327105" cy="42519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5100" dirty="0" err="1"/>
              <a:t>ThingSpeak</a:t>
            </a:r>
            <a:r>
              <a:rPr kumimoji="1" lang="ja-JP" altLang="en-US" sz="5100"/>
              <a:t>を利用して、</a:t>
            </a:r>
            <a:endParaRPr kumimoji="1" lang="en-US" altLang="ja-JP" sz="51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5100"/>
              <a:t>ソフトの重なるごとに</a:t>
            </a:r>
            <a:endParaRPr kumimoji="1" lang="en-US" altLang="ja-JP" sz="51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5100" dirty="0"/>
              <a:t>CPU</a:t>
            </a:r>
            <a:r>
              <a:rPr kumimoji="1" lang="ja-JP" altLang="en-US" sz="5100"/>
              <a:t>の温度を上がるかを確認する。</a:t>
            </a:r>
            <a:endParaRPr kumimoji="1" lang="en-US" altLang="ja-JP" sz="5100" dirty="0"/>
          </a:p>
          <a:p>
            <a:pPr marL="0" indent="0">
              <a:buNone/>
            </a:pPr>
            <a:endParaRPr kumimoji="1" lang="en-US" altLang="ja-JP" sz="5100" dirty="0"/>
          </a:p>
          <a:p>
            <a:pPr marL="0" indent="0">
              <a:buNone/>
            </a:pPr>
            <a:endParaRPr kumimoji="1" lang="ja-JP" altLang="en-US" sz="36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5D9519-81B2-9641-9BF2-98D7D2F5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7</a:t>
            </a:fld>
            <a:endParaRPr lang="en-US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41C9F89B-C28A-9749-B8F4-3E26DACA7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376" y="2551581"/>
            <a:ext cx="2872103" cy="23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07404-D6CB-6E4E-91FE-54F0387A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ペルソナ（対象者）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2CBAF-67AB-DC4E-93DD-D392BA64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76325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b="1"/>
              <a:t>専修大学情報ネットワーク学部生（筆者）</a:t>
            </a:r>
            <a:endParaRPr kumimoji="1" lang="en-US" altLang="ja-JP" sz="3600" b="1" dirty="0"/>
          </a:p>
          <a:p>
            <a:pPr marL="0" indent="0">
              <a:buNone/>
            </a:pPr>
            <a:endParaRPr kumimoji="1" lang="en-US" altLang="ja-JP" sz="3600" b="1" dirty="0"/>
          </a:p>
          <a:p>
            <a:pPr marL="0" indent="0">
              <a:buNone/>
            </a:pPr>
            <a:r>
              <a:rPr kumimoji="1" lang="ja-JP" altLang="en-US" sz="3600"/>
              <a:t>多くのソフトを同時に利用することがある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/>
              <a:t>（筆者の観点から）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7041E1-0A85-5241-8BAF-B446F03C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8</a:t>
            </a:fld>
            <a:endParaRPr lang="en-US"/>
          </a:p>
        </p:txBody>
      </p:sp>
      <p:pic>
        <p:nvPicPr>
          <p:cNvPr id="7" name="図 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73A0ED4-22C6-F542-B1E6-66D8ADE3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884" y="4557281"/>
            <a:ext cx="23495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9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44466B-918F-D742-B304-41E039D9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CPU</a:t>
            </a:r>
            <a:r>
              <a:rPr kumimoji="1" lang="ja-JP" altLang="en-US"/>
              <a:t>の温度の目安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B291ED-447F-9948-B40C-1FEFC9124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65" y="2142866"/>
            <a:ext cx="11844669" cy="42519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4800"/>
              <a:t>　通常利用時　：</a:t>
            </a:r>
            <a:r>
              <a:rPr kumimoji="1" lang="en-US" altLang="ja-JP" sz="4800" dirty="0"/>
              <a:t>50</a:t>
            </a:r>
            <a:r>
              <a:rPr kumimoji="1" lang="ja-JP" altLang="en-US" sz="4800"/>
              <a:t>度前後</a:t>
            </a:r>
            <a:endParaRPr kumimoji="1" lang="en-US" altLang="ja-JP" sz="4800" dirty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4800"/>
              <a:t>　高負荷時　　：</a:t>
            </a:r>
            <a:r>
              <a:rPr kumimoji="1" lang="en-US" altLang="ja-JP" sz="4800" dirty="0"/>
              <a:t>80</a:t>
            </a:r>
            <a:r>
              <a:rPr kumimoji="1" lang="ja-JP" altLang="en-US" sz="4800"/>
              <a:t>度超え</a:t>
            </a:r>
            <a:endParaRPr kumimoji="1" lang="en-US" altLang="ja-JP" sz="4800" dirty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2400"/>
              <a:t>　　　　</a:t>
            </a:r>
            <a:endParaRPr kumimoji="1" lang="en-US" altLang="ja-JP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2400"/>
              <a:t>　　　　　　　　　　　　　</a:t>
            </a:r>
            <a:r>
              <a:rPr kumimoji="1" lang="en-US" altLang="ja-JP" sz="2400" dirty="0"/>
              <a:t>※</a:t>
            </a:r>
            <a:r>
              <a:rPr kumimoji="1" lang="ja-JP" altLang="en-US" sz="2400"/>
              <a:t>諸説あり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0ED56C-CDCB-6441-9B13-B6AA209E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9</a:t>
            </a:fld>
            <a:endParaRPr lang="en-US"/>
          </a:p>
        </p:txBody>
      </p:sp>
      <p:pic>
        <p:nvPicPr>
          <p:cNvPr id="6" name="図 5" descr="アイコン&#10;&#10;低い精度で自動的に生成された説明">
            <a:extLst>
              <a:ext uri="{FF2B5EF4-FFF2-40B4-BE49-F238E27FC236}">
                <a16:creationId xmlns:a16="http://schemas.microsoft.com/office/drawing/2014/main" id="{9AEBB40C-A12A-824A-B92C-8C3FBD03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232" y="4525503"/>
            <a:ext cx="2481881" cy="24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6950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13A3A"/>
      </a:dk2>
      <a:lt2>
        <a:srgbClr val="E8E5E2"/>
      </a:lt2>
      <a:accent1>
        <a:srgbClr val="84A4CF"/>
      </a:accent1>
      <a:accent2>
        <a:srgbClr val="69AEBA"/>
      </a:accent2>
      <a:accent3>
        <a:srgbClr val="73AE9E"/>
      </a:accent3>
      <a:accent4>
        <a:srgbClr val="65B27D"/>
      </a:accent4>
      <a:accent5>
        <a:srgbClr val="77B171"/>
      </a:accent5>
      <a:accent6>
        <a:srgbClr val="89AD62"/>
      </a:accent6>
      <a:hlink>
        <a:srgbClr val="987F5C"/>
      </a:hlink>
      <a:folHlink>
        <a:srgbClr val="7F7F7F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662</Words>
  <Application>Microsoft Macintosh PowerPoint</Application>
  <PresentationFormat>ワイド画面</PresentationFormat>
  <Paragraphs>142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Yu Gothic Medium</vt:lpstr>
      <vt:lpstr>Yu Gothic</vt:lpstr>
      <vt:lpstr>Yu Gothic</vt:lpstr>
      <vt:lpstr>Arial</vt:lpstr>
      <vt:lpstr>Baloo</vt:lpstr>
      <vt:lpstr>SketchyVTI</vt:lpstr>
      <vt:lpstr> 過剰な負荷からPCを守る 通知システムの開発</vt:lpstr>
      <vt:lpstr>PCを利用していて思うこと、、</vt:lpstr>
      <vt:lpstr>負荷がかかっている時</vt:lpstr>
      <vt:lpstr>負荷がかかる（PCが熱い）ケース</vt:lpstr>
      <vt:lpstr>今回選んだケース</vt:lpstr>
      <vt:lpstr>考えられた課題</vt:lpstr>
      <vt:lpstr>課題と想定していることが本当か実験</vt:lpstr>
      <vt:lpstr>ペルソナ（対象者）</vt:lpstr>
      <vt:lpstr>CPUの温度の目安</vt:lpstr>
      <vt:lpstr>同時に作動しているソフトの数で比較</vt:lpstr>
      <vt:lpstr>同時に作動しているソフトの数で比較</vt:lpstr>
      <vt:lpstr>データから分かること</vt:lpstr>
      <vt:lpstr>課題を解決するには</vt:lpstr>
      <vt:lpstr>考案したサービス</vt:lpstr>
      <vt:lpstr>必要なもの</vt:lpstr>
      <vt:lpstr>システム構造図</vt:lpstr>
      <vt:lpstr>結果（完成することができなかった）</vt:lpstr>
      <vt:lpstr>Pythonコード（実行できなかった）</vt:lpstr>
      <vt:lpstr>未完成だが、できたこと</vt:lpstr>
      <vt:lpstr>LINEを送ることはできた。（温度関係なし）</vt:lpstr>
      <vt:lpstr>完成するためには</vt:lpstr>
      <vt:lpstr>改善点</vt:lpstr>
      <vt:lpstr>まとめ</vt:lpstr>
      <vt:lpstr>最終制作を通じて得られたこと</vt:lpstr>
      <vt:lpstr>最終制作の感想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CPU温度から推測する PCへの負荷</dc:title>
  <dc:creator>藥師神　虎治郎</dc:creator>
  <cp:lastModifiedBy>藥師神　虎治郎</cp:lastModifiedBy>
  <cp:revision>11</cp:revision>
  <dcterms:created xsi:type="dcterms:W3CDTF">2021-09-09T03:14:45Z</dcterms:created>
  <dcterms:modified xsi:type="dcterms:W3CDTF">2021-09-10T05:28:09Z</dcterms:modified>
</cp:coreProperties>
</file>