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7" r:id="rId9"/>
    <p:sldId id="266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BE6C-0CB8-9847-92E0-A08D3F402EC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38844-5885-564A-868C-CE12477F8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0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安い機材でできることろにこだわらないと難しい。</a:t>
            </a:r>
            <a:br>
              <a:rPr kumimoji="1" lang="en-US" altLang="ja-JP" dirty="0"/>
            </a:br>
            <a:r>
              <a:rPr kumimoji="1" lang="ja-JP" altLang="en-US"/>
              <a:t>簡易的な部分にこだわる、ローテクなのがいいかも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38844-5885-564A-868C-CE12477F88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38844-5885-564A-868C-CE12477F88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22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5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nkgwwwww/items/ff1966444200890f1847" TargetMode="External"/><Relationship Id="rId2" Type="http://schemas.openxmlformats.org/officeDocument/2006/relationships/hyperlink" Target="https://hellobreak.net/raspberry-pi-microphone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392A46-09B0-3483-5716-C459860C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11147484" cy="3495365"/>
          </a:xfrm>
        </p:spPr>
        <p:txBody>
          <a:bodyPr anchor="t">
            <a:normAutofit/>
          </a:bodyPr>
          <a:lstStyle/>
          <a:p>
            <a:r>
              <a:rPr kumimoji="1" lang="ja-JP" altLang="en-US" sz="4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混雑状況を</a:t>
            </a:r>
            <a:r>
              <a:rPr kumimoji="1" lang="en-US" altLang="ja-JP" sz="40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LINE</a:t>
            </a:r>
            <a:r>
              <a:rPr kumimoji="1" lang="ja-JP" altLang="en-US" sz="40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で情報を受け取る（未完）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5C8D61-0D49-6403-A1D4-849A81E96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NE22-1067J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山口颯太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参照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778B3-244D-5B7F-1FCA-8ED7F28A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9922764" cy="3838722"/>
          </a:xfrm>
        </p:spPr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画像はすべて提供会社の規約に同意した上で使用しています。</a:t>
            </a:r>
            <a:endParaRPr kumimoji="1" lang="en-US" altLang="ja-JP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endParaRPr kumimoji="1" lang="en-US" altLang="ja-JP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メタエレ実験室「</a:t>
            </a:r>
            <a:r>
              <a:rPr kumimoji="1" lang="en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Raspberry </a:t>
            </a:r>
            <a:r>
              <a:rPr kumimoji="1" lang="en" altLang="ja-JP" b="1" dirty="0" err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Pi】USB</a:t>
            </a:r>
            <a:r>
              <a:rPr kumimoji="1"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マイク音声を</a:t>
            </a:r>
            <a:r>
              <a:rPr kumimoji="1" lang="en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Python</a:t>
            </a:r>
            <a:r>
              <a:rPr kumimoji="1"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で取得</a:t>
            </a:r>
            <a:r>
              <a:rPr kumimoji="1"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/</a:t>
            </a:r>
            <a:r>
              <a:rPr kumimoji="1"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録音する方法</a:t>
            </a:r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」</a:t>
            </a:r>
            <a:r>
              <a:rPr kumimoji="1" lang="en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hlinkClick r:id="rId2"/>
              </a:rPr>
              <a:t>https://hellobreak.net/raspberry-pi-microphone-python/</a:t>
            </a:r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（</a:t>
            </a:r>
            <a:r>
              <a:rPr kumimoji="1" lang="en-US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2023/09/08</a:t>
            </a:r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閲覧）</a:t>
            </a:r>
            <a:endParaRPr kumimoji="1" lang="en-US" altLang="ja-JP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r>
              <a:rPr kumimoji="1" lang="en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@</a:t>
            </a:r>
            <a:r>
              <a:rPr kumimoji="1" lang="en" altLang="ja-JP" dirty="0" err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nkgwwwww</a:t>
            </a:r>
            <a:r>
              <a:rPr kumimoji="1" lang="en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(Nakagawa)</a:t>
            </a:r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「</a:t>
            </a:r>
            <a:r>
              <a:rPr kumimoji="1"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Raspberry Pi</a:t>
            </a:r>
            <a:r>
              <a:rPr kumimoji="1"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でインターホンの音を検知して</a:t>
            </a:r>
            <a:r>
              <a:rPr kumimoji="1"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LINE</a:t>
            </a:r>
            <a:r>
              <a:rPr kumimoji="1"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に通知する </a:t>
            </a:r>
            <a:r>
              <a:rPr kumimoji="1"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(4)</a:t>
            </a:r>
            <a:r>
              <a:rPr kumimoji="1"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検知して</a:t>
            </a:r>
            <a:r>
              <a:rPr kumimoji="1" lang="en-US" altLang="ja-JP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LINE</a:t>
            </a:r>
            <a:r>
              <a:rPr kumimoji="1" lang="ja-JP" altLang="en-US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に通知する</a:t>
            </a:r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」</a:t>
            </a:r>
            <a:r>
              <a:rPr kumimoji="1" lang="en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hlinkClick r:id="rId3"/>
              </a:rPr>
              <a:t>https://qiita.com/nkgwwwww/items/ff1966444200890f1847</a:t>
            </a:r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（</a:t>
            </a:r>
            <a:r>
              <a:rPr kumimoji="1" lang="en-US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2023/09/08</a:t>
            </a:r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閲覧）</a:t>
            </a:r>
          </a:p>
          <a:p>
            <a:endParaRPr kumimoji="1" lang="en-US" altLang="ja-JP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endParaRPr kumimoji="1" lang="ja-JP" altLang="en-US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7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実現するための仕組み</a:t>
            </a:r>
          </a:p>
        </p:txBody>
      </p:sp>
      <p:pic>
        <p:nvPicPr>
          <p:cNvPr id="1026" name="Picture 2" descr="シングルボードコンピュータのイラスト">
            <a:extLst>
              <a:ext uri="{FF2B5EF4-FFF2-40B4-BE49-F238E27FC236}">
                <a16:creationId xmlns:a16="http://schemas.microsoft.com/office/drawing/2014/main" id="{9EAC2EA4-BD77-79DA-6CEF-78B8329A6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" y="4171949"/>
            <a:ext cx="2427309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はじめてのGoogle Cloud Platform（GCP） - istyle Tech Blog">
            <a:extLst>
              <a:ext uri="{FF2B5EF4-FFF2-40B4-BE49-F238E27FC236}">
                <a16:creationId xmlns:a16="http://schemas.microsoft.com/office/drawing/2014/main" id="{6DEC4DBB-A8EE-C05E-1DAF-93BC6573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19" y="2349501"/>
            <a:ext cx="4239061" cy="23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DC898-186F-DFFA-C130-A90BF5DCCF8E}"/>
              </a:ext>
            </a:extLst>
          </p:cNvPr>
          <p:cNvSpPr txBox="1"/>
          <p:nvPr/>
        </p:nvSpPr>
        <p:spPr>
          <a:xfrm>
            <a:off x="106394" y="3412389"/>
            <a:ext cx="408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Raspberry Pi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＋</a:t>
            </a:r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USB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マイク</a:t>
            </a:r>
            <a:b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録音・解析</a:t>
            </a:r>
          </a:p>
        </p:txBody>
      </p:sp>
      <p:pic>
        <p:nvPicPr>
          <p:cNvPr id="6" name="図 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4D9E7F2C-43F7-0C01-7A0A-60E5C421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87" y="4154483"/>
            <a:ext cx="2171703" cy="2171703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9BCD218-2614-EC41-7BEA-9ACF59DE5571}"/>
              </a:ext>
            </a:extLst>
          </p:cNvPr>
          <p:cNvCxnSpPr>
            <a:cxnSpLocks/>
          </p:cNvCxnSpPr>
          <p:nvPr/>
        </p:nvCxnSpPr>
        <p:spPr>
          <a:xfrm flipV="1">
            <a:off x="3686175" y="3857625"/>
            <a:ext cx="1014413" cy="62865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9ACFDD2-6A55-C028-C741-6450D600DF47}"/>
              </a:ext>
            </a:extLst>
          </p:cNvPr>
          <p:cNvCxnSpPr>
            <a:cxnSpLocks/>
          </p:cNvCxnSpPr>
          <p:nvPr/>
        </p:nvCxnSpPr>
        <p:spPr>
          <a:xfrm>
            <a:off x="7773420" y="3857625"/>
            <a:ext cx="1187224" cy="87634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14A85D-7C50-0091-332A-8E29E32C13A7}"/>
              </a:ext>
            </a:extLst>
          </p:cNvPr>
          <p:cNvSpPr txBox="1"/>
          <p:nvPr/>
        </p:nvSpPr>
        <p:spPr>
          <a:xfrm>
            <a:off x="3601469" y="4931511"/>
            <a:ext cx="521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GCP</a:t>
            </a:r>
            <a:r>
              <a:rPr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クラウドに解析データを保存</a:t>
            </a:r>
            <a:br>
              <a:rPr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↓</a:t>
            </a:r>
            <a:br>
              <a:rPr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LINE</a:t>
            </a:r>
            <a:r>
              <a:rPr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で返信</a:t>
            </a:r>
            <a:endParaRPr kumimoji="1" lang="ja-JP" altLang="en-US" sz="24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288E78B-8782-A8DD-4FF5-4EA606164B3D}"/>
              </a:ext>
            </a:extLst>
          </p:cNvPr>
          <p:cNvCxnSpPr>
            <a:cxnSpLocks/>
          </p:cNvCxnSpPr>
          <p:nvPr/>
        </p:nvCxnSpPr>
        <p:spPr>
          <a:xfrm flipH="1" flipV="1">
            <a:off x="8169048" y="3452752"/>
            <a:ext cx="1096994" cy="80974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03087B-5351-FE99-5670-AA5F5378D7A6}"/>
              </a:ext>
            </a:extLst>
          </p:cNvPr>
          <p:cNvSpPr txBox="1"/>
          <p:nvPr/>
        </p:nvSpPr>
        <p:spPr>
          <a:xfrm>
            <a:off x="8342374" y="3424356"/>
            <a:ext cx="40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メッセージを送信</a:t>
            </a:r>
          </a:p>
        </p:txBody>
      </p:sp>
    </p:spTree>
    <p:extLst>
      <p:ext uri="{BB962C8B-B14F-4D97-AF65-F5344CB8AC3E}">
        <p14:creationId xmlns:p14="http://schemas.microsoft.com/office/powerpoint/2010/main" val="388901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今までは</a:t>
            </a:r>
            <a:r>
              <a:rPr kumimoji="1" lang="en-US" altLang="ja-JP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…</a:t>
            </a:r>
            <a:endParaRPr kumimoji="1" lang="ja-JP" altLang="en-US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4098" name="Picture 2" descr="監視カメラ・防犯カメラのイラスト">
            <a:extLst>
              <a:ext uri="{FF2B5EF4-FFF2-40B4-BE49-F238E27FC236}">
                <a16:creationId xmlns:a16="http://schemas.microsoft.com/office/drawing/2014/main" id="{D05A1B18-FC7B-2469-4972-7EB4E1FB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1" y="2190750"/>
            <a:ext cx="2139950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791EC48-A114-1A07-8771-E403BED53FED}"/>
              </a:ext>
            </a:extLst>
          </p:cNvPr>
          <p:cNvCxnSpPr>
            <a:cxnSpLocks/>
          </p:cNvCxnSpPr>
          <p:nvPr/>
        </p:nvCxnSpPr>
        <p:spPr>
          <a:xfrm flipV="1">
            <a:off x="3277890" y="2763257"/>
            <a:ext cx="1014413" cy="62865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戦うAIのイラスト">
            <a:extLst>
              <a:ext uri="{FF2B5EF4-FFF2-40B4-BE49-F238E27FC236}">
                <a16:creationId xmlns:a16="http://schemas.microsoft.com/office/drawing/2014/main" id="{AF5CECDC-1315-E887-753C-1F84718D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14" y="311451"/>
            <a:ext cx="2787650" cy="28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E49DAB1-9107-911E-5282-F62D9AD85A54}"/>
              </a:ext>
            </a:extLst>
          </p:cNvPr>
          <p:cNvCxnSpPr>
            <a:cxnSpLocks/>
          </p:cNvCxnSpPr>
          <p:nvPr/>
        </p:nvCxnSpPr>
        <p:spPr>
          <a:xfrm>
            <a:off x="8169175" y="2455886"/>
            <a:ext cx="1090613" cy="55437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CFA27CFB-4198-8149-8ECC-3D748119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399" y="2455886"/>
            <a:ext cx="1803400" cy="1803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3DC028-1976-5FAA-0AB9-7EF2AE51B025}"/>
              </a:ext>
            </a:extLst>
          </p:cNvPr>
          <p:cNvSpPr txBox="1"/>
          <p:nvPr/>
        </p:nvSpPr>
        <p:spPr>
          <a:xfrm>
            <a:off x="5071269" y="5693142"/>
            <a:ext cx="2386012" cy="9541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FFFF0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開発コスト</a:t>
            </a:r>
            <a:endParaRPr kumimoji="1" lang="en-US" altLang="ja-JP" sz="2800" b="1" dirty="0">
              <a:solidFill>
                <a:srgbClr val="FFFF0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algn="ctr"/>
            <a:endParaRPr kumimoji="1" lang="ja-JP" altLang="en-US" sz="2800" b="1">
              <a:solidFill>
                <a:srgbClr val="FFFF0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974E09-EC17-AE3D-8140-8281ABF036F1}"/>
              </a:ext>
            </a:extLst>
          </p:cNvPr>
          <p:cNvSpPr txBox="1"/>
          <p:nvPr/>
        </p:nvSpPr>
        <p:spPr>
          <a:xfrm>
            <a:off x="5674518" y="4725898"/>
            <a:ext cx="2386012" cy="9541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FFFF0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保守コスト</a:t>
            </a:r>
            <a:endParaRPr kumimoji="1" lang="en-US" altLang="ja-JP" sz="2800" b="1" dirty="0">
              <a:solidFill>
                <a:srgbClr val="FFFF0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algn="ctr"/>
            <a:endParaRPr kumimoji="1" lang="ja-JP" altLang="en-US" sz="2800" b="1">
              <a:solidFill>
                <a:srgbClr val="FFFF0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9A09F2-C638-11C7-F65C-49E4380C35E2}"/>
              </a:ext>
            </a:extLst>
          </p:cNvPr>
          <p:cNvSpPr txBox="1"/>
          <p:nvPr/>
        </p:nvSpPr>
        <p:spPr>
          <a:xfrm>
            <a:off x="4209207" y="3782232"/>
            <a:ext cx="2386012" cy="9541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FFFF0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機材コスト</a:t>
            </a:r>
            <a:endParaRPr kumimoji="1" lang="en-US" altLang="ja-JP" sz="2800" b="1" dirty="0">
              <a:solidFill>
                <a:srgbClr val="FFFF0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algn="ctr"/>
            <a:endParaRPr kumimoji="1" lang="ja-JP" altLang="en-US" sz="2800" b="1">
              <a:solidFill>
                <a:srgbClr val="FFFF0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41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AF54D-0395-438E-BE4F-07393F11CC40}"/>
              </a:ext>
            </a:extLst>
          </p:cNvPr>
          <p:cNvSpPr txBox="1"/>
          <p:nvPr/>
        </p:nvSpPr>
        <p:spPr>
          <a:xfrm>
            <a:off x="3436143" y="3105834"/>
            <a:ext cx="531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>
                <a:solidFill>
                  <a:srgbClr val="FFFF0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いらなくね？</a:t>
            </a:r>
          </a:p>
        </p:txBody>
      </p:sp>
    </p:spTree>
    <p:extLst>
      <p:ext uri="{BB962C8B-B14F-4D97-AF65-F5344CB8AC3E}">
        <p14:creationId xmlns:p14="http://schemas.microsoft.com/office/powerpoint/2010/main" val="291128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汎用性が高い</a:t>
            </a:r>
          </a:p>
        </p:txBody>
      </p:sp>
      <p:pic>
        <p:nvPicPr>
          <p:cNvPr id="7" name="Picture 2" descr="シングルボードコンピュータのイラスト">
            <a:extLst>
              <a:ext uri="{FF2B5EF4-FFF2-40B4-BE49-F238E27FC236}">
                <a16:creationId xmlns:a16="http://schemas.microsoft.com/office/drawing/2014/main" id="{95F2C105-1070-119C-52B4-B3735D4F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91" y="4143372"/>
            <a:ext cx="2427309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3E6F59-9198-DB4C-0B67-E140275BF574}"/>
              </a:ext>
            </a:extLst>
          </p:cNvPr>
          <p:cNvSpPr txBox="1"/>
          <p:nvPr/>
        </p:nvSpPr>
        <p:spPr>
          <a:xfrm>
            <a:off x="234981" y="2848424"/>
            <a:ext cx="408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Raspberry Pi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＋</a:t>
            </a:r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USB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マイク</a:t>
            </a:r>
            <a:b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録音・解析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59AC3D-B142-C711-7331-99C44F78A9BB}"/>
              </a:ext>
            </a:extLst>
          </p:cNvPr>
          <p:cNvCxnSpPr>
            <a:cxnSpLocks/>
          </p:cNvCxnSpPr>
          <p:nvPr/>
        </p:nvCxnSpPr>
        <p:spPr>
          <a:xfrm flipV="1">
            <a:off x="5186363" y="2384473"/>
            <a:ext cx="1014413" cy="62865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9E75CA1-7945-BE59-C5CE-0C8AE9007F89}"/>
              </a:ext>
            </a:extLst>
          </p:cNvPr>
          <p:cNvCxnSpPr>
            <a:cxnSpLocks/>
          </p:cNvCxnSpPr>
          <p:nvPr/>
        </p:nvCxnSpPr>
        <p:spPr>
          <a:xfrm>
            <a:off x="5324476" y="3743325"/>
            <a:ext cx="103346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69643D9-C8F3-3500-C47B-225B4EE821F2}"/>
              </a:ext>
            </a:extLst>
          </p:cNvPr>
          <p:cNvCxnSpPr>
            <a:cxnSpLocks/>
          </p:cNvCxnSpPr>
          <p:nvPr/>
        </p:nvCxnSpPr>
        <p:spPr>
          <a:xfrm>
            <a:off x="5324476" y="4938713"/>
            <a:ext cx="103346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屋根付き三輪バイクに乗る人のイラスト（雨）">
            <a:extLst>
              <a:ext uri="{FF2B5EF4-FFF2-40B4-BE49-F238E27FC236}">
                <a16:creationId xmlns:a16="http://schemas.microsoft.com/office/drawing/2014/main" id="{F1EE36DB-6CD0-286C-579D-AB4444F0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65" y="461595"/>
            <a:ext cx="1627982" cy="16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F636DE-9564-881B-41F2-2F2E2AEF154B}"/>
              </a:ext>
            </a:extLst>
          </p:cNvPr>
          <p:cNvSpPr txBox="1"/>
          <p:nvPr/>
        </p:nvSpPr>
        <p:spPr>
          <a:xfrm>
            <a:off x="8568206" y="1090245"/>
            <a:ext cx="389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雨の音検知で〇〇できる</a:t>
            </a:r>
          </a:p>
        </p:txBody>
      </p:sp>
      <p:pic>
        <p:nvPicPr>
          <p:cNvPr id="6148" name="Picture 4" descr="なん語を話す赤ちゃんのイラスト">
            <a:extLst>
              <a:ext uri="{FF2B5EF4-FFF2-40B4-BE49-F238E27FC236}">
                <a16:creationId xmlns:a16="http://schemas.microsoft.com/office/drawing/2014/main" id="{4A3DE6A1-F0A6-F270-2DF5-58365032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68" y="2305598"/>
            <a:ext cx="1755775" cy="19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261EAC-496E-2220-E129-91F35A39DE28}"/>
              </a:ext>
            </a:extLst>
          </p:cNvPr>
          <p:cNvSpPr txBox="1"/>
          <p:nvPr/>
        </p:nvSpPr>
        <p:spPr>
          <a:xfrm>
            <a:off x="8568206" y="3028990"/>
            <a:ext cx="389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鳴き声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検知で〇〇できる</a:t>
            </a:r>
          </a:p>
        </p:txBody>
      </p:sp>
      <p:pic>
        <p:nvPicPr>
          <p:cNvPr id="6150" name="Picture 6" descr="寝ながら咳をする人のイラスト（男性）">
            <a:extLst>
              <a:ext uri="{FF2B5EF4-FFF2-40B4-BE49-F238E27FC236}">
                <a16:creationId xmlns:a16="http://schemas.microsoft.com/office/drawing/2014/main" id="{258F2DE0-BA9F-CDD0-3527-21FFCE7D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1" y="4201077"/>
            <a:ext cx="1722682" cy="17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E7338C-13BC-6B04-73A8-DA6B68AFC023}"/>
              </a:ext>
            </a:extLst>
          </p:cNvPr>
          <p:cNvSpPr txBox="1"/>
          <p:nvPr/>
        </p:nvSpPr>
        <p:spPr>
          <a:xfrm>
            <a:off x="8568206" y="4878625"/>
            <a:ext cx="389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咳の検知で〇〇できる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FDE926-63A6-F5E7-EF65-51951B0026BE}"/>
              </a:ext>
            </a:extLst>
          </p:cNvPr>
          <p:cNvSpPr txBox="1"/>
          <p:nvPr/>
        </p:nvSpPr>
        <p:spPr>
          <a:xfrm>
            <a:off x="10070034" y="6066776"/>
            <a:ext cx="389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etc</a:t>
            </a:r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…</a:t>
            </a:r>
            <a:endParaRPr kumimoji="1" lang="ja-JP" altLang="en-US" sz="24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95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想定ユーザー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778B3-244D-5B7F-1FCA-8ED7F28A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9922764" cy="3838722"/>
          </a:xfrm>
        </p:spPr>
        <p:txBody>
          <a:bodyPr>
            <a:normAutofit/>
          </a:bodyPr>
          <a:lstStyle/>
          <a:p>
            <a:r>
              <a:rPr kumimoji="1" lang="ja-JP" altLang="en-US" sz="32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あまり予算のない学校食堂と利用者</a:t>
            </a:r>
            <a:endParaRPr kumimoji="1" lang="en-US" altLang="ja-JP" sz="32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marL="0" indent="0">
              <a:buNone/>
            </a:pPr>
            <a:endParaRPr kumimoji="1" lang="ja-JP" altLang="en-US" sz="320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pic>
        <p:nvPicPr>
          <p:cNvPr id="5" name="図 4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00C53D5B-DB30-2E1D-8F13-4190F28E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87" y="4154483"/>
            <a:ext cx="2171703" cy="217170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5DEF8F-6F65-783E-F245-A998104E0210}"/>
              </a:ext>
            </a:extLst>
          </p:cNvPr>
          <p:cNvSpPr txBox="1"/>
          <p:nvPr/>
        </p:nvSpPr>
        <p:spPr>
          <a:xfrm>
            <a:off x="4006153" y="4349672"/>
            <a:ext cx="40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メッセージを送信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BA9B7F-7434-0CA0-786E-A93EF4986440}"/>
              </a:ext>
            </a:extLst>
          </p:cNvPr>
          <p:cNvSpPr txBox="1"/>
          <p:nvPr/>
        </p:nvSpPr>
        <p:spPr>
          <a:xfrm>
            <a:off x="4006153" y="5240334"/>
            <a:ext cx="40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混雑状況を返信</a:t>
            </a:r>
          </a:p>
        </p:txBody>
      </p:sp>
      <p:pic>
        <p:nvPicPr>
          <p:cNvPr id="7170" name="Picture 2" descr="食堂のイラスト">
            <a:extLst>
              <a:ext uri="{FF2B5EF4-FFF2-40B4-BE49-F238E27FC236}">
                <a16:creationId xmlns:a16="http://schemas.microsoft.com/office/drawing/2014/main" id="{99F53F43-0AF8-8737-DC17-CCEBF1EE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0" y="3927060"/>
            <a:ext cx="2407592" cy="23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開発状況</a:t>
            </a:r>
          </a:p>
        </p:txBody>
      </p:sp>
      <p:pic>
        <p:nvPicPr>
          <p:cNvPr id="4" name="Picture 2" descr="シングルボードコンピュータのイラスト">
            <a:extLst>
              <a:ext uri="{FF2B5EF4-FFF2-40B4-BE49-F238E27FC236}">
                <a16:creationId xmlns:a16="http://schemas.microsoft.com/office/drawing/2014/main" id="{BD02834D-2FA0-D25B-4307-30AB2BF8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" y="4171949"/>
            <a:ext cx="2427309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はじめてのGoogle Cloud Platform（GCP） - istyle Tech Blog">
            <a:extLst>
              <a:ext uri="{FF2B5EF4-FFF2-40B4-BE49-F238E27FC236}">
                <a16:creationId xmlns:a16="http://schemas.microsoft.com/office/drawing/2014/main" id="{8FDF4F2C-A34F-5B37-A140-18F9CB46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19" y="2349501"/>
            <a:ext cx="4239061" cy="23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9B713-0B3A-3EDD-36FB-9D9AFCBB3AD0}"/>
              </a:ext>
            </a:extLst>
          </p:cNvPr>
          <p:cNvSpPr txBox="1"/>
          <p:nvPr/>
        </p:nvSpPr>
        <p:spPr>
          <a:xfrm>
            <a:off x="106394" y="3412389"/>
            <a:ext cx="408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Raspberry Pi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＋</a:t>
            </a:r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USB</a:t>
            </a: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マイク</a:t>
            </a:r>
            <a:b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録音・解析</a:t>
            </a:r>
          </a:p>
        </p:txBody>
      </p:sp>
      <p:pic>
        <p:nvPicPr>
          <p:cNvPr id="10" name="図 9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0A0FC412-54D8-C645-6BD1-060E64979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87" y="4154483"/>
            <a:ext cx="2171703" cy="2171703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E0EC802-DD9F-2623-E7A3-FE6EAB442A03}"/>
              </a:ext>
            </a:extLst>
          </p:cNvPr>
          <p:cNvCxnSpPr>
            <a:cxnSpLocks/>
          </p:cNvCxnSpPr>
          <p:nvPr/>
        </p:nvCxnSpPr>
        <p:spPr>
          <a:xfrm flipV="1">
            <a:off x="3686175" y="3857625"/>
            <a:ext cx="1014413" cy="62865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0683E06-B4EE-89D0-B269-50C74F79BE8E}"/>
              </a:ext>
            </a:extLst>
          </p:cNvPr>
          <p:cNvCxnSpPr>
            <a:cxnSpLocks/>
          </p:cNvCxnSpPr>
          <p:nvPr/>
        </p:nvCxnSpPr>
        <p:spPr>
          <a:xfrm>
            <a:off x="7773420" y="3857625"/>
            <a:ext cx="1187224" cy="87634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2413D-B85D-7DD5-3C56-C30C9F3A2DFA}"/>
              </a:ext>
            </a:extLst>
          </p:cNvPr>
          <p:cNvSpPr txBox="1"/>
          <p:nvPr/>
        </p:nvSpPr>
        <p:spPr>
          <a:xfrm>
            <a:off x="3601469" y="4931511"/>
            <a:ext cx="521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GCP</a:t>
            </a:r>
            <a:r>
              <a:rPr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クラウドに解析データを保存</a:t>
            </a:r>
            <a:br>
              <a:rPr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↓</a:t>
            </a:r>
            <a:br>
              <a:rPr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</a:br>
            <a:r>
              <a:rPr lang="en-US" altLang="ja-JP" sz="2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LINE</a:t>
            </a:r>
            <a:r>
              <a:rPr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で返信</a:t>
            </a:r>
            <a:endParaRPr kumimoji="1" lang="ja-JP" altLang="en-US" sz="24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E81DDF3-15A2-6443-A1F2-3916F6B8A9D6}"/>
              </a:ext>
            </a:extLst>
          </p:cNvPr>
          <p:cNvCxnSpPr>
            <a:cxnSpLocks/>
          </p:cNvCxnSpPr>
          <p:nvPr/>
        </p:nvCxnSpPr>
        <p:spPr>
          <a:xfrm flipH="1" flipV="1">
            <a:off x="8169048" y="3452752"/>
            <a:ext cx="1096994" cy="80974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5E4B83-D7B5-A243-72F4-3E3D0AF66951}"/>
              </a:ext>
            </a:extLst>
          </p:cNvPr>
          <p:cNvSpPr txBox="1"/>
          <p:nvPr/>
        </p:nvSpPr>
        <p:spPr>
          <a:xfrm>
            <a:off x="8342374" y="3424356"/>
            <a:ext cx="40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メッセージを送信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E5C1A4-19F9-DEBB-241E-0F136D81E4C5}"/>
              </a:ext>
            </a:extLst>
          </p:cNvPr>
          <p:cNvSpPr/>
          <p:nvPr/>
        </p:nvSpPr>
        <p:spPr>
          <a:xfrm>
            <a:off x="3971925" y="2100263"/>
            <a:ext cx="7900988" cy="4586287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solidFill>
                  <a:schemeClr val="tx1"/>
                </a:solidFill>
                <a:highlight>
                  <a:srgbClr val="FFFF00"/>
                </a:highlight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未完成</a:t>
            </a:r>
          </a:p>
        </p:txBody>
      </p:sp>
    </p:spTree>
    <p:extLst>
      <p:ext uri="{BB962C8B-B14F-4D97-AF65-F5344CB8AC3E}">
        <p14:creationId xmlns:p14="http://schemas.microsoft.com/office/powerpoint/2010/main" val="173870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システム詳細</a:t>
            </a:r>
          </a:p>
        </p:txBody>
      </p:sp>
      <p:pic>
        <p:nvPicPr>
          <p:cNvPr id="4" name="Picture 2" descr="シングルボードコンピュータのイラスト">
            <a:extLst>
              <a:ext uri="{FF2B5EF4-FFF2-40B4-BE49-F238E27FC236}">
                <a16:creationId xmlns:a16="http://schemas.microsoft.com/office/drawing/2014/main" id="{BD02834D-2FA0-D25B-4307-30AB2BF8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52" y="1976405"/>
            <a:ext cx="2427309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はじめてのGoogle Cloud Platform（GCP） - istyle Tech Blog">
            <a:extLst>
              <a:ext uri="{FF2B5EF4-FFF2-40B4-BE49-F238E27FC236}">
                <a16:creationId xmlns:a16="http://schemas.microsoft.com/office/drawing/2014/main" id="{8FDF4F2C-A34F-5B37-A140-18F9CB46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19" y="1770011"/>
            <a:ext cx="4239061" cy="23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0A0FC412-54D8-C645-6BD1-060E64979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934" y="1770011"/>
            <a:ext cx="2171703" cy="2171703"/>
          </a:xfrm>
          <a:prstGeom prst="rect">
            <a:avLst/>
          </a:prstGeom>
        </p:spPr>
      </p:pic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03BBED0C-CF02-FB5B-376A-914709F1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487"/>
              </p:ext>
            </p:extLst>
          </p:nvPr>
        </p:nvGraphicFramePr>
        <p:xfrm>
          <a:off x="824393" y="4154483"/>
          <a:ext cx="10886712" cy="241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904">
                  <a:extLst>
                    <a:ext uri="{9D8B030D-6E8A-4147-A177-3AD203B41FA5}">
                      <a16:colId xmlns:a16="http://schemas.microsoft.com/office/drawing/2014/main" val="2773581813"/>
                    </a:ext>
                  </a:extLst>
                </a:gridCol>
                <a:gridCol w="3628904">
                  <a:extLst>
                    <a:ext uri="{9D8B030D-6E8A-4147-A177-3AD203B41FA5}">
                      <a16:colId xmlns:a16="http://schemas.microsoft.com/office/drawing/2014/main" val="4071521157"/>
                    </a:ext>
                  </a:extLst>
                </a:gridCol>
                <a:gridCol w="3628904">
                  <a:extLst>
                    <a:ext uri="{9D8B030D-6E8A-4147-A177-3AD203B41FA5}">
                      <a16:colId xmlns:a16="http://schemas.microsoft.com/office/drawing/2014/main" val="110447381"/>
                    </a:ext>
                  </a:extLst>
                </a:gridCol>
              </a:tblGrid>
              <a:tr h="5687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Raspberry Pi</a:t>
                      </a:r>
                      <a:endParaRPr kumimoji="1" lang="ja-JP" altLang="en-US" b="1" i="0">
                        <a:latin typeface="Tsukushi A Round Gothic Bold" panose="02020400000000000000" pitchFamily="18" charset="-128"/>
                        <a:ea typeface="Tsukushi A Round Gothic Bold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Google Cloud Platform</a:t>
                      </a:r>
                      <a:endParaRPr kumimoji="1" lang="ja-JP" altLang="en-US" b="1" i="0">
                        <a:latin typeface="Tsukushi A Round Gothic Bold" panose="02020400000000000000" pitchFamily="18" charset="-128"/>
                        <a:ea typeface="Tsukushi A Round Gothic Bold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 err="1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MessagingAPI</a:t>
                      </a:r>
                      <a:endParaRPr kumimoji="1" lang="ja-JP" altLang="en-US" b="1" i="0">
                        <a:latin typeface="Tsukushi A Round Gothic Bold" panose="02020400000000000000" pitchFamily="18" charset="-128"/>
                        <a:ea typeface="Tsukushi A Round Gothic Bold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78033"/>
                  </a:ext>
                </a:extLst>
              </a:tr>
              <a:tr h="5687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 err="1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pyAudio</a:t>
                      </a:r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(</a:t>
                      </a:r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収音</a:t>
                      </a:r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)</a:t>
                      </a:r>
                      <a:endParaRPr kumimoji="1" lang="ja-JP" altLang="en-US" b="1" i="0">
                        <a:latin typeface="Tsukushi A Round Gothic Bold" panose="02020400000000000000" pitchFamily="18" charset="-128"/>
                        <a:ea typeface="Tsukushi A Round Gothic Bold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データを受信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メッセージの受信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2887"/>
                  </a:ext>
                </a:extLst>
              </a:tr>
              <a:tr h="568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b="1" i="0" dirty="0" err="1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numpy</a:t>
                      </a:r>
                      <a:r>
                        <a:rPr kumimoji="1" lang="en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(</a:t>
                      </a:r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波形を生成・演算処理</a:t>
                      </a:r>
                      <a:endParaRPr kumimoji="1" lang="en-US" altLang="ja-JP" b="1" i="0" dirty="0">
                        <a:latin typeface="Tsukushi A Round Gothic Bold" panose="02020400000000000000" pitchFamily="18" charset="-128"/>
                        <a:ea typeface="Tsukushi A Round Gothic Bold" panose="020204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データ化</a:t>
                      </a:r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)</a:t>
                      </a:r>
                      <a:endParaRPr kumimoji="1" lang="ja-JP" altLang="en-US" b="1" i="0">
                        <a:latin typeface="Tsukushi A Round Gothic Bold" panose="02020400000000000000" pitchFamily="18" charset="-128"/>
                        <a:ea typeface="Tsukushi A Round Gothic Bold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メッセージへの返信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GCP</a:t>
                      </a:r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にリクエストを送る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72673"/>
                  </a:ext>
                </a:extLst>
              </a:tr>
              <a:tr h="5687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Google Cloud Platform SDK</a:t>
                      </a:r>
                      <a:b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</a:br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(GCP</a:t>
                      </a:r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にデータ送信する設定</a:t>
                      </a:r>
                      <a:r>
                        <a:rPr kumimoji="1" lang="en-US" altLang="ja-JP" b="1" i="0" dirty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i="0">
                        <a:latin typeface="Tsukushi A Round Gothic Bold" panose="02020400000000000000" pitchFamily="18" charset="-128"/>
                        <a:ea typeface="Tsukushi A Round Gothic Bold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>
                          <a:latin typeface="Tsukushi A Round Gothic Bold" panose="02020400000000000000" pitchFamily="18" charset="-128"/>
                          <a:ea typeface="Tsukushi A Round Gothic Bold" panose="02020400000000000000" pitchFamily="18" charset="-128"/>
                        </a:rPr>
                        <a:t>返信を受け取る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3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7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FC57E-32D0-8F0F-067E-1179C9F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まとめ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14C08EF-44C7-6247-95E6-14C6D6BB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9922764" cy="3838722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GCP</a:t>
            </a:r>
            <a:r>
              <a:rPr kumimoji="1" lang="ja-JP" altLang="en-US" sz="24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の理解不足が未完につながった</a:t>
            </a:r>
            <a:endParaRPr kumimoji="1" lang="en-US" altLang="ja-JP" sz="24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r>
              <a:rPr kumimoji="1" lang="ja-JP" altLang="en-US" sz="240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このシステムはあらゆる分野で応用ができる</a:t>
            </a:r>
            <a:endParaRPr kumimoji="1" lang="en-US" altLang="ja-JP" sz="24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endParaRPr kumimoji="1" lang="en-US" altLang="ja-JP" sz="2400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00927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CD5143"/>
      </a:accent1>
      <a:accent2>
        <a:srgbClr val="BB315D"/>
      </a:accent2>
      <a:accent3>
        <a:srgbClr val="CD43A8"/>
      </a:accent3>
      <a:accent4>
        <a:srgbClr val="A631BB"/>
      </a:accent4>
      <a:accent5>
        <a:srgbClr val="7F43CD"/>
      </a:accent5>
      <a:accent6>
        <a:srgbClr val="3F3DBF"/>
      </a:accent6>
      <a:hlink>
        <a:srgbClr val="8C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322</Words>
  <Application>Microsoft Macintosh PowerPoint</Application>
  <PresentationFormat>ワイド画面</PresentationFormat>
  <Paragraphs>50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Tsukushi A Round Gothic Bold</vt:lpstr>
      <vt:lpstr>Tsukushi A Round Gothic Regular</vt:lpstr>
      <vt:lpstr>游ゴシック</vt:lpstr>
      <vt:lpstr>Arial</vt:lpstr>
      <vt:lpstr>Neue Haas Grotesk Text Pro</vt:lpstr>
      <vt:lpstr>BjornVTI</vt:lpstr>
      <vt:lpstr>混雑状況をLINEで情報を受け取る（未完）</vt:lpstr>
      <vt:lpstr>実現するための仕組み</vt:lpstr>
      <vt:lpstr>今までは…</vt:lpstr>
      <vt:lpstr>PowerPoint プレゼンテーション</vt:lpstr>
      <vt:lpstr>汎用性が高い</vt:lpstr>
      <vt:lpstr>想定ユーザー</vt:lpstr>
      <vt:lpstr>開発状況</vt:lpstr>
      <vt:lpstr>システム詳細</vt:lpstr>
      <vt:lpstr>まとめ</vt:lpstr>
      <vt:lpstr>参照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混雑状況をLINEで情報を受け取る（未完）</dc:title>
  <dc:creator>山口　颯太</dc:creator>
  <cp:lastModifiedBy>山口　颯太</cp:lastModifiedBy>
  <cp:revision>2</cp:revision>
  <dcterms:created xsi:type="dcterms:W3CDTF">2023-09-08T01:50:49Z</dcterms:created>
  <dcterms:modified xsi:type="dcterms:W3CDTF">2023-09-08T05:55:51Z</dcterms:modified>
</cp:coreProperties>
</file>