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2" r:id="rId4"/>
    <p:sldId id="265" r:id="rId5"/>
    <p:sldId id="266" r:id="rId6"/>
    <p:sldId id="275" r:id="rId7"/>
    <p:sldId id="260" r:id="rId8"/>
    <p:sldId id="261" r:id="rId9"/>
    <p:sldId id="271" r:id="rId10"/>
    <p:sldId id="268" r:id="rId11"/>
    <p:sldId id="263" r:id="rId12"/>
    <p:sldId id="272" r:id="rId13"/>
    <p:sldId id="273" r:id="rId14"/>
    <p:sldId id="274" r:id="rId15"/>
    <p:sldId id="264" r:id="rId16"/>
    <p:sldId id="26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2885D-9077-76CE-BCC9-E695B1F852C2}" v="633" dt="2024-01-09T07:22:26.346"/>
    <p1510:client id="{1D831431-6A35-879B-3898-AE1A4600B1DA}" v="164" dt="2024-01-09T07:16:22.918"/>
    <p1510:client id="{24854159-77D0-85B6-2C33-0944B93CAF32}" v="42" dt="2024-01-10T04:32:30.029"/>
    <p1510:client id="{5978B11D-7DC1-4C4B-A3F8-F834130F2DE4}" v="824" dt="2024-01-09T07:20:16.449"/>
    <p1510:client id="{6B2B9BCC-0AED-1BAE-59D6-05D4DAC67608}" v="544" dt="2024-01-09T07:04:55.232"/>
    <p1510:client id="{F32A1F51-E861-4845-CF0B-F2957C025E20}" v="353" dt="2024-01-09T07:14:11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C1F-4AB6-B314-688F901C84F8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1F-4AB6-B314-688F901C84F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C1F-4AB6-B314-688F901C84F8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1F-4AB6-B314-688F901C84F8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1F-4AB6-B314-688F901C84F8}"/>
              </c:ext>
            </c:extLst>
          </c:dPt>
          <c:dLbls>
            <c:dLbl>
              <c:idx val="0"/>
              <c:layout>
                <c:manualLayout>
                  <c:x val="5.3125000000000006E-2"/>
                  <c:y val="1.406249913493483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ja-JP"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E02239-BF9F-4D4C-AF0B-673F443BD44E}" type="CATEGORYNAME">
                      <a:rPr lang="ja-JP" altLang="en-US" sz="2400" b="1" smtClean="0"/>
                      <a:pPr>
                        <a:defRPr lang="ja-JP"/>
                      </a:pPr>
                      <a:t>[分類名]</a:t>
                    </a:fld>
                    <a:endParaRPr lang="ja-JP" alt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ja-JP"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34880659448819"/>
                      <c:h val="0.12534484957278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C1F-4AB6-B314-688F901C84F8}"/>
                </c:ext>
              </c:extLst>
            </c:dLbl>
            <c:dLbl>
              <c:idx val="1"/>
              <c:layout>
                <c:manualLayout>
                  <c:x val="2.3579531076186887E-2"/>
                  <c:y val="5.664890811648105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ja-JP"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6E334DE-3A19-4695-9043-A69A20A0756B}" type="CATEGORYNAME">
                      <a:rPr lang="ja-JP" altLang="en-US" sz="2400" b="1" smtClean="0"/>
                      <a:pPr>
                        <a:defRPr lang="ja-JP"/>
                      </a:pPr>
                      <a:t>[分類名]</a:t>
                    </a:fld>
                    <a:endParaRPr lang="ja-JP" alt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ja-JP"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118257163715853"/>
                      <c:h val="0.15064730565658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1F-4AB6-B314-688F901C84F8}"/>
                </c:ext>
              </c:extLst>
            </c:dLbl>
            <c:dLbl>
              <c:idx val="2"/>
              <c:layout>
                <c:manualLayout>
                  <c:x val="0.20624999999999999"/>
                  <c:y val="-9.0309958226225718E-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ja-JP"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2E3A1B-E6A9-452C-AF16-7EFA37843CC7}" type="CATEGORYNAME">
                      <a:rPr lang="ja-JP" altLang="en-US" sz="2400" b="1" smtClean="0"/>
                      <a:pPr>
                        <a:defRPr lang="ja-JP"/>
                      </a:pPr>
                      <a:t>[分類名]</a:t>
                    </a:fld>
                    <a:endParaRPr lang="ja-JP" alt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ja-JP"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125959645669291"/>
                      <c:h val="0.108409872760219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C1F-4AB6-B314-688F901C84F8}"/>
                </c:ext>
              </c:extLst>
            </c:dLbl>
            <c:dLbl>
              <c:idx val="3"/>
              <c:layout>
                <c:manualLayout>
                  <c:x val="-4.0624938484251985E-2"/>
                  <c:y val="2.3437498558224745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ja-JP"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1E37A6F-C358-4E86-B55E-1A1B945164A4}" type="CATEGORYNAME">
                      <a:rPr lang="ja-JP" altLang="en-US" sz="2400" b="1" smtClean="0"/>
                      <a:pPr>
                        <a:defRPr lang="ja-JP"/>
                      </a:pPr>
                      <a:t>[分類名]</a:t>
                    </a:fld>
                    <a:endParaRPr lang="ja-JP" alt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ja-JP"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6782209645669288"/>
                      <c:h val="0.1201286220393318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C1F-4AB6-B314-688F901C84F8}"/>
                </c:ext>
              </c:extLst>
            </c:dLbl>
            <c:dLbl>
              <c:idx val="4"/>
              <c:layout>
                <c:manualLayout>
                  <c:x val="-5.742254558371758E-2"/>
                  <c:y val="2.408566585893440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ja-JP"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7E5E5CF-F80A-43B1-952B-365AA81300A5}" type="CATEGORYNAME">
                      <a:rPr lang="ja-JP" altLang="en-US" sz="2400" b="1" smtClean="0"/>
                      <a:pPr>
                        <a:defRPr lang="ja-JP"/>
                      </a:pPr>
                      <a:t>[分類名]</a:t>
                    </a:fld>
                    <a:endParaRPr lang="ja-JP" alt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ja-JP"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797688225776168"/>
                      <c:h val="0.124971281433284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C1F-4AB6-B314-688F901C84F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信頼</c:v>
                </c:pt>
                <c:pt idx="1">
                  <c:v>利便性</c:v>
                </c:pt>
                <c:pt idx="2">
                  <c:v>ポイント</c:v>
                </c:pt>
                <c:pt idx="3">
                  <c:v>情報収集</c:v>
                </c:pt>
                <c:pt idx="4">
                  <c:v>ジャンル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F-4AB6-B314-688F901C8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1B368-C33A-44BA-AE79-99C8103B434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A814B8-1D41-4B4F-8F65-12ACA286A6B1}">
      <dgm:prSet/>
      <dgm:spPr/>
      <dgm:t>
        <a:bodyPr/>
        <a:lstStyle/>
        <a:p>
          <a:r>
            <a:rPr kumimoji="1" lang="ja-JP"/>
            <a:t>・誰に：国内（売り上げの8割が国内）</a:t>
          </a:r>
          <a:endParaRPr lang="en-US"/>
        </a:p>
      </dgm:t>
    </dgm:pt>
    <dgm:pt modelId="{70D7ACCA-6C7F-4287-9623-AC0F58EAFC24}" type="parTrans" cxnId="{FA848092-EC24-49A9-B569-2816084082DE}">
      <dgm:prSet/>
      <dgm:spPr/>
      <dgm:t>
        <a:bodyPr/>
        <a:lstStyle/>
        <a:p>
          <a:endParaRPr lang="en-US"/>
        </a:p>
      </dgm:t>
    </dgm:pt>
    <dgm:pt modelId="{E241D9A8-7FFC-49EF-B0ED-119365ABD43D}" type="sibTrans" cxnId="{FA848092-EC24-49A9-B569-2816084082DE}">
      <dgm:prSet/>
      <dgm:spPr/>
      <dgm:t>
        <a:bodyPr/>
        <a:lstStyle/>
        <a:p>
          <a:endParaRPr lang="en-US"/>
        </a:p>
      </dgm:t>
    </dgm:pt>
    <dgm:pt modelId="{EA288FCE-4CF5-40B1-ADE3-943D037AC65A}">
      <dgm:prSet/>
      <dgm:spPr/>
      <dgm:t>
        <a:bodyPr/>
        <a:lstStyle/>
        <a:p>
          <a:r>
            <a:rPr kumimoji="1" lang="ja-JP"/>
            <a:t>・何を：さまざまな製品（衣服、家具、小物など</a:t>
          </a:r>
          <a:endParaRPr lang="en-US"/>
        </a:p>
      </dgm:t>
    </dgm:pt>
    <dgm:pt modelId="{77D5230A-60E4-4934-8824-40A3CA653A7F}" type="parTrans" cxnId="{999454F9-CA55-4979-812D-791DA607752A}">
      <dgm:prSet/>
      <dgm:spPr/>
      <dgm:t>
        <a:bodyPr/>
        <a:lstStyle/>
        <a:p>
          <a:endParaRPr lang="en-US"/>
        </a:p>
      </dgm:t>
    </dgm:pt>
    <dgm:pt modelId="{8929F6E6-F4B3-4612-AE03-4D8BD431F66B}" type="sibTrans" cxnId="{999454F9-CA55-4979-812D-791DA607752A}">
      <dgm:prSet/>
      <dgm:spPr/>
      <dgm:t>
        <a:bodyPr/>
        <a:lstStyle/>
        <a:p>
          <a:endParaRPr lang="en-US"/>
        </a:p>
      </dgm:t>
    </dgm:pt>
    <dgm:pt modelId="{685FD09C-2B3A-4AFA-9F62-CC08F0D69FCF}">
      <dgm:prSet/>
      <dgm:spPr/>
      <dgm:t>
        <a:bodyPr/>
        <a:lstStyle/>
        <a:p>
          <a:r>
            <a:rPr kumimoji="1" lang="ja-JP"/>
            <a:t>・どのように：ネット販売</a:t>
          </a:r>
          <a:endParaRPr lang="en-US"/>
        </a:p>
      </dgm:t>
    </dgm:pt>
    <dgm:pt modelId="{E43BB6AF-EA53-46F9-8CC4-F0F6690A52D3}" type="parTrans" cxnId="{88689731-094F-45E4-81A0-F28FF54587FA}">
      <dgm:prSet/>
      <dgm:spPr/>
      <dgm:t>
        <a:bodyPr/>
        <a:lstStyle/>
        <a:p>
          <a:endParaRPr lang="en-US"/>
        </a:p>
      </dgm:t>
    </dgm:pt>
    <dgm:pt modelId="{79C61B09-C71C-4870-B152-441C369E74BB}" type="sibTrans" cxnId="{88689731-094F-45E4-81A0-F28FF54587FA}">
      <dgm:prSet/>
      <dgm:spPr/>
      <dgm:t>
        <a:bodyPr/>
        <a:lstStyle/>
        <a:p>
          <a:endParaRPr lang="en-US"/>
        </a:p>
      </dgm:t>
    </dgm:pt>
    <dgm:pt modelId="{C2DB2FBB-F490-482A-9E58-7114F49C5FBC}">
      <dgm:prSet/>
      <dgm:spPr/>
      <dgm:t>
        <a:bodyPr/>
        <a:lstStyle/>
        <a:p>
          <a:r>
            <a:rPr kumimoji="1" lang="ja-JP"/>
            <a:t>・どうゆう立ち位置で：提供者</a:t>
          </a:r>
          <a:endParaRPr lang="en-US"/>
        </a:p>
      </dgm:t>
    </dgm:pt>
    <dgm:pt modelId="{BBD8C061-2010-4C26-BC89-6824721F586A}" type="parTrans" cxnId="{220A0E3E-E635-4A8C-9437-36350E7A72B6}">
      <dgm:prSet/>
      <dgm:spPr/>
      <dgm:t>
        <a:bodyPr/>
        <a:lstStyle/>
        <a:p>
          <a:endParaRPr lang="en-US"/>
        </a:p>
      </dgm:t>
    </dgm:pt>
    <dgm:pt modelId="{D4DC84BB-2B73-4510-AB6B-9B18EED9EC26}" type="sibTrans" cxnId="{220A0E3E-E635-4A8C-9437-36350E7A72B6}">
      <dgm:prSet/>
      <dgm:spPr/>
      <dgm:t>
        <a:bodyPr/>
        <a:lstStyle/>
        <a:p>
          <a:endParaRPr lang="en-US"/>
        </a:p>
      </dgm:t>
    </dgm:pt>
    <dgm:pt modelId="{4770C787-2E44-4209-B2BE-2B0C2050924D}" type="pres">
      <dgm:prSet presAssocID="{7941B368-C33A-44BA-AE79-99C8103B4344}" presName="diagram" presStyleCnt="0">
        <dgm:presLayoutVars>
          <dgm:dir/>
          <dgm:resizeHandles val="exact"/>
        </dgm:presLayoutVars>
      </dgm:prSet>
      <dgm:spPr/>
    </dgm:pt>
    <dgm:pt modelId="{102E7954-0CB8-40BF-9A3E-ECC90D538D8B}" type="pres">
      <dgm:prSet presAssocID="{0AA814B8-1D41-4B4F-8F65-12ACA286A6B1}" presName="node" presStyleLbl="node1" presStyleIdx="0" presStyleCnt="4">
        <dgm:presLayoutVars>
          <dgm:bulletEnabled val="1"/>
        </dgm:presLayoutVars>
      </dgm:prSet>
      <dgm:spPr/>
    </dgm:pt>
    <dgm:pt modelId="{D59B3951-7A5A-4676-A099-EF41A3FADF24}" type="pres">
      <dgm:prSet presAssocID="{E241D9A8-7FFC-49EF-B0ED-119365ABD43D}" presName="sibTrans" presStyleLbl="sibTrans2D1" presStyleIdx="0" presStyleCnt="3"/>
      <dgm:spPr/>
    </dgm:pt>
    <dgm:pt modelId="{A3B52438-D7BA-4673-9D5D-FC59DD994061}" type="pres">
      <dgm:prSet presAssocID="{E241D9A8-7FFC-49EF-B0ED-119365ABD43D}" presName="connectorText" presStyleLbl="sibTrans2D1" presStyleIdx="0" presStyleCnt="3"/>
      <dgm:spPr/>
    </dgm:pt>
    <dgm:pt modelId="{7CCF5FD8-678B-4DAD-A9B6-68F9A7958DB4}" type="pres">
      <dgm:prSet presAssocID="{EA288FCE-4CF5-40B1-ADE3-943D037AC65A}" presName="node" presStyleLbl="node1" presStyleIdx="1" presStyleCnt="4">
        <dgm:presLayoutVars>
          <dgm:bulletEnabled val="1"/>
        </dgm:presLayoutVars>
      </dgm:prSet>
      <dgm:spPr/>
    </dgm:pt>
    <dgm:pt modelId="{56301E7F-9FFD-4373-8EC0-34DCC11699A1}" type="pres">
      <dgm:prSet presAssocID="{8929F6E6-F4B3-4612-AE03-4D8BD431F66B}" presName="sibTrans" presStyleLbl="sibTrans2D1" presStyleIdx="1" presStyleCnt="3"/>
      <dgm:spPr/>
    </dgm:pt>
    <dgm:pt modelId="{8A025209-ABA0-4F85-BF17-43798ABECEB1}" type="pres">
      <dgm:prSet presAssocID="{8929F6E6-F4B3-4612-AE03-4D8BD431F66B}" presName="connectorText" presStyleLbl="sibTrans2D1" presStyleIdx="1" presStyleCnt="3"/>
      <dgm:spPr/>
    </dgm:pt>
    <dgm:pt modelId="{DDFFCA37-0D4E-4597-BC8B-A1ED1281D484}" type="pres">
      <dgm:prSet presAssocID="{685FD09C-2B3A-4AFA-9F62-CC08F0D69FCF}" presName="node" presStyleLbl="node1" presStyleIdx="2" presStyleCnt="4">
        <dgm:presLayoutVars>
          <dgm:bulletEnabled val="1"/>
        </dgm:presLayoutVars>
      </dgm:prSet>
      <dgm:spPr/>
    </dgm:pt>
    <dgm:pt modelId="{E89200D9-15F6-4EF3-BF79-D8E46AD3CC53}" type="pres">
      <dgm:prSet presAssocID="{79C61B09-C71C-4870-B152-441C369E74BB}" presName="sibTrans" presStyleLbl="sibTrans2D1" presStyleIdx="2" presStyleCnt="3"/>
      <dgm:spPr/>
    </dgm:pt>
    <dgm:pt modelId="{04D15BF9-227E-4D04-814C-FA935F8394DB}" type="pres">
      <dgm:prSet presAssocID="{79C61B09-C71C-4870-B152-441C369E74BB}" presName="connectorText" presStyleLbl="sibTrans2D1" presStyleIdx="2" presStyleCnt="3"/>
      <dgm:spPr/>
    </dgm:pt>
    <dgm:pt modelId="{82BF3666-0B7A-4941-BC31-9443B4297C9D}" type="pres">
      <dgm:prSet presAssocID="{C2DB2FBB-F490-482A-9E58-7114F49C5FBC}" presName="node" presStyleLbl="node1" presStyleIdx="3" presStyleCnt="4">
        <dgm:presLayoutVars>
          <dgm:bulletEnabled val="1"/>
        </dgm:presLayoutVars>
      </dgm:prSet>
      <dgm:spPr/>
    </dgm:pt>
  </dgm:ptLst>
  <dgm:cxnLst>
    <dgm:cxn modelId="{993B2A0A-D278-4093-9F5D-102ED9CA2520}" type="presOf" srcId="{7941B368-C33A-44BA-AE79-99C8103B4344}" destId="{4770C787-2E44-4209-B2BE-2B0C2050924D}" srcOrd="0" destOrd="0" presId="urn:microsoft.com/office/officeart/2005/8/layout/process5"/>
    <dgm:cxn modelId="{88689731-094F-45E4-81A0-F28FF54587FA}" srcId="{7941B368-C33A-44BA-AE79-99C8103B4344}" destId="{685FD09C-2B3A-4AFA-9F62-CC08F0D69FCF}" srcOrd="2" destOrd="0" parTransId="{E43BB6AF-EA53-46F9-8CC4-F0F6690A52D3}" sibTransId="{79C61B09-C71C-4870-B152-441C369E74BB}"/>
    <dgm:cxn modelId="{220A0E3E-E635-4A8C-9437-36350E7A72B6}" srcId="{7941B368-C33A-44BA-AE79-99C8103B4344}" destId="{C2DB2FBB-F490-482A-9E58-7114F49C5FBC}" srcOrd="3" destOrd="0" parTransId="{BBD8C061-2010-4C26-BC89-6824721F586A}" sibTransId="{D4DC84BB-2B73-4510-AB6B-9B18EED9EC26}"/>
    <dgm:cxn modelId="{D461403E-F839-4F5E-ABE9-D69310C0F89D}" type="presOf" srcId="{E241D9A8-7FFC-49EF-B0ED-119365ABD43D}" destId="{A3B52438-D7BA-4673-9D5D-FC59DD994061}" srcOrd="1" destOrd="0" presId="urn:microsoft.com/office/officeart/2005/8/layout/process5"/>
    <dgm:cxn modelId="{BBB0E56D-3984-465C-9333-297C63241DB1}" type="presOf" srcId="{C2DB2FBB-F490-482A-9E58-7114F49C5FBC}" destId="{82BF3666-0B7A-4941-BC31-9443B4297C9D}" srcOrd="0" destOrd="0" presId="urn:microsoft.com/office/officeart/2005/8/layout/process5"/>
    <dgm:cxn modelId="{7FE7FC87-807D-49AF-943A-DA318972E1ED}" type="presOf" srcId="{0AA814B8-1D41-4B4F-8F65-12ACA286A6B1}" destId="{102E7954-0CB8-40BF-9A3E-ECC90D538D8B}" srcOrd="0" destOrd="0" presId="urn:microsoft.com/office/officeart/2005/8/layout/process5"/>
    <dgm:cxn modelId="{39F1CD88-584E-446C-AA9D-BB0622F0E805}" type="presOf" srcId="{8929F6E6-F4B3-4612-AE03-4D8BD431F66B}" destId="{56301E7F-9FFD-4373-8EC0-34DCC11699A1}" srcOrd="0" destOrd="0" presId="urn:microsoft.com/office/officeart/2005/8/layout/process5"/>
    <dgm:cxn modelId="{8F1B5C90-60A0-4F8D-B82E-0687647FA1B5}" type="presOf" srcId="{79C61B09-C71C-4870-B152-441C369E74BB}" destId="{E89200D9-15F6-4EF3-BF79-D8E46AD3CC53}" srcOrd="0" destOrd="0" presId="urn:microsoft.com/office/officeart/2005/8/layout/process5"/>
    <dgm:cxn modelId="{FA848092-EC24-49A9-B569-2816084082DE}" srcId="{7941B368-C33A-44BA-AE79-99C8103B4344}" destId="{0AA814B8-1D41-4B4F-8F65-12ACA286A6B1}" srcOrd="0" destOrd="0" parTransId="{70D7ACCA-6C7F-4287-9623-AC0F58EAFC24}" sibTransId="{E241D9A8-7FFC-49EF-B0ED-119365ABD43D}"/>
    <dgm:cxn modelId="{CE80519C-9489-4CB2-9775-AEC0DD196C56}" type="presOf" srcId="{79C61B09-C71C-4870-B152-441C369E74BB}" destId="{04D15BF9-227E-4D04-814C-FA935F8394DB}" srcOrd="1" destOrd="0" presId="urn:microsoft.com/office/officeart/2005/8/layout/process5"/>
    <dgm:cxn modelId="{E4B7E49C-E549-452A-843D-1B5F618599D7}" type="presOf" srcId="{685FD09C-2B3A-4AFA-9F62-CC08F0D69FCF}" destId="{DDFFCA37-0D4E-4597-BC8B-A1ED1281D484}" srcOrd="0" destOrd="0" presId="urn:microsoft.com/office/officeart/2005/8/layout/process5"/>
    <dgm:cxn modelId="{D183219D-A611-47B3-B771-0120A4E79968}" type="presOf" srcId="{8929F6E6-F4B3-4612-AE03-4D8BD431F66B}" destId="{8A025209-ABA0-4F85-BF17-43798ABECEB1}" srcOrd="1" destOrd="0" presId="urn:microsoft.com/office/officeart/2005/8/layout/process5"/>
    <dgm:cxn modelId="{3A0513C1-50D6-4C85-BB45-667F97765BA0}" type="presOf" srcId="{EA288FCE-4CF5-40B1-ADE3-943D037AC65A}" destId="{7CCF5FD8-678B-4DAD-A9B6-68F9A7958DB4}" srcOrd="0" destOrd="0" presId="urn:microsoft.com/office/officeart/2005/8/layout/process5"/>
    <dgm:cxn modelId="{1AA682F1-F561-4AAE-A352-B36023C0B889}" type="presOf" srcId="{E241D9A8-7FFC-49EF-B0ED-119365ABD43D}" destId="{D59B3951-7A5A-4676-A099-EF41A3FADF24}" srcOrd="0" destOrd="0" presId="urn:microsoft.com/office/officeart/2005/8/layout/process5"/>
    <dgm:cxn modelId="{999454F9-CA55-4979-812D-791DA607752A}" srcId="{7941B368-C33A-44BA-AE79-99C8103B4344}" destId="{EA288FCE-4CF5-40B1-ADE3-943D037AC65A}" srcOrd="1" destOrd="0" parTransId="{77D5230A-60E4-4934-8824-40A3CA653A7F}" sibTransId="{8929F6E6-F4B3-4612-AE03-4D8BD431F66B}"/>
    <dgm:cxn modelId="{922A4824-6E9B-4A2D-8F69-26E3B16E8C79}" type="presParOf" srcId="{4770C787-2E44-4209-B2BE-2B0C2050924D}" destId="{102E7954-0CB8-40BF-9A3E-ECC90D538D8B}" srcOrd="0" destOrd="0" presId="urn:microsoft.com/office/officeart/2005/8/layout/process5"/>
    <dgm:cxn modelId="{F6EC3415-DF3B-493B-B0EA-3EC1ADE68125}" type="presParOf" srcId="{4770C787-2E44-4209-B2BE-2B0C2050924D}" destId="{D59B3951-7A5A-4676-A099-EF41A3FADF24}" srcOrd="1" destOrd="0" presId="urn:microsoft.com/office/officeart/2005/8/layout/process5"/>
    <dgm:cxn modelId="{C5AFA132-BAB0-499A-A734-2D1BE9FD6BA2}" type="presParOf" srcId="{D59B3951-7A5A-4676-A099-EF41A3FADF24}" destId="{A3B52438-D7BA-4673-9D5D-FC59DD994061}" srcOrd="0" destOrd="0" presId="urn:microsoft.com/office/officeart/2005/8/layout/process5"/>
    <dgm:cxn modelId="{8C4AC23E-09DB-4C5E-877F-4C36BCED5E71}" type="presParOf" srcId="{4770C787-2E44-4209-B2BE-2B0C2050924D}" destId="{7CCF5FD8-678B-4DAD-A9B6-68F9A7958DB4}" srcOrd="2" destOrd="0" presId="urn:microsoft.com/office/officeart/2005/8/layout/process5"/>
    <dgm:cxn modelId="{B2E2FBAA-5E88-4017-AFF5-6BA51300B8DC}" type="presParOf" srcId="{4770C787-2E44-4209-B2BE-2B0C2050924D}" destId="{56301E7F-9FFD-4373-8EC0-34DCC11699A1}" srcOrd="3" destOrd="0" presId="urn:microsoft.com/office/officeart/2005/8/layout/process5"/>
    <dgm:cxn modelId="{A6C2B501-E6D8-4F0C-B4B8-B627D5B3753D}" type="presParOf" srcId="{56301E7F-9FFD-4373-8EC0-34DCC11699A1}" destId="{8A025209-ABA0-4F85-BF17-43798ABECEB1}" srcOrd="0" destOrd="0" presId="urn:microsoft.com/office/officeart/2005/8/layout/process5"/>
    <dgm:cxn modelId="{BCABE1E3-4819-4074-A5D3-60FDBD925233}" type="presParOf" srcId="{4770C787-2E44-4209-B2BE-2B0C2050924D}" destId="{DDFFCA37-0D4E-4597-BC8B-A1ED1281D484}" srcOrd="4" destOrd="0" presId="urn:microsoft.com/office/officeart/2005/8/layout/process5"/>
    <dgm:cxn modelId="{DFD1E823-61FA-4A3D-99CD-D1BC1C22B98E}" type="presParOf" srcId="{4770C787-2E44-4209-B2BE-2B0C2050924D}" destId="{E89200D9-15F6-4EF3-BF79-D8E46AD3CC53}" srcOrd="5" destOrd="0" presId="urn:microsoft.com/office/officeart/2005/8/layout/process5"/>
    <dgm:cxn modelId="{36737D9F-67A0-40E5-B81E-86EF6191DC60}" type="presParOf" srcId="{E89200D9-15F6-4EF3-BF79-D8E46AD3CC53}" destId="{04D15BF9-227E-4D04-814C-FA935F8394DB}" srcOrd="0" destOrd="0" presId="urn:microsoft.com/office/officeart/2005/8/layout/process5"/>
    <dgm:cxn modelId="{F1E166D8-61E5-4A83-90EE-18033A1962D6}" type="presParOf" srcId="{4770C787-2E44-4209-B2BE-2B0C2050924D}" destId="{82BF3666-0B7A-4941-BC31-9443B4297C9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7954-0CB8-40BF-9A3E-ECC90D538D8B}">
      <dsp:nvSpPr>
        <dsp:cNvPr id="0" name=""/>
        <dsp:cNvSpPr/>
      </dsp:nvSpPr>
      <dsp:spPr>
        <a:xfrm>
          <a:off x="5283" y="584225"/>
          <a:ext cx="2310157" cy="138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900" kern="1200"/>
            <a:t>・誰に：国内（売り上げの8割が国内）</a:t>
          </a:r>
          <a:endParaRPr lang="en-US" sz="1900" kern="1200"/>
        </a:p>
      </dsp:txBody>
      <dsp:txXfrm>
        <a:off x="45880" y="624822"/>
        <a:ext cx="2228963" cy="1304900"/>
      </dsp:txXfrm>
    </dsp:sp>
    <dsp:sp modelId="{D59B3951-7A5A-4676-A099-EF41A3FADF24}">
      <dsp:nvSpPr>
        <dsp:cNvPr id="0" name=""/>
        <dsp:cNvSpPr/>
      </dsp:nvSpPr>
      <dsp:spPr>
        <a:xfrm>
          <a:off x="2518735" y="990812"/>
          <a:ext cx="489753" cy="57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518735" y="1105396"/>
        <a:ext cx="342827" cy="343751"/>
      </dsp:txXfrm>
    </dsp:sp>
    <dsp:sp modelId="{7CCF5FD8-678B-4DAD-A9B6-68F9A7958DB4}">
      <dsp:nvSpPr>
        <dsp:cNvPr id="0" name=""/>
        <dsp:cNvSpPr/>
      </dsp:nvSpPr>
      <dsp:spPr>
        <a:xfrm>
          <a:off x="3239504" y="584225"/>
          <a:ext cx="2310157" cy="138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900" kern="1200"/>
            <a:t>・何を：さまざまな製品（衣服、家具、小物など</a:t>
          </a:r>
          <a:endParaRPr lang="en-US" sz="1900" kern="1200"/>
        </a:p>
      </dsp:txBody>
      <dsp:txXfrm>
        <a:off x="3280101" y="624822"/>
        <a:ext cx="2228963" cy="1304900"/>
      </dsp:txXfrm>
    </dsp:sp>
    <dsp:sp modelId="{56301E7F-9FFD-4373-8EC0-34DCC11699A1}">
      <dsp:nvSpPr>
        <dsp:cNvPr id="0" name=""/>
        <dsp:cNvSpPr/>
      </dsp:nvSpPr>
      <dsp:spPr>
        <a:xfrm>
          <a:off x="5752956" y="990812"/>
          <a:ext cx="489753" cy="57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752956" y="1105396"/>
        <a:ext cx="342827" cy="343751"/>
      </dsp:txXfrm>
    </dsp:sp>
    <dsp:sp modelId="{DDFFCA37-0D4E-4597-BC8B-A1ED1281D484}">
      <dsp:nvSpPr>
        <dsp:cNvPr id="0" name=""/>
        <dsp:cNvSpPr/>
      </dsp:nvSpPr>
      <dsp:spPr>
        <a:xfrm>
          <a:off x="6473726" y="584225"/>
          <a:ext cx="2310157" cy="138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900" kern="1200"/>
            <a:t>・どのように：ネット販売</a:t>
          </a:r>
          <a:endParaRPr lang="en-US" sz="1900" kern="1200"/>
        </a:p>
      </dsp:txBody>
      <dsp:txXfrm>
        <a:off x="6514323" y="624822"/>
        <a:ext cx="2228963" cy="1304900"/>
      </dsp:txXfrm>
    </dsp:sp>
    <dsp:sp modelId="{E89200D9-15F6-4EF3-BF79-D8E46AD3CC53}">
      <dsp:nvSpPr>
        <dsp:cNvPr id="0" name=""/>
        <dsp:cNvSpPr/>
      </dsp:nvSpPr>
      <dsp:spPr>
        <a:xfrm>
          <a:off x="8987177" y="990812"/>
          <a:ext cx="489753" cy="57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987177" y="1105396"/>
        <a:ext cx="342827" cy="343751"/>
      </dsp:txXfrm>
    </dsp:sp>
    <dsp:sp modelId="{82BF3666-0B7A-4941-BC31-9443B4297C9D}">
      <dsp:nvSpPr>
        <dsp:cNvPr id="0" name=""/>
        <dsp:cNvSpPr/>
      </dsp:nvSpPr>
      <dsp:spPr>
        <a:xfrm>
          <a:off x="9707947" y="584225"/>
          <a:ext cx="2310157" cy="138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900" kern="1200"/>
            <a:t>・どうゆう立ち位置で：提供者</a:t>
          </a:r>
          <a:endParaRPr lang="en-US" sz="1900" kern="1200"/>
        </a:p>
      </dsp:txBody>
      <dsp:txXfrm>
        <a:off x="9748544" y="624822"/>
        <a:ext cx="2228963" cy="13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5:58:21.48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1,'0'39,"1"-12,-1 0,-1 1,-2-1,-8 41,-1-33,-21 45,24-59,-23 72,9-24,-33 99,46-143,0-1,-25 41,-9 15,-7 12,-26 22,58-88,1-3,2 1,-20 39,29-50,0-2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5:58:22.95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1,'0'39,"-1"-13,1-1,1 1,1-1,10 45,-4-38,8 59,-14-70,1 0,2 0,0-1,1 0,15 35,-12-35,11 37,-14-37,1-1,12 25,92 154,-86-159,52 65,-64-90,1-2,0 0,21 14,-20-16,-1 1,0 0,20 22,-23-19,-7-9,0 1,1-1,-1 0,1-1,0 1,11 6,21 14,-26-19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5:58:26.52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0,'-16'17,"-13"19,5-5,-59 81,-10 12,45-70,-72 89,69-81,34-43,1 0,-22 35,11-13,17-26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5:58:27.75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0,'10'112,"-1"-21,-8-79,0 1,1-1,1 0,0 1,1-1,6 15,37 63,-12-26,-18-33,0-1,2 0,40 48,-45-64,1-1,26 19,-4-3,-24-18,24 15,-32-23,0-1,0 1,0-1,1 0,-1 0,1 0,-1-1,10 1,-10-2,0 1,-1-1,1 1,-1 0,1 0,-1 0,0 0,1 1,-1 0,5 3,0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6:21:29.1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1387 1235,'0'-2,"0"-1,0 1,-1-1,1 1,-1-1,1 1,-1 0,0-1,0 1,0 0,-1 0,1-1,0 1,-1 0,0 0,1 1,-1-1,-2-2,-4-2,0 0,0 1,-13-6,3 1,-59-33,-32-18,65 30,1-1,1-2,-50-55,-29-28,52 52,-76-93,134 144,-13-18,-2 1,-2 1,-47-42,55 57,-122-102,72 48,37 35,-2 2,-49-37,71 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6:21:30.2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880 1,'-1'5,"1"1,-1-1,0 0,0 0,0 0,-1 0,0 0,-4 9,-3 1,-14 20,19-30,-153 188,-17-14,-71 81,186-191,-52 63,50-43,50-78,1-3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6:21:36.6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890 0,'-1'15,"0"1,-1-1,-1 0,-1 0,0-1,0 1,-8 14,-51 94,63-123,-18 28,-1-1,-1-2,-44 45,11-19,26-26,2 0,-23 29,-26 29,43-51,-72 70,80-80,-33 40,27-28,-95 108,60-63,46-57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06:21:38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1,'11'21,"1"0,0 0,2-2,19 24,1 2,37 63,-44-64,2-1,37 43,-31-47,-7-6,60 53,-29-43,-35-27,33 30,14 24,-29-27,2-2,60 43,-37-30,-50-39,0-1,0-1,1-1,26 14,-18-13,-15-8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208BA-3A06-E513-088A-09A27F38F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441C1A-C580-BD44-AF6A-0671D9EE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3723C-CB56-E246-20A9-E745B1EF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11283-22B2-2F2C-FDAE-7357C909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16664-2922-7A15-C7F8-5FAC1B6C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3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A8777-E950-CEFB-CEA3-2FD82069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E1DC3E-597E-ED58-C0C1-3C3969991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B3606-E99B-460F-D65D-8B4143F0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4066A-E0B8-CF98-2712-B4DE795B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30B00-1374-85B3-F8C3-F17424C6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79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09A451-61AD-D627-A4C4-B488A06A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D46420-D0E9-EFE6-0363-DF40A641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5A0612-E074-8D2C-0129-46891B91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D31EA-9622-D9FB-238A-192F995B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E3780-EF1A-3481-E81C-5597F5EB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0AA06-177D-6D32-0D65-5DACE40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35576-FDD4-0EA4-34E3-A26EC89F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0B72C-E94A-15A3-0C03-9F3CCCBF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E8226-CFD0-11A9-CF3E-2F0D3DD5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B1E9E-34A0-D563-7476-1DB00D39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9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2FCF3-8349-8168-2793-ADDC3861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E42FB5-94C0-7050-EB34-B60D8B54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2ED25-4DC1-7F82-C0E7-FF8CD650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C3134-F5F5-E46F-50E1-93A32FDD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8F11D-7AF1-6EFF-F26F-B646A2F4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4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2B854-8164-7A27-7C0E-B54FEA4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7757F-5F35-3A75-0E89-A303EF0E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54D2D-0122-445C-1487-1F429476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B0099F-6445-7AC0-26C4-9E1E6218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E5214-BFA6-E6E7-8254-206C7CAC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D08ED-C36C-AD88-9CD5-7235DFA4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5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C5549-6531-E36C-0D6D-9F63B664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D31D6-FA32-41B6-697D-905E3502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7D4126-7AFA-B99F-7898-CDF73052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37B478-58C0-8C99-D699-94B8353B0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5E83B0-5C9D-0EF6-87FA-E785D7630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AB5202-456C-626E-4A63-49958B8E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DB775A-3B0F-7A93-D940-0672ACB1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85392F-278C-266E-7E25-15309D5D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12B09-A44A-46D5-9BEB-69199BE0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AA0F88-71CB-4FB1-59A9-B8E4B1E8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2AA840-9E6A-545A-EE49-28268BFD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0641ED-31A6-CCA6-AFDE-5688A4A9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03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088911-2ECB-4667-9DB6-8A0D378A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65E13E-A38D-49E3-65A4-6306090F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664453-A378-5977-5566-C9232685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241E8-881C-C705-C850-00BF3E0D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BAE76-BEFF-8B1A-C59B-45F80C8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81744B-BD8F-1D36-93B5-485B4D5C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2F15C1-9E0A-9C26-99E6-509F502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8AAB6A-7C41-4570-5C3B-33A63556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F2C4FB-C872-4B33-5199-87546BB7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7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9B652-2405-32FD-A09B-48E9A7DB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00D71-1495-A6FD-0FF3-6BD9398D5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C28DE3-2E01-BD55-BEA1-98C70A48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4EFE36-2305-BE02-5B04-10AB108E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3162D1-73DD-1F7E-4796-ED522B36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EF7AC-ADB3-BC03-A7E9-088573C1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9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6329FB-D22D-118D-7181-0A1B198E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E2BAF-14C2-AEF2-D0FE-D0403BDE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4FEE1-E116-FB51-07BE-58AA8DCB5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E695-8033-492A-A439-D24633D6C67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896324-5CC3-C379-99F2-863E2C801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4CB-EBEA-991F-19A5-E9B1FA50B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E425-6DED-4F91-BD17-D884716C6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6.png"/><Relationship Id="rId5" Type="http://schemas.openxmlformats.org/officeDocument/2006/relationships/customXml" Target="../ink/ink6.xml"/><Relationship Id="rId1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8.xm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7529BA-EDB5-94AA-77EC-F9990F3A9AD3}"/>
              </a:ext>
            </a:extLst>
          </p:cNvPr>
          <p:cNvSpPr txBox="1"/>
          <p:nvPr/>
        </p:nvSpPr>
        <p:spPr>
          <a:xfrm>
            <a:off x="5780700" y="1188637"/>
            <a:ext cx="5327272" cy="1642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5400">
                <a:latin typeface="+mj-lt"/>
                <a:ea typeface="+mj-ea"/>
                <a:cs typeface="+mj-cs"/>
              </a:rPr>
              <a:t>楽天市場のロゴ変化</a:t>
            </a:r>
          </a:p>
        </p:txBody>
      </p:sp>
      <p:pic>
        <p:nvPicPr>
          <p:cNvPr id="7" name="図 6" descr="Get product from Buy.com/Rakuten.com">
            <a:extLst>
              <a:ext uri="{FF2B5EF4-FFF2-40B4-BE49-F238E27FC236}">
                <a16:creationId xmlns:a16="http://schemas.microsoft.com/office/drawing/2014/main" id="{8250535A-132C-997E-DD18-5930C2F6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1329616"/>
            <a:ext cx="3523827" cy="1885247"/>
          </a:xfrm>
          <a:prstGeom prst="rect">
            <a:avLst/>
          </a:prstGeom>
        </p:spPr>
      </p:pic>
      <p:pic>
        <p:nvPicPr>
          <p:cNvPr id="6" name="図 5" descr="ロゴ&#10;&#10;説明は自動で生成されたものです">
            <a:extLst>
              <a:ext uri="{FF2B5EF4-FFF2-40B4-BE49-F238E27FC236}">
                <a16:creationId xmlns:a16="http://schemas.microsoft.com/office/drawing/2014/main" id="{69F8C1E9-1533-E4A0-67F3-5F69325A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4051498"/>
            <a:ext cx="3523827" cy="103952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CAFB55-9D8F-CB39-C723-E85EA203DE2C}"/>
              </a:ext>
            </a:extLst>
          </p:cNvPr>
          <p:cNvSpPr txBox="1"/>
          <p:nvPr/>
        </p:nvSpPr>
        <p:spPr>
          <a:xfrm>
            <a:off x="5780700" y="3086514"/>
            <a:ext cx="4470533" cy="18524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/>
              <a:t>斎藤、埜口、林、竹内、天野​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24362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8CB558-D3EC-CE51-F590-D44AAC7E93DD}"/>
              </a:ext>
            </a:extLst>
          </p:cNvPr>
          <p:cNvSpPr txBox="1"/>
          <p:nvPr/>
        </p:nvSpPr>
        <p:spPr>
          <a:xfrm>
            <a:off x="338830" y="323090"/>
            <a:ext cx="9128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800">
                <a:ea typeface="游ゴシック"/>
              </a:rPr>
              <a:t>Segmantation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8721F940-82F3-B76B-D611-6476502EC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039608"/>
              </p:ext>
            </p:extLst>
          </p:nvPr>
        </p:nvGraphicFramePr>
        <p:xfrm>
          <a:off x="2031999" y="1154087"/>
          <a:ext cx="8515797" cy="5536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91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8EC3EC71-BB98-74BD-52A7-CFDA362051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54" y="1166965"/>
            <a:ext cx="8534713" cy="551215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A80F3D-E937-6C63-ACF0-11841795523D}"/>
              </a:ext>
            </a:extLst>
          </p:cNvPr>
          <p:cNvSpPr txBox="1"/>
          <p:nvPr/>
        </p:nvSpPr>
        <p:spPr>
          <a:xfrm>
            <a:off x="755784" y="564949"/>
            <a:ext cx="703791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4400"/>
              <a:t>Target Customer</a:t>
            </a:r>
            <a:endParaRPr lang="ja-JP" altLang="en-US" sz="4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49EFAA-AC44-0213-DF1D-EFD0EA7BC479}"/>
              </a:ext>
            </a:extLst>
          </p:cNvPr>
          <p:cNvSpPr/>
          <p:nvPr/>
        </p:nvSpPr>
        <p:spPr>
          <a:xfrm>
            <a:off x="6161483" y="2601516"/>
            <a:ext cx="3274219" cy="892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91CAC2D-C070-DB49-390A-052E0D886806}"/>
              </a:ext>
            </a:extLst>
          </p:cNvPr>
          <p:cNvSpPr/>
          <p:nvPr/>
        </p:nvSpPr>
        <p:spPr>
          <a:xfrm>
            <a:off x="3376338" y="3758863"/>
            <a:ext cx="1202531" cy="892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7C558E-C622-84DE-BE15-1016DF16AD30}"/>
              </a:ext>
            </a:extLst>
          </p:cNvPr>
          <p:cNvSpPr/>
          <p:nvPr/>
        </p:nvSpPr>
        <p:spPr>
          <a:xfrm>
            <a:off x="4732734" y="3756421"/>
            <a:ext cx="1202531" cy="892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343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1A2C79-1491-595B-77F2-3D70B9CCED12}"/>
              </a:ext>
            </a:extLst>
          </p:cNvPr>
          <p:cNvSpPr txBox="1"/>
          <p:nvPr/>
        </p:nvSpPr>
        <p:spPr>
          <a:xfrm>
            <a:off x="1053703" y="4786312"/>
            <a:ext cx="87868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>
                <a:ea typeface="游ゴシック"/>
              </a:rPr>
              <a:t>・1ページごと、顧客ごとに広告工夫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B11E3C-AD0B-BFD4-21D8-875CC88EB6D2}"/>
              </a:ext>
            </a:extLst>
          </p:cNvPr>
          <p:cNvSpPr txBox="1"/>
          <p:nvPr/>
        </p:nvSpPr>
        <p:spPr>
          <a:xfrm>
            <a:off x="498230" y="263769"/>
            <a:ext cx="59530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5400" b="1">
                <a:ea typeface="游ゴシック"/>
              </a:rPr>
              <a:t>Targetcustomer</a:t>
            </a:r>
          </a:p>
        </p:txBody>
      </p:sp>
      <p:graphicFrame>
        <p:nvGraphicFramePr>
          <p:cNvPr id="6" name="テキスト ボックス 1">
            <a:extLst>
              <a:ext uri="{FF2B5EF4-FFF2-40B4-BE49-F238E27FC236}">
                <a16:creationId xmlns:a16="http://schemas.microsoft.com/office/drawing/2014/main" id="{98127D24-44F6-15FC-4FCF-7E212CFAD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142052"/>
              </p:ext>
            </p:extLst>
          </p:nvPr>
        </p:nvGraphicFramePr>
        <p:xfrm>
          <a:off x="85968" y="1348537"/>
          <a:ext cx="12023389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29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64680F7-1D17-5425-4991-6695338848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" y="0"/>
            <a:ext cx="1178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3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611A9FB-9E35-9C91-33A6-F3CA4D0D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39" y="918546"/>
            <a:ext cx="4058156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0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箱ひげ図&#10;&#10;自動的に生成された説明">
            <a:extLst>
              <a:ext uri="{FF2B5EF4-FFF2-40B4-BE49-F238E27FC236}">
                <a16:creationId xmlns:a16="http://schemas.microsoft.com/office/drawing/2014/main" id="{F3CD4198-837D-63F2-4D8B-9427D04500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2"/>
            <a:ext cx="12191999" cy="68294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3F3EC09-15B6-E6F5-2C09-F3D80ECB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10" y="4464838"/>
            <a:ext cx="1476777" cy="146866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D8479E-08F9-4822-B2DE-7554143F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199" y="1765498"/>
            <a:ext cx="1476778" cy="436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011FD950-5A1C-53E3-C167-AF576B967425}"/>
                  </a:ext>
                </a:extLst>
              </p14:cNvPr>
              <p14:cNvContentPartPr/>
              <p14:nvPr/>
            </p14:nvContentPartPr>
            <p14:xfrm>
              <a:off x="5631769" y="1467659"/>
              <a:ext cx="183960" cy="44748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011FD950-5A1C-53E3-C167-AF576B9674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5769" y="1395659"/>
                <a:ext cx="25560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FF989326-69FD-D03C-CEC4-3A1A71C0931A}"/>
                  </a:ext>
                </a:extLst>
              </p14:cNvPr>
              <p14:cNvContentPartPr/>
              <p14:nvPr/>
            </p14:nvContentPartPr>
            <p14:xfrm>
              <a:off x="5820409" y="1474499"/>
              <a:ext cx="220320" cy="43524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FF989326-69FD-D03C-CEC4-3A1A71C093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4350" y="1402499"/>
                <a:ext cx="292077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56CD2514-7BCC-9737-4C07-4A8C3E52FBB3}"/>
                  </a:ext>
                </a:extLst>
              </p14:cNvPr>
              <p14:cNvContentPartPr/>
              <p14:nvPr/>
            </p14:nvContentPartPr>
            <p14:xfrm>
              <a:off x="9388369" y="3876419"/>
              <a:ext cx="206280" cy="26208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56CD2514-7BCC-9737-4C07-4A8C3E52FB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52369" y="3804419"/>
                <a:ext cx="2779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8F707573-6CB1-5477-D845-5A25E25E1B83}"/>
                  </a:ext>
                </a:extLst>
              </p14:cNvPr>
              <p14:cNvContentPartPr/>
              <p14:nvPr/>
            </p14:nvContentPartPr>
            <p14:xfrm>
              <a:off x="9452809" y="3605699"/>
              <a:ext cx="185040" cy="28548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8F707573-6CB1-5477-D845-5A25E25E1B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16879" y="3533699"/>
                <a:ext cx="256541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A897F19-E44F-7CDA-661C-8E7C6DB29B7D}"/>
              </a:ext>
            </a:extLst>
          </p:cNvPr>
          <p:cNvSpPr txBox="1"/>
          <p:nvPr/>
        </p:nvSpPr>
        <p:spPr>
          <a:xfrm>
            <a:off x="5962607" y="1242278"/>
            <a:ext cx="145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/>
              <a:t>信頼度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343A32-5E5B-8ABC-0576-270ADC2F8C78}"/>
              </a:ext>
            </a:extLst>
          </p:cNvPr>
          <p:cNvSpPr txBox="1"/>
          <p:nvPr/>
        </p:nvSpPr>
        <p:spPr>
          <a:xfrm>
            <a:off x="9510076" y="4138499"/>
            <a:ext cx="283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/>
              <a:t>他サービスとの関連性</a:t>
            </a:r>
            <a:endParaRPr kumimoji="1" lang="ja-JP" altLang="en-US" sz="2800" b="1" u="sng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CC221B0-D3AD-B8DE-A160-BEDDFE1F3E95}"/>
              </a:ext>
            </a:extLst>
          </p:cNvPr>
          <p:cNvSpPr txBox="1"/>
          <p:nvPr/>
        </p:nvSpPr>
        <p:spPr>
          <a:xfrm>
            <a:off x="4932517" y="1120556"/>
            <a:ext cx="74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108156D-B748-1326-3537-6EDECFED52B0}"/>
              </a:ext>
            </a:extLst>
          </p:cNvPr>
          <p:cNvSpPr txBox="1"/>
          <p:nvPr/>
        </p:nvSpPr>
        <p:spPr>
          <a:xfrm>
            <a:off x="9594649" y="3139899"/>
            <a:ext cx="74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56F763-B16B-9A7B-766A-EB6F43C1012B}"/>
              </a:ext>
            </a:extLst>
          </p:cNvPr>
          <p:cNvSpPr txBox="1"/>
          <p:nvPr/>
        </p:nvSpPr>
        <p:spPr>
          <a:xfrm>
            <a:off x="1699214" y="3183293"/>
            <a:ext cx="73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0070C0"/>
                </a:solidFill>
              </a:rPr>
              <a:t>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EDE341-D6A8-9985-C46F-BD9EB98FD1D2}"/>
              </a:ext>
            </a:extLst>
          </p:cNvPr>
          <p:cNvSpPr txBox="1"/>
          <p:nvPr/>
        </p:nvSpPr>
        <p:spPr>
          <a:xfrm>
            <a:off x="4994291" y="5643721"/>
            <a:ext cx="73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0070C0"/>
                </a:solidFill>
              </a:rPr>
              <a:t>低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6DA6E9E-91AF-0236-5B7D-C632818274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1186" y="2565560"/>
            <a:ext cx="1763992" cy="172687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61ADF8F-96B8-DEE0-3D3C-F76F665906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2040" y="1551750"/>
            <a:ext cx="1531098" cy="153109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7EE9D-EFA5-2AB9-5720-53AB12C300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1160" y="2712492"/>
            <a:ext cx="893207" cy="8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箱ひげ図&#10;&#10;自動的に生成された説明">
            <a:extLst>
              <a:ext uri="{FF2B5EF4-FFF2-40B4-BE49-F238E27FC236}">
                <a16:creationId xmlns:a16="http://schemas.microsoft.com/office/drawing/2014/main" id="{B64987FE-45F6-0BA7-41F3-EC77124D06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67127" cy="68294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C3B8F3-BA59-9472-4831-93F7833924FD}"/>
              </a:ext>
            </a:extLst>
          </p:cNvPr>
          <p:cNvSpPr txBox="1"/>
          <p:nvPr/>
        </p:nvSpPr>
        <p:spPr>
          <a:xfrm>
            <a:off x="9414365" y="2973802"/>
            <a:ext cx="74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7FD04B-B893-B166-D827-D178DA68CA59}"/>
              </a:ext>
            </a:extLst>
          </p:cNvPr>
          <p:cNvSpPr txBox="1"/>
          <p:nvPr/>
        </p:nvSpPr>
        <p:spPr>
          <a:xfrm>
            <a:off x="4840219" y="1125533"/>
            <a:ext cx="74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D30BDF-9965-A351-84E9-A540F84F76DC}"/>
              </a:ext>
            </a:extLst>
          </p:cNvPr>
          <p:cNvSpPr txBox="1"/>
          <p:nvPr/>
        </p:nvSpPr>
        <p:spPr>
          <a:xfrm>
            <a:off x="5084917" y="5713833"/>
            <a:ext cx="73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0070C0"/>
                </a:solidFill>
              </a:rPr>
              <a:t>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BF2315-E5ED-C29D-4F25-302016B4FFD0}"/>
              </a:ext>
            </a:extLst>
          </p:cNvPr>
          <p:cNvSpPr txBox="1"/>
          <p:nvPr/>
        </p:nvSpPr>
        <p:spPr>
          <a:xfrm>
            <a:off x="1900174" y="3019916"/>
            <a:ext cx="73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>
                <a:solidFill>
                  <a:srgbClr val="0070C0"/>
                </a:solidFill>
              </a:rPr>
              <a:t>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D02C3C27-2C5D-2639-813E-030C96EA48A9}"/>
                  </a:ext>
                </a:extLst>
              </p14:cNvPr>
              <p14:cNvContentPartPr/>
              <p14:nvPr/>
            </p14:nvContentPartPr>
            <p14:xfrm>
              <a:off x="9198289" y="3373859"/>
              <a:ext cx="499680" cy="44496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D02C3C27-2C5D-2639-813E-030C96EA48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2289" y="3301859"/>
                <a:ext cx="5713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7AF1C0CE-8351-E53C-706E-F3CD43E416DD}"/>
                  </a:ext>
                </a:extLst>
              </p14:cNvPr>
              <p14:cNvContentPartPr/>
              <p14:nvPr/>
            </p14:nvContentPartPr>
            <p14:xfrm>
              <a:off x="9400609" y="3844019"/>
              <a:ext cx="316800" cy="37872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7AF1C0CE-8351-E53C-706E-F3CD43E416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4609" y="3772019"/>
                <a:ext cx="3884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844641AF-CBC5-9843-3492-6F4BF0875331}"/>
                  </a:ext>
                </a:extLst>
              </p14:cNvPr>
              <p14:cNvContentPartPr/>
              <p14:nvPr/>
            </p14:nvContentPartPr>
            <p14:xfrm>
              <a:off x="5514049" y="1448939"/>
              <a:ext cx="320760" cy="41076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844641AF-CBC5-9843-3492-6F4BF08753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8049" y="1376939"/>
                <a:ext cx="3924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9C27D6D-E580-5E6B-5A89-7295DE572376}"/>
                  </a:ext>
                </a:extLst>
              </p14:cNvPr>
              <p14:cNvContentPartPr/>
              <p14:nvPr/>
            </p14:nvContentPartPr>
            <p14:xfrm>
              <a:off x="5853169" y="1435619"/>
              <a:ext cx="388440" cy="39780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9C27D6D-E580-5E6B-5A89-7295DE5723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7169" y="1363619"/>
                <a:ext cx="460080" cy="541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26783E-18CF-226E-6F61-EB28774FAAC8}"/>
              </a:ext>
            </a:extLst>
          </p:cNvPr>
          <p:cNvSpPr txBox="1"/>
          <p:nvPr/>
        </p:nvSpPr>
        <p:spPr>
          <a:xfrm>
            <a:off x="6323804" y="1187329"/>
            <a:ext cx="17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/>
              <a:t>ジャンル</a:t>
            </a:r>
            <a:endParaRPr kumimoji="1" lang="ja-JP" altLang="en-US" sz="2800" b="1" u="sng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1C26FB-03E2-6F4B-7A33-833A74C62815}"/>
              </a:ext>
            </a:extLst>
          </p:cNvPr>
          <p:cNvSpPr txBox="1"/>
          <p:nvPr/>
        </p:nvSpPr>
        <p:spPr>
          <a:xfrm>
            <a:off x="10154900" y="3429000"/>
            <a:ext cx="145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/>
              <a:t>利便性</a:t>
            </a:r>
            <a:endParaRPr kumimoji="1" lang="ja-JP" altLang="en-US" sz="2800" b="1" u="sng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C869F8B-1335-C3E2-E964-0904A3588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6813" y="1479476"/>
            <a:ext cx="1763992" cy="172687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4FAE509-9C4F-C71F-4733-40DE715E43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3000" y="1370370"/>
            <a:ext cx="1476777" cy="146866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9BEFB7-52AF-271B-269E-EDED3FC725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5800" y="2281957"/>
            <a:ext cx="1476778" cy="4364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11C8A78-ED54-993B-8C6B-C5DC256F1A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37954" y="1237147"/>
            <a:ext cx="1531098" cy="153109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3DF7726-11BD-2A3C-4C08-96E782182F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848" y="4971129"/>
            <a:ext cx="893207" cy="8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A8D0F7A-D3F3-AB0A-5F77-FF094C29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楽天の３</a:t>
            </a:r>
            <a:r>
              <a:rPr lang="en-US" altLang="ja-JP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ja-JP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  <a:endParaRPr lang="en-US" altLang="ja-JP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図 3" descr="SEO、データ、ビッグデータ、分析 無料画像 - Public Domain Pictures">
            <a:extLst>
              <a:ext uri="{FF2B5EF4-FFF2-40B4-BE49-F238E27FC236}">
                <a16:creationId xmlns:a16="http://schemas.microsoft.com/office/drawing/2014/main" id="{C3B856A4-D1DB-4640-5C5F-6D0181AC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547783"/>
            <a:ext cx="5604636" cy="37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736188-B9BB-0439-2131-412FFD21F9D8}"/>
              </a:ext>
            </a:extLst>
          </p:cNvPr>
          <p:cNvSpPr txBox="1"/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Customer(</a:t>
            </a:r>
            <a:r>
              <a:rPr lang="ja-JP" alt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顧客）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5675A-7364-6889-64E5-560DF7537D43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/>
              <a:t>・現地購入しない人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/>
              <a:t>・通販をよく利用する人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3313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DDB911-4F51-F001-0698-C47E5E21695A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Competitor(</a:t>
            </a:r>
            <a:r>
              <a:rPr lang="ja-JP" alt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競合他社）</a:t>
            </a:r>
            <a:endParaRPr lang="en-US" altLang="ja-JP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E18706-4AD5-2B8A-F408-5E062AC19021}"/>
              </a:ext>
            </a:extLst>
          </p:cNvPr>
          <p:cNvSpPr txBox="1"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/>
              <a:t>・</a:t>
            </a:r>
            <a:r>
              <a:rPr lang="en-US" altLang="ja-JP" sz="2400"/>
              <a:t>Amazon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/>
              <a:t>・</a:t>
            </a:r>
            <a:r>
              <a:rPr lang="en-US" altLang="ja-JP" sz="2400"/>
              <a:t>Yahoo</a:t>
            </a:r>
            <a:r>
              <a:rPr lang="ja-JP" altLang="en-US" sz="2400"/>
              <a:t>ショッピング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/>
              <a:t>・メルカリ</a:t>
            </a:r>
          </a:p>
        </p:txBody>
      </p:sp>
    </p:spTree>
    <p:extLst>
      <p:ext uri="{BB962C8B-B14F-4D97-AF65-F5344CB8AC3E}">
        <p14:creationId xmlns:p14="http://schemas.microsoft.com/office/powerpoint/2010/main" val="294955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2E5C46-837A-1EFC-191D-8F6AFEDA498B}"/>
              </a:ext>
            </a:extLst>
          </p:cNvPr>
          <p:cNvSpPr txBox="1"/>
          <p:nvPr/>
        </p:nvSpPr>
        <p:spPr>
          <a:xfrm>
            <a:off x="810255" y="1188637"/>
            <a:ext cx="3841978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Company</a:t>
            </a:r>
            <a:r>
              <a:rPr lang="ja-JP" alt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（自社）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DC1E34-A260-B52E-AC02-6E60559FEB17}"/>
              </a:ext>
            </a:extLst>
          </p:cNvPr>
          <p:cNvSpPr txBox="1"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/>
              <a:t>・新しい市場に参入して成長・拡大しているが、軌道に乗っているとは言い難く戦略の転換が必要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/>
              <a:t>・海外にも進出したが、いまだに売り上げの８割は国内である</a:t>
            </a:r>
          </a:p>
        </p:txBody>
      </p:sp>
    </p:spTree>
    <p:extLst>
      <p:ext uri="{BB962C8B-B14F-4D97-AF65-F5344CB8AC3E}">
        <p14:creationId xmlns:p14="http://schemas.microsoft.com/office/powerpoint/2010/main" val="28073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D54A45-C310-DDBB-DDBF-001A9DCC9D1E}"/>
              </a:ext>
            </a:extLst>
          </p:cNvPr>
          <p:cNvSpPr txBox="1"/>
          <p:nvPr/>
        </p:nvSpPr>
        <p:spPr>
          <a:xfrm>
            <a:off x="965201" y="1036674"/>
            <a:ext cx="3689096" cy="3514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swot</a:t>
            </a:r>
            <a:r>
              <a:rPr lang="ja-JP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pic>
        <p:nvPicPr>
          <p:cNvPr id="4" name="図 3" descr="SEO、データ、ビッグデータ、分析 無料画像 - Public Domain Pictures">
            <a:extLst>
              <a:ext uri="{FF2B5EF4-FFF2-40B4-BE49-F238E27FC236}">
                <a16:creationId xmlns:a16="http://schemas.microsoft.com/office/drawing/2014/main" id="{8AE4F08A-EFF5-D5BE-02A9-12319028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62" y="1537928"/>
            <a:ext cx="4811872" cy="32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4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120C197-1DCB-298E-83AC-0250CF419A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19775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9420B8-4BCA-A478-3405-38F63E26C1C7}"/>
              </a:ext>
            </a:extLst>
          </p:cNvPr>
          <p:cNvSpPr txBox="1"/>
          <p:nvPr/>
        </p:nvSpPr>
        <p:spPr>
          <a:xfrm>
            <a:off x="1784684" y="232610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ポイント付与</a:t>
            </a:r>
          </a:p>
          <a:p>
            <a:r>
              <a:rPr lang="ja-JP" altLang="en-US">
                <a:ea typeface="游ゴシック"/>
              </a:rPr>
              <a:t>他サービス連携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381EFA-5A02-F305-25C1-E41E004FA80C}"/>
              </a:ext>
            </a:extLst>
          </p:cNvPr>
          <p:cNvSpPr txBox="1"/>
          <p:nvPr/>
        </p:nvSpPr>
        <p:spPr>
          <a:xfrm>
            <a:off x="6234539" y="2107406"/>
            <a:ext cx="3302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コロナウイルスの流行による巣ごもり需要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8D2AE7-5E35-D9F1-7E6C-BE8DE0E231D6}"/>
              </a:ext>
            </a:extLst>
          </p:cNvPr>
          <p:cNvSpPr txBox="1"/>
          <p:nvPr/>
        </p:nvSpPr>
        <p:spPr>
          <a:xfrm>
            <a:off x="6107906" y="4607718"/>
            <a:ext cx="4000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トラック運転手不足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5EFA0A-F0D6-0111-6A84-06F0ABE732FB}"/>
              </a:ext>
            </a:extLst>
          </p:cNvPr>
          <p:cNvSpPr txBox="1"/>
          <p:nvPr/>
        </p:nvSpPr>
        <p:spPr>
          <a:xfrm>
            <a:off x="1660922" y="4250531"/>
            <a:ext cx="34111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大手企業との対峙</a:t>
            </a: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游ゴシック"/>
              </a:rPr>
              <a:t>国際的なブランド認知度が低い</a:t>
            </a: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9801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8513D2B1-9E25-1804-0589-594B1F2B8B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85690" cy="684376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63FDD-CBE4-B882-DF44-7735027D8FBA}"/>
              </a:ext>
            </a:extLst>
          </p:cNvPr>
          <p:cNvSpPr txBox="1"/>
          <p:nvPr/>
        </p:nvSpPr>
        <p:spPr>
          <a:xfrm>
            <a:off x="1247720" y="4386574"/>
            <a:ext cx="49356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強み×弱み</a:t>
            </a:r>
          </a:p>
          <a:p>
            <a:r>
              <a:rPr lang="ja-JP" altLang="en-US">
                <a:ea typeface="游ゴシック"/>
              </a:rPr>
              <a:t>大手企業との対峙があるからこそ、ポイント付与の面で勝つことで利用者を増やせる</a:t>
            </a:r>
          </a:p>
        </p:txBody>
      </p:sp>
    </p:spTree>
    <p:extLst>
      <p:ext uri="{BB962C8B-B14F-4D97-AF65-F5344CB8AC3E}">
        <p14:creationId xmlns:p14="http://schemas.microsoft.com/office/powerpoint/2010/main" val="365314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568F4-BE05-E458-7F65-E06428D6FBD6}"/>
              </a:ext>
            </a:extLst>
          </p:cNvPr>
          <p:cNvSpPr txBox="1"/>
          <p:nvPr/>
        </p:nvSpPr>
        <p:spPr>
          <a:xfrm>
            <a:off x="1428750" y="1333499"/>
            <a:ext cx="95567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游ゴシック"/>
              </a:rPr>
              <a:t>マーケティング上の課題</a:t>
            </a:r>
            <a:endParaRPr lang="ja-JP" altLang="en-US" sz="4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652BFB-E9BD-39D1-3967-554C701AC45A}"/>
              </a:ext>
            </a:extLst>
          </p:cNvPr>
          <p:cNvSpPr txBox="1"/>
          <p:nvPr/>
        </p:nvSpPr>
        <p:spPr>
          <a:xfrm>
            <a:off x="174625" y="2286000"/>
            <a:ext cx="1171575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</a:rPr>
              <a:t>・EC側が独自でトラック運転手を雇用する</a:t>
            </a:r>
          </a:p>
          <a:p>
            <a:r>
              <a:rPr lang="ja-JP" altLang="en-US" sz="2800">
                <a:ea typeface="游ゴシック"/>
              </a:rPr>
              <a:t>・ポイント付与率を上げる</a:t>
            </a:r>
          </a:p>
          <a:p>
            <a:endParaRPr lang="ja-JP" altLang="en-US" sz="2800">
              <a:ea typeface="游ゴシック"/>
            </a:endParaRPr>
          </a:p>
          <a:p>
            <a:endParaRPr lang="ja-JP" altLang="en-US" sz="28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967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ワイド画面</PresentationFormat>
  <Paragraphs>55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楽天の３C分析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202302170</dc:creator>
  <cp:lastModifiedBy>202301757</cp:lastModifiedBy>
  <cp:revision>2</cp:revision>
  <dcterms:created xsi:type="dcterms:W3CDTF">2024-01-09T05:23:41Z</dcterms:created>
  <dcterms:modified xsi:type="dcterms:W3CDTF">2024-01-16T06:09:43Z</dcterms:modified>
</cp:coreProperties>
</file>