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2" r:id="rId8"/>
    <p:sldId id="313" r:id="rId9"/>
    <p:sldId id="314" r:id="rId10"/>
    <p:sldId id="315" r:id="rId11"/>
    <p:sldId id="316" r:id="rId12"/>
    <p:sldId id="31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6000" b="1" i="0" dirty="0">
                <a:solidFill>
                  <a:srgbClr val="313131"/>
                </a:solidFill>
                <a:effectLst/>
                <a:latin typeface="Open Sans" panose="020B0606030504020204" pitchFamily="34" charset="0"/>
              </a:rPr>
              <a:t>Problem Definition and Design Thinking</a:t>
            </a:r>
            <a:endParaRPr lang="en-US" sz="6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b="1" i="0" dirty="0">
                <a:solidFill>
                  <a:srgbClr val="313131"/>
                </a:solidFill>
                <a:effectLst/>
                <a:latin typeface="Open Sans" panose="020B0606030504020204" pitchFamily="34" charset="0"/>
              </a:rPr>
              <a:t>Phase 1</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SG" b="1" i="0" dirty="0">
                <a:solidFill>
                  <a:srgbClr val="313131"/>
                </a:solidFill>
                <a:effectLst/>
                <a:latin typeface="Open Sans" panose="020B0606030504020204" pitchFamily="34" charset="0"/>
              </a:rPr>
              <a:t>Problem Definition </a:t>
            </a:r>
            <a:endParaRPr lang="en-US" dirty="0"/>
          </a:p>
        </p:txBody>
      </p:sp>
      <p:sp>
        <p:nvSpPr>
          <p:cNvPr id="4" name="Content Placeholder 3">
            <a:extLst>
              <a:ext uri="{FF2B5EF4-FFF2-40B4-BE49-F238E27FC236}">
                <a16:creationId xmlns:a16="http://schemas.microsoft.com/office/drawing/2014/main" id="{A727B818-1AAA-47A2-1978-D27F116FA848}"/>
              </a:ext>
            </a:extLst>
          </p:cNvPr>
          <p:cNvSpPr>
            <a:spLocks noGrp="1"/>
          </p:cNvSpPr>
          <p:nvPr>
            <p:ph idx="1"/>
          </p:nvPr>
        </p:nvSpPr>
        <p:spPr/>
        <p:txBody>
          <a:bodyPr/>
          <a:lstStyle/>
          <a:p>
            <a:r>
              <a:rPr lang="en-US" b="0" dirty="0">
                <a:solidFill>
                  <a:srgbClr val="313131"/>
                </a:solidFill>
                <a:effectLst/>
                <a:latin typeface="Open Sans" panose="020B0606030504020204" pitchFamily="34" charset="0"/>
              </a:rPr>
              <a:t>The project involves creating a chatbot using IBM Cloud Watson Assistant. The goal is to develop a virtual guide that assists users on messaging platforms like Facebook Messenger and Slack. The chatbot should provide helpful information, answer frequently asked questions (FAQs), and offer a friendly conversational experience. The project includes designing the chatbot's persona, configuring responses, integrating with messaging platforms, and ensuring a seamless user experience.</a:t>
            </a:r>
            <a:endParaRPr lang="en-SG" dirty="0"/>
          </a:p>
          <a:p>
            <a:endParaRPr lang="en-SG" dirty="0"/>
          </a:p>
        </p:txBody>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ABB43-0AED-7D49-A814-0F87A3EC1A74}"/>
              </a:ext>
            </a:extLst>
          </p:cNvPr>
          <p:cNvSpPr>
            <a:spLocks noGrp="1"/>
          </p:cNvSpPr>
          <p:nvPr>
            <p:ph type="title"/>
          </p:nvPr>
        </p:nvSpPr>
        <p:spPr>
          <a:xfrm flipH="1">
            <a:off x="2037496" y="2211356"/>
            <a:ext cx="45719" cy="55984"/>
          </a:xfrm>
        </p:spPr>
        <p:txBody>
          <a:bodyPr>
            <a:normAutofit fontScale="90000"/>
          </a:bodyPr>
          <a:lstStyle/>
          <a:p>
            <a:r>
              <a:rPr lang="en-SG" b="1" i="0" dirty="0">
                <a:solidFill>
                  <a:srgbClr val="313131"/>
                </a:solidFill>
                <a:effectLst/>
                <a:latin typeface="Open Sans" panose="020B0606030504020204" pitchFamily="34" charset="0"/>
              </a:rPr>
              <a:t>      </a:t>
            </a:r>
            <a:endParaRPr lang="en-SG" dirty="0"/>
          </a:p>
        </p:txBody>
      </p:sp>
      <p:sp>
        <p:nvSpPr>
          <p:cNvPr id="3" name="Content Placeholder 2">
            <a:extLst>
              <a:ext uri="{FF2B5EF4-FFF2-40B4-BE49-F238E27FC236}">
                <a16:creationId xmlns:a16="http://schemas.microsoft.com/office/drawing/2014/main" id="{A832BD1C-34CD-0ED5-27BA-DD0FE0297C26}"/>
              </a:ext>
            </a:extLst>
          </p:cNvPr>
          <p:cNvSpPr>
            <a:spLocks noGrp="1"/>
          </p:cNvSpPr>
          <p:nvPr>
            <p:ph idx="1"/>
          </p:nvPr>
        </p:nvSpPr>
        <p:spPr>
          <a:xfrm>
            <a:off x="849396" y="2034074"/>
            <a:ext cx="10493207" cy="3769704"/>
          </a:xfrm>
          <a:solidFill>
            <a:schemeClr val="accent1"/>
          </a:solidFill>
          <a:ln>
            <a:solidFill>
              <a:schemeClr val="accent1"/>
            </a:solidFill>
          </a:ln>
        </p:spPr>
        <p:txBody>
          <a:bodyPr/>
          <a:lstStyle/>
          <a:p>
            <a:pPr marL="0" indent="0">
              <a:buNone/>
            </a:pPr>
            <a:r>
              <a:rPr lang="en-SG" b="1" i="0" dirty="0">
                <a:solidFill>
                  <a:srgbClr val="313131"/>
                </a:solidFill>
                <a:effectLst/>
                <a:latin typeface="Open Sans" panose="020B0606030504020204" pitchFamily="34" charset="0"/>
              </a:rPr>
              <a:t>       						</a:t>
            </a:r>
          </a:p>
          <a:p>
            <a:pPr marL="0" indent="0">
              <a:buNone/>
            </a:pPr>
            <a:r>
              <a:rPr lang="en-SG" b="1" dirty="0">
                <a:solidFill>
                  <a:srgbClr val="313131"/>
                </a:solidFill>
                <a:latin typeface="Open Sans" panose="020B0606030504020204" pitchFamily="34" charset="0"/>
              </a:rPr>
              <a:t>	</a:t>
            </a:r>
          </a:p>
          <a:p>
            <a:pPr marL="0" indent="0">
              <a:buNone/>
            </a:pPr>
            <a:r>
              <a:rPr lang="en-SG" b="1" i="0" dirty="0">
                <a:solidFill>
                  <a:srgbClr val="313131"/>
                </a:solidFill>
                <a:effectLst/>
                <a:latin typeface="Open Sans" panose="020B0606030504020204" pitchFamily="34" charset="0"/>
              </a:rPr>
              <a:t>			</a:t>
            </a:r>
            <a:r>
              <a:rPr lang="en-SG" sz="4400" b="1" i="0" dirty="0">
                <a:solidFill>
                  <a:schemeClr val="bg1"/>
                </a:solidFill>
                <a:effectLst/>
                <a:latin typeface="Open Sans" panose="020B0606030504020204" pitchFamily="34" charset="0"/>
              </a:rPr>
              <a:t>Design Thinking</a:t>
            </a:r>
            <a:endParaRPr lang="en-SG" sz="4400" dirty="0">
              <a:solidFill>
                <a:schemeClr val="bg1"/>
              </a:solidFill>
            </a:endParaRPr>
          </a:p>
        </p:txBody>
      </p:sp>
    </p:spTree>
    <p:extLst>
      <p:ext uri="{BB962C8B-B14F-4D97-AF65-F5344CB8AC3E}">
        <p14:creationId xmlns:p14="http://schemas.microsoft.com/office/powerpoint/2010/main" val="119584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BE3C4-DE91-94A7-5B53-4A5959272FB6}"/>
              </a:ext>
            </a:extLst>
          </p:cNvPr>
          <p:cNvSpPr>
            <a:spLocks noGrp="1"/>
          </p:cNvSpPr>
          <p:nvPr>
            <p:ph type="title"/>
          </p:nvPr>
        </p:nvSpPr>
        <p:spPr/>
        <p:txBody>
          <a:bodyPr/>
          <a:lstStyle/>
          <a:p>
            <a:r>
              <a:rPr lang="en-SG" b="0" i="0" dirty="0">
                <a:solidFill>
                  <a:srgbClr val="313131"/>
                </a:solidFill>
                <a:effectLst/>
                <a:latin typeface="Roboto" panose="020F0502020204030204" pitchFamily="2" charset="0"/>
              </a:rPr>
              <a:t>Persona Design</a:t>
            </a:r>
            <a:endParaRPr lang="en-SG" dirty="0"/>
          </a:p>
        </p:txBody>
      </p:sp>
      <p:sp>
        <p:nvSpPr>
          <p:cNvPr id="3" name="Content Placeholder 2">
            <a:extLst>
              <a:ext uri="{FF2B5EF4-FFF2-40B4-BE49-F238E27FC236}">
                <a16:creationId xmlns:a16="http://schemas.microsoft.com/office/drawing/2014/main" id="{2819BE81-DD80-3F12-1180-4BCBC1597E3A}"/>
              </a:ext>
            </a:extLst>
          </p:cNvPr>
          <p:cNvSpPr>
            <a:spLocks noGrp="1"/>
          </p:cNvSpPr>
          <p:nvPr>
            <p:ph idx="1"/>
          </p:nvPr>
        </p:nvSpPr>
        <p:spPr/>
        <p:txBody>
          <a:bodyPr/>
          <a:lstStyle/>
          <a:p>
            <a:r>
              <a:rPr lang="en-US" b="0" i="0" dirty="0">
                <a:solidFill>
                  <a:schemeClr val="tx1"/>
                </a:solidFill>
                <a:effectLst/>
                <a:latin typeface="Söhne"/>
              </a:rPr>
              <a:t>Our chatbot, which we'll affectionately name "</a:t>
            </a:r>
            <a:r>
              <a:rPr lang="en-US" b="0" i="0" dirty="0" err="1">
                <a:solidFill>
                  <a:schemeClr val="tx1"/>
                </a:solidFill>
                <a:effectLst/>
                <a:latin typeface="Söhne"/>
              </a:rPr>
              <a:t>WatsonChat</a:t>
            </a:r>
            <a:r>
              <a:rPr lang="en-US" b="0" i="0" dirty="0">
                <a:solidFill>
                  <a:schemeClr val="tx1"/>
                </a:solidFill>
                <a:effectLst/>
                <a:latin typeface="Söhne"/>
              </a:rPr>
              <a:t>," embodies a persona that combines the reliability and intelligence associated with IBM's Watson technology with a friendly and approachable demeanor. </a:t>
            </a:r>
            <a:r>
              <a:rPr lang="en-US" b="0" i="0" dirty="0" err="1">
                <a:solidFill>
                  <a:schemeClr val="tx1"/>
                </a:solidFill>
                <a:effectLst/>
                <a:latin typeface="Söhne"/>
              </a:rPr>
              <a:t>WatsonChat's</a:t>
            </a:r>
            <a:r>
              <a:rPr lang="en-US" b="0" i="0" dirty="0">
                <a:solidFill>
                  <a:schemeClr val="tx1"/>
                </a:solidFill>
                <a:effectLst/>
                <a:latin typeface="Söhne"/>
              </a:rPr>
              <a:t> tone is characterized by a balance between professionalism and a touch of warmth. Its style of communication is rooted in clarity, empathy, and a commitment to providing accurate information</a:t>
            </a:r>
            <a:r>
              <a:rPr lang="en-US" b="0" i="0" dirty="0">
                <a:solidFill>
                  <a:srgbClr val="D1D5DB"/>
                </a:solidFill>
                <a:effectLst/>
                <a:latin typeface="Söhne"/>
              </a:rPr>
              <a:t>.</a:t>
            </a:r>
          </a:p>
          <a:p>
            <a:r>
              <a:rPr lang="en-US" b="0" i="0" dirty="0" err="1">
                <a:solidFill>
                  <a:schemeClr val="tx1"/>
                </a:solidFill>
                <a:effectLst/>
                <a:latin typeface="Söhne"/>
              </a:rPr>
              <a:t>WatsonChat</a:t>
            </a:r>
            <a:r>
              <a:rPr lang="en-US" b="0" i="0" dirty="0">
                <a:solidFill>
                  <a:schemeClr val="tx1"/>
                </a:solidFill>
                <a:effectLst/>
                <a:latin typeface="Söhne"/>
              </a:rPr>
              <a:t> aims to be a trusted companion in the world of AI-driven conversations. Its name, "Watson," draws upon the recognition and credibility that the Watson brand has built over the years in the field of artificial intelligence and data analytics. This association immediately establishes trust and confidence in its abilities.</a:t>
            </a:r>
            <a:endParaRPr lang="en-SG" dirty="0">
              <a:solidFill>
                <a:schemeClr val="tx1"/>
              </a:solidFill>
            </a:endParaRPr>
          </a:p>
        </p:txBody>
      </p:sp>
    </p:spTree>
    <p:extLst>
      <p:ext uri="{BB962C8B-B14F-4D97-AF65-F5344CB8AC3E}">
        <p14:creationId xmlns:p14="http://schemas.microsoft.com/office/powerpoint/2010/main" val="277311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EE98E-CA33-3357-FE50-FC1EA4B35554}"/>
              </a:ext>
            </a:extLst>
          </p:cNvPr>
          <p:cNvSpPr>
            <a:spLocks noGrp="1"/>
          </p:cNvSpPr>
          <p:nvPr>
            <p:ph type="title"/>
          </p:nvPr>
        </p:nvSpPr>
        <p:spPr/>
        <p:txBody>
          <a:bodyPr/>
          <a:lstStyle/>
          <a:p>
            <a:r>
              <a:rPr lang="en-SG" b="0" i="0" dirty="0">
                <a:solidFill>
                  <a:srgbClr val="313131"/>
                </a:solidFill>
                <a:effectLst/>
                <a:latin typeface="Roboto" panose="02000000000000000000" pitchFamily="2" charset="0"/>
              </a:rPr>
              <a:t>User Scenarios</a:t>
            </a:r>
            <a:endParaRPr lang="en-SG" dirty="0"/>
          </a:p>
        </p:txBody>
      </p:sp>
      <p:sp>
        <p:nvSpPr>
          <p:cNvPr id="3" name="Content Placeholder 2">
            <a:extLst>
              <a:ext uri="{FF2B5EF4-FFF2-40B4-BE49-F238E27FC236}">
                <a16:creationId xmlns:a16="http://schemas.microsoft.com/office/drawing/2014/main" id="{CDC1B4F7-E325-13F7-2F7A-3AC5359C15FF}"/>
              </a:ext>
            </a:extLst>
          </p:cNvPr>
          <p:cNvSpPr>
            <a:spLocks noGrp="1"/>
          </p:cNvSpPr>
          <p:nvPr>
            <p:ph idx="1"/>
          </p:nvPr>
        </p:nvSpPr>
        <p:spPr/>
        <p:txBody>
          <a:bodyPr/>
          <a:lstStyle/>
          <a:p>
            <a:r>
              <a:rPr lang="en-US" b="0" i="0" dirty="0">
                <a:solidFill>
                  <a:schemeClr val="tx1"/>
                </a:solidFill>
                <a:effectLst/>
                <a:latin typeface="Söhne"/>
              </a:rPr>
              <a:t>A chatbot powered by Watson can be designed to address a wide range of user scenarios and frequently asked questions (FAQs) across various domains.</a:t>
            </a:r>
          </a:p>
          <a:p>
            <a:pPr marL="0" indent="0" algn="l">
              <a:buNone/>
            </a:pPr>
            <a:r>
              <a:rPr lang="en-US" b="1" i="0" dirty="0">
                <a:solidFill>
                  <a:schemeClr val="tx1"/>
                </a:solidFill>
                <a:effectLst/>
                <a:latin typeface="Söhne"/>
              </a:rPr>
              <a:t>Product Information and Features</a:t>
            </a:r>
            <a:r>
              <a:rPr lang="en-US" b="0" i="0" dirty="0">
                <a:solidFill>
                  <a:schemeClr val="tx1"/>
                </a:solidFill>
                <a:effectLst/>
                <a:latin typeface="Söhne"/>
              </a:rPr>
              <a:t>: Users may seek information about the chatbot itself, its capabilities, and how it can assist them. FAQs in this category include inquiries about the chatbot's functions, integration options, and any unique features it offers.</a:t>
            </a:r>
          </a:p>
          <a:p>
            <a:pPr marL="0" indent="0" algn="l">
              <a:buNone/>
            </a:pPr>
            <a:r>
              <a:rPr lang="en-US" b="1" i="0" dirty="0">
                <a:solidFill>
                  <a:schemeClr val="tx1"/>
                </a:solidFill>
                <a:effectLst/>
                <a:latin typeface="Söhne"/>
              </a:rPr>
              <a:t>Technical Support</a:t>
            </a:r>
            <a:r>
              <a:rPr lang="en-US" b="0" i="0" dirty="0">
                <a:solidFill>
                  <a:schemeClr val="tx1"/>
                </a:solidFill>
                <a:effectLst/>
                <a:latin typeface="Söhne"/>
              </a:rPr>
              <a:t>: Users often encounter technical issues while interacting with the chatbot. Common scenarios include troubleshooting problems, resolving errors, or seeking guidance on compatibility with different platforms and systems.</a:t>
            </a:r>
          </a:p>
          <a:p>
            <a:endParaRPr lang="en-SG" dirty="0">
              <a:solidFill>
                <a:schemeClr val="tx1"/>
              </a:solidFill>
            </a:endParaRPr>
          </a:p>
        </p:txBody>
      </p:sp>
    </p:spTree>
    <p:extLst>
      <p:ext uri="{BB962C8B-B14F-4D97-AF65-F5344CB8AC3E}">
        <p14:creationId xmlns:p14="http://schemas.microsoft.com/office/powerpoint/2010/main" val="392342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FF6D9-D9B6-3697-BCB5-2EDEC045D475}"/>
              </a:ext>
            </a:extLst>
          </p:cNvPr>
          <p:cNvSpPr>
            <a:spLocks noGrp="1"/>
          </p:cNvSpPr>
          <p:nvPr>
            <p:ph type="title"/>
          </p:nvPr>
        </p:nvSpPr>
        <p:spPr/>
        <p:txBody>
          <a:bodyPr/>
          <a:lstStyle/>
          <a:p>
            <a:r>
              <a:rPr lang="en-SG" b="0" i="0" dirty="0">
                <a:solidFill>
                  <a:srgbClr val="313131"/>
                </a:solidFill>
                <a:effectLst/>
                <a:latin typeface="Roboto" panose="02000000000000000000" pitchFamily="2" charset="0"/>
              </a:rPr>
              <a:t>Conversation Flow</a:t>
            </a:r>
            <a:endParaRPr lang="en-SG" dirty="0"/>
          </a:p>
        </p:txBody>
      </p:sp>
      <p:sp>
        <p:nvSpPr>
          <p:cNvPr id="3" name="Content Placeholder 2">
            <a:extLst>
              <a:ext uri="{FF2B5EF4-FFF2-40B4-BE49-F238E27FC236}">
                <a16:creationId xmlns:a16="http://schemas.microsoft.com/office/drawing/2014/main" id="{31906BCD-338E-347C-61FD-87E17E391460}"/>
              </a:ext>
            </a:extLst>
          </p:cNvPr>
          <p:cNvSpPr>
            <a:spLocks noGrp="1"/>
          </p:cNvSpPr>
          <p:nvPr>
            <p:ph idx="1"/>
          </p:nvPr>
        </p:nvSpPr>
        <p:spPr/>
        <p:txBody>
          <a:bodyPr/>
          <a:lstStyle/>
          <a:p>
            <a:pPr algn="l"/>
            <a:r>
              <a:rPr lang="en-US" b="0" i="0" dirty="0">
                <a:solidFill>
                  <a:schemeClr val="tx1"/>
                </a:solidFill>
                <a:effectLst/>
                <a:latin typeface="Söhne"/>
              </a:rPr>
              <a:t>Designing the conversation flow for a chatbot powered by Watson involves creating a structured and engaging interaction that effectively addresses user queries and prompts. The key to a successful chatbot conversation flow is to ensure that it is intuitive, user-friendly, and capable of providing valuable information or assistance.</a:t>
            </a:r>
          </a:p>
          <a:p>
            <a:pPr marL="0" indent="0" algn="l">
              <a:buNone/>
            </a:pPr>
            <a:r>
              <a:rPr lang="en-US" b="1" i="0" dirty="0">
                <a:solidFill>
                  <a:schemeClr val="tx1"/>
                </a:solidFill>
                <a:effectLst/>
                <a:latin typeface="Söhne"/>
              </a:rPr>
              <a:t>Greeting and Introduction:</a:t>
            </a:r>
            <a:r>
              <a:rPr lang="en-US" b="0" i="0" dirty="0">
                <a:solidFill>
                  <a:schemeClr val="tx1"/>
                </a:solidFill>
                <a:effectLst/>
                <a:latin typeface="Söhne"/>
              </a:rPr>
              <a:t> The conversation typically begins with a warm greeting and a brief introduction of the chatbot's capabilities. This sets the tone for the interaction and helps users understand what the chatbot can assist them with.</a:t>
            </a:r>
          </a:p>
          <a:p>
            <a:pPr marL="0" indent="0" algn="l">
              <a:buNone/>
            </a:pPr>
            <a:r>
              <a:rPr lang="en-US" b="1" i="0" dirty="0">
                <a:solidFill>
                  <a:schemeClr val="tx1"/>
                </a:solidFill>
                <a:effectLst/>
                <a:latin typeface="Söhne"/>
              </a:rPr>
              <a:t>User Input Handling:</a:t>
            </a:r>
            <a:r>
              <a:rPr lang="en-US" b="0" i="0" dirty="0">
                <a:solidFill>
                  <a:schemeClr val="tx1"/>
                </a:solidFill>
                <a:effectLst/>
                <a:latin typeface="Söhne"/>
              </a:rPr>
              <a:t> The chatbot should be designed to handle various types of user inputs, including text-based queries, specific commands, or even natural language input</a:t>
            </a:r>
          </a:p>
          <a:p>
            <a:endParaRPr lang="en-SG" dirty="0">
              <a:solidFill>
                <a:schemeClr val="tx1"/>
              </a:solidFill>
            </a:endParaRPr>
          </a:p>
        </p:txBody>
      </p:sp>
    </p:spTree>
    <p:extLst>
      <p:ext uri="{BB962C8B-B14F-4D97-AF65-F5344CB8AC3E}">
        <p14:creationId xmlns:p14="http://schemas.microsoft.com/office/powerpoint/2010/main" val="3055260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CD4E-04BA-A9B7-EFB8-62780CEB7CDA}"/>
              </a:ext>
            </a:extLst>
          </p:cNvPr>
          <p:cNvSpPr>
            <a:spLocks noGrp="1"/>
          </p:cNvSpPr>
          <p:nvPr>
            <p:ph type="title"/>
          </p:nvPr>
        </p:nvSpPr>
        <p:spPr/>
        <p:txBody>
          <a:bodyPr/>
          <a:lstStyle/>
          <a:p>
            <a:r>
              <a:rPr lang="en-SG" b="0" i="0" dirty="0">
                <a:solidFill>
                  <a:srgbClr val="313131"/>
                </a:solidFill>
                <a:effectLst/>
                <a:latin typeface="Roboto" panose="02000000000000000000" pitchFamily="2" charset="0"/>
              </a:rPr>
              <a:t>Response Configuration</a:t>
            </a:r>
            <a:endParaRPr lang="en-SG" dirty="0"/>
          </a:p>
        </p:txBody>
      </p:sp>
      <p:sp>
        <p:nvSpPr>
          <p:cNvPr id="3" name="Content Placeholder 2">
            <a:extLst>
              <a:ext uri="{FF2B5EF4-FFF2-40B4-BE49-F238E27FC236}">
                <a16:creationId xmlns:a16="http://schemas.microsoft.com/office/drawing/2014/main" id="{44E939DB-C098-1117-78FD-70B00ECF9F45}"/>
              </a:ext>
            </a:extLst>
          </p:cNvPr>
          <p:cNvSpPr>
            <a:spLocks noGrp="1"/>
          </p:cNvSpPr>
          <p:nvPr>
            <p:ph idx="1"/>
          </p:nvPr>
        </p:nvSpPr>
        <p:spPr/>
        <p:txBody>
          <a:bodyPr>
            <a:normAutofit fontScale="92500" lnSpcReduction="20000"/>
          </a:bodyPr>
          <a:lstStyle/>
          <a:p>
            <a:pPr algn="l"/>
            <a:r>
              <a:rPr lang="en-US" b="0" i="0" dirty="0">
                <a:solidFill>
                  <a:schemeClr val="tx1"/>
                </a:solidFill>
                <a:effectLst/>
                <a:latin typeface="Söhne"/>
              </a:rPr>
              <a:t>Response Configuration for a chatbot using Watson Assistant involves harnessing the power of intents, entities, and dialog nodes to create a dynamic and context-aware conversational experience.</a:t>
            </a:r>
          </a:p>
          <a:p>
            <a:pPr algn="l"/>
            <a:r>
              <a:rPr lang="en-US" b="1" i="0" dirty="0">
                <a:solidFill>
                  <a:schemeClr val="tx1"/>
                </a:solidFill>
                <a:effectLst/>
                <a:latin typeface="Söhne"/>
              </a:rPr>
              <a:t>Intents:</a:t>
            </a:r>
            <a:r>
              <a:rPr lang="en-US" b="0" i="0" dirty="0">
                <a:solidFill>
                  <a:schemeClr val="tx1"/>
                </a:solidFill>
                <a:effectLst/>
                <a:latin typeface="Söhne"/>
              </a:rPr>
              <a:t> Intents are the building blocks of understanding user input. By defining a range of intents, we enable the chatbot to recognize the user's purpose or query. For example, intents can be created for common user actions such as "place an order," "ask a question," or "request assistance." Watson Assistant's natural language processing capabilities can be trained to accurately detect these intents, ensuring that the chatbot understands what the user wants.</a:t>
            </a:r>
          </a:p>
          <a:p>
            <a:pPr algn="l"/>
            <a:r>
              <a:rPr lang="en-US" b="1" i="0" dirty="0">
                <a:solidFill>
                  <a:schemeClr val="tx1"/>
                </a:solidFill>
                <a:effectLst/>
                <a:latin typeface="Söhne"/>
              </a:rPr>
              <a:t>Entities:</a:t>
            </a:r>
            <a:r>
              <a:rPr lang="en-US" b="0" i="0" dirty="0">
                <a:solidFill>
                  <a:schemeClr val="tx1"/>
                </a:solidFill>
                <a:effectLst/>
                <a:latin typeface="Söhne"/>
              </a:rPr>
              <a:t> Entities are crucial for extracting specific details from user input. They help the chatbot identify key pieces of information within a user's message, such as product names, dates, locations, or any other relevant data. For instance, when a user says, "I want to book a flight to New York on September 15th," entities can be used to extract "New York" as the destination and "September 15th" as the travel date. Watson Assistant's entity recognition can be fine-tuned to</a:t>
            </a:r>
            <a:r>
              <a:rPr lang="en-SG" b="0" i="0" dirty="0">
                <a:solidFill>
                  <a:schemeClr val="tx1"/>
                </a:solidFill>
                <a:effectLst/>
                <a:latin typeface="Söhne"/>
              </a:rPr>
              <a:t> ensure precision</a:t>
            </a:r>
            <a:endParaRPr lang="en-US" b="0" i="0" dirty="0">
              <a:solidFill>
                <a:schemeClr val="tx1"/>
              </a:solidFill>
              <a:effectLst/>
              <a:latin typeface="Söhne"/>
            </a:endParaRPr>
          </a:p>
          <a:p>
            <a:pPr algn="l"/>
            <a:endParaRPr lang="en-US" b="0" i="0" dirty="0">
              <a:solidFill>
                <a:schemeClr val="tx1"/>
              </a:solidFill>
              <a:effectLst/>
              <a:latin typeface="Söhne"/>
            </a:endParaRPr>
          </a:p>
          <a:p>
            <a:endParaRPr lang="en-SG" dirty="0">
              <a:solidFill>
                <a:schemeClr val="tx1"/>
              </a:solidFill>
            </a:endParaRPr>
          </a:p>
        </p:txBody>
      </p:sp>
    </p:spTree>
    <p:extLst>
      <p:ext uri="{BB962C8B-B14F-4D97-AF65-F5344CB8AC3E}">
        <p14:creationId xmlns:p14="http://schemas.microsoft.com/office/powerpoint/2010/main" val="8672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2DCBD-71CB-8AAA-E7DE-F7B96619FE4F}"/>
              </a:ext>
            </a:extLst>
          </p:cNvPr>
          <p:cNvSpPr>
            <a:spLocks noGrp="1"/>
          </p:cNvSpPr>
          <p:nvPr>
            <p:ph type="title"/>
          </p:nvPr>
        </p:nvSpPr>
        <p:spPr/>
        <p:txBody>
          <a:bodyPr/>
          <a:lstStyle/>
          <a:p>
            <a:r>
              <a:rPr lang="en-SG" b="0" i="0" dirty="0">
                <a:solidFill>
                  <a:srgbClr val="313131"/>
                </a:solidFill>
                <a:effectLst/>
                <a:latin typeface="Roboto" panose="02000000000000000000" pitchFamily="2" charset="0"/>
              </a:rPr>
              <a:t>Platform Integration</a:t>
            </a:r>
            <a:endParaRPr lang="en-SG" dirty="0"/>
          </a:p>
        </p:txBody>
      </p:sp>
      <p:sp>
        <p:nvSpPr>
          <p:cNvPr id="3" name="Content Placeholder 2">
            <a:extLst>
              <a:ext uri="{FF2B5EF4-FFF2-40B4-BE49-F238E27FC236}">
                <a16:creationId xmlns:a16="http://schemas.microsoft.com/office/drawing/2014/main" id="{8F929112-7C52-4550-68AD-C0F53BC9C17F}"/>
              </a:ext>
            </a:extLst>
          </p:cNvPr>
          <p:cNvSpPr>
            <a:spLocks noGrp="1"/>
          </p:cNvSpPr>
          <p:nvPr>
            <p:ph idx="1"/>
          </p:nvPr>
        </p:nvSpPr>
        <p:spPr/>
        <p:txBody>
          <a:bodyPr>
            <a:normAutofit fontScale="92500" lnSpcReduction="20000"/>
          </a:bodyPr>
          <a:lstStyle/>
          <a:p>
            <a:pPr marL="0" indent="0">
              <a:buNone/>
            </a:pPr>
            <a:r>
              <a:rPr lang="en-US" dirty="0"/>
              <a:t>By integrating the chatbot with Facebook Messenger, you tap into one of the largest messaging platforms globally. Users can initiate conversations with the chatbot directly from their Messenger app, allowing for real-time interactions. Whether it's for customer support, information queries, or any other purpose, users can access the chatbot effortlessly. The integration also benefits from the rich media capabilities of Messenger, allowing the chatbot to send images, videos, or interactive elements as part of its responses. Furthermore, leveraging Facebook's user authentication and profile data can provide a personalized experience, enhancing the quality of interactions.</a:t>
            </a:r>
          </a:p>
          <a:p>
            <a:pPr marL="0" indent="0">
              <a:buNone/>
            </a:pPr>
            <a:r>
              <a:rPr lang="en-US" dirty="0"/>
              <a:t> Integrating the chatbot with Slack is particularly advantageous for businesses and teams. Slack is a popular communication and collaboration platform used in various professional settings. With the chatbot accessible within Slack channels or through direct messages, users can seamlessly obtain information, perform tasks, or receive notifications without leaving the platform they use for work. The integration can be configured to respond to specific Slack commands or keywords, making it a valuable tool for streamlining workflows and automating routine tasks.</a:t>
            </a:r>
          </a:p>
          <a:p>
            <a:endParaRPr lang="en-US" dirty="0"/>
          </a:p>
        </p:txBody>
      </p:sp>
    </p:spTree>
    <p:extLst>
      <p:ext uri="{BB962C8B-B14F-4D97-AF65-F5344CB8AC3E}">
        <p14:creationId xmlns:p14="http://schemas.microsoft.com/office/powerpoint/2010/main" val="1411203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9B7D-53C9-1F05-DA62-9026DD2A35EC}"/>
              </a:ext>
            </a:extLst>
          </p:cNvPr>
          <p:cNvSpPr>
            <a:spLocks noGrp="1"/>
          </p:cNvSpPr>
          <p:nvPr>
            <p:ph type="title"/>
          </p:nvPr>
        </p:nvSpPr>
        <p:spPr/>
        <p:txBody>
          <a:bodyPr/>
          <a:lstStyle/>
          <a:p>
            <a:r>
              <a:rPr lang="en-SG" b="0" i="0" dirty="0">
                <a:solidFill>
                  <a:srgbClr val="313131"/>
                </a:solidFill>
                <a:effectLst/>
                <a:latin typeface="Roboto" panose="02000000000000000000" pitchFamily="2" charset="0"/>
              </a:rPr>
              <a:t>User Experience</a:t>
            </a:r>
            <a:endParaRPr lang="en-SG" dirty="0"/>
          </a:p>
        </p:txBody>
      </p:sp>
      <p:sp>
        <p:nvSpPr>
          <p:cNvPr id="3" name="Content Placeholder 2">
            <a:extLst>
              <a:ext uri="{FF2B5EF4-FFF2-40B4-BE49-F238E27FC236}">
                <a16:creationId xmlns:a16="http://schemas.microsoft.com/office/drawing/2014/main" id="{DC73ECEE-9027-6E12-587B-FD2A1CCFA048}"/>
              </a:ext>
            </a:extLst>
          </p:cNvPr>
          <p:cNvSpPr>
            <a:spLocks noGrp="1"/>
          </p:cNvSpPr>
          <p:nvPr>
            <p:ph idx="1"/>
          </p:nvPr>
        </p:nvSpPr>
        <p:spPr/>
        <p:txBody>
          <a:bodyPr>
            <a:normAutofit fontScale="85000" lnSpcReduction="20000"/>
          </a:bodyPr>
          <a:lstStyle/>
          <a:p>
            <a:pPr algn="l"/>
            <a:r>
              <a:rPr lang="en-US" dirty="0">
                <a:solidFill>
                  <a:schemeClr val="tx1"/>
                </a:solidFill>
                <a:latin typeface="Söhne"/>
              </a:rPr>
              <a:t>T</a:t>
            </a:r>
            <a:r>
              <a:rPr lang="en-US" b="0" i="0" dirty="0">
                <a:solidFill>
                  <a:schemeClr val="tx1"/>
                </a:solidFill>
                <a:effectLst/>
                <a:latin typeface="Söhne"/>
              </a:rPr>
              <a:t>he chatbot should greet users warmly and introduce itself, setting a welcoming tone for the interaction. Clear and concise prompts should guide users on how to interact with the chatbot effectively. Whether users are seeking information, assistance, or guidance, the prompts should make it abundantly clear how to </a:t>
            </a:r>
            <a:r>
              <a:rPr lang="en-US" b="0" i="0" dirty="0" err="1">
                <a:solidFill>
                  <a:schemeClr val="tx1"/>
                </a:solidFill>
                <a:effectLst/>
                <a:latin typeface="Söhne"/>
              </a:rPr>
              <a:t>proceed.When</a:t>
            </a:r>
            <a:r>
              <a:rPr lang="en-US" b="0" i="0" dirty="0">
                <a:solidFill>
                  <a:schemeClr val="tx1"/>
                </a:solidFill>
                <a:effectLst/>
                <a:latin typeface="Söhne"/>
              </a:rPr>
              <a:t> users ask questions or provide input, the chatbot's responses should be informative and easy to understand. Watson's natural language processing and generation capabilities can help in crafting responses that are not only accurate but also human-like, enhancing the overall user experience.</a:t>
            </a:r>
          </a:p>
          <a:p>
            <a:pPr algn="l"/>
            <a:r>
              <a:rPr lang="en-US" b="0" i="0" dirty="0">
                <a:solidFill>
                  <a:schemeClr val="tx1"/>
                </a:solidFill>
                <a:effectLst/>
                <a:latin typeface="Söhne"/>
              </a:rPr>
              <a:t>Maintaining context throughout the conversation is essential. The chatbot should remember previous interactions and refer back to them as needed. This not only makes users feel heard and valued but also ensures that the conversation flows smoothly, even if there are interruptions or changes in topic. Personalization adds another layer of user-friendliness. Leveraging Watson's machine learning capabilities, the chatbot can tailor responses based on user preferences or past interactions, making users feel like they are having a unique and customized experience.</a:t>
            </a:r>
          </a:p>
          <a:p>
            <a:pPr algn="l"/>
            <a:r>
              <a:rPr lang="en-US" b="0" i="0" dirty="0">
                <a:solidFill>
                  <a:schemeClr val="tx1"/>
                </a:solidFill>
                <a:effectLst/>
                <a:latin typeface="Söhne"/>
              </a:rPr>
              <a:t>Furthermore, error handling is crucial for maintaining a positive user experience. When the chatbot encounters a user query it cannot understand or encounters a technical issue, it should communicate this gracefully and offer alternative suggestions or actions to keep the conversation on track.</a:t>
            </a:r>
          </a:p>
          <a:p>
            <a:endParaRPr lang="en-SG" dirty="0"/>
          </a:p>
        </p:txBody>
      </p:sp>
    </p:spTree>
    <p:extLst>
      <p:ext uri="{BB962C8B-B14F-4D97-AF65-F5344CB8AC3E}">
        <p14:creationId xmlns:p14="http://schemas.microsoft.com/office/powerpoint/2010/main" val="281175445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{B906DE5D-5878-4178-A645-876C34BDADC1}tf33845126_win32</Template>
  <TotalTime>34</TotalTime>
  <Words>1104</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Bookman Old Style</vt:lpstr>
      <vt:lpstr>Calibri</vt:lpstr>
      <vt:lpstr>Franklin Gothic Book</vt:lpstr>
      <vt:lpstr>Open Sans</vt:lpstr>
      <vt:lpstr>Roboto</vt:lpstr>
      <vt:lpstr>Söhne</vt:lpstr>
      <vt:lpstr>1_RetrospectVTI</vt:lpstr>
      <vt:lpstr>Problem Definition and Design Thinking</vt:lpstr>
      <vt:lpstr>Problem Definition </vt:lpstr>
      <vt:lpstr>      </vt:lpstr>
      <vt:lpstr>Persona Design</vt:lpstr>
      <vt:lpstr>User Scenarios</vt:lpstr>
      <vt:lpstr>Conversation Flow</vt:lpstr>
      <vt:lpstr>Response Configuration</vt:lpstr>
      <vt:lpstr>Platform Integration</vt:lpstr>
      <vt:lpstr>User Experience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Definition and Design Thinking</dc:title>
  <dc:creator>Antony Ricky Pong D</dc:creator>
  <cp:lastModifiedBy>Antony Ricky Pong D</cp:lastModifiedBy>
  <cp:revision>1</cp:revision>
  <dcterms:created xsi:type="dcterms:W3CDTF">2023-09-28T04:38:16Z</dcterms:created>
  <dcterms:modified xsi:type="dcterms:W3CDTF">2023-09-28T05:12:49Z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