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2"/>
  </p:notesMasterIdLst>
  <p:handoutMasterIdLst>
    <p:handoutMasterId r:id="rId33"/>
  </p:handoutMasterIdLst>
  <p:sldIdLst>
    <p:sldId id="256" r:id="rId5"/>
    <p:sldId id="277" r:id="rId6"/>
    <p:sldId id="297" r:id="rId7"/>
    <p:sldId id="262" r:id="rId8"/>
    <p:sldId id="289" r:id="rId9"/>
    <p:sldId id="296" r:id="rId10"/>
    <p:sldId id="264" r:id="rId11"/>
    <p:sldId id="298" r:id="rId12"/>
    <p:sldId id="299" r:id="rId13"/>
    <p:sldId id="266" r:id="rId14"/>
    <p:sldId id="300" r:id="rId15"/>
    <p:sldId id="301" r:id="rId16"/>
    <p:sldId id="303" r:id="rId17"/>
    <p:sldId id="302" r:id="rId18"/>
    <p:sldId id="305" r:id="rId19"/>
    <p:sldId id="306" r:id="rId20"/>
    <p:sldId id="309" r:id="rId21"/>
    <p:sldId id="311" r:id="rId22"/>
    <p:sldId id="316" r:id="rId23"/>
    <p:sldId id="313" r:id="rId24"/>
    <p:sldId id="312" r:id="rId25"/>
    <p:sldId id="310" r:id="rId26"/>
    <p:sldId id="314" r:id="rId27"/>
    <p:sldId id="315" r:id="rId28"/>
    <p:sldId id="270" r:id="rId29"/>
    <p:sldId id="275"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09" autoAdjust="0"/>
  </p:normalViewPr>
  <p:slideViewPr>
    <p:cSldViewPr snapToGrid="0">
      <p:cViewPr varScale="1">
        <p:scale>
          <a:sx n="90" d="100"/>
          <a:sy n="90" d="100"/>
        </p:scale>
        <p:origin x="389"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7/4/2025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106073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189420" y="2056034"/>
            <a:ext cx="5962771" cy="1667875"/>
          </a:xfrm>
        </p:spPr>
        <p:txBody>
          <a:bodyPr/>
          <a:lstStyle/>
          <a:p>
            <a:pPr algn="ctr"/>
            <a:r>
              <a:rPr lang="en-US" b="1" dirty="0"/>
              <a:t>Exploratory Data Analysis of Internships in India</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83189" y="4998872"/>
            <a:ext cx="4941770" cy="1087180"/>
          </a:xfrm>
        </p:spPr>
        <p:txBody>
          <a:bodyPr>
            <a:normAutofit/>
          </a:bodyPr>
          <a:lstStyle/>
          <a:p>
            <a:pPr algn="ctr"/>
            <a:r>
              <a:rPr lang="en-US" b="1" dirty="0"/>
              <a:t>Team Members </a:t>
            </a:r>
          </a:p>
          <a:p>
            <a:pPr algn="ctr"/>
            <a:r>
              <a:rPr lang="en-US" dirty="0"/>
              <a:t>ARUL R &amp; SARANYA S</a:t>
            </a:r>
          </a:p>
          <a:p>
            <a:pPr algn="ctr"/>
            <a:r>
              <a:rPr lang="en-US" dirty="0"/>
              <a:t>5/7/2025</a:t>
            </a:r>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59390" y="592957"/>
            <a:ext cx="4653296" cy="435177"/>
          </a:xfrm>
        </p:spPr>
        <p:txBody>
          <a:bodyPr>
            <a:normAutofit fontScale="90000"/>
          </a:bodyPr>
          <a:lstStyle/>
          <a:p>
            <a:r>
              <a:rPr lang="en-US" b="1" dirty="0"/>
              <a:t>Data visualization</a:t>
            </a:r>
          </a:p>
        </p:txBody>
      </p:sp>
      <p:pic>
        <p:nvPicPr>
          <p:cNvPr id="13" name="Picture 12">
            <a:extLst>
              <a:ext uri="{FF2B5EF4-FFF2-40B4-BE49-F238E27FC236}">
                <a16:creationId xmlns:a16="http://schemas.microsoft.com/office/drawing/2014/main" id="{11C159FF-A154-02A9-6A39-561B04BEDA6D}"/>
              </a:ext>
            </a:extLst>
          </p:cNvPr>
          <p:cNvPicPr>
            <a:picLocks noChangeAspect="1"/>
          </p:cNvPicPr>
          <p:nvPr/>
        </p:nvPicPr>
        <p:blipFill>
          <a:blip r:embed="rId2"/>
          <a:stretch>
            <a:fillRect/>
          </a:stretch>
        </p:blipFill>
        <p:spPr>
          <a:xfrm>
            <a:off x="1651666" y="620363"/>
            <a:ext cx="348502" cy="348502"/>
          </a:xfrm>
          <a:prstGeom prst="rect">
            <a:avLst/>
          </a:prstGeom>
        </p:spPr>
      </p:pic>
      <p:sp>
        <p:nvSpPr>
          <p:cNvPr id="31" name="Content Placeholder 22">
            <a:extLst>
              <a:ext uri="{FF2B5EF4-FFF2-40B4-BE49-F238E27FC236}">
                <a16:creationId xmlns:a16="http://schemas.microsoft.com/office/drawing/2014/main" id="{649BF20C-562E-400E-BEA6-1D5F81F2FE44}"/>
              </a:ext>
            </a:extLst>
          </p:cNvPr>
          <p:cNvSpPr txBox="1">
            <a:spLocks/>
          </p:cNvSpPr>
          <p:nvPr/>
        </p:nvSpPr>
        <p:spPr>
          <a:xfrm>
            <a:off x="3701556" y="5001515"/>
            <a:ext cx="6582890" cy="1193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In this graph ,the most wanted internship roles are listed.</a:t>
            </a:r>
          </a:p>
          <a:p>
            <a:r>
              <a:rPr lang="en-US" sz="1400" dirty="0"/>
              <a:t>Business Development and Digital Marketing roles are the most  in-demand internships , highlighting strong industry focus on sales and digital skills.</a:t>
            </a:r>
          </a:p>
          <a:p>
            <a:r>
              <a:rPr lang="en-US" sz="1400" dirty="0"/>
              <a:t>Business Development is the most available internships </a:t>
            </a:r>
          </a:p>
          <a:p>
            <a:endParaRPr lang="en-US" sz="1400" dirty="0"/>
          </a:p>
          <a:p>
            <a:endParaRPr lang="en-US" sz="1400" dirty="0"/>
          </a:p>
          <a:p>
            <a:endParaRPr lang="en-US" sz="1400" dirty="0"/>
          </a:p>
        </p:txBody>
      </p:sp>
      <p:sp>
        <p:nvSpPr>
          <p:cNvPr id="34"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621950" y="1167623"/>
            <a:ext cx="3124093" cy="462927"/>
          </a:xfrm>
        </p:spPr>
        <p:txBody>
          <a:bodyPr>
            <a:normAutofit/>
          </a:bodyPr>
          <a:lstStyle/>
          <a:p>
            <a:r>
              <a:rPr lang="en-US" sz="2000" b="1" dirty="0"/>
              <a:t>UNIVARIATE ANALYSIS:</a:t>
            </a:r>
          </a:p>
        </p:txBody>
      </p:sp>
      <p:sp>
        <p:nvSpPr>
          <p:cNvPr id="35" name="Content Placeholder 18">
            <a:extLst>
              <a:ext uri="{FF2B5EF4-FFF2-40B4-BE49-F238E27FC236}">
                <a16:creationId xmlns:a16="http://schemas.microsoft.com/office/drawing/2014/main" id="{0A011BD9-1196-0C9F-FED6-E3D2DBE51186}"/>
              </a:ext>
            </a:extLst>
          </p:cNvPr>
          <p:cNvSpPr txBox="1">
            <a:spLocks/>
          </p:cNvSpPr>
          <p:nvPr/>
        </p:nvSpPr>
        <p:spPr>
          <a:xfrm>
            <a:off x="2386551" y="1661869"/>
            <a:ext cx="3124093" cy="46292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26" name="Picture 2">
            <a:extLst>
              <a:ext uri="{FF2B5EF4-FFF2-40B4-BE49-F238E27FC236}">
                <a16:creationId xmlns:a16="http://schemas.microsoft.com/office/drawing/2014/main" id="{236BD184-F5B7-EE9B-D049-3659F244B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9" y="1630550"/>
            <a:ext cx="8183499" cy="32092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F2F1B4E-8265-1131-04FC-71BBFD27D234}"/>
              </a:ext>
            </a:extLst>
          </p:cNvPr>
          <p:cNvSpPr>
            <a:spLocks noGrp="1"/>
          </p:cNvSpPr>
          <p:nvPr>
            <p:ph type="sldNum" sz="quarter" idx="1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21211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fade">
                                      <p:cBhvr>
                                        <p:cTn id="19" dur="500"/>
                                        <p:tgtEl>
                                          <p:spTgt spid="34">
                                            <p:txEl>
                                              <p:pRg st="0" end="0"/>
                                            </p:txEl>
                                          </p:spTgt>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P spid="34" grpId="0" build="p"/>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48842-AC89-7A00-3B04-0513A7DB52E0}"/>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25FC7183-68D6-09C6-39E8-40ED867227F7}"/>
              </a:ext>
            </a:extLst>
          </p:cNvPr>
          <p:cNvSpPr txBox="1">
            <a:spLocks/>
          </p:cNvSpPr>
          <p:nvPr/>
        </p:nvSpPr>
        <p:spPr>
          <a:xfrm>
            <a:off x="3384761" y="5406741"/>
            <a:ext cx="6582890" cy="1193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Work-from-home internships dominate the listings, followed by major cities like Mumbai, Bangalore, and Delhi, reflecting a strong shift toward remote opportunities.</a:t>
            </a:r>
            <a:br>
              <a:rPr lang="en-US" dirty="0"/>
            </a:br>
            <a:endParaRPr lang="en-US" sz="1400" dirty="0"/>
          </a:p>
          <a:p>
            <a:endParaRPr lang="en-US" sz="1400" dirty="0"/>
          </a:p>
          <a:p>
            <a:endParaRPr lang="en-US" sz="1400" dirty="0"/>
          </a:p>
        </p:txBody>
      </p:sp>
      <p:sp>
        <p:nvSpPr>
          <p:cNvPr id="35" name="Content Placeholder 18">
            <a:extLst>
              <a:ext uri="{FF2B5EF4-FFF2-40B4-BE49-F238E27FC236}">
                <a16:creationId xmlns:a16="http://schemas.microsoft.com/office/drawing/2014/main" id="{12B18F29-64C1-CFCF-5CA8-72990B752B25}"/>
              </a:ext>
            </a:extLst>
          </p:cNvPr>
          <p:cNvSpPr txBox="1">
            <a:spLocks/>
          </p:cNvSpPr>
          <p:nvPr/>
        </p:nvSpPr>
        <p:spPr>
          <a:xfrm>
            <a:off x="2386551" y="1661869"/>
            <a:ext cx="3124093" cy="46292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 name="Picture 2">
            <a:extLst>
              <a:ext uri="{FF2B5EF4-FFF2-40B4-BE49-F238E27FC236}">
                <a16:creationId xmlns:a16="http://schemas.microsoft.com/office/drawing/2014/main" id="{0F8F5D4A-F961-4D0E-6A68-EB1FE0950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094" y="597253"/>
            <a:ext cx="7883012" cy="45988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61E626F-22C1-891D-D005-8362D69CAB67}"/>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52209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38E5E-4652-7062-30E8-73E6B436BD1D}"/>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3AF99583-2104-2BAE-2BB4-157DC445A335}"/>
              </a:ext>
            </a:extLst>
          </p:cNvPr>
          <p:cNvSpPr txBox="1">
            <a:spLocks/>
          </p:cNvSpPr>
          <p:nvPr/>
        </p:nvSpPr>
        <p:spPr>
          <a:xfrm>
            <a:off x="3047274" y="5080751"/>
            <a:ext cx="6582890" cy="1193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a:p>
            <a:r>
              <a:rPr lang="en-US" sz="1400" dirty="0"/>
              <a:t>Most internships have a duration of 3 to 6 months, indicating that companies prefer medium-term internship commitments.</a:t>
            </a:r>
          </a:p>
        </p:txBody>
      </p:sp>
      <p:pic>
        <p:nvPicPr>
          <p:cNvPr id="2" name="Picture 2">
            <a:extLst>
              <a:ext uri="{FF2B5EF4-FFF2-40B4-BE49-F238E27FC236}">
                <a16:creationId xmlns:a16="http://schemas.microsoft.com/office/drawing/2014/main" id="{D36EB568-5405-2B9F-75C6-3A0ACCF25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098" y="540576"/>
            <a:ext cx="8181975" cy="4457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54542C1-25E8-B501-7658-DA3E040CAD60}"/>
              </a:ext>
            </a:extLst>
          </p:cNvPr>
          <p:cNvSpPr>
            <a:spLocks noGrp="1"/>
          </p:cNvSpPr>
          <p:nvPr>
            <p:ph type="sldNum" sz="quarter" idx="1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40093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023A8-CD0B-6C41-B650-764C5321F03F}"/>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0821661D-B3EC-0041-ACD7-B4DB1BEDAF83}"/>
              </a:ext>
            </a:extLst>
          </p:cNvPr>
          <p:cNvSpPr txBox="1">
            <a:spLocks/>
          </p:cNvSpPr>
          <p:nvPr/>
        </p:nvSpPr>
        <p:spPr>
          <a:xfrm>
            <a:off x="2765051" y="4359273"/>
            <a:ext cx="7191749" cy="1193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a:p>
            <a:pPr marL="0" indent="0">
              <a:buNone/>
            </a:pPr>
            <a:r>
              <a:rPr lang="en-US" sz="1400" dirty="0"/>
              <a:t>Over half (52.8%) of the internships are from actively hiring companies, indicating strong ongoing recruitment demand.</a:t>
            </a:r>
          </a:p>
        </p:txBody>
      </p:sp>
      <p:pic>
        <p:nvPicPr>
          <p:cNvPr id="1026" name="Picture 2">
            <a:extLst>
              <a:ext uri="{FF2B5EF4-FFF2-40B4-BE49-F238E27FC236}">
                <a16:creationId xmlns:a16="http://schemas.microsoft.com/office/drawing/2014/main" id="{B990B230-68A2-A728-BC04-33D726C2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647020"/>
            <a:ext cx="3124200" cy="3314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0E33AE4-B678-8F66-CF0C-934304B9B595}"/>
              </a:ext>
            </a:extLst>
          </p:cNvPr>
          <p:cNvSpPr>
            <a:spLocks noGrp="1"/>
          </p:cNvSpPr>
          <p:nvPr>
            <p:ph type="sldNum" sz="quarter" idx="12"/>
          </p:nvPr>
        </p:nvSpPr>
        <p:spPr/>
        <p:txBody>
          <a:bodyPr/>
          <a:lstStyle/>
          <a:p>
            <a:fld id="{B5CEABB6-07DC-46E8-9B57-56EC44A396E5}" type="slidenum">
              <a:rPr lang="en-US" smtClean="0"/>
              <a:t>13</a:t>
            </a:fld>
            <a:endParaRPr lang="en-US" dirty="0"/>
          </a:p>
        </p:txBody>
      </p:sp>
    </p:spTree>
    <p:extLst>
      <p:ext uri="{BB962C8B-B14F-4D97-AF65-F5344CB8AC3E}">
        <p14:creationId xmlns:p14="http://schemas.microsoft.com/office/powerpoint/2010/main" val="104522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9EC38-86CC-AD2F-9FAE-04716887979E}"/>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30AA0A79-62CD-7154-C050-231B3673C8DE}"/>
              </a:ext>
            </a:extLst>
          </p:cNvPr>
          <p:cNvSpPr txBox="1">
            <a:spLocks/>
          </p:cNvSpPr>
          <p:nvPr/>
        </p:nvSpPr>
        <p:spPr>
          <a:xfrm>
            <a:off x="2618733" y="5103511"/>
            <a:ext cx="6582890" cy="11184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Most internships were posted between </a:t>
            </a:r>
            <a:r>
              <a:rPr lang="en-US" sz="1400" b="1" dirty="0"/>
              <a:t>June 13 and June 27</a:t>
            </a:r>
            <a:r>
              <a:rPr lang="en-US" sz="1400" dirty="0"/>
              <a:t>, especially on </a:t>
            </a:r>
            <a:r>
              <a:rPr lang="en-US" sz="1400" b="1" dirty="0"/>
              <a:t>June 27</a:t>
            </a:r>
            <a:r>
              <a:rPr lang="en-US" sz="1400" dirty="0"/>
              <a:t> which saw the highest number of posts.</a:t>
            </a:r>
          </a:p>
          <a:p>
            <a:r>
              <a:rPr lang="en-US" sz="1400" dirty="0"/>
              <a:t>After that, postings dropped and slowly increased again by </a:t>
            </a:r>
            <a:r>
              <a:rPr lang="en-US" sz="1400" b="1" dirty="0"/>
              <a:t>July 3–4</a:t>
            </a:r>
            <a:r>
              <a:rPr lang="en-US" sz="1400" dirty="0"/>
              <a:t>.</a:t>
            </a:r>
          </a:p>
        </p:txBody>
      </p:sp>
      <p:pic>
        <p:nvPicPr>
          <p:cNvPr id="2052" name="Picture 4">
            <a:extLst>
              <a:ext uri="{FF2B5EF4-FFF2-40B4-BE49-F238E27FC236}">
                <a16:creationId xmlns:a16="http://schemas.microsoft.com/office/drawing/2014/main" id="{8685DD4A-57B9-A0B6-7161-8191FB2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155" y="636058"/>
            <a:ext cx="7140045" cy="425948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C1548FD-8203-74EE-9DE5-CCDE2CBD2FBD}"/>
              </a:ext>
            </a:extLst>
          </p:cNvPr>
          <p:cNvSpPr>
            <a:spLocks noGrp="1"/>
          </p:cNvSpPr>
          <p:nvPr>
            <p:ph type="sldNum" sz="quarter" idx="12"/>
          </p:nvPr>
        </p:nvSpPr>
        <p:spPr/>
        <p:txBody>
          <a:bodyPr/>
          <a:lstStyle/>
          <a:p>
            <a:fld id="{B5CEABB6-07DC-46E8-9B57-56EC44A396E5}" type="slidenum">
              <a:rPr lang="en-US" smtClean="0"/>
              <a:t>14</a:t>
            </a:fld>
            <a:endParaRPr lang="en-US" dirty="0"/>
          </a:p>
        </p:txBody>
      </p:sp>
    </p:spTree>
    <p:extLst>
      <p:ext uri="{BB962C8B-B14F-4D97-AF65-F5344CB8AC3E}">
        <p14:creationId xmlns:p14="http://schemas.microsoft.com/office/powerpoint/2010/main" val="18079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B8FC4-4019-9D4D-FE01-66FC169C898A}"/>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4C8FDB21-CF5D-FC4C-035E-106A351BD125}"/>
              </a:ext>
            </a:extLst>
          </p:cNvPr>
          <p:cNvSpPr txBox="1">
            <a:spLocks/>
          </p:cNvSpPr>
          <p:nvPr/>
        </p:nvSpPr>
        <p:spPr>
          <a:xfrm>
            <a:off x="3227343" y="5163226"/>
            <a:ext cx="6582890"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Around 21.9% of companies posted  only posted with the early applicant.</a:t>
            </a:r>
          </a:p>
        </p:txBody>
      </p:sp>
      <p:pic>
        <p:nvPicPr>
          <p:cNvPr id="6146" name="Picture 2">
            <a:extLst>
              <a:ext uri="{FF2B5EF4-FFF2-40B4-BE49-F238E27FC236}">
                <a16:creationId xmlns:a16="http://schemas.microsoft.com/office/drawing/2014/main" id="{B33E3D52-2801-7003-4922-B3EA2792F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76" y="766916"/>
            <a:ext cx="4276725" cy="4476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0AF6B81-83AB-FDE4-17D9-D9426638E9DF}"/>
              </a:ext>
            </a:extLst>
          </p:cNvPr>
          <p:cNvSpPr>
            <a:spLocks noGrp="1"/>
          </p:cNvSpPr>
          <p:nvPr>
            <p:ph type="sldNum" sz="quarter" idx="12"/>
          </p:nvPr>
        </p:nvSpPr>
        <p:spPr/>
        <p:txBody>
          <a:bodyPr/>
          <a:lstStyle/>
          <a:p>
            <a:fld id="{B5CEABB6-07DC-46E8-9B57-56EC44A396E5}" type="slidenum">
              <a:rPr lang="en-US" smtClean="0"/>
              <a:t>15</a:t>
            </a:fld>
            <a:endParaRPr lang="en-US" dirty="0"/>
          </a:p>
        </p:txBody>
      </p:sp>
    </p:spTree>
    <p:extLst>
      <p:ext uri="{BB962C8B-B14F-4D97-AF65-F5344CB8AC3E}">
        <p14:creationId xmlns:p14="http://schemas.microsoft.com/office/powerpoint/2010/main" val="17366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E6BD1-2D76-61B0-809F-21E23385FBFE}"/>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83083D2F-BF7C-241F-59B6-0F1B9DFC857A}"/>
              </a:ext>
            </a:extLst>
          </p:cNvPr>
          <p:cNvSpPr txBox="1">
            <a:spLocks/>
          </p:cNvSpPr>
          <p:nvPr/>
        </p:nvSpPr>
        <p:spPr>
          <a:xfrm>
            <a:off x="3581401" y="5345788"/>
            <a:ext cx="6582890" cy="4538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From 6024 listings, there are only have less than 1000 full-time job offers.</a:t>
            </a:r>
          </a:p>
        </p:txBody>
      </p:sp>
      <p:pic>
        <p:nvPicPr>
          <p:cNvPr id="7170" name="Picture 2">
            <a:extLst>
              <a:ext uri="{FF2B5EF4-FFF2-40B4-BE49-F238E27FC236}">
                <a16:creationId xmlns:a16="http://schemas.microsoft.com/office/drawing/2014/main" id="{1EDC2420-36FF-6081-E9ED-4423E9107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372" y="637203"/>
            <a:ext cx="6161761" cy="427349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3D58D8A-96D9-8EFD-2211-E822884FCAD6}"/>
              </a:ext>
            </a:extLst>
          </p:cNvPr>
          <p:cNvSpPr>
            <a:spLocks noGrp="1"/>
          </p:cNvSpPr>
          <p:nvPr>
            <p:ph type="sldNum" sz="quarter" idx="12"/>
          </p:nvPr>
        </p:nvSpPr>
        <p:spPr/>
        <p:txBody>
          <a:bodyPr/>
          <a:lstStyle/>
          <a:p>
            <a:fld id="{B5CEABB6-07DC-46E8-9B57-56EC44A396E5}" type="slidenum">
              <a:rPr lang="en-US" smtClean="0"/>
              <a:t>16</a:t>
            </a:fld>
            <a:endParaRPr lang="en-US" dirty="0"/>
          </a:p>
        </p:txBody>
      </p:sp>
    </p:spTree>
    <p:extLst>
      <p:ext uri="{BB962C8B-B14F-4D97-AF65-F5344CB8AC3E}">
        <p14:creationId xmlns:p14="http://schemas.microsoft.com/office/powerpoint/2010/main" val="111029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94E30-1984-9671-C69A-E6051F05EC07}"/>
            </a:ext>
          </a:extLst>
        </p:cNvPr>
        <p:cNvGrpSpPr/>
        <p:nvPr/>
      </p:nvGrpSpPr>
      <p:grpSpPr>
        <a:xfrm>
          <a:off x="0" y="0"/>
          <a:ext cx="0" cy="0"/>
          <a:chOff x="0" y="0"/>
          <a:chExt cx="0" cy="0"/>
        </a:xfrm>
      </p:grpSpPr>
      <p:sp>
        <p:nvSpPr>
          <p:cNvPr id="31" name="Content Placeholder 22">
            <a:extLst>
              <a:ext uri="{FF2B5EF4-FFF2-40B4-BE49-F238E27FC236}">
                <a16:creationId xmlns:a16="http://schemas.microsoft.com/office/drawing/2014/main" id="{519C9218-4919-7652-6363-12860F6D073B}"/>
              </a:ext>
            </a:extLst>
          </p:cNvPr>
          <p:cNvSpPr txBox="1">
            <a:spLocks/>
          </p:cNvSpPr>
          <p:nvPr/>
        </p:nvSpPr>
        <p:spPr>
          <a:xfrm>
            <a:off x="3143765" y="4952614"/>
            <a:ext cx="6582890" cy="11349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Most job offers fall between 2 to 4 LPA.</a:t>
            </a:r>
          </a:p>
          <a:p>
            <a:r>
              <a:rPr lang="en-US" sz="1400" dirty="0"/>
              <a:t>The curve is right-skewed, meaning fewer high-paying offers (above 6 LPA) exist.</a:t>
            </a:r>
          </a:p>
          <a:p>
            <a:r>
              <a:rPr lang="en-US" sz="1400" dirty="0"/>
              <a:t>Very few internships offer job offers greater than 7 LPA.</a:t>
            </a:r>
          </a:p>
        </p:txBody>
      </p:sp>
      <p:pic>
        <p:nvPicPr>
          <p:cNvPr id="8194" name="Picture 2">
            <a:extLst>
              <a:ext uri="{FF2B5EF4-FFF2-40B4-BE49-F238E27FC236}">
                <a16:creationId xmlns:a16="http://schemas.microsoft.com/office/drawing/2014/main" id="{FAE18E16-A843-010F-9BED-DBA9EF323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555" y="387836"/>
            <a:ext cx="6582890" cy="4083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A0FAA3B-AA3D-BBFB-CCB3-825F9B883470}"/>
              </a:ext>
            </a:extLst>
          </p:cNvPr>
          <p:cNvSpPr>
            <a:spLocks noGrp="1"/>
          </p:cNvSpPr>
          <p:nvPr>
            <p:ph type="sldNum" sz="quarter" idx="12"/>
          </p:nvPr>
        </p:nvSpPr>
        <p:spPr/>
        <p:txBody>
          <a:bodyPr/>
          <a:lstStyle/>
          <a:p>
            <a:fld id="{B5CEABB6-07DC-46E8-9B57-56EC44A396E5}" type="slidenum">
              <a:rPr lang="en-US" smtClean="0"/>
              <a:t>17</a:t>
            </a:fld>
            <a:endParaRPr lang="en-US" dirty="0"/>
          </a:p>
        </p:txBody>
      </p:sp>
    </p:spTree>
    <p:extLst>
      <p:ext uri="{BB962C8B-B14F-4D97-AF65-F5344CB8AC3E}">
        <p14:creationId xmlns:p14="http://schemas.microsoft.com/office/powerpoint/2010/main" val="182961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29A9E-B6C1-C448-3580-18A558D6F2CC}"/>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4FCA58F-4365-B048-C78A-7B7BE851842A}"/>
              </a:ext>
            </a:extLst>
          </p:cNvPr>
          <p:cNvSpPr>
            <a:spLocks noGrp="1"/>
          </p:cNvSpPr>
          <p:nvPr>
            <p:ph sz="quarter" idx="4"/>
          </p:nvPr>
        </p:nvSpPr>
        <p:spPr>
          <a:xfrm>
            <a:off x="9008533" y="1818853"/>
            <a:ext cx="2878668" cy="1474681"/>
          </a:xfrm>
        </p:spPr>
        <p:txBody>
          <a:bodyPr>
            <a:normAutofit/>
          </a:bodyPr>
          <a:lstStyle/>
          <a:p>
            <a:r>
              <a:rPr lang="en-US" noProof="1"/>
              <a:t>Most internships last 2–6 months and offer variable stipends, showing no strong link between longer duration and higher pay.</a:t>
            </a:r>
          </a:p>
        </p:txBody>
      </p:sp>
      <p:sp>
        <p:nvSpPr>
          <p:cNvPr id="5" name="Text Placeholder 4">
            <a:extLst>
              <a:ext uri="{FF2B5EF4-FFF2-40B4-BE49-F238E27FC236}">
                <a16:creationId xmlns:a16="http://schemas.microsoft.com/office/drawing/2014/main" id="{0140CA30-6653-E542-242A-4601BDF0C6A3}"/>
              </a:ext>
            </a:extLst>
          </p:cNvPr>
          <p:cNvSpPr>
            <a:spLocks noGrp="1"/>
          </p:cNvSpPr>
          <p:nvPr>
            <p:ph type="body" idx="1"/>
          </p:nvPr>
        </p:nvSpPr>
        <p:spPr>
          <a:xfrm>
            <a:off x="2484120" y="328927"/>
            <a:ext cx="4975860" cy="513719"/>
          </a:xfrm>
        </p:spPr>
        <p:txBody>
          <a:bodyPr/>
          <a:lstStyle/>
          <a:p>
            <a:br>
              <a:rPr lang="en-IN" dirty="0"/>
            </a:br>
            <a:r>
              <a:rPr lang="en-IN" dirty="0"/>
              <a:t>BI-VARIATE ANALYSIS/MULTIVARIATE</a:t>
            </a:r>
            <a:endParaRPr lang="en-US" dirty="0"/>
          </a:p>
        </p:txBody>
      </p:sp>
      <p:sp>
        <p:nvSpPr>
          <p:cNvPr id="2" name="Text Placeholder 4">
            <a:extLst>
              <a:ext uri="{FF2B5EF4-FFF2-40B4-BE49-F238E27FC236}">
                <a16:creationId xmlns:a16="http://schemas.microsoft.com/office/drawing/2014/main" id="{02A00509-427F-5509-B1F6-40E31406185B}"/>
              </a:ext>
            </a:extLst>
          </p:cNvPr>
          <p:cNvSpPr txBox="1">
            <a:spLocks/>
          </p:cNvSpPr>
          <p:nvPr/>
        </p:nvSpPr>
        <p:spPr>
          <a:xfrm>
            <a:off x="8733339" y="842646"/>
            <a:ext cx="3636462" cy="51371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Continues VS Continues</a:t>
            </a:r>
          </a:p>
        </p:txBody>
      </p:sp>
      <p:pic>
        <p:nvPicPr>
          <p:cNvPr id="4100" name="Picture 4">
            <a:extLst>
              <a:ext uri="{FF2B5EF4-FFF2-40B4-BE49-F238E27FC236}">
                <a16:creationId xmlns:a16="http://schemas.microsoft.com/office/drawing/2014/main" id="{E5EA1EDA-1A0E-4A5D-600D-48FC1AAA0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106" y="1082572"/>
            <a:ext cx="7120494" cy="44708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D35D296-83BF-1C2F-A984-C854E4FCA0BC}"/>
              </a:ext>
            </a:extLst>
          </p:cNvPr>
          <p:cNvSpPr>
            <a:spLocks noGrp="1"/>
          </p:cNvSpPr>
          <p:nvPr>
            <p:ph type="sldNum" sz="quarter" idx="12"/>
          </p:nvPr>
        </p:nvSpPr>
        <p:spPr/>
        <p:txBody>
          <a:bodyPr/>
          <a:lstStyle/>
          <a:p>
            <a:fld id="{B5CEABB6-07DC-46E8-9B57-56EC44A396E5}" type="slidenum">
              <a:rPr lang="en-US" smtClean="0"/>
              <a:t>18</a:t>
            </a:fld>
            <a:endParaRPr lang="en-US" dirty="0"/>
          </a:p>
        </p:txBody>
      </p:sp>
    </p:spTree>
    <p:extLst>
      <p:ext uri="{BB962C8B-B14F-4D97-AF65-F5344CB8AC3E}">
        <p14:creationId xmlns:p14="http://schemas.microsoft.com/office/powerpoint/2010/main" val="150141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5" grpId="0" build="p"/>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4398-649C-067D-F72C-6F9A89816502}"/>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1AE7082-7A77-54FB-E270-1C830B9464D1}"/>
              </a:ext>
            </a:extLst>
          </p:cNvPr>
          <p:cNvSpPr>
            <a:spLocks noGrp="1"/>
          </p:cNvSpPr>
          <p:nvPr>
            <p:ph sz="quarter" idx="4"/>
          </p:nvPr>
        </p:nvSpPr>
        <p:spPr>
          <a:xfrm>
            <a:off x="2000863" y="5397294"/>
            <a:ext cx="8603227" cy="741039"/>
          </a:xfrm>
        </p:spPr>
        <p:txBody>
          <a:bodyPr>
            <a:normAutofit/>
          </a:bodyPr>
          <a:lstStyle/>
          <a:p>
            <a:r>
              <a:rPr lang="en-US" dirty="0"/>
              <a:t>There is </a:t>
            </a:r>
            <a:r>
              <a:rPr lang="en-US" b="1" dirty="0"/>
              <a:t>no strong correlation</a:t>
            </a:r>
            <a:r>
              <a:rPr lang="en-US" dirty="0"/>
              <a:t> between stipend and job offer — </a:t>
            </a:r>
            <a:r>
              <a:rPr lang="en-US" b="1" dirty="0"/>
              <a:t>higher stipend doesn’t guarantee</a:t>
            </a:r>
            <a:r>
              <a:rPr lang="en-US" dirty="0"/>
              <a:t> a higher job offer (LPA). Most offers are around 2–4 LPA regardless of stipend.</a:t>
            </a:r>
            <a:endParaRPr lang="en-US" noProof="1"/>
          </a:p>
        </p:txBody>
      </p:sp>
      <p:pic>
        <p:nvPicPr>
          <p:cNvPr id="5122" name="Picture 2">
            <a:extLst>
              <a:ext uri="{FF2B5EF4-FFF2-40B4-BE49-F238E27FC236}">
                <a16:creationId xmlns:a16="http://schemas.microsoft.com/office/drawing/2014/main" id="{76995921-EFA8-65BD-6CD1-F4FD2BAB3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8" y="632884"/>
            <a:ext cx="6457950" cy="44577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AA2E7E4-EABF-2A6C-C9A7-220A15899296}"/>
              </a:ext>
            </a:extLst>
          </p:cNvPr>
          <p:cNvSpPr>
            <a:spLocks noGrp="1"/>
          </p:cNvSpPr>
          <p:nvPr>
            <p:ph type="sldNum" sz="quarter" idx="12"/>
          </p:nvPr>
        </p:nvSpPr>
        <p:spPr/>
        <p:txBody>
          <a:bodyPr/>
          <a:lstStyle/>
          <a:p>
            <a:fld id="{B5CEABB6-07DC-46E8-9B57-56EC44A396E5}" type="slidenum">
              <a:rPr lang="en-US" smtClean="0"/>
              <a:t>19</a:t>
            </a:fld>
            <a:endParaRPr lang="en-US" dirty="0"/>
          </a:p>
        </p:txBody>
      </p:sp>
    </p:spTree>
    <p:extLst>
      <p:ext uri="{BB962C8B-B14F-4D97-AF65-F5344CB8AC3E}">
        <p14:creationId xmlns:p14="http://schemas.microsoft.com/office/powerpoint/2010/main" val="6998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785444" y="1281775"/>
            <a:ext cx="4310556" cy="527718"/>
          </a:xfrm>
        </p:spPr>
        <p:txBody>
          <a:bodyPr/>
          <a:lstStyle/>
          <a:p>
            <a:r>
              <a:rPr lang="en-US" b="1" dirty="0"/>
              <a:t>PROBLEM STATEMENT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873935" y="2100368"/>
            <a:ext cx="3661289" cy="1021648"/>
          </a:xfrm>
        </p:spPr>
        <p:txBody>
          <a:bodyPr>
            <a:normAutofit/>
          </a:bodyPr>
          <a:lstStyle/>
          <a:p>
            <a:r>
              <a:rPr lang="en-US" dirty="0"/>
              <a:t>To analyze internship opportunities across locations, stipends, roles, and job offers using data from </a:t>
            </a:r>
            <a:r>
              <a:rPr lang="en-US" b="1" i="1" dirty="0"/>
              <a:t>Internshala.com</a:t>
            </a:r>
            <a:r>
              <a:rPr lang="en-US" dirty="0"/>
              <a:t>.</a:t>
            </a:r>
          </a:p>
        </p:txBody>
      </p:sp>
      <p:sp>
        <p:nvSpPr>
          <p:cNvPr id="8" name="TextBox 7">
            <a:extLst>
              <a:ext uri="{FF2B5EF4-FFF2-40B4-BE49-F238E27FC236}">
                <a16:creationId xmlns:a16="http://schemas.microsoft.com/office/drawing/2014/main" id="{2D6166CF-A437-048A-6E50-509473B48232}"/>
              </a:ext>
            </a:extLst>
          </p:cNvPr>
          <p:cNvSpPr txBox="1"/>
          <p:nvPr/>
        </p:nvSpPr>
        <p:spPr>
          <a:xfrm>
            <a:off x="1802378" y="3624865"/>
            <a:ext cx="6096000" cy="523220"/>
          </a:xfrm>
          <a:prstGeom prst="rect">
            <a:avLst/>
          </a:prstGeom>
          <a:noFill/>
        </p:spPr>
        <p:txBody>
          <a:bodyPr wrap="square">
            <a:spAutoFit/>
          </a:bodyPr>
          <a:lstStyle/>
          <a:p>
            <a:r>
              <a:rPr lang="en-US" sz="2800" b="1" dirty="0"/>
              <a:t>OBJECTIVES</a:t>
            </a:r>
            <a:endParaRPr lang="en-IN" sz="2800" b="1" dirty="0"/>
          </a:p>
        </p:txBody>
      </p:sp>
      <p:sp>
        <p:nvSpPr>
          <p:cNvPr id="9" name="Subtitle 2">
            <a:extLst>
              <a:ext uri="{FF2B5EF4-FFF2-40B4-BE49-F238E27FC236}">
                <a16:creationId xmlns:a16="http://schemas.microsoft.com/office/drawing/2014/main" id="{9541BFAF-F703-65A6-6DE0-DE8414823079}"/>
              </a:ext>
              <a:ext uri="{C183D7F6-B498-43B3-948B-1728B52AA6E4}">
                <adec:decorative xmlns:adec="http://schemas.microsoft.com/office/drawing/2017/decorative" val="0"/>
              </a:ext>
            </a:extLst>
          </p:cNvPr>
          <p:cNvSpPr txBox="1">
            <a:spLocks/>
          </p:cNvSpPr>
          <p:nvPr/>
        </p:nvSpPr>
        <p:spPr>
          <a:xfrm>
            <a:off x="1873935" y="4374070"/>
            <a:ext cx="3413980" cy="92488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Understand key trends in stipend, location, hiring type, and early application behavior.</a:t>
            </a:r>
          </a:p>
        </p:txBody>
      </p:sp>
      <p:pic>
        <p:nvPicPr>
          <p:cNvPr id="17" name="Picture 16" descr="A black background with a black square&#10;&#10;AI-generated content may be incorrect.">
            <a:extLst>
              <a:ext uri="{FF2B5EF4-FFF2-40B4-BE49-F238E27FC236}">
                <a16:creationId xmlns:a16="http://schemas.microsoft.com/office/drawing/2014/main" id="{0F11559D-DBEC-8006-2193-8866FCB74980}"/>
              </a:ext>
            </a:extLst>
          </p:cNvPr>
          <p:cNvPicPr>
            <a:picLocks noChangeAspect="1"/>
          </p:cNvPicPr>
          <p:nvPr/>
        </p:nvPicPr>
        <p:blipFill>
          <a:blip r:embed="rId2"/>
          <a:stretch>
            <a:fillRect/>
          </a:stretch>
        </p:blipFill>
        <p:spPr>
          <a:xfrm>
            <a:off x="1432985" y="1369404"/>
            <a:ext cx="352459" cy="352459"/>
          </a:xfrm>
          <a:prstGeom prst="rect">
            <a:avLst/>
          </a:prstGeom>
        </p:spPr>
      </p:pic>
      <p:pic>
        <p:nvPicPr>
          <p:cNvPr id="19" name="Picture 18" descr="A black background with a black square&#10;&#10;AI-generated content may be incorrect.">
            <a:extLst>
              <a:ext uri="{FF2B5EF4-FFF2-40B4-BE49-F238E27FC236}">
                <a16:creationId xmlns:a16="http://schemas.microsoft.com/office/drawing/2014/main" id="{3F3EAC6E-8567-CA90-FC74-C648832A8A41}"/>
              </a:ext>
            </a:extLst>
          </p:cNvPr>
          <p:cNvPicPr>
            <a:picLocks noChangeAspect="1"/>
          </p:cNvPicPr>
          <p:nvPr/>
        </p:nvPicPr>
        <p:blipFill>
          <a:blip r:embed="rId3"/>
          <a:stretch>
            <a:fillRect/>
          </a:stretch>
        </p:blipFill>
        <p:spPr>
          <a:xfrm>
            <a:off x="1437293" y="3712683"/>
            <a:ext cx="352459" cy="352459"/>
          </a:xfrm>
          <a:prstGeom prst="rect">
            <a:avLst/>
          </a:prstGeom>
        </p:spPr>
      </p:pic>
      <p:sp>
        <p:nvSpPr>
          <p:cNvPr id="5" name="Slide Number Placeholder 4">
            <a:extLst>
              <a:ext uri="{FF2B5EF4-FFF2-40B4-BE49-F238E27FC236}">
                <a16:creationId xmlns:a16="http://schemas.microsoft.com/office/drawing/2014/main" id="{05EADAC3-2E92-44C2-7A6F-BDD16BB2CE8D}"/>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22434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42010-99CB-E6CC-2780-64362B18D892}"/>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AA376DA-08E6-D9B9-9C08-3BB86C429E10}"/>
              </a:ext>
            </a:extLst>
          </p:cNvPr>
          <p:cNvSpPr>
            <a:spLocks noGrp="1"/>
          </p:cNvSpPr>
          <p:nvPr>
            <p:ph sz="quarter" idx="4"/>
          </p:nvPr>
        </p:nvSpPr>
        <p:spPr>
          <a:xfrm>
            <a:off x="2097065" y="5362135"/>
            <a:ext cx="8747759" cy="759265"/>
          </a:xfrm>
        </p:spPr>
        <p:txBody>
          <a:bodyPr>
            <a:normAutofit/>
          </a:bodyPr>
          <a:lstStyle/>
          <a:p>
            <a:r>
              <a:rPr lang="en-US" noProof="1"/>
              <a:t>Among the top 15 companies offering internships, those with higher full-time job offers (LPA) indicate that students should also consider the employer.</a:t>
            </a:r>
          </a:p>
        </p:txBody>
      </p:sp>
      <p:sp>
        <p:nvSpPr>
          <p:cNvPr id="2" name="Content Placeholder 10">
            <a:extLst>
              <a:ext uri="{FF2B5EF4-FFF2-40B4-BE49-F238E27FC236}">
                <a16:creationId xmlns:a16="http://schemas.microsoft.com/office/drawing/2014/main" id="{77305466-7040-C6A6-E9DC-1AD6F0D4DF0E}"/>
              </a:ext>
            </a:extLst>
          </p:cNvPr>
          <p:cNvSpPr txBox="1">
            <a:spLocks/>
          </p:cNvSpPr>
          <p:nvPr/>
        </p:nvSpPr>
        <p:spPr>
          <a:xfrm>
            <a:off x="4614338" y="376108"/>
            <a:ext cx="3634894" cy="29248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noProof="1"/>
              <a:t>NUMERICAL  VS  CATEGORICAL</a:t>
            </a:r>
          </a:p>
        </p:txBody>
      </p:sp>
      <p:pic>
        <p:nvPicPr>
          <p:cNvPr id="11266" name="Picture 2">
            <a:extLst>
              <a:ext uri="{FF2B5EF4-FFF2-40B4-BE49-F238E27FC236}">
                <a16:creationId xmlns:a16="http://schemas.microsoft.com/office/drawing/2014/main" id="{D4A632DA-4188-9539-79A6-880C377E5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065" y="858969"/>
            <a:ext cx="8669440" cy="4312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95F11D7-0B09-38D5-36CD-4A805C1A3E61}"/>
              </a:ext>
            </a:extLst>
          </p:cNvPr>
          <p:cNvSpPr>
            <a:spLocks noGrp="1"/>
          </p:cNvSpPr>
          <p:nvPr>
            <p:ph type="sldNum" sz="quarter" idx="12"/>
          </p:nvPr>
        </p:nvSpPr>
        <p:spPr/>
        <p:txBody>
          <a:bodyPr/>
          <a:lstStyle/>
          <a:p>
            <a:fld id="{B5CEABB6-07DC-46E8-9B57-56EC44A396E5}" type="slidenum">
              <a:rPr lang="en-US" smtClean="0"/>
              <a:t>20</a:t>
            </a:fld>
            <a:endParaRPr lang="en-US" dirty="0"/>
          </a:p>
        </p:txBody>
      </p:sp>
    </p:spTree>
    <p:extLst>
      <p:ext uri="{BB962C8B-B14F-4D97-AF65-F5344CB8AC3E}">
        <p14:creationId xmlns:p14="http://schemas.microsoft.com/office/powerpoint/2010/main" val="33375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fade">
                                      <p:cBhvr>
                                        <p:cTn id="1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C9474-0BA0-1E5C-9497-9D169248AB0F}"/>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5350129-3823-A2C7-C74F-4F0A8207EFC9}"/>
              </a:ext>
            </a:extLst>
          </p:cNvPr>
          <p:cNvSpPr>
            <a:spLocks noGrp="1"/>
          </p:cNvSpPr>
          <p:nvPr>
            <p:ph sz="quarter" idx="4"/>
          </p:nvPr>
        </p:nvSpPr>
        <p:spPr>
          <a:xfrm>
            <a:off x="1149616" y="4949730"/>
            <a:ext cx="9594584" cy="990175"/>
          </a:xfrm>
        </p:spPr>
        <p:txBody>
          <a:bodyPr>
            <a:normAutofit/>
          </a:bodyPr>
          <a:lstStyle/>
          <a:p>
            <a:r>
              <a:rPr lang="en-US" noProof="1"/>
              <a:t>Dubai gives the highest job offer (above 9 LPA), followed by Pune, Mumbai, and Aurangabad with around 8 LPA.Nagpur, Thane, and Kolkata areas have lower job offers (around 5–6 LPA).</a:t>
            </a:r>
          </a:p>
        </p:txBody>
      </p:sp>
      <p:pic>
        <p:nvPicPr>
          <p:cNvPr id="12290" name="Picture 2">
            <a:extLst>
              <a:ext uri="{FF2B5EF4-FFF2-40B4-BE49-F238E27FC236}">
                <a16:creationId xmlns:a16="http://schemas.microsoft.com/office/drawing/2014/main" id="{91E770F4-3F6B-5FA4-A3C6-4884CF545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56" y="953729"/>
            <a:ext cx="10701052" cy="357955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4772F26-C112-5FF2-162B-4780BA301DD2}"/>
              </a:ext>
            </a:extLst>
          </p:cNvPr>
          <p:cNvSpPr>
            <a:spLocks noGrp="1"/>
          </p:cNvSpPr>
          <p:nvPr>
            <p:ph type="sldNum" sz="quarter" idx="12"/>
          </p:nvPr>
        </p:nvSpPr>
        <p:spPr/>
        <p:txBody>
          <a:bodyPr/>
          <a:lstStyle/>
          <a:p>
            <a:fld id="{B5CEABB6-07DC-46E8-9B57-56EC44A396E5}" type="slidenum">
              <a:rPr lang="en-US" smtClean="0"/>
              <a:t>21</a:t>
            </a:fld>
            <a:endParaRPr lang="en-US" dirty="0"/>
          </a:p>
        </p:txBody>
      </p:sp>
    </p:spTree>
    <p:extLst>
      <p:ext uri="{BB962C8B-B14F-4D97-AF65-F5344CB8AC3E}">
        <p14:creationId xmlns:p14="http://schemas.microsoft.com/office/powerpoint/2010/main" val="6107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4380F-498F-E392-DCF2-DE30816E1CD7}"/>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6CD5049-CAD4-727B-1EAD-00C7500160D0}"/>
              </a:ext>
            </a:extLst>
          </p:cNvPr>
          <p:cNvSpPr>
            <a:spLocks noGrp="1"/>
          </p:cNvSpPr>
          <p:nvPr>
            <p:ph type="body" idx="1"/>
          </p:nvPr>
        </p:nvSpPr>
        <p:spPr>
          <a:xfrm>
            <a:off x="4033957" y="336265"/>
            <a:ext cx="3924300" cy="792480"/>
          </a:xfrm>
        </p:spPr>
        <p:txBody>
          <a:bodyPr/>
          <a:lstStyle/>
          <a:p>
            <a:r>
              <a:rPr lang="en-IN" sz="1800" dirty="0"/>
              <a:t>CATEGORICAL VS CATEGORICAL</a:t>
            </a:r>
          </a:p>
          <a:p>
            <a:endParaRPr lang="en-US" sz="1800" dirty="0"/>
          </a:p>
        </p:txBody>
      </p:sp>
      <p:sp>
        <p:nvSpPr>
          <p:cNvPr id="6" name="Content Placeholder 5">
            <a:extLst>
              <a:ext uri="{FF2B5EF4-FFF2-40B4-BE49-F238E27FC236}">
                <a16:creationId xmlns:a16="http://schemas.microsoft.com/office/drawing/2014/main" id="{B19B2807-99BA-A35E-5B3A-4B65C2738E57}"/>
              </a:ext>
            </a:extLst>
          </p:cNvPr>
          <p:cNvSpPr>
            <a:spLocks noGrp="1"/>
          </p:cNvSpPr>
          <p:nvPr>
            <p:ph sz="half" idx="2"/>
          </p:nvPr>
        </p:nvSpPr>
        <p:spPr>
          <a:xfrm>
            <a:off x="2699469" y="5476435"/>
            <a:ext cx="6964680" cy="1094014"/>
          </a:xfrm>
        </p:spPr>
        <p:txBody>
          <a:bodyPr vert="horz" lIns="91440" tIns="45720" rIns="91440" bIns="45720" rtlCol="0" anchor="t">
            <a:normAutofit/>
          </a:bodyPr>
          <a:lstStyle/>
          <a:p>
            <a:pPr marL="285750" indent="-285750">
              <a:buFont typeface="Arial" panose="020B0604020202020204" pitchFamily="34" charset="0"/>
              <a:buChar char="•"/>
            </a:pPr>
            <a:r>
              <a:rPr lang="en-US" noProof="1"/>
              <a:t>Most internships were applied without early applicant status</a:t>
            </a:r>
          </a:p>
          <a:p>
            <a:pPr marL="285750" indent="-285750">
              <a:buFont typeface="Arial" panose="020B0604020202020204" pitchFamily="34" charset="0"/>
              <a:buChar char="•"/>
            </a:pPr>
            <a:r>
              <a:rPr lang="en-US" noProof="1"/>
              <a:t>In both early and non-early cases, many companies were not actively hiring.</a:t>
            </a:r>
          </a:p>
          <a:p>
            <a:pPr marL="285750" indent="-285750">
              <a:buFont typeface="Arial" panose="020B0604020202020204" pitchFamily="34" charset="0"/>
              <a:buChar char="•"/>
            </a:pPr>
            <a:r>
              <a:rPr lang="en-US" noProof="1"/>
              <a:t>So, being early doesn't guarantee hiring — but it might still help visibility.</a:t>
            </a:r>
          </a:p>
        </p:txBody>
      </p:sp>
      <p:pic>
        <p:nvPicPr>
          <p:cNvPr id="13314" name="Picture 2">
            <a:extLst>
              <a:ext uri="{FF2B5EF4-FFF2-40B4-BE49-F238E27FC236}">
                <a16:creationId xmlns:a16="http://schemas.microsoft.com/office/drawing/2014/main" id="{46AC5AD7-0844-46F2-EB90-6A83FF635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434" y="1022441"/>
            <a:ext cx="5524500" cy="43148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12651FA-3622-6996-A931-0EC85E923BE7}"/>
              </a:ext>
            </a:extLst>
          </p:cNvPr>
          <p:cNvSpPr>
            <a:spLocks noGrp="1"/>
          </p:cNvSpPr>
          <p:nvPr>
            <p:ph type="sldNum" sz="quarter" idx="12"/>
          </p:nvPr>
        </p:nvSpPr>
        <p:spPr/>
        <p:txBody>
          <a:bodyPr/>
          <a:lstStyle/>
          <a:p>
            <a:fld id="{B5CEABB6-07DC-46E8-9B57-56EC44A396E5}" type="slidenum">
              <a:rPr lang="en-US" smtClean="0"/>
              <a:t>22</a:t>
            </a:fld>
            <a:endParaRPr lang="en-US" dirty="0"/>
          </a:p>
        </p:txBody>
      </p:sp>
    </p:spTree>
    <p:extLst>
      <p:ext uri="{BB962C8B-B14F-4D97-AF65-F5344CB8AC3E}">
        <p14:creationId xmlns:p14="http://schemas.microsoft.com/office/powerpoint/2010/main" val="41716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314"/>
                                        </p:tgtEl>
                                        <p:attrNameLst>
                                          <p:attrName>style.visibility</p:attrName>
                                        </p:attrNameLst>
                                      </p:cBhvr>
                                      <p:to>
                                        <p:strVal val="visible"/>
                                      </p:to>
                                    </p:set>
                                    <p:animEffect transition="in" filter="fade">
                                      <p:cBhvr>
                                        <p:cTn id="19"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92920-A4A0-F171-9CE8-B314D505FFE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23A9A8-76F8-684C-66E0-E4D7059D3E41}"/>
              </a:ext>
            </a:extLst>
          </p:cNvPr>
          <p:cNvSpPr>
            <a:spLocks noGrp="1"/>
          </p:cNvSpPr>
          <p:nvPr>
            <p:ph sz="half" idx="2"/>
          </p:nvPr>
        </p:nvSpPr>
        <p:spPr>
          <a:xfrm>
            <a:off x="1436815" y="5894638"/>
            <a:ext cx="9044371" cy="800008"/>
          </a:xfrm>
        </p:spPr>
        <p:txBody>
          <a:bodyPr vert="horz" lIns="91440" tIns="45720" rIns="91440" bIns="45720" rtlCol="0" anchor="t">
            <a:normAutofit/>
          </a:bodyPr>
          <a:lstStyle/>
          <a:p>
            <a:r>
              <a:rPr lang="en-US" noProof="1"/>
              <a:t>Work from home has the highest number of internships, but most are not early applicants.Mumbai and Bangalore also have many internships with some early applicants.</a:t>
            </a:r>
          </a:p>
        </p:txBody>
      </p:sp>
      <p:pic>
        <p:nvPicPr>
          <p:cNvPr id="14338" name="Picture 2">
            <a:extLst>
              <a:ext uri="{FF2B5EF4-FFF2-40B4-BE49-F238E27FC236}">
                <a16:creationId xmlns:a16="http://schemas.microsoft.com/office/drawing/2014/main" id="{21011B36-D45B-2259-9CE9-40F098C24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81" y="563358"/>
            <a:ext cx="10070594" cy="499298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DF4CC07-AEC9-830D-0E25-EDB2026D5D02}"/>
              </a:ext>
            </a:extLst>
          </p:cNvPr>
          <p:cNvSpPr>
            <a:spLocks noGrp="1"/>
          </p:cNvSpPr>
          <p:nvPr>
            <p:ph type="sldNum" sz="quarter" idx="12"/>
          </p:nvPr>
        </p:nvSpPr>
        <p:spPr/>
        <p:txBody>
          <a:bodyPr/>
          <a:lstStyle/>
          <a:p>
            <a:fld id="{B5CEABB6-07DC-46E8-9B57-56EC44A396E5}" type="slidenum">
              <a:rPr lang="en-US" smtClean="0"/>
              <a:t>23</a:t>
            </a:fld>
            <a:endParaRPr lang="en-US" dirty="0"/>
          </a:p>
        </p:txBody>
      </p:sp>
    </p:spTree>
    <p:extLst>
      <p:ext uri="{BB962C8B-B14F-4D97-AF65-F5344CB8AC3E}">
        <p14:creationId xmlns:p14="http://schemas.microsoft.com/office/powerpoint/2010/main" val="39954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38"/>
                                        </p:tgtEl>
                                        <p:attrNameLst>
                                          <p:attrName>style.visibility</p:attrName>
                                        </p:attrNameLst>
                                      </p:cBhvr>
                                      <p:to>
                                        <p:strVal val="visible"/>
                                      </p:to>
                                    </p:set>
                                    <p:animEffect transition="in" filter="fade">
                                      <p:cBhvr>
                                        <p:cTn id="10"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171C7-11A4-B683-0DFD-8F064047F81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FF96CBF-3F8A-30F6-4428-8A293D30BFBC}"/>
              </a:ext>
            </a:extLst>
          </p:cNvPr>
          <p:cNvSpPr>
            <a:spLocks noGrp="1"/>
          </p:cNvSpPr>
          <p:nvPr>
            <p:ph sz="half" idx="2"/>
          </p:nvPr>
        </p:nvSpPr>
        <p:spPr>
          <a:xfrm>
            <a:off x="7492181" y="1676274"/>
            <a:ext cx="4141579" cy="1420888"/>
          </a:xfrm>
        </p:spPr>
        <p:txBody>
          <a:bodyPr vert="horz" lIns="91440" tIns="45720" rIns="91440" bIns="45720" rtlCol="0" anchor="t">
            <a:normAutofit/>
          </a:bodyPr>
          <a:lstStyle/>
          <a:p>
            <a:r>
              <a:rPr lang="en-US" noProof="1"/>
              <a:t>Work-from-home internships dominate all roles, offering the widest variety. Big cities like Mumbai, Bangalore, and Delhi follow next with decent opportunities across multiple roles, while smaller cities have fewer and more specific roles.</a:t>
            </a:r>
          </a:p>
        </p:txBody>
      </p:sp>
      <p:pic>
        <p:nvPicPr>
          <p:cNvPr id="15362" name="Picture 2">
            <a:extLst>
              <a:ext uri="{FF2B5EF4-FFF2-40B4-BE49-F238E27FC236}">
                <a16:creationId xmlns:a16="http://schemas.microsoft.com/office/drawing/2014/main" id="{17F941ED-D3E1-AD3D-FC6B-90EFD336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86" y="513779"/>
            <a:ext cx="6521499" cy="584257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1D98A68-6C7D-DD24-6D22-DD428A86C943}"/>
              </a:ext>
            </a:extLst>
          </p:cNvPr>
          <p:cNvSpPr>
            <a:spLocks noGrp="1"/>
          </p:cNvSpPr>
          <p:nvPr>
            <p:ph type="sldNum" sz="quarter" idx="12"/>
          </p:nvPr>
        </p:nvSpPr>
        <p:spPr/>
        <p:txBody>
          <a:bodyPr/>
          <a:lstStyle/>
          <a:p>
            <a:fld id="{B5CEABB6-07DC-46E8-9B57-56EC44A396E5}" type="slidenum">
              <a:rPr lang="en-US" smtClean="0"/>
              <a:t>24</a:t>
            </a:fld>
            <a:endParaRPr lang="en-US" dirty="0"/>
          </a:p>
        </p:txBody>
      </p:sp>
    </p:spTree>
    <p:extLst>
      <p:ext uri="{BB962C8B-B14F-4D97-AF65-F5344CB8AC3E}">
        <p14:creationId xmlns:p14="http://schemas.microsoft.com/office/powerpoint/2010/main" val="44164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fade">
                                      <p:cBhvr>
                                        <p:cTn id="10"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5C0770-A36E-4500-AA2E-F3DE8416AD1E}"/>
              </a:ext>
            </a:extLst>
          </p:cNvPr>
          <p:cNvSpPr txBox="1">
            <a:spLocks/>
          </p:cNvSpPr>
          <p:nvPr/>
        </p:nvSpPr>
        <p:spPr>
          <a:xfrm>
            <a:off x="838200" y="966260"/>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IN" dirty="0"/>
              <a:t>Summary of Observations</a:t>
            </a:r>
          </a:p>
        </p:txBody>
      </p:sp>
      <p:sp>
        <p:nvSpPr>
          <p:cNvPr id="10" name="TextBox 9">
            <a:extLst>
              <a:ext uri="{FF2B5EF4-FFF2-40B4-BE49-F238E27FC236}">
                <a16:creationId xmlns:a16="http://schemas.microsoft.com/office/drawing/2014/main" id="{90A75997-F988-5F64-8C8B-02A56031795E}"/>
              </a:ext>
            </a:extLst>
          </p:cNvPr>
          <p:cNvSpPr txBox="1"/>
          <p:nvPr/>
        </p:nvSpPr>
        <p:spPr>
          <a:xfrm>
            <a:off x="2252133" y="1690688"/>
            <a:ext cx="6096000" cy="3416320"/>
          </a:xfrm>
          <a:prstGeom prst="rect">
            <a:avLst/>
          </a:prstGeom>
          <a:noFill/>
        </p:spPr>
        <p:txBody>
          <a:bodyPr wrap="square">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Work-from-home roles dominate across India</a:t>
            </a:r>
          </a:p>
          <a:p>
            <a:endParaRPr lang="en-IN" dirty="0"/>
          </a:p>
          <a:p>
            <a:pPr marL="285750" indent="-285750">
              <a:buFont typeface="Arial" panose="020B0604020202020204" pitchFamily="34" charset="0"/>
              <a:buChar char="•"/>
            </a:pPr>
            <a:r>
              <a:rPr lang="en-IN" dirty="0"/>
              <a:t>Most internships are paid (₹5000–₹10000)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High job offers (LPA) are rare and not tightly linked to stipend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 Development &amp; Digital Marketing are most common roles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Early applicants don't always guarantee job conversion</a:t>
            </a:r>
          </a:p>
        </p:txBody>
      </p:sp>
      <p:sp>
        <p:nvSpPr>
          <p:cNvPr id="29" name="Slide Number Placeholder 28">
            <a:extLst>
              <a:ext uri="{FF2B5EF4-FFF2-40B4-BE49-F238E27FC236}">
                <a16:creationId xmlns:a16="http://schemas.microsoft.com/office/drawing/2014/main" id="{462DDE8B-85DD-C059-BF22-89AA94B219A2}"/>
              </a:ext>
            </a:extLst>
          </p:cNvPr>
          <p:cNvSpPr>
            <a:spLocks noGrp="1"/>
          </p:cNvSpPr>
          <p:nvPr>
            <p:ph type="sldNum" sz="quarter" idx="12"/>
          </p:nvPr>
        </p:nvSpPr>
        <p:spPr/>
        <p:txBody>
          <a:bodyPr/>
          <a:lstStyle/>
          <a:p>
            <a:fld id="{B5CEABB6-07DC-46E8-9B57-56EC44A396E5}" type="slidenum">
              <a:rPr lang="en-US" smtClean="0"/>
              <a:t>25</a:t>
            </a:fld>
            <a:endParaRPr lang="en-US" dirty="0"/>
          </a:p>
        </p:txBody>
      </p:sp>
    </p:spTree>
    <p:extLst>
      <p:ext uri="{BB962C8B-B14F-4D97-AF65-F5344CB8AC3E}">
        <p14:creationId xmlns:p14="http://schemas.microsoft.com/office/powerpoint/2010/main" val="14721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3683000" y="1649866"/>
            <a:ext cx="5923492" cy="472018"/>
          </a:xfrm>
        </p:spPr>
        <p:txBody>
          <a:bodyPr>
            <a:normAutofit fontScale="90000"/>
          </a:bodyPr>
          <a:lstStyle/>
          <a:p>
            <a:r>
              <a:rPr lang="en-US" b="1" dirty="0"/>
              <a:t>This EDA helped uncover:</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443945" y="2264827"/>
            <a:ext cx="5111750" cy="2239433"/>
          </a:xfrm>
        </p:spPr>
        <p:txBody>
          <a:bodyPr vert="horz" lIns="91440" tIns="45720" rIns="91440" bIns="45720" rtlCol="0" anchor="b">
            <a:normAutofit/>
          </a:bodyPr>
          <a:lstStyle/>
          <a:p>
            <a:pPr marL="285750" indent="-285750">
              <a:buFont typeface="Arial" panose="020B0604020202020204" pitchFamily="34" charset="0"/>
              <a:buChar char="•"/>
            </a:pPr>
            <a:r>
              <a:rPr lang="en-US" dirty="0"/>
              <a:t>Internship trends across India</a:t>
            </a:r>
          </a:p>
          <a:p>
            <a:pPr marL="285750" indent="-285750">
              <a:buFont typeface="Arial" panose="020B0604020202020204" pitchFamily="34" charset="0"/>
              <a:buChar char="•"/>
            </a:pPr>
            <a:r>
              <a:rPr lang="en-US" dirty="0"/>
              <a:t>Pay structure and job offer chances</a:t>
            </a:r>
          </a:p>
          <a:p>
            <a:pPr marL="285750" indent="-285750">
              <a:buFont typeface="Arial" panose="020B0604020202020204" pitchFamily="34" charset="0"/>
              <a:buChar char="•"/>
            </a:pPr>
            <a:r>
              <a:rPr lang="en-US" dirty="0"/>
              <a:t>Student behavior around early applications</a:t>
            </a:r>
          </a:p>
          <a:p>
            <a:r>
              <a:rPr lang="en-US" b="1" dirty="0"/>
              <a:t>This can guide:</a:t>
            </a:r>
          </a:p>
          <a:p>
            <a:pPr marL="285750" indent="-285750">
              <a:buFont typeface="Arial" panose="020B0604020202020204" pitchFamily="34" charset="0"/>
              <a:buChar char="•"/>
            </a:pPr>
            <a:r>
              <a:rPr lang="en-US" dirty="0"/>
              <a:t>Students in internship selection</a:t>
            </a:r>
          </a:p>
          <a:p>
            <a:pPr marL="285750" indent="-285750">
              <a:buFont typeface="Arial" panose="020B0604020202020204" pitchFamily="34" charset="0"/>
              <a:buChar char="•"/>
            </a:pPr>
            <a:r>
              <a:rPr lang="en-US" dirty="0"/>
              <a:t>Companies in targeting talent</a:t>
            </a:r>
          </a:p>
        </p:txBody>
      </p:sp>
      <p:sp>
        <p:nvSpPr>
          <p:cNvPr id="8" name="Slide Number Placeholder 7">
            <a:extLst>
              <a:ext uri="{FF2B5EF4-FFF2-40B4-BE49-F238E27FC236}">
                <a16:creationId xmlns:a16="http://schemas.microsoft.com/office/drawing/2014/main" id="{8502C577-1EE1-3BB9-9E7A-06BEA76756E2}"/>
              </a:ext>
            </a:extLst>
          </p:cNvPr>
          <p:cNvSpPr>
            <a:spLocks noGrp="1"/>
          </p:cNvSpPr>
          <p:nvPr>
            <p:ph type="sldNum" sz="quarter" idx="12"/>
          </p:nvPr>
        </p:nvSpPr>
        <p:spPr/>
        <p:txBody>
          <a:bodyPr/>
          <a:lstStyle/>
          <a:p>
            <a:fld id="{B5CEABB6-07DC-46E8-9B57-56EC44A396E5}" type="slidenum">
              <a:rPr lang="en-US" smtClean="0"/>
              <a:t>26</a:t>
            </a:fld>
            <a:endParaRPr lang="en-US" dirty="0"/>
          </a:p>
        </p:txBody>
      </p:sp>
    </p:spTree>
    <p:extLst>
      <p:ext uri="{BB962C8B-B14F-4D97-AF65-F5344CB8AC3E}">
        <p14:creationId xmlns:p14="http://schemas.microsoft.com/office/powerpoint/2010/main" val="9201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096933" y="2642989"/>
            <a:ext cx="2661557" cy="575071"/>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765805" y="3386665"/>
            <a:ext cx="2514600" cy="999067"/>
          </a:xfrm>
        </p:spPr>
        <p:txBody>
          <a:bodyPr>
            <a:normAutofit/>
          </a:bodyPr>
          <a:lstStyle/>
          <a:p>
            <a:r>
              <a:rPr lang="en-US" sz="1800" dirty="0"/>
              <a:t>Any Q/A </a:t>
            </a:r>
          </a:p>
        </p:txBody>
      </p:sp>
      <p:sp>
        <p:nvSpPr>
          <p:cNvPr id="8" name="TextBox 7">
            <a:extLst>
              <a:ext uri="{FF2B5EF4-FFF2-40B4-BE49-F238E27FC236}">
                <a16:creationId xmlns:a16="http://schemas.microsoft.com/office/drawing/2014/main" id="{94C85A6C-9643-F2DA-02F1-B4802BF7981B}"/>
              </a:ext>
            </a:extLst>
          </p:cNvPr>
          <p:cNvSpPr txBox="1"/>
          <p:nvPr/>
        </p:nvSpPr>
        <p:spPr>
          <a:xfrm>
            <a:off x="9271000" y="5369610"/>
            <a:ext cx="2154646" cy="646331"/>
          </a:xfrm>
          <a:prstGeom prst="rect">
            <a:avLst/>
          </a:prstGeom>
          <a:noFill/>
        </p:spPr>
        <p:txBody>
          <a:bodyPr wrap="square">
            <a:spAutoFit/>
          </a:bodyPr>
          <a:lstStyle/>
          <a:p>
            <a:r>
              <a:rPr lang="en-US" dirty="0"/>
              <a:t>Presented by:</a:t>
            </a:r>
          </a:p>
          <a:p>
            <a:r>
              <a:rPr lang="en-US" dirty="0"/>
              <a:t>Arul R &amp; Saranya S</a:t>
            </a:r>
            <a:endParaRPr lang="en-IN" dirty="0"/>
          </a:p>
        </p:txBody>
      </p:sp>
      <p:sp>
        <p:nvSpPr>
          <p:cNvPr id="10" name="Slide Number Placeholder 9">
            <a:extLst>
              <a:ext uri="{FF2B5EF4-FFF2-40B4-BE49-F238E27FC236}">
                <a16:creationId xmlns:a16="http://schemas.microsoft.com/office/drawing/2014/main" id="{7C9CB45C-B2EB-5D64-5CF5-8A1EA81E2A72}"/>
              </a:ext>
            </a:extLst>
          </p:cNvPr>
          <p:cNvSpPr>
            <a:spLocks noGrp="1"/>
          </p:cNvSpPr>
          <p:nvPr>
            <p:ph type="sldNum" sz="quarter" idx="12"/>
          </p:nvPr>
        </p:nvSpPr>
        <p:spPr/>
        <p:txBody>
          <a:bodyPr/>
          <a:lstStyle/>
          <a:p>
            <a:fld id="{B5CEABB6-07DC-46E8-9B57-56EC44A396E5}" type="slidenum">
              <a:rPr lang="en-US" smtClean="0"/>
              <a:t>27</a:t>
            </a:fld>
            <a:endParaRPr lang="en-US" dirty="0"/>
          </a:p>
        </p:txBody>
      </p:sp>
    </p:spTree>
    <p:extLst>
      <p:ext uri="{BB962C8B-B14F-4D97-AF65-F5344CB8AC3E}">
        <p14:creationId xmlns:p14="http://schemas.microsoft.com/office/powerpoint/2010/main" val="24364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C1579-17D0-3E59-C504-3629364F7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41D3D-CEA0-6065-86CD-01F1880BF663}"/>
              </a:ext>
              <a:ext uri="{C183D7F6-B498-43B3-948B-1728B52AA6E4}">
                <adec:decorative xmlns:adec="http://schemas.microsoft.com/office/drawing/2017/decorative" val="0"/>
              </a:ext>
            </a:extLst>
          </p:cNvPr>
          <p:cNvSpPr>
            <a:spLocks noGrp="1"/>
          </p:cNvSpPr>
          <p:nvPr>
            <p:ph type="title"/>
          </p:nvPr>
        </p:nvSpPr>
        <p:spPr>
          <a:xfrm>
            <a:off x="1695876" y="1544557"/>
            <a:ext cx="4310556" cy="527718"/>
          </a:xfrm>
        </p:spPr>
        <p:txBody>
          <a:bodyPr/>
          <a:lstStyle/>
          <a:p>
            <a:r>
              <a:rPr lang="en-US" b="1" dirty="0"/>
              <a:t>Tools used for </a:t>
            </a:r>
            <a:r>
              <a:rPr lang="en-US" b="1" dirty="0" err="1"/>
              <a:t>eda</a:t>
            </a:r>
            <a:endParaRPr lang="en-US" b="1" dirty="0"/>
          </a:p>
        </p:txBody>
      </p:sp>
      <p:sp>
        <p:nvSpPr>
          <p:cNvPr id="3" name="Subtitle 2">
            <a:extLst>
              <a:ext uri="{FF2B5EF4-FFF2-40B4-BE49-F238E27FC236}">
                <a16:creationId xmlns:a16="http://schemas.microsoft.com/office/drawing/2014/main" id="{7F7361B6-78ED-1CF0-3DC6-BCAEA104F446}"/>
              </a:ext>
              <a:ext uri="{C183D7F6-B498-43B3-948B-1728B52AA6E4}">
                <adec:decorative xmlns:adec="http://schemas.microsoft.com/office/drawing/2017/decorative" val="0"/>
              </a:ext>
            </a:extLst>
          </p:cNvPr>
          <p:cNvSpPr>
            <a:spLocks noGrp="1"/>
          </p:cNvSpPr>
          <p:nvPr>
            <p:ph idx="1"/>
          </p:nvPr>
        </p:nvSpPr>
        <p:spPr>
          <a:xfrm>
            <a:off x="1738211" y="2236039"/>
            <a:ext cx="5095487" cy="3241894"/>
          </a:xfrm>
        </p:spPr>
        <p:txBody>
          <a:bodyPr>
            <a:normAutofit/>
          </a:bodyPr>
          <a:lstStyle/>
          <a:p>
            <a:pPr algn="just"/>
            <a:r>
              <a:rPr lang="en-US" dirty="0"/>
              <a:t>Python (3.12)+ </a:t>
            </a:r>
            <a:r>
              <a:rPr lang="en-US" dirty="0" err="1"/>
              <a:t>Jupyter</a:t>
            </a:r>
            <a:r>
              <a:rPr lang="en-US" dirty="0"/>
              <a:t> Notebook</a:t>
            </a:r>
          </a:p>
          <a:p>
            <a:pPr algn="just"/>
            <a:r>
              <a:rPr lang="en-US" b="1" i="1" dirty="0"/>
              <a:t>Python libraries </a:t>
            </a:r>
            <a:r>
              <a:rPr lang="en-US" i="1" dirty="0"/>
              <a:t>,</a:t>
            </a:r>
          </a:p>
          <a:p>
            <a:r>
              <a:rPr lang="en-US" b="1" dirty="0"/>
              <a:t>For data extract 	:    </a:t>
            </a:r>
            <a:r>
              <a:rPr lang="en-US" dirty="0" err="1"/>
              <a:t>BeautifulSoup</a:t>
            </a:r>
            <a:r>
              <a:rPr lang="en-US" dirty="0"/>
              <a:t> (Web 				     Scraping), Random, Request, Time, 		     </a:t>
            </a:r>
            <a:r>
              <a:rPr lang="en-US" dirty="0" err="1"/>
              <a:t>numpy</a:t>
            </a:r>
            <a:r>
              <a:rPr lang="en-US" dirty="0"/>
              <a:t> , Regular Expressions.</a:t>
            </a:r>
          </a:p>
          <a:p>
            <a:r>
              <a:rPr lang="en-US" b="1" dirty="0"/>
              <a:t>For data analysis 	:    </a:t>
            </a:r>
            <a:r>
              <a:rPr lang="en-US" dirty="0"/>
              <a:t>Pandas, Datetime</a:t>
            </a:r>
          </a:p>
          <a:p>
            <a:r>
              <a:rPr lang="en-US" b="1" dirty="0"/>
              <a:t>For data visualization   :    </a:t>
            </a:r>
            <a:r>
              <a:rPr lang="en-US" dirty="0"/>
              <a:t>Matplotlib, Seaborn.</a:t>
            </a:r>
          </a:p>
          <a:p>
            <a:pPr marL="285750" indent="-285750">
              <a:buFont typeface="Arial" panose="020B0604020202020204" pitchFamily="34" charset="0"/>
              <a:buChar char="•"/>
            </a:pPr>
            <a:endParaRPr lang="en-US" dirty="0"/>
          </a:p>
        </p:txBody>
      </p:sp>
      <p:pic>
        <p:nvPicPr>
          <p:cNvPr id="5" name="Picture 4" descr="A black background with a black square&#10;&#10;AI-generated content may be incorrect.">
            <a:extLst>
              <a:ext uri="{FF2B5EF4-FFF2-40B4-BE49-F238E27FC236}">
                <a16:creationId xmlns:a16="http://schemas.microsoft.com/office/drawing/2014/main" id="{59714BF3-160D-44BE-E545-AA39D4101C68}"/>
              </a:ext>
            </a:extLst>
          </p:cNvPr>
          <p:cNvPicPr>
            <a:picLocks noChangeAspect="1"/>
          </p:cNvPicPr>
          <p:nvPr/>
        </p:nvPicPr>
        <p:blipFill>
          <a:blip r:embed="rId2"/>
          <a:stretch>
            <a:fillRect/>
          </a:stretch>
        </p:blipFill>
        <p:spPr>
          <a:xfrm flipH="1">
            <a:off x="1348408" y="1629602"/>
            <a:ext cx="357628" cy="357628"/>
          </a:xfrm>
          <a:prstGeom prst="rect">
            <a:avLst/>
          </a:prstGeom>
        </p:spPr>
      </p:pic>
      <p:sp>
        <p:nvSpPr>
          <p:cNvPr id="6" name="Slide Number Placeholder 5">
            <a:extLst>
              <a:ext uri="{FF2B5EF4-FFF2-40B4-BE49-F238E27FC236}">
                <a16:creationId xmlns:a16="http://schemas.microsoft.com/office/drawing/2014/main" id="{DDB88D6F-895D-CF3C-2F9D-730DC6334123}"/>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35081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24620"/>
            <a:ext cx="8421688" cy="1325563"/>
          </a:xfrm>
        </p:spPr>
        <p:txBody>
          <a:bodyPr/>
          <a:lstStyle/>
          <a:p>
            <a:r>
              <a:rPr lang="en-US" b="1" dirty="0"/>
              <a:t>DATASET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811014" y="2145423"/>
            <a:ext cx="4031945" cy="365125"/>
          </a:xfrm>
        </p:spPr>
        <p:txBody>
          <a:bodyPr vert="horz" lIns="91440" tIns="45720" rIns="91440" bIns="45720" rtlCol="0" anchor="t">
            <a:normAutofit lnSpcReduction="10000"/>
          </a:bodyPr>
          <a:lstStyle/>
          <a:p>
            <a:r>
              <a:rPr lang="en-US" b="1" dirty="0"/>
              <a:t>DATASET SOURCE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769889" y="2560581"/>
            <a:ext cx="3556933" cy="660139"/>
          </a:xfrm>
        </p:spPr>
        <p:txBody>
          <a:bodyPr>
            <a:noAutofit/>
          </a:bodyPr>
          <a:lstStyle/>
          <a:p>
            <a:r>
              <a:rPr lang="en-US" dirty="0"/>
              <a:t>Scraped from </a:t>
            </a:r>
            <a:r>
              <a:rPr lang="en-US" dirty="0" err="1"/>
              <a:t>Internshala</a:t>
            </a:r>
            <a:r>
              <a:rPr lang="en-US" dirty="0"/>
              <a:t> using </a:t>
            </a:r>
            <a:r>
              <a:rPr lang="en-US" dirty="0" err="1"/>
              <a:t>BeautifulSoup</a:t>
            </a:r>
            <a:r>
              <a:rPr lang="en-US" dirty="0"/>
              <a:t> (web scraping)</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594627" y="2097342"/>
            <a:ext cx="4031945" cy="365125"/>
          </a:xfrm>
        </p:spPr>
        <p:txBody>
          <a:bodyPr>
            <a:normAutofit lnSpcReduction="10000"/>
          </a:bodyPr>
          <a:lstStyle/>
          <a:p>
            <a:r>
              <a:rPr lang="en-US" b="1" dirty="0"/>
              <a:t>DATASET SHAPE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554126" y="2604567"/>
            <a:ext cx="4031030" cy="365125"/>
          </a:xfrm>
        </p:spPr>
        <p:txBody>
          <a:bodyPr/>
          <a:lstStyle/>
          <a:p>
            <a:r>
              <a:rPr lang="en-US" dirty="0"/>
              <a:t>6050 rows x 10 columns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4374000" y="4214867"/>
            <a:ext cx="3665405" cy="365125"/>
          </a:xfrm>
        </p:spPr>
        <p:txBody>
          <a:bodyPr>
            <a:normAutofit lnSpcReduction="10000"/>
          </a:bodyPr>
          <a:lstStyle/>
          <a:p>
            <a:r>
              <a:rPr lang="en-US" b="1" dirty="0"/>
              <a:t>KEY COLUMNS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122628" y="4713571"/>
            <a:ext cx="3664573" cy="1057308"/>
          </a:xfrm>
        </p:spPr>
        <p:txBody>
          <a:bodyPr>
            <a:normAutofit/>
          </a:bodyPr>
          <a:lstStyle/>
          <a:p>
            <a:r>
              <a:rPr lang="en-US" dirty="0" err="1"/>
              <a:t>intern_role</a:t>
            </a:r>
            <a:r>
              <a:rPr lang="en-US" dirty="0"/>
              <a:t>, </a:t>
            </a:r>
            <a:r>
              <a:rPr lang="en-US" dirty="0" err="1"/>
              <a:t>company_name</a:t>
            </a:r>
            <a:r>
              <a:rPr lang="en-US" dirty="0"/>
              <a:t>, </a:t>
            </a:r>
            <a:r>
              <a:rPr lang="en-US" dirty="0" err="1"/>
              <a:t>hiring_type</a:t>
            </a:r>
            <a:r>
              <a:rPr lang="en-US" dirty="0"/>
              <a:t>, </a:t>
            </a:r>
            <a:r>
              <a:rPr lang="en-US" dirty="0" err="1"/>
              <a:t>location,job_offer</a:t>
            </a:r>
            <a:r>
              <a:rPr lang="en-US" dirty="0"/>
              <a:t>(LPA), </a:t>
            </a:r>
            <a:r>
              <a:rPr lang="en-US" dirty="0" err="1"/>
              <a:t>stipend_per_month</a:t>
            </a:r>
            <a:r>
              <a:rPr lang="en-US" dirty="0"/>
              <a:t>, duration(months), </a:t>
            </a:r>
            <a:r>
              <a:rPr lang="en-US" dirty="0" err="1"/>
              <a:t>posted_time</a:t>
            </a:r>
            <a:r>
              <a:rPr lang="en-US" dirty="0"/>
              <a:t>, </a:t>
            </a:r>
            <a:r>
              <a:rPr lang="en-US" dirty="0" err="1"/>
              <a:t>early_applicant</a:t>
            </a:r>
            <a:r>
              <a:rPr lang="en-US" dirty="0"/>
              <a:t>, </a:t>
            </a:r>
            <a:r>
              <a:rPr lang="en-US" dirty="0" err="1"/>
              <a:t>apply_links</a:t>
            </a:r>
            <a:endParaRPr lang="en-US" dirty="0"/>
          </a:p>
        </p:txBody>
      </p:sp>
      <p:pic>
        <p:nvPicPr>
          <p:cNvPr id="17" name="Picture 16" descr="A black background with a black square&#10;&#10;AI-generated content may be incorrect.">
            <a:extLst>
              <a:ext uri="{FF2B5EF4-FFF2-40B4-BE49-F238E27FC236}">
                <a16:creationId xmlns:a16="http://schemas.microsoft.com/office/drawing/2014/main" id="{06AB0F3F-29FF-947D-7110-27E721FADF09}"/>
              </a:ext>
            </a:extLst>
          </p:cNvPr>
          <p:cNvPicPr>
            <a:picLocks noChangeAspect="1"/>
          </p:cNvPicPr>
          <p:nvPr/>
        </p:nvPicPr>
        <p:blipFill>
          <a:blip r:embed="rId2"/>
          <a:stretch>
            <a:fillRect/>
          </a:stretch>
        </p:blipFill>
        <p:spPr>
          <a:xfrm>
            <a:off x="2206130" y="2097783"/>
            <a:ext cx="365126" cy="365126"/>
          </a:xfrm>
          <a:prstGeom prst="rect">
            <a:avLst/>
          </a:prstGeom>
        </p:spPr>
      </p:pic>
      <p:pic>
        <p:nvPicPr>
          <p:cNvPr id="19" name="Picture 18" descr="A black background with a black square&#10;&#10;AI-generated content may be incorrect.">
            <a:extLst>
              <a:ext uri="{FF2B5EF4-FFF2-40B4-BE49-F238E27FC236}">
                <a16:creationId xmlns:a16="http://schemas.microsoft.com/office/drawing/2014/main" id="{1883B219-DC28-37F3-264A-D3695CF1AED2}"/>
              </a:ext>
            </a:extLst>
          </p:cNvPr>
          <p:cNvPicPr>
            <a:picLocks noChangeAspect="1"/>
          </p:cNvPicPr>
          <p:nvPr/>
        </p:nvPicPr>
        <p:blipFill>
          <a:blip r:embed="rId3"/>
          <a:stretch>
            <a:fillRect/>
          </a:stretch>
        </p:blipFill>
        <p:spPr>
          <a:xfrm>
            <a:off x="7202299" y="2095833"/>
            <a:ext cx="305140" cy="305140"/>
          </a:xfrm>
          <a:prstGeom prst="rect">
            <a:avLst/>
          </a:prstGeom>
        </p:spPr>
      </p:pic>
      <p:pic>
        <p:nvPicPr>
          <p:cNvPr id="21" name="Picture 20" descr="A black background with a black square&#10;&#10;AI-generated content may be incorrect.">
            <a:extLst>
              <a:ext uri="{FF2B5EF4-FFF2-40B4-BE49-F238E27FC236}">
                <a16:creationId xmlns:a16="http://schemas.microsoft.com/office/drawing/2014/main" id="{CBB1D831-7EA2-9762-C376-F7730674D440}"/>
              </a:ext>
            </a:extLst>
          </p:cNvPr>
          <p:cNvPicPr>
            <a:picLocks noChangeAspect="1"/>
          </p:cNvPicPr>
          <p:nvPr/>
        </p:nvPicPr>
        <p:blipFill>
          <a:blip r:embed="rId4"/>
          <a:stretch>
            <a:fillRect/>
          </a:stretch>
        </p:blipFill>
        <p:spPr>
          <a:xfrm>
            <a:off x="4859357" y="4212957"/>
            <a:ext cx="274425" cy="274425"/>
          </a:xfrm>
          <a:prstGeom prst="rect">
            <a:avLst/>
          </a:prstGeom>
        </p:spPr>
      </p:pic>
      <p:sp>
        <p:nvSpPr>
          <p:cNvPr id="8" name="Slide Number Placeholder 7">
            <a:extLst>
              <a:ext uri="{FF2B5EF4-FFF2-40B4-BE49-F238E27FC236}">
                <a16:creationId xmlns:a16="http://schemas.microsoft.com/office/drawing/2014/main" id="{991F0A3A-7FBF-4F51-8368-950FDA072CD0}"/>
              </a:ext>
            </a:extLst>
          </p:cNvPr>
          <p:cNvSpPr>
            <a:spLocks noGrp="1"/>
          </p:cNvSpPr>
          <p:nvPr>
            <p:ph type="sldNum" sz="quarter" idx="2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15939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9" grpId="0" build="p"/>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216573" y="254000"/>
            <a:ext cx="3779520" cy="706768"/>
          </a:xfrm>
        </p:spPr>
        <p:txBody>
          <a:bodyPr/>
          <a:lstStyle/>
          <a:p>
            <a:r>
              <a:rPr lang="en-US" b="1" dirty="0"/>
              <a:t>Analyzing Data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205146" y="1179480"/>
            <a:ext cx="5433204" cy="365125"/>
          </a:xfrm>
        </p:spPr>
        <p:txBody>
          <a:bodyPr vert="horz" lIns="91440" tIns="45720" rIns="91440" bIns="45720" rtlCol="0" anchor="t">
            <a:normAutofit lnSpcReduction="10000"/>
          </a:bodyPr>
          <a:lstStyle/>
          <a:p>
            <a:r>
              <a:rPr lang="en-US" b="1" dirty="0"/>
              <a:t>COLUMN CLEANING</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589489" y="1721595"/>
            <a:ext cx="7772400" cy="4505815"/>
          </a:xfrm>
        </p:spPr>
        <p:txBody>
          <a:bodyPr>
            <a:normAutofit/>
          </a:bodyPr>
          <a:lstStyle/>
          <a:p>
            <a:r>
              <a:rPr lang="en-IN" b="1" dirty="0">
                <a:sym typeface="Wingdings" panose="05000000000000000000" pitchFamily="2" charset="2"/>
              </a:rPr>
              <a:t>1. Column name </a:t>
            </a:r>
            <a:r>
              <a:rPr lang="en-IN" dirty="0">
                <a:sym typeface="Wingdings" panose="05000000000000000000" pitchFamily="2" charset="2"/>
              </a:rPr>
              <a:t>: </a:t>
            </a:r>
            <a:r>
              <a:rPr lang="en-US" b="1" dirty="0" err="1"/>
              <a:t>job_offer</a:t>
            </a:r>
            <a:r>
              <a:rPr lang="en-US" b="1" dirty="0"/>
              <a:t>(LPA) </a:t>
            </a:r>
          </a:p>
          <a:p>
            <a:pPr algn="just"/>
            <a:r>
              <a:rPr lang="en-US" dirty="0"/>
              <a:t>	After removing the currency symbol from the </a:t>
            </a:r>
            <a:r>
              <a:rPr lang="en-US" b="1" dirty="0" err="1"/>
              <a:t>job_offer</a:t>
            </a:r>
            <a:r>
              <a:rPr lang="en-US" b="1" dirty="0"/>
              <a:t>(LPA) </a:t>
            </a:r>
            <a:r>
              <a:rPr lang="en-US" dirty="0"/>
              <a:t>column, the 	values changed from </a:t>
            </a:r>
            <a:r>
              <a:rPr lang="en-US" b="1" dirty="0"/>
              <a:t>₹ 3.5 </a:t>
            </a:r>
            <a:r>
              <a:rPr lang="en-US" dirty="0"/>
              <a:t>to </a:t>
            </a:r>
            <a:r>
              <a:rPr lang="en-US" b="1" dirty="0"/>
              <a:t>3.5</a:t>
            </a:r>
            <a:r>
              <a:rPr lang="en-US" dirty="0"/>
              <a:t>, and the data type converted from </a:t>
            </a:r>
            <a:r>
              <a:rPr lang="en-US" b="1" dirty="0"/>
              <a:t>objec</a:t>
            </a:r>
            <a:r>
              <a:rPr lang="en-US" dirty="0"/>
              <a:t>t to </a:t>
            </a:r>
            <a:r>
              <a:rPr lang="en-US" b="1" dirty="0"/>
              <a:t>float</a:t>
            </a:r>
            <a:r>
              <a:rPr lang="en-US" dirty="0"/>
              <a:t>.</a:t>
            </a:r>
          </a:p>
          <a:p>
            <a:r>
              <a:rPr lang="en-US" b="1" dirty="0">
                <a:sym typeface="Wingdings" panose="05000000000000000000" pitchFamily="2" charset="2"/>
              </a:rPr>
              <a:t>2. Column name : </a:t>
            </a:r>
            <a:r>
              <a:rPr lang="en-US" b="1" dirty="0" err="1">
                <a:sym typeface="Wingdings" panose="05000000000000000000" pitchFamily="2" charset="2"/>
              </a:rPr>
              <a:t>posted_time</a:t>
            </a:r>
            <a:endParaRPr lang="en-US" b="1" dirty="0">
              <a:sym typeface="Wingdings" panose="05000000000000000000" pitchFamily="2" charset="2"/>
            </a:endParaRPr>
          </a:p>
          <a:p>
            <a:pPr algn="just"/>
            <a:r>
              <a:rPr lang="en-US" dirty="0">
                <a:sym typeface="Wingdings" panose="05000000000000000000" pitchFamily="2" charset="2"/>
              </a:rPr>
              <a:t>	The </a:t>
            </a:r>
            <a:r>
              <a:rPr lang="en-US" b="1" dirty="0" err="1">
                <a:sym typeface="Wingdings" panose="05000000000000000000" pitchFamily="2" charset="2"/>
              </a:rPr>
              <a:t>posted_time</a:t>
            </a:r>
            <a:r>
              <a:rPr lang="en-US" b="1" dirty="0">
                <a:sym typeface="Wingdings" panose="05000000000000000000" pitchFamily="2" charset="2"/>
              </a:rPr>
              <a:t> </a:t>
            </a:r>
            <a:r>
              <a:rPr lang="en-US" dirty="0">
                <a:sym typeface="Wingdings" panose="05000000000000000000" pitchFamily="2" charset="2"/>
              </a:rPr>
              <a:t>column had values like </a:t>
            </a:r>
            <a:r>
              <a:rPr lang="en-US" b="1" dirty="0">
                <a:sym typeface="Wingdings" panose="05000000000000000000" pitchFamily="2" charset="2"/>
              </a:rPr>
              <a:t>"just now", "1 day ago", etc., </a:t>
            </a:r>
            <a:r>
              <a:rPr lang="en-US" dirty="0">
                <a:sym typeface="Wingdings" panose="05000000000000000000" pitchFamily="2" charset="2"/>
              </a:rPr>
              <a:t>stored as text. 	We converted them to numbers </a:t>
            </a:r>
            <a:r>
              <a:rPr lang="en-US" b="1" dirty="0">
                <a:sym typeface="Wingdings" panose="05000000000000000000" pitchFamily="2" charset="2"/>
              </a:rPr>
              <a:t>(e.g., "today" → 0, "1 day ago" → 1)</a:t>
            </a:r>
            <a:r>
              <a:rPr lang="en-US" dirty="0">
                <a:sym typeface="Wingdings" panose="05000000000000000000" pitchFamily="2" charset="2"/>
              </a:rPr>
              <a:t>, then subtracted 	these from the data extraction date </a:t>
            </a:r>
            <a:r>
              <a:rPr lang="en-US" b="1" dirty="0">
                <a:sym typeface="Wingdings" panose="05000000000000000000" pitchFamily="2" charset="2"/>
              </a:rPr>
              <a:t>(2025-06-23</a:t>
            </a:r>
            <a:r>
              <a:rPr lang="en-US" dirty="0">
                <a:sym typeface="Wingdings" panose="05000000000000000000" pitchFamily="2" charset="2"/>
              </a:rPr>
              <a:t>) to get the exact </a:t>
            </a:r>
            <a:r>
              <a:rPr lang="en-US" b="1" dirty="0" err="1">
                <a:sym typeface="Wingdings" panose="05000000000000000000" pitchFamily="2" charset="2"/>
              </a:rPr>
              <a:t>posted_date</a:t>
            </a:r>
            <a:r>
              <a:rPr lang="en-US" b="1" dirty="0">
                <a:sym typeface="Wingdings" panose="05000000000000000000" pitchFamily="2" charset="2"/>
              </a:rPr>
              <a:t>. </a:t>
            </a:r>
            <a:r>
              <a:rPr lang="en-US" dirty="0">
                <a:sym typeface="Wingdings" panose="05000000000000000000" pitchFamily="2" charset="2"/>
              </a:rPr>
              <a:t>The 	data type was changed from </a:t>
            </a:r>
            <a:r>
              <a:rPr lang="en-US" b="1" dirty="0">
                <a:sym typeface="Wingdings" panose="05000000000000000000" pitchFamily="2" charset="2"/>
              </a:rPr>
              <a:t>object</a:t>
            </a:r>
            <a:r>
              <a:rPr lang="en-US" dirty="0">
                <a:sym typeface="Wingdings" panose="05000000000000000000" pitchFamily="2" charset="2"/>
              </a:rPr>
              <a:t> to </a:t>
            </a:r>
            <a:r>
              <a:rPr lang="en-US" b="1" dirty="0">
                <a:sym typeface="Wingdings" panose="05000000000000000000" pitchFamily="2" charset="2"/>
              </a:rPr>
              <a:t>datetime64[ns].</a:t>
            </a:r>
          </a:p>
          <a:p>
            <a:r>
              <a:rPr lang="en-US" b="1" dirty="0">
                <a:sym typeface="Wingdings" panose="05000000000000000000" pitchFamily="2" charset="2"/>
              </a:rPr>
              <a:t>3. Column name : </a:t>
            </a:r>
            <a:r>
              <a:rPr lang="en-US" b="1" dirty="0" err="1">
                <a:sym typeface="Wingdings" panose="05000000000000000000" pitchFamily="2" charset="2"/>
              </a:rPr>
              <a:t>hiring_type</a:t>
            </a:r>
            <a:endParaRPr lang="en-US" b="1" dirty="0">
              <a:sym typeface="Wingdings" panose="05000000000000000000" pitchFamily="2" charset="2"/>
            </a:endParaRPr>
          </a:p>
          <a:p>
            <a:pPr algn="just"/>
            <a:r>
              <a:rPr lang="en-US" dirty="0">
                <a:sym typeface="Wingdings" panose="05000000000000000000" pitchFamily="2" charset="2"/>
              </a:rPr>
              <a:t>	The </a:t>
            </a:r>
            <a:r>
              <a:rPr lang="en-US" b="1" dirty="0" err="1">
                <a:sym typeface="Wingdings" panose="05000000000000000000" pitchFamily="2" charset="2"/>
              </a:rPr>
              <a:t>hiring_type</a:t>
            </a:r>
            <a:r>
              <a:rPr lang="en-US" b="1" dirty="0">
                <a:sym typeface="Wingdings" panose="05000000000000000000" pitchFamily="2" charset="2"/>
              </a:rPr>
              <a:t> </a:t>
            </a:r>
            <a:r>
              <a:rPr lang="en-US" dirty="0">
                <a:sym typeface="Wingdings" panose="05000000000000000000" pitchFamily="2" charset="2"/>
              </a:rPr>
              <a:t>column had values like </a:t>
            </a:r>
            <a:r>
              <a:rPr lang="en-US" b="1" dirty="0">
                <a:sym typeface="Wingdings" panose="05000000000000000000" pitchFamily="2" charset="2"/>
              </a:rPr>
              <a:t>“</a:t>
            </a:r>
            <a:r>
              <a:rPr lang="en-US" b="1" dirty="0" err="1">
                <a:sym typeface="Wingdings" panose="05000000000000000000" pitchFamily="2" charset="2"/>
              </a:rPr>
              <a:t>actively_hiring</a:t>
            </a:r>
            <a:r>
              <a:rPr lang="en-US" b="1" dirty="0">
                <a:sym typeface="Wingdings" panose="05000000000000000000" pitchFamily="2" charset="2"/>
              </a:rPr>
              <a:t>"</a:t>
            </a:r>
            <a:r>
              <a:rPr lang="en-US" dirty="0">
                <a:sym typeface="Wingdings" panose="05000000000000000000" pitchFamily="2" charset="2"/>
              </a:rPr>
              <a:t> and </a:t>
            </a:r>
            <a:r>
              <a:rPr lang="en-US" b="1" dirty="0" err="1">
                <a:sym typeface="Wingdings" panose="05000000000000000000" pitchFamily="2" charset="2"/>
              </a:rPr>
              <a:t>NaN</a:t>
            </a:r>
            <a:r>
              <a:rPr lang="en-US" dirty="0">
                <a:sym typeface="Wingdings" panose="05000000000000000000" pitchFamily="2" charset="2"/>
              </a:rPr>
              <a:t>. We cleaned it by 	converting </a:t>
            </a:r>
            <a:r>
              <a:rPr lang="en-US" b="1" dirty="0">
                <a:sym typeface="Wingdings" panose="05000000000000000000" pitchFamily="2" charset="2"/>
              </a:rPr>
              <a:t>“</a:t>
            </a:r>
            <a:r>
              <a:rPr lang="en-US" b="1" dirty="0" err="1">
                <a:sym typeface="Wingdings" panose="05000000000000000000" pitchFamily="2" charset="2"/>
              </a:rPr>
              <a:t>actively_hiring</a:t>
            </a:r>
            <a:r>
              <a:rPr lang="en-US" b="1" dirty="0">
                <a:sym typeface="Wingdings" panose="05000000000000000000" pitchFamily="2" charset="2"/>
              </a:rPr>
              <a:t>" </a:t>
            </a:r>
            <a:r>
              <a:rPr lang="en-US" dirty="0">
                <a:sym typeface="Wingdings" panose="05000000000000000000" pitchFamily="2" charset="2"/>
              </a:rPr>
              <a:t>to </a:t>
            </a:r>
            <a:r>
              <a:rPr lang="en-US" b="1" dirty="0">
                <a:sym typeface="Wingdings" panose="05000000000000000000" pitchFamily="2" charset="2"/>
              </a:rPr>
              <a:t>"yes"</a:t>
            </a:r>
            <a:r>
              <a:rPr lang="en-US" dirty="0">
                <a:sym typeface="Wingdings" panose="05000000000000000000" pitchFamily="2" charset="2"/>
              </a:rPr>
              <a:t> and missing values </a:t>
            </a:r>
            <a:r>
              <a:rPr lang="en-US" b="1" dirty="0">
                <a:sym typeface="Wingdings" panose="05000000000000000000" pitchFamily="2" charset="2"/>
              </a:rPr>
              <a:t>(</a:t>
            </a:r>
            <a:r>
              <a:rPr lang="en-US" b="1" dirty="0" err="1">
                <a:sym typeface="Wingdings" panose="05000000000000000000" pitchFamily="2" charset="2"/>
              </a:rPr>
              <a:t>NaN</a:t>
            </a:r>
            <a:r>
              <a:rPr lang="en-US" b="1" dirty="0">
                <a:sym typeface="Wingdings" panose="05000000000000000000" pitchFamily="2" charset="2"/>
              </a:rPr>
              <a:t>)</a:t>
            </a:r>
            <a:r>
              <a:rPr lang="en-US" dirty="0">
                <a:sym typeface="Wingdings" panose="05000000000000000000" pitchFamily="2" charset="2"/>
              </a:rPr>
              <a:t> to </a:t>
            </a:r>
            <a:r>
              <a:rPr lang="en-US" b="1" dirty="0">
                <a:sym typeface="Wingdings" panose="05000000000000000000" pitchFamily="2" charset="2"/>
              </a:rPr>
              <a:t>"no", </a:t>
            </a:r>
            <a:r>
              <a:rPr lang="en-US" dirty="0">
                <a:sym typeface="Wingdings" panose="05000000000000000000" pitchFamily="2" charset="2"/>
              </a:rPr>
              <a:t>assuming 	companies not listed as actively hiring are treated as "no".</a:t>
            </a:r>
          </a:p>
          <a:p>
            <a:pPr algn="just"/>
            <a:r>
              <a:rPr lang="en-US" b="1" dirty="0">
                <a:sym typeface="Wingdings" panose="05000000000000000000" pitchFamily="2" charset="2"/>
              </a:rPr>
              <a:t>4. Column name : </a:t>
            </a:r>
            <a:r>
              <a:rPr lang="en-US" b="1" dirty="0" err="1">
                <a:sym typeface="Wingdings" panose="05000000000000000000" pitchFamily="2" charset="2"/>
              </a:rPr>
              <a:t>early_applicant</a:t>
            </a:r>
            <a:endParaRPr lang="en-US" b="1" dirty="0">
              <a:sym typeface="Wingdings" panose="05000000000000000000" pitchFamily="2" charset="2"/>
            </a:endParaRPr>
          </a:p>
          <a:p>
            <a:pPr algn="just"/>
            <a:r>
              <a:rPr lang="en-US" dirty="0">
                <a:sym typeface="Wingdings" panose="05000000000000000000" pitchFamily="2" charset="2"/>
              </a:rPr>
              <a:t>	The </a:t>
            </a:r>
            <a:r>
              <a:rPr lang="en-US" b="1" dirty="0" err="1">
                <a:sym typeface="Wingdings" panose="05000000000000000000" pitchFamily="2" charset="2"/>
              </a:rPr>
              <a:t>early_applicant</a:t>
            </a:r>
            <a:r>
              <a:rPr lang="en-US" b="1" dirty="0">
                <a:sym typeface="Wingdings" panose="05000000000000000000" pitchFamily="2" charset="2"/>
              </a:rPr>
              <a:t> </a:t>
            </a:r>
            <a:r>
              <a:rPr lang="en-US" dirty="0">
                <a:sym typeface="Wingdings" panose="05000000000000000000" pitchFamily="2" charset="2"/>
              </a:rPr>
              <a:t>column had values like </a:t>
            </a:r>
            <a:r>
              <a:rPr lang="en-US" b="1" dirty="0">
                <a:sym typeface="Wingdings" panose="05000000000000000000" pitchFamily="2" charset="2"/>
              </a:rPr>
              <a:t>"Early Applicant" </a:t>
            </a:r>
            <a:r>
              <a:rPr lang="en-US" dirty="0">
                <a:sym typeface="Wingdings" panose="05000000000000000000" pitchFamily="2" charset="2"/>
              </a:rPr>
              <a:t>and </a:t>
            </a:r>
            <a:r>
              <a:rPr lang="en-US" b="1" dirty="0" err="1">
                <a:sym typeface="Wingdings" panose="05000000000000000000" pitchFamily="2" charset="2"/>
              </a:rPr>
              <a:t>NaN</a:t>
            </a:r>
            <a:r>
              <a:rPr lang="en-US" b="1" dirty="0">
                <a:sym typeface="Wingdings" panose="05000000000000000000" pitchFamily="2" charset="2"/>
              </a:rPr>
              <a:t>.</a:t>
            </a:r>
            <a:r>
              <a:rPr lang="en-US" dirty="0">
                <a:sym typeface="Wingdings" panose="05000000000000000000" pitchFamily="2" charset="2"/>
              </a:rPr>
              <a:t> We 	converted </a:t>
            </a:r>
            <a:r>
              <a:rPr lang="en-US" b="1" dirty="0">
                <a:sym typeface="Wingdings" panose="05000000000000000000" pitchFamily="2" charset="2"/>
              </a:rPr>
              <a:t>"Early Applicant" </a:t>
            </a:r>
            <a:r>
              <a:rPr lang="en-US" dirty="0">
                <a:sym typeface="Wingdings" panose="05000000000000000000" pitchFamily="2" charset="2"/>
              </a:rPr>
              <a:t>to </a:t>
            </a:r>
            <a:r>
              <a:rPr lang="en-US" b="1" dirty="0">
                <a:sym typeface="Wingdings" panose="05000000000000000000" pitchFamily="2" charset="2"/>
              </a:rPr>
              <a:t>"yes" </a:t>
            </a:r>
            <a:r>
              <a:rPr lang="en-US" dirty="0">
                <a:sym typeface="Wingdings" panose="05000000000000000000" pitchFamily="2" charset="2"/>
              </a:rPr>
              <a:t>and missing values to </a:t>
            </a:r>
            <a:r>
              <a:rPr lang="en-US" b="1" dirty="0">
                <a:sym typeface="Wingdings" panose="05000000000000000000" pitchFamily="2" charset="2"/>
              </a:rPr>
              <a:t>"no", </a:t>
            </a:r>
            <a:r>
              <a:rPr lang="en-US" dirty="0">
                <a:sym typeface="Wingdings" panose="05000000000000000000" pitchFamily="2" charset="2"/>
              </a:rPr>
              <a:t>assuming no 	info means not early. This cleaning was done 	to improve visualization.</a:t>
            </a:r>
          </a:p>
          <a:p>
            <a:pPr algn="just"/>
            <a:endParaRPr lang="en-IN" dirty="0">
              <a:sym typeface="Wingdings" panose="05000000000000000000" pitchFamily="2" charset="2"/>
            </a:endParaRPr>
          </a:p>
        </p:txBody>
      </p:sp>
      <p:pic>
        <p:nvPicPr>
          <p:cNvPr id="6" name="Picture 5">
            <a:extLst>
              <a:ext uri="{FF2B5EF4-FFF2-40B4-BE49-F238E27FC236}">
                <a16:creationId xmlns:a16="http://schemas.microsoft.com/office/drawing/2014/main" id="{6DFD404C-7FBC-C167-03D2-053F5017EC2F}"/>
              </a:ext>
            </a:extLst>
          </p:cNvPr>
          <p:cNvPicPr>
            <a:picLocks noChangeAspect="1"/>
          </p:cNvPicPr>
          <p:nvPr/>
        </p:nvPicPr>
        <p:blipFill>
          <a:blip r:embed="rId3"/>
          <a:stretch>
            <a:fillRect/>
          </a:stretch>
        </p:blipFill>
        <p:spPr>
          <a:xfrm>
            <a:off x="1913241" y="594135"/>
            <a:ext cx="260642" cy="260642"/>
          </a:xfrm>
          <a:prstGeom prst="rect">
            <a:avLst/>
          </a:prstGeom>
        </p:spPr>
      </p:pic>
      <p:sp>
        <p:nvSpPr>
          <p:cNvPr id="11" name="Text Placeholder 3">
            <a:extLst>
              <a:ext uri="{FF2B5EF4-FFF2-40B4-BE49-F238E27FC236}">
                <a16:creationId xmlns:a16="http://schemas.microsoft.com/office/drawing/2014/main" id="{4EC1845B-47A5-C552-7E96-4E7428DA290F}"/>
              </a:ext>
            </a:extLst>
          </p:cNvPr>
          <p:cNvSpPr txBox="1">
            <a:spLocks/>
          </p:cNvSpPr>
          <p:nvPr/>
        </p:nvSpPr>
        <p:spPr>
          <a:xfrm>
            <a:off x="2785247" y="923551"/>
            <a:ext cx="7323953" cy="11795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dirty="0"/>
          </a:p>
        </p:txBody>
      </p:sp>
      <p:pic>
        <p:nvPicPr>
          <p:cNvPr id="39" name="Picture 38" descr="A black background with a black square&#10;&#10;AI-generated content may be incorrect.">
            <a:extLst>
              <a:ext uri="{FF2B5EF4-FFF2-40B4-BE49-F238E27FC236}">
                <a16:creationId xmlns:a16="http://schemas.microsoft.com/office/drawing/2014/main" id="{C31CD061-E9E5-F9FD-2751-769E00A9EC6F}"/>
              </a:ext>
            </a:extLst>
          </p:cNvPr>
          <p:cNvPicPr>
            <a:picLocks noChangeAspect="1"/>
          </p:cNvPicPr>
          <p:nvPr/>
        </p:nvPicPr>
        <p:blipFill>
          <a:blip r:embed="rId4"/>
          <a:stretch>
            <a:fillRect/>
          </a:stretch>
        </p:blipFill>
        <p:spPr>
          <a:xfrm>
            <a:off x="1859115" y="1107754"/>
            <a:ext cx="365925" cy="365925"/>
          </a:xfrm>
          <a:prstGeom prst="rect">
            <a:avLst/>
          </a:prstGeom>
        </p:spPr>
      </p:pic>
      <p:sp>
        <p:nvSpPr>
          <p:cNvPr id="7" name="Slide Number Placeholder 6">
            <a:extLst>
              <a:ext uri="{FF2B5EF4-FFF2-40B4-BE49-F238E27FC236}">
                <a16:creationId xmlns:a16="http://schemas.microsoft.com/office/drawing/2014/main" id="{50EBCF35-A313-1378-BA8F-020184F3AD28}"/>
              </a:ext>
            </a:extLst>
          </p:cNvPr>
          <p:cNvSpPr>
            <a:spLocks noGrp="1"/>
          </p:cNvSpPr>
          <p:nvPr>
            <p:ph type="sldNum" sz="quarter" idx="2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C8719-7983-F226-F2C5-46B726A286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7D9BE-4582-92EB-DA90-DC9DD3B999D1}"/>
              </a:ext>
            </a:extLst>
          </p:cNvPr>
          <p:cNvSpPr txBox="1">
            <a:spLocks/>
          </p:cNvSpPr>
          <p:nvPr/>
        </p:nvSpPr>
        <p:spPr>
          <a:xfrm>
            <a:off x="2913802" y="2313635"/>
            <a:ext cx="5111750" cy="26689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Duplicate rows are exact copies of other rows in the dataset.  </a:t>
            </a:r>
          </a:p>
          <a:p>
            <a:r>
              <a:rPr lang="en-US" sz="1400" dirty="0"/>
              <a:t>First, check duplicates.</a:t>
            </a:r>
          </a:p>
          <a:p>
            <a:r>
              <a:rPr lang="en-US" sz="1400" dirty="0"/>
              <a:t>If duplicates are found, delete the rows.  </a:t>
            </a:r>
          </a:p>
          <a:p>
            <a:r>
              <a:rPr lang="en-US" sz="1400" dirty="0"/>
              <a:t>In my dataset, found </a:t>
            </a:r>
            <a:r>
              <a:rPr lang="en-US" sz="1400" b="1" dirty="0"/>
              <a:t>“26 rows × 10 columns” </a:t>
            </a:r>
            <a:r>
              <a:rPr lang="en-US" sz="1400" dirty="0"/>
              <a:t>duplicates and deleted permanently.  </a:t>
            </a:r>
          </a:p>
          <a:p>
            <a:r>
              <a:rPr lang="en-US" sz="1400" dirty="0"/>
              <a:t>Removing duplicates helped improve the quality of analysis and ensured each internship record was unique.</a:t>
            </a:r>
          </a:p>
        </p:txBody>
      </p:sp>
      <p:sp>
        <p:nvSpPr>
          <p:cNvPr id="4" name="Slide Number Placeholder 5">
            <a:extLst>
              <a:ext uri="{FF2B5EF4-FFF2-40B4-BE49-F238E27FC236}">
                <a16:creationId xmlns:a16="http://schemas.microsoft.com/office/drawing/2014/main" id="{647BA7C2-A468-B161-811B-7FB3B799A376}"/>
              </a:ext>
            </a:extLst>
          </p:cNvPr>
          <p:cNvSpPr txBox="1">
            <a:spLocks/>
          </p:cNvSpPr>
          <p:nvPr/>
        </p:nvSpPr>
        <p:spPr>
          <a:xfrm>
            <a:off x="9169397" y="8551664"/>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6</a:t>
            </a:fld>
            <a:endParaRPr lang="en-US" dirty="0"/>
          </a:p>
        </p:txBody>
      </p:sp>
      <p:sp>
        <p:nvSpPr>
          <p:cNvPr id="5" name="Title 1">
            <a:extLst>
              <a:ext uri="{FF2B5EF4-FFF2-40B4-BE49-F238E27FC236}">
                <a16:creationId xmlns:a16="http://schemas.microsoft.com/office/drawing/2014/main" id="{87B53C70-F587-847C-B57D-4501862D0A2B}"/>
              </a:ext>
            </a:extLst>
          </p:cNvPr>
          <p:cNvSpPr txBox="1">
            <a:spLocks/>
          </p:cNvSpPr>
          <p:nvPr/>
        </p:nvSpPr>
        <p:spPr>
          <a:xfrm>
            <a:off x="2885014" y="1528141"/>
            <a:ext cx="4179570" cy="4963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IN" sz="2000" b="1" cap="none" dirty="0"/>
              <a:t>REMOVING DUPLICATES</a:t>
            </a:r>
          </a:p>
        </p:txBody>
      </p:sp>
      <p:pic>
        <p:nvPicPr>
          <p:cNvPr id="6" name="Picture 5" descr="A black background with a black square&#10;&#10;AI-generated content may be incorrect.">
            <a:extLst>
              <a:ext uri="{FF2B5EF4-FFF2-40B4-BE49-F238E27FC236}">
                <a16:creationId xmlns:a16="http://schemas.microsoft.com/office/drawing/2014/main" id="{B25956EE-4A51-A98D-65AD-ABAF6EA642CD}"/>
              </a:ext>
            </a:extLst>
          </p:cNvPr>
          <p:cNvPicPr>
            <a:picLocks noChangeAspect="1"/>
          </p:cNvPicPr>
          <p:nvPr/>
        </p:nvPicPr>
        <p:blipFill>
          <a:blip r:embed="rId2"/>
          <a:stretch>
            <a:fillRect/>
          </a:stretch>
        </p:blipFill>
        <p:spPr>
          <a:xfrm>
            <a:off x="2533555" y="1641865"/>
            <a:ext cx="351459" cy="351459"/>
          </a:xfrm>
          <a:prstGeom prst="rect">
            <a:avLst/>
          </a:prstGeom>
        </p:spPr>
      </p:pic>
      <p:sp>
        <p:nvSpPr>
          <p:cNvPr id="10" name="Slide Number Placeholder 9">
            <a:extLst>
              <a:ext uri="{FF2B5EF4-FFF2-40B4-BE49-F238E27FC236}">
                <a16:creationId xmlns:a16="http://schemas.microsoft.com/office/drawing/2014/main" id="{7DC69F34-1B2C-3D43-A416-822BCB1C91E4}"/>
              </a:ext>
            </a:extLst>
          </p:cNvPr>
          <p:cNvSpPr>
            <a:spLocks noGrp="1"/>
          </p:cNvSpPr>
          <p:nvPr>
            <p:ph type="sldNum" sz="quarter" idx="2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51845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2597152" y="1637239"/>
            <a:ext cx="7903210" cy="4406266"/>
          </a:xfrm>
        </p:spPr>
        <p:txBody>
          <a:bodyPr vert="horz" lIns="91440" tIns="45720" rIns="91440" bIns="45720" rtlCol="0" anchor="t">
            <a:normAutofit/>
          </a:bodyPr>
          <a:lstStyle/>
          <a:p>
            <a:r>
              <a:rPr lang="en-US" b="1" dirty="0"/>
              <a:t>Checked null values :</a:t>
            </a:r>
          </a:p>
          <a:p>
            <a:r>
              <a:rPr lang="en-US" dirty="0"/>
              <a:t>	code for check null or nan values with count,</a:t>
            </a:r>
          </a:p>
          <a:p>
            <a:r>
              <a:rPr lang="en-US" b="1" dirty="0"/>
              <a:t>	</a:t>
            </a:r>
            <a:r>
              <a:rPr lang="en-US" dirty="0" err="1"/>
              <a:t>df.isna</a:t>
            </a:r>
            <a:r>
              <a:rPr lang="en-US" dirty="0"/>
              <a:t>().sum()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b="1" dirty="0"/>
              <a:t>Filled missing values :</a:t>
            </a:r>
          </a:p>
          <a:p>
            <a:r>
              <a:rPr lang="en-US" dirty="0"/>
              <a:t>	Calculated the mode for the numeric column </a:t>
            </a:r>
            <a:r>
              <a:rPr lang="en-US" b="1" dirty="0"/>
              <a:t>duration(months)</a:t>
            </a:r>
            <a:r>
              <a:rPr lang="en-US" dirty="0"/>
              <a:t> and 	replaced missing </a:t>
            </a:r>
            <a:r>
              <a:rPr lang="en-US" b="1" dirty="0"/>
              <a:t>(</a:t>
            </a:r>
            <a:r>
              <a:rPr lang="en-US" b="1" dirty="0" err="1"/>
              <a:t>NaN</a:t>
            </a:r>
            <a:r>
              <a:rPr lang="en-US" b="1" dirty="0"/>
              <a:t>)</a:t>
            </a:r>
            <a:r>
              <a:rPr lang="en-US" dirty="0"/>
              <a:t> values with the </a:t>
            </a:r>
            <a:r>
              <a:rPr lang="en-US" b="1" dirty="0"/>
              <a:t>mode</a:t>
            </a:r>
            <a:r>
              <a:rPr lang="en-US" dirty="0"/>
              <a:t>.</a:t>
            </a:r>
          </a:p>
          <a:p>
            <a:r>
              <a:rPr lang="en-US" dirty="0"/>
              <a:t>	After identifying the mode, we used it to fill the missing values.</a:t>
            </a:r>
          </a:p>
        </p:txBody>
      </p:sp>
      <p:sp>
        <p:nvSpPr>
          <p:cNvPr id="19" name="Title 1">
            <a:extLst>
              <a:ext uri="{FF2B5EF4-FFF2-40B4-BE49-F238E27FC236}">
                <a16:creationId xmlns:a16="http://schemas.microsoft.com/office/drawing/2014/main" id="{B095F69A-9C1C-1279-CEA5-F112804864F2}"/>
              </a:ext>
            </a:extLst>
          </p:cNvPr>
          <p:cNvSpPr txBox="1">
            <a:spLocks/>
          </p:cNvSpPr>
          <p:nvPr/>
        </p:nvSpPr>
        <p:spPr>
          <a:xfrm>
            <a:off x="2099312" y="892385"/>
            <a:ext cx="4179570" cy="4963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IN" sz="2000" b="1" cap="none" dirty="0"/>
              <a:t>HANDLING NAN VALUES</a:t>
            </a:r>
          </a:p>
        </p:txBody>
      </p:sp>
      <p:graphicFrame>
        <p:nvGraphicFramePr>
          <p:cNvPr id="25" name="Table 24">
            <a:extLst>
              <a:ext uri="{FF2B5EF4-FFF2-40B4-BE49-F238E27FC236}">
                <a16:creationId xmlns:a16="http://schemas.microsoft.com/office/drawing/2014/main" id="{5631AF60-C990-A50B-4198-4C7091401FB4}"/>
              </a:ext>
            </a:extLst>
          </p:cNvPr>
          <p:cNvGraphicFramePr>
            <a:graphicFrameLocks noGrp="1"/>
          </p:cNvGraphicFramePr>
          <p:nvPr>
            <p:extLst>
              <p:ext uri="{D42A27DB-BD31-4B8C-83A1-F6EECF244321}">
                <p14:modId xmlns:p14="http://schemas.microsoft.com/office/powerpoint/2010/main" val="3468088082"/>
              </p:ext>
            </p:extLst>
          </p:nvPr>
        </p:nvGraphicFramePr>
        <p:xfrm>
          <a:off x="3616962" y="2785319"/>
          <a:ext cx="3185160" cy="979551"/>
        </p:xfrm>
        <a:graphic>
          <a:graphicData uri="http://schemas.openxmlformats.org/drawingml/2006/table">
            <a:tbl>
              <a:tblPr/>
              <a:tblGrid>
                <a:gridCol w="1732280">
                  <a:extLst>
                    <a:ext uri="{9D8B030D-6E8A-4147-A177-3AD203B41FA5}">
                      <a16:colId xmlns:a16="http://schemas.microsoft.com/office/drawing/2014/main" val="2205466381"/>
                    </a:ext>
                  </a:extLst>
                </a:gridCol>
                <a:gridCol w="1452880">
                  <a:extLst>
                    <a:ext uri="{9D8B030D-6E8A-4147-A177-3AD203B41FA5}">
                      <a16:colId xmlns:a16="http://schemas.microsoft.com/office/drawing/2014/main" val="1285538709"/>
                    </a:ext>
                  </a:extLst>
                </a:gridCol>
              </a:tblGrid>
              <a:tr h="326517">
                <a:tc>
                  <a:txBody>
                    <a:bodyPr/>
                    <a:lstStyle/>
                    <a:p>
                      <a:r>
                        <a:rPr lang="en-IN" sz="1400" b="1" dirty="0"/>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dirty="0"/>
                        <a:t>Missing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295676"/>
                  </a:ext>
                </a:extLst>
              </a:tr>
              <a:tr h="326517">
                <a:tc>
                  <a:txBody>
                    <a:bodyPr/>
                    <a:lstStyle/>
                    <a:p>
                      <a:r>
                        <a:rPr lang="en-IN" sz="1400" dirty="0"/>
                        <a:t>duration(months)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477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560764"/>
                  </a:ext>
                </a:extLst>
              </a:tr>
              <a:tr h="326517">
                <a:tc>
                  <a:txBody>
                    <a:bodyPr/>
                    <a:lstStyle/>
                    <a:p>
                      <a:r>
                        <a:rPr lang="en-IN" sz="1400" dirty="0"/>
                        <a:t>Other columns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970228"/>
                  </a:ext>
                </a:extLst>
              </a:tr>
            </a:tbl>
          </a:graphicData>
        </a:graphic>
      </p:graphicFrame>
      <p:pic>
        <p:nvPicPr>
          <p:cNvPr id="7" name="Picture 6" descr="A black background with a black square&#10;&#10;AI-generated content may be incorrect.">
            <a:extLst>
              <a:ext uri="{FF2B5EF4-FFF2-40B4-BE49-F238E27FC236}">
                <a16:creationId xmlns:a16="http://schemas.microsoft.com/office/drawing/2014/main" id="{182E4BDD-2AE4-633F-148C-FFF5170FA4A2}"/>
              </a:ext>
            </a:extLst>
          </p:cNvPr>
          <p:cNvPicPr>
            <a:picLocks noChangeAspect="1"/>
          </p:cNvPicPr>
          <p:nvPr/>
        </p:nvPicPr>
        <p:blipFill>
          <a:blip r:embed="rId2"/>
          <a:stretch>
            <a:fillRect/>
          </a:stretch>
        </p:blipFill>
        <p:spPr>
          <a:xfrm>
            <a:off x="1662615" y="922201"/>
            <a:ext cx="436697" cy="436697"/>
          </a:xfrm>
          <a:prstGeom prst="rect">
            <a:avLst/>
          </a:prstGeom>
        </p:spPr>
      </p:pic>
      <p:sp>
        <p:nvSpPr>
          <p:cNvPr id="9" name="Slide Number Placeholder 8">
            <a:extLst>
              <a:ext uri="{FF2B5EF4-FFF2-40B4-BE49-F238E27FC236}">
                <a16:creationId xmlns:a16="http://schemas.microsoft.com/office/drawing/2014/main" id="{A73E5A37-0217-F0CA-1FB7-FFA390A7830A}"/>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13463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43D55-1EBF-FF8C-6B06-664B176C36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A9C2B-9309-B8FD-7AB2-700EB8DEEE76}"/>
              </a:ext>
            </a:extLst>
          </p:cNvPr>
          <p:cNvSpPr>
            <a:spLocks noGrp="1"/>
          </p:cNvSpPr>
          <p:nvPr>
            <p:ph type="body" idx="1"/>
          </p:nvPr>
        </p:nvSpPr>
        <p:spPr>
          <a:xfrm>
            <a:off x="1664130" y="975042"/>
            <a:ext cx="8004810" cy="5381308"/>
          </a:xfrm>
        </p:spPr>
        <p:txBody>
          <a:bodyPr vert="horz" lIns="91440" tIns="45720" rIns="91440" bIns="45720" rtlCol="0" anchor="t">
            <a:normAutofit/>
          </a:bodyPr>
          <a:lstStyle/>
          <a:p>
            <a:r>
              <a:rPr lang="en-US" b="1" dirty="0"/>
              <a:t>What is outliers ?</a:t>
            </a:r>
          </a:p>
          <a:p>
            <a:r>
              <a:rPr lang="en-US" dirty="0"/>
              <a:t>Outliers are data points that are significantly higher or lower than the rest of the dataset. They can distort analysis and lead to misleading insights.</a:t>
            </a:r>
          </a:p>
          <a:p>
            <a:r>
              <a:rPr lang="en-US" b="1" dirty="0"/>
              <a:t>Column name: </a:t>
            </a:r>
            <a:r>
              <a:rPr lang="en-US" b="1" dirty="0" err="1"/>
              <a:t>stipend_per_month</a:t>
            </a:r>
            <a:endParaRPr lang="en-US" b="1" dirty="0"/>
          </a:p>
          <a:p>
            <a:r>
              <a:rPr lang="en-US" dirty="0"/>
              <a:t>	</a:t>
            </a:r>
            <a:r>
              <a:rPr lang="en-US" b="1" dirty="0"/>
              <a:t>Ex: </a:t>
            </a:r>
            <a:r>
              <a:rPr lang="en-US" dirty="0" err="1"/>
              <a:t>stipend_per_month</a:t>
            </a:r>
            <a:r>
              <a:rPr lang="en-US" dirty="0"/>
              <a:t> – 5 Too low</a:t>
            </a:r>
          </a:p>
          <a:p>
            <a:r>
              <a:rPr lang="en-US" dirty="0"/>
              <a:t>	      </a:t>
            </a:r>
            <a:r>
              <a:rPr lang="en-US" dirty="0" err="1"/>
              <a:t>stipend_per_month</a:t>
            </a:r>
            <a:r>
              <a:rPr lang="en-US" dirty="0"/>
              <a:t> – 300000 Too high</a:t>
            </a:r>
          </a:p>
          <a:p>
            <a:r>
              <a:rPr lang="en-US" b="1" dirty="0"/>
              <a:t>Method used to handle : IQR Method (</a:t>
            </a:r>
            <a:r>
              <a:rPr lang="en-US" b="1" dirty="0" err="1"/>
              <a:t>Interqurtile</a:t>
            </a:r>
            <a:r>
              <a:rPr lang="en-US" b="1" dirty="0"/>
              <a:t> Range)</a:t>
            </a:r>
          </a:p>
          <a:p>
            <a:r>
              <a:rPr lang="en-US" dirty="0"/>
              <a:t>	Q1 = </a:t>
            </a:r>
            <a:r>
              <a:rPr lang="en-US" dirty="0" err="1"/>
              <a:t>df</a:t>
            </a:r>
            <a:r>
              <a:rPr lang="en-US" dirty="0"/>
              <a:t>['</a:t>
            </a:r>
            <a:r>
              <a:rPr lang="en-US" dirty="0" err="1"/>
              <a:t>stipend_per_month</a:t>
            </a:r>
            <a:r>
              <a:rPr lang="en-US" dirty="0"/>
              <a:t>'].quantile(0.25) # 0.25 </a:t>
            </a:r>
            <a:r>
              <a:rPr lang="en-US" dirty="0">
                <a:sym typeface="Wingdings" panose="05000000000000000000" pitchFamily="2" charset="2"/>
              </a:rPr>
              <a:t> </a:t>
            </a:r>
            <a:r>
              <a:rPr lang="en-US" dirty="0"/>
              <a:t>25% of data points</a:t>
            </a:r>
          </a:p>
          <a:p>
            <a:r>
              <a:rPr lang="en-US" dirty="0"/>
              <a:t>	Q3 = </a:t>
            </a:r>
            <a:r>
              <a:rPr lang="en-US" dirty="0" err="1"/>
              <a:t>df</a:t>
            </a:r>
            <a:r>
              <a:rPr lang="en-US" dirty="0"/>
              <a:t>['</a:t>
            </a:r>
            <a:r>
              <a:rPr lang="en-US" dirty="0" err="1"/>
              <a:t>stipend_per_month</a:t>
            </a:r>
            <a:r>
              <a:rPr lang="en-US" dirty="0"/>
              <a:t>'].quantile(0.75) #0.75 </a:t>
            </a:r>
            <a:r>
              <a:rPr lang="en-US" dirty="0">
                <a:sym typeface="Wingdings" panose="05000000000000000000" pitchFamily="2" charset="2"/>
              </a:rPr>
              <a:t> 75% of data points</a:t>
            </a:r>
            <a:endParaRPr lang="en-US" dirty="0"/>
          </a:p>
          <a:p>
            <a:r>
              <a:rPr lang="en-US" dirty="0"/>
              <a:t>	IQR = Q3 - Q1</a:t>
            </a:r>
          </a:p>
          <a:p>
            <a:r>
              <a:rPr lang="en-US" dirty="0"/>
              <a:t>	</a:t>
            </a:r>
            <a:r>
              <a:rPr lang="en-US" dirty="0" err="1"/>
              <a:t>lower_bound</a:t>
            </a:r>
            <a:r>
              <a:rPr lang="en-US" dirty="0"/>
              <a:t> = Q1 - 1.5 * IQR</a:t>
            </a:r>
          </a:p>
          <a:p>
            <a:r>
              <a:rPr lang="en-US" dirty="0"/>
              <a:t>	</a:t>
            </a:r>
            <a:r>
              <a:rPr lang="en-US" dirty="0" err="1"/>
              <a:t>upper_bound</a:t>
            </a:r>
            <a:r>
              <a:rPr lang="en-US" dirty="0"/>
              <a:t> = Q3 + 1.5 * IQR</a:t>
            </a:r>
          </a:p>
          <a:p>
            <a:r>
              <a:rPr lang="en-US" b="1" dirty="0"/>
              <a:t>Filter out outliers</a:t>
            </a:r>
          </a:p>
          <a:p>
            <a:r>
              <a:rPr lang="en-US" dirty="0"/>
              <a:t>	</a:t>
            </a:r>
            <a:r>
              <a:rPr lang="en-US" dirty="0" err="1"/>
              <a:t>df</a:t>
            </a:r>
            <a:r>
              <a:rPr lang="en-US" dirty="0"/>
              <a:t> = </a:t>
            </a:r>
            <a:r>
              <a:rPr lang="en-US" dirty="0" err="1"/>
              <a:t>df</a:t>
            </a:r>
            <a:r>
              <a:rPr lang="en-US" dirty="0"/>
              <a:t>[(</a:t>
            </a:r>
            <a:r>
              <a:rPr lang="en-US" dirty="0" err="1"/>
              <a:t>df</a:t>
            </a:r>
            <a:r>
              <a:rPr lang="en-US" dirty="0"/>
              <a:t>['</a:t>
            </a:r>
            <a:r>
              <a:rPr lang="en-US" dirty="0" err="1"/>
              <a:t>stipend_per_month</a:t>
            </a:r>
            <a:r>
              <a:rPr lang="en-US" dirty="0"/>
              <a:t>'] &gt;= </a:t>
            </a:r>
            <a:r>
              <a:rPr lang="en-US" dirty="0" err="1"/>
              <a:t>lower_bound</a:t>
            </a:r>
            <a:r>
              <a:rPr lang="en-US" dirty="0"/>
              <a:t>) &amp; (</a:t>
            </a:r>
            <a:r>
              <a:rPr lang="en-US" dirty="0" err="1"/>
              <a:t>df</a:t>
            </a:r>
            <a:r>
              <a:rPr lang="en-US" dirty="0"/>
              <a:t>['</a:t>
            </a:r>
            <a:r>
              <a:rPr lang="en-US" dirty="0" err="1"/>
              <a:t>stipend_per_month</a:t>
            </a:r>
            <a:r>
              <a:rPr lang="en-US" dirty="0"/>
              <a:t>'] &lt;= </a:t>
            </a:r>
            <a:r>
              <a:rPr lang="en-US" dirty="0" err="1"/>
              <a:t>upper_bound</a:t>
            </a:r>
            <a:r>
              <a:rPr lang="en-US" dirty="0"/>
              <a:t>)]</a:t>
            </a:r>
          </a:p>
          <a:p>
            <a:r>
              <a:rPr lang="en-US" dirty="0"/>
              <a:t>In my dataset, I found many outliers. For those columns with outliers, I replaced the </a:t>
            </a:r>
            <a:r>
              <a:rPr lang="en-US" dirty="0" err="1"/>
              <a:t>NaN</a:t>
            </a:r>
            <a:r>
              <a:rPr lang="en-US" dirty="0"/>
              <a:t> values for the outliers.</a:t>
            </a:r>
          </a:p>
        </p:txBody>
      </p:sp>
      <p:sp>
        <p:nvSpPr>
          <p:cNvPr id="4" name="TextBox 3">
            <a:extLst>
              <a:ext uri="{FF2B5EF4-FFF2-40B4-BE49-F238E27FC236}">
                <a16:creationId xmlns:a16="http://schemas.microsoft.com/office/drawing/2014/main" id="{1A501896-5DC7-C733-47D3-7757D23B319E}"/>
              </a:ext>
            </a:extLst>
          </p:cNvPr>
          <p:cNvSpPr txBox="1"/>
          <p:nvPr/>
        </p:nvSpPr>
        <p:spPr>
          <a:xfrm>
            <a:off x="1472358" y="460494"/>
            <a:ext cx="6101080" cy="400110"/>
          </a:xfrm>
          <a:prstGeom prst="rect">
            <a:avLst/>
          </a:prstGeom>
          <a:noFill/>
        </p:spPr>
        <p:txBody>
          <a:bodyPr wrap="square">
            <a:spAutoFit/>
          </a:bodyPr>
          <a:lstStyle/>
          <a:p>
            <a:r>
              <a:rPr lang="en-US" sz="2000" b="1" dirty="0">
                <a:solidFill>
                  <a:schemeClr val="tx1">
                    <a:lumMod val="75000"/>
                    <a:lumOff val="25000"/>
                  </a:schemeClr>
                </a:solidFill>
              </a:rPr>
              <a:t>NUMERIC ESTIMATION/OUTLIER REMOVAL</a:t>
            </a:r>
          </a:p>
        </p:txBody>
      </p:sp>
      <p:pic>
        <p:nvPicPr>
          <p:cNvPr id="5" name="Picture 4" descr="A black background with a black square&#10;&#10;AI-generated content may be incorrect.">
            <a:extLst>
              <a:ext uri="{FF2B5EF4-FFF2-40B4-BE49-F238E27FC236}">
                <a16:creationId xmlns:a16="http://schemas.microsoft.com/office/drawing/2014/main" id="{1A29AC43-1147-14A1-817F-93BBA8D6E8A6}"/>
              </a:ext>
            </a:extLst>
          </p:cNvPr>
          <p:cNvPicPr>
            <a:picLocks noChangeAspect="1"/>
          </p:cNvPicPr>
          <p:nvPr/>
        </p:nvPicPr>
        <p:blipFill>
          <a:blip r:embed="rId2"/>
          <a:stretch>
            <a:fillRect/>
          </a:stretch>
        </p:blipFill>
        <p:spPr>
          <a:xfrm>
            <a:off x="1082550" y="460494"/>
            <a:ext cx="389808" cy="389808"/>
          </a:xfrm>
          <a:prstGeom prst="rect">
            <a:avLst/>
          </a:prstGeom>
        </p:spPr>
      </p:pic>
      <p:sp>
        <p:nvSpPr>
          <p:cNvPr id="8" name="Slide Number Placeholder 7">
            <a:extLst>
              <a:ext uri="{FF2B5EF4-FFF2-40B4-BE49-F238E27FC236}">
                <a16:creationId xmlns:a16="http://schemas.microsoft.com/office/drawing/2014/main" id="{D73CB33D-E121-64B8-602C-00A7FCB78207}"/>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226587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0"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C5183-36C8-8A63-CE1A-DF2EC574F7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040D0-80F7-8A20-37E6-E4BF57969DC5}"/>
              </a:ext>
            </a:extLst>
          </p:cNvPr>
          <p:cNvSpPr>
            <a:spLocks noGrp="1"/>
          </p:cNvSpPr>
          <p:nvPr>
            <p:ph type="body" idx="1"/>
          </p:nvPr>
        </p:nvSpPr>
        <p:spPr>
          <a:xfrm>
            <a:off x="1525270" y="243840"/>
            <a:ext cx="8482330" cy="6376035"/>
          </a:xfrm>
        </p:spPr>
        <p:txBody>
          <a:bodyPr vert="horz" lIns="91440" tIns="45720" rIns="91440" bIns="45720" rtlCol="0" anchor="t">
            <a:normAutofit/>
          </a:bodyPr>
          <a:lstStyle/>
          <a:p>
            <a:pPr marL="285750" indent="-285750">
              <a:buFont typeface="Arial" panose="020B0604020202020204" pitchFamily="34" charset="0"/>
              <a:buChar char="•"/>
            </a:pPr>
            <a:r>
              <a:rPr lang="en-IN" dirty="0"/>
              <a:t>Median or Mode ?</a:t>
            </a:r>
          </a:p>
          <a:p>
            <a:r>
              <a:rPr lang="en-US" dirty="0"/>
              <a:t>	If outliers are found in a column, fill the </a:t>
            </a:r>
            <a:r>
              <a:rPr lang="en-US" dirty="0" err="1"/>
              <a:t>NaN</a:t>
            </a:r>
            <a:r>
              <a:rPr lang="en-US" dirty="0"/>
              <a:t> values with the median. If there are no 	outliers, fill the </a:t>
            </a:r>
            <a:r>
              <a:rPr lang="en-US" dirty="0" err="1"/>
              <a:t>NaN</a:t>
            </a:r>
            <a:r>
              <a:rPr lang="en-US" dirty="0"/>
              <a:t> values with the mode.</a:t>
            </a:r>
          </a:p>
          <a:p>
            <a:pPr marL="285750" indent="-285750">
              <a:buFont typeface="Arial" panose="020B0604020202020204" pitchFamily="34" charset="0"/>
              <a:buChar char="•"/>
            </a:pPr>
            <a:r>
              <a:rPr lang="en-US" dirty="0"/>
              <a:t>Replaced the </a:t>
            </a:r>
            <a:r>
              <a:rPr lang="en-US" dirty="0" err="1"/>
              <a:t>NaN</a:t>
            </a:r>
            <a:r>
              <a:rPr lang="en-US" dirty="0"/>
              <a:t> values with the </a:t>
            </a:r>
            <a:r>
              <a:rPr lang="en-US" b="1" dirty="0"/>
              <a:t>median</a:t>
            </a:r>
            <a:r>
              <a:rPr lang="en-US" dirty="0"/>
              <a:t> in the </a:t>
            </a:r>
            <a:r>
              <a:rPr lang="en-US" b="1" dirty="0"/>
              <a:t>stipend</a:t>
            </a:r>
            <a:r>
              <a:rPr lang="en-US" dirty="0"/>
              <a:t> column.</a:t>
            </a:r>
          </a:p>
          <a:p>
            <a:pPr marL="285750" indent="-285750">
              <a:buFont typeface="Arial" panose="020B0604020202020204" pitchFamily="34" charset="0"/>
              <a:buChar char="•"/>
            </a:pPr>
            <a:r>
              <a:rPr lang="en-US" dirty="0"/>
              <a:t>Necessary to clean the outliers before modeling or visualization.</a:t>
            </a:r>
          </a:p>
          <a:p>
            <a:r>
              <a:rPr lang="en-US" b="1" dirty="0"/>
              <a:t>Delete the unwanted Columns:</a:t>
            </a:r>
          </a:p>
          <a:p>
            <a:r>
              <a:rPr lang="en-US" dirty="0"/>
              <a:t>	</a:t>
            </a:r>
            <a:r>
              <a:rPr lang="en-US" dirty="0" err="1"/>
              <a:t>apply_links</a:t>
            </a:r>
            <a:r>
              <a:rPr lang="en-US" dirty="0"/>
              <a:t>, and </a:t>
            </a:r>
            <a:r>
              <a:rPr lang="en-US" dirty="0" err="1"/>
              <a:t>potsed_time</a:t>
            </a:r>
            <a:endParaRPr lang="en-US" dirty="0"/>
          </a:p>
          <a:p>
            <a:r>
              <a:rPr lang="en-US" b="1" dirty="0"/>
              <a:t>Verified types using: </a:t>
            </a:r>
            <a:r>
              <a:rPr lang="en-US" dirty="0"/>
              <a:t>df.info()</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Ensured no </a:t>
            </a:r>
            <a:r>
              <a:rPr lang="en-US" dirty="0" err="1"/>
              <a:t>NaNs</a:t>
            </a:r>
            <a:r>
              <a:rPr lang="en-US" dirty="0"/>
              <a:t> remained before analysis</a:t>
            </a:r>
          </a:p>
        </p:txBody>
      </p:sp>
      <p:graphicFrame>
        <p:nvGraphicFramePr>
          <p:cNvPr id="2" name="Table 1">
            <a:extLst>
              <a:ext uri="{FF2B5EF4-FFF2-40B4-BE49-F238E27FC236}">
                <a16:creationId xmlns:a16="http://schemas.microsoft.com/office/drawing/2014/main" id="{AD519488-1C06-105E-CF1F-BDD84A8ADBC5}"/>
              </a:ext>
            </a:extLst>
          </p:cNvPr>
          <p:cNvGraphicFramePr>
            <a:graphicFrameLocks noGrp="1"/>
          </p:cNvGraphicFramePr>
          <p:nvPr>
            <p:extLst>
              <p:ext uri="{D42A27DB-BD31-4B8C-83A1-F6EECF244321}">
                <p14:modId xmlns:p14="http://schemas.microsoft.com/office/powerpoint/2010/main" val="2173204058"/>
              </p:ext>
            </p:extLst>
          </p:nvPr>
        </p:nvGraphicFramePr>
        <p:xfrm>
          <a:off x="1595283" y="2919746"/>
          <a:ext cx="5061156" cy="3048000"/>
        </p:xfrm>
        <a:graphic>
          <a:graphicData uri="http://schemas.openxmlformats.org/drawingml/2006/table">
            <a:tbl>
              <a:tblPr/>
              <a:tblGrid>
                <a:gridCol w="371169">
                  <a:extLst>
                    <a:ext uri="{9D8B030D-6E8A-4147-A177-3AD203B41FA5}">
                      <a16:colId xmlns:a16="http://schemas.microsoft.com/office/drawing/2014/main" val="3694886460"/>
                    </a:ext>
                  </a:extLst>
                </a:gridCol>
                <a:gridCol w="1779638">
                  <a:extLst>
                    <a:ext uri="{9D8B030D-6E8A-4147-A177-3AD203B41FA5}">
                      <a16:colId xmlns:a16="http://schemas.microsoft.com/office/drawing/2014/main" val="1639969320"/>
                    </a:ext>
                  </a:extLst>
                </a:gridCol>
                <a:gridCol w="1465007">
                  <a:extLst>
                    <a:ext uri="{9D8B030D-6E8A-4147-A177-3AD203B41FA5}">
                      <a16:colId xmlns:a16="http://schemas.microsoft.com/office/drawing/2014/main" val="2945074009"/>
                    </a:ext>
                  </a:extLst>
                </a:gridCol>
                <a:gridCol w="1445342">
                  <a:extLst>
                    <a:ext uri="{9D8B030D-6E8A-4147-A177-3AD203B41FA5}">
                      <a16:colId xmlns:a16="http://schemas.microsoft.com/office/drawing/2014/main" val="2028563949"/>
                    </a:ext>
                  </a:extLst>
                </a:gridCol>
              </a:tblGrid>
              <a:tr h="0">
                <a:tc>
                  <a:txBody>
                    <a:bodyPr/>
                    <a:lstStyle/>
                    <a:p>
                      <a:r>
                        <a:rPr lang="en-IN"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Non-Null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3580106"/>
                  </a:ext>
                </a:extLst>
              </a:tr>
              <a:tr h="0">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intern_role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9506698"/>
                  </a:ext>
                </a:extLst>
              </a:tr>
              <a:tr h="0">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company_name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998129"/>
                  </a:ext>
                </a:extLst>
              </a:tr>
              <a:tr h="0">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hiring_type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646776"/>
                  </a:ext>
                </a:extLst>
              </a:tr>
              <a:tr h="0">
                <a:tc>
                  <a:txBody>
                    <a:bodyPr/>
                    <a:lstStyle/>
                    <a:p>
                      <a:r>
                        <a:rPr lang="en-IN"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9766197"/>
                  </a:ext>
                </a:extLst>
              </a:tr>
              <a:tr h="0">
                <a:tc>
                  <a:txBody>
                    <a:bodyPr/>
                    <a:lstStyle/>
                    <a:p>
                      <a:r>
                        <a:rPr lang="en-IN" sz="140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job_offer(LPA)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float64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826561"/>
                  </a:ext>
                </a:extLst>
              </a:tr>
              <a:tr h="0">
                <a:tc>
                  <a:txBody>
                    <a:bodyPr/>
                    <a:lstStyle/>
                    <a:p>
                      <a:r>
                        <a:rPr lang="en-IN" sz="140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stipend_per_month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int32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537174"/>
                  </a:ext>
                </a:extLst>
              </a:tr>
              <a:tr h="0">
                <a:tc>
                  <a:txBody>
                    <a:bodyPr/>
                    <a:lstStyle/>
                    <a:p>
                      <a:r>
                        <a:rPr lang="en-IN" sz="140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duration(months)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float64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6615408"/>
                  </a:ext>
                </a:extLst>
              </a:tr>
              <a:tr h="0">
                <a:tc>
                  <a:txBody>
                    <a:bodyPr/>
                    <a:lstStyle/>
                    <a:p>
                      <a:r>
                        <a:rPr lang="en-IN" sz="140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early_applicant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6874058"/>
                  </a:ext>
                </a:extLst>
              </a:tr>
              <a:tr h="0">
                <a:tc>
                  <a:txBody>
                    <a:bodyPr/>
                    <a:lstStyle/>
                    <a:p>
                      <a:r>
                        <a:rPr lang="en-IN" sz="140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posted_date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6024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datetime64[ns]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097401"/>
                  </a:ext>
                </a:extLst>
              </a:tr>
            </a:tbl>
          </a:graphicData>
        </a:graphic>
      </p:graphicFrame>
      <p:sp>
        <p:nvSpPr>
          <p:cNvPr id="5" name="Slide Number Placeholder 4">
            <a:extLst>
              <a:ext uri="{FF2B5EF4-FFF2-40B4-BE49-F238E27FC236}">
                <a16:creationId xmlns:a16="http://schemas.microsoft.com/office/drawing/2014/main" id="{AE9F5764-F38F-8E1D-6558-70E3934F614C}"/>
              </a:ext>
            </a:extLst>
          </p:cNvPr>
          <p:cNvSpPr>
            <a:spLocks noGrp="1"/>
          </p:cNvSpPr>
          <p:nvPr>
            <p:ph type="sldNum" sz="quarter" idx="1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197650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animEffect transition="in" filter="fade">
                                      <p:cBhvr>
                                        <p:cTn id="31" dur="500"/>
                                        <p:tgtEl>
                                          <p:spTgt spid="3">
                                            <p:txEl>
                                              <p:pRg st="17" end="1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521</TotalTime>
  <Words>1519</Words>
  <Application>Microsoft Office PowerPoint</Application>
  <PresentationFormat>Widescreen</PresentationFormat>
  <Paragraphs>209</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Tenorite</vt:lpstr>
      <vt:lpstr>Wingdings</vt:lpstr>
      <vt:lpstr>Monoline</vt:lpstr>
      <vt:lpstr>Exploratory Data Analysis of Internships in India</vt:lpstr>
      <vt:lpstr>PROBLEM STATEMENT</vt:lpstr>
      <vt:lpstr>Tools used for eda</vt:lpstr>
      <vt:lpstr>DATASET OVERVIEW</vt:lpstr>
      <vt:lpstr>Analyzing Data</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EDA helped uncover: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Arul Raman</cp:lastModifiedBy>
  <cp:revision>7</cp:revision>
  <dcterms:created xsi:type="dcterms:W3CDTF">2023-07-24T01:11:48Z</dcterms:created>
  <dcterms:modified xsi:type="dcterms:W3CDTF">2025-07-04T16:49:19Z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