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Arul Prasad S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au311121104010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algn="l"/>
            <a:r>
              <a:rPr lang="en-IN" sz="1100" b="0" i="0" u="none" strike="noStrike" baseline="0" dirty="0">
                <a:latin typeface="ArialMT"/>
              </a:rPr>
              <a:t>Loyola ICAM College of</a:t>
            </a:r>
          </a:p>
          <a:p>
            <a:pPr algn="l"/>
            <a:r>
              <a:rPr lang="en-IN" sz="1100" b="0" i="0" u="none" strike="noStrike" baseline="0" dirty="0">
                <a:latin typeface="ArialMT"/>
              </a:rPr>
              <a:t>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7742E44-F8C7-4F5C-BFAE-6A38757718AB}"/>
              </a:ext>
            </a:extLst>
          </p:cNvPr>
          <p:cNvSpPr txBox="1"/>
          <p:nvPr/>
        </p:nvSpPr>
        <p:spPr>
          <a:xfrm>
            <a:off x="692601" y="1025882"/>
            <a:ext cx="8072779" cy="3600986"/>
          </a:xfrm>
          <a:prstGeom prst="rect">
            <a:avLst/>
          </a:prstGeom>
          <a:noFill/>
        </p:spPr>
        <p:txBody>
          <a:bodyPr wrap="square">
            <a:spAutoFit/>
          </a:bodyPr>
          <a:lstStyle/>
          <a:p>
            <a:pPr algn="l"/>
            <a:r>
              <a:rPr lang="en-US" sz="950" b="1" i="0" dirty="0">
                <a:solidFill>
                  <a:schemeClr val="tx1"/>
                </a:solidFill>
                <a:effectLst/>
                <a:highlight>
                  <a:srgbClr val="FFFFFF"/>
                </a:highlight>
                <a:latin typeface="Söhne"/>
              </a:rPr>
              <a:t>Database Models:</a:t>
            </a:r>
            <a:endParaRPr lang="en-US" sz="950" b="0" i="0" dirty="0">
              <a:solidFill>
                <a:schemeClr val="tx1"/>
              </a:solidFill>
              <a:effectLst/>
              <a:highlight>
                <a:srgbClr val="FFFFFF"/>
              </a:highlight>
              <a:latin typeface="Söhne"/>
            </a:endParaRPr>
          </a:p>
          <a:p>
            <a:pPr algn="l">
              <a:buFont typeface="+mj-lt"/>
              <a:buAutoNum type="arabicPeriod"/>
            </a:pPr>
            <a:r>
              <a:rPr lang="en-US" sz="950" b="1" i="0" dirty="0">
                <a:solidFill>
                  <a:schemeClr val="tx1"/>
                </a:solidFill>
                <a:effectLst/>
                <a:highlight>
                  <a:srgbClr val="FFFFFF"/>
                </a:highlight>
                <a:latin typeface="Söhne"/>
              </a:rPr>
              <a:t>User Model (User):</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Username (char, unique), Email (email, unique), Password (char)</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Inherits from Django's </a:t>
            </a:r>
            <a:r>
              <a:rPr lang="en-US" sz="950" b="0" i="0" dirty="0" err="1">
                <a:solidFill>
                  <a:schemeClr val="tx1"/>
                </a:solidFill>
                <a:effectLst/>
                <a:highlight>
                  <a:srgbClr val="FFFFFF"/>
                </a:highlight>
                <a:latin typeface="Söhne"/>
              </a:rPr>
              <a:t>AbstractUser</a:t>
            </a:r>
            <a:r>
              <a:rPr lang="en-US" sz="950" b="0" i="0" dirty="0">
                <a:solidFill>
                  <a:schemeClr val="tx1"/>
                </a:solidFill>
                <a:effectLst/>
                <a:highlight>
                  <a:srgbClr val="FFFFFF"/>
                </a:highlight>
                <a:latin typeface="Söhne"/>
              </a:rPr>
              <a:t> for built-in authentication functionality.</a:t>
            </a:r>
          </a:p>
          <a:p>
            <a:pPr algn="l">
              <a:buFont typeface="+mj-lt"/>
              <a:buAutoNum type="arabicPeriod"/>
            </a:pPr>
            <a:r>
              <a:rPr lang="en-US" sz="950" b="1" i="0" dirty="0">
                <a:solidFill>
                  <a:schemeClr val="tx1"/>
                </a:solidFill>
                <a:effectLst/>
                <a:highlight>
                  <a:srgbClr val="FFFFFF"/>
                </a:highlight>
                <a:latin typeface="Söhne"/>
              </a:rPr>
              <a:t>Song Model (Song):</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Title (char), Artist (char), Album (char), Song File (char)</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Represents individual songs in the application, storing metadata such as title, artist, and album information.</a:t>
            </a:r>
          </a:p>
          <a:p>
            <a:pPr algn="l">
              <a:buFont typeface="+mj-lt"/>
              <a:buAutoNum type="arabicPeriod"/>
            </a:pPr>
            <a:r>
              <a:rPr lang="en-US" sz="950" b="1" i="0" dirty="0" err="1">
                <a:solidFill>
                  <a:schemeClr val="tx1"/>
                </a:solidFill>
                <a:effectLst/>
                <a:highlight>
                  <a:srgbClr val="FFFFFF"/>
                </a:highlight>
                <a:latin typeface="Söhne"/>
              </a:rPr>
              <a:t>WatchLater</a:t>
            </a:r>
            <a:r>
              <a:rPr lang="en-US" sz="950" b="1" i="0" dirty="0">
                <a:solidFill>
                  <a:schemeClr val="tx1"/>
                </a:solidFill>
                <a:effectLst/>
                <a:highlight>
                  <a:srgbClr val="FFFFFF"/>
                </a:highlight>
                <a:latin typeface="Söhne"/>
              </a:rPr>
              <a:t> Model (</a:t>
            </a:r>
            <a:r>
              <a:rPr lang="en-US" sz="950" b="1" i="0" dirty="0" err="1">
                <a:solidFill>
                  <a:schemeClr val="tx1"/>
                </a:solidFill>
                <a:effectLst/>
                <a:highlight>
                  <a:srgbClr val="FFFFFF"/>
                </a:highlight>
                <a:latin typeface="Söhne"/>
              </a:rPr>
              <a:t>WatchLater</a:t>
            </a:r>
            <a:r>
              <a:rPr lang="en-US" sz="950" b="1" i="0" dirty="0">
                <a:solidFill>
                  <a:schemeClr val="tx1"/>
                </a:solidFill>
                <a:effectLst/>
                <a:highlight>
                  <a:srgbClr val="FFFFFF"/>
                </a:highlight>
                <a:latin typeface="Söhne"/>
              </a:rPr>
              <a:t>):</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Fields: User (foreign key to User model), Song (foreign key to Song model)</a:t>
            </a: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Represents the relationship between users and songs they want to watch later.</a:t>
            </a:r>
          </a:p>
          <a:p>
            <a:pPr marL="457200" lvl="1" algn="l"/>
            <a:endParaRPr lang="en-US" sz="950" b="0" i="0" dirty="0">
              <a:solidFill>
                <a:schemeClr val="tx1"/>
              </a:solidFill>
              <a:effectLst/>
              <a:highlight>
                <a:srgbClr val="FFFFFF"/>
              </a:highlight>
              <a:latin typeface="Söhne"/>
            </a:endParaRPr>
          </a:p>
          <a:p>
            <a:pPr algn="l"/>
            <a:r>
              <a:rPr lang="en-US" sz="950" b="1" i="0" dirty="0">
                <a:solidFill>
                  <a:schemeClr val="tx1"/>
                </a:solidFill>
                <a:effectLst/>
                <a:highlight>
                  <a:srgbClr val="FFFFFF"/>
                </a:highlight>
                <a:latin typeface="Söhne"/>
              </a:rPr>
              <a:t>Results &amp; Metrics:</a:t>
            </a:r>
            <a:endParaRPr lang="en-US" sz="950" b="0" i="0" dirty="0">
              <a:solidFill>
                <a:schemeClr val="tx1"/>
              </a:solidFill>
              <a:effectLst/>
              <a:highlight>
                <a:srgbClr val="FFFFFF"/>
              </a:highlight>
              <a:latin typeface="Söhne"/>
            </a:endParaRPr>
          </a:p>
          <a:p>
            <a:pPr algn="l">
              <a:buFont typeface="+mj-lt"/>
              <a:buAutoNum type="arabicPeriod"/>
            </a:pPr>
            <a:r>
              <a:rPr lang="en-US" sz="950" b="1" i="0" dirty="0">
                <a:solidFill>
                  <a:schemeClr val="tx1"/>
                </a:solidFill>
                <a:effectLst/>
                <a:highlight>
                  <a:srgbClr val="FFFFFF"/>
                </a:highlight>
                <a:latin typeface="Söhne"/>
              </a:rPr>
              <a:t>Active Users: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Measure the number of active users accessing the platform within a specific time frame (e.g., daily, weekly).</a:t>
            </a:r>
          </a:p>
          <a:p>
            <a:pPr algn="l">
              <a:buFont typeface="+mj-lt"/>
              <a:buAutoNum type="arabicPeriod"/>
            </a:pPr>
            <a:r>
              <a:rPr lang="en-US" sz="950" b="1" i="0" dirty="0">
                <a:solidFill>
                  <a:schemeClr val="tx1"/>
                </a:solidFill>
                <a:effectLst/>
                <a:highlight>
                  <a:srgbClr val="FFFFFF"/>
                </a:highlight>
                <a:latin typeface="Söhne"/>
              </a:rPr>
              <a:t>Session Duration:</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Track the average duration of user sessions to understand user engagement levels.</a:t>
            </a:r>
          </a:p>
          <a:p>
            <a:pPr algn="l">
              <a:buFont typeface="+mj-lt"/>
              <a:buAutoNum type="arabicPeriod"/>
            </a:pPr>
            <a:r>
              <a:rPr lang="en-US" sz="950" b="1" i="0" dirty="0">
                <a:solidFill>
                  <a:schemeClr val="tx1"/>
                </a:solidFill>
                <a:effectLst/>
                <a:highlight>
                  <a:srgbClr val="FFFFFF"/>
                </a:highlight>
                <a:latin typeface="Söhne"/>
              </a:rPr>
              <a:t>Retention Rate:</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Calculate the percentage of users who continue to use the platform over time, indicating user satisfaction and loyalty.</a:t>
            </a:r>
          </a:p>
          <a:p>
            <a:pPr algn="l">
              <a:buFont typeface="+mj-lt"/>
              <a:buAutoNum type="arabicPeriod"/>
            </a:pPr>
            <a:r>
              <a:rPr lang="en-US" sz="950" b="1" i="0" dirty="0">
                <a:solidFill>
                  <a:schemeClr val="tx1"/>
                </a:solidFill>
                <a:effectLst/>
                <a:highlight>
                  <a:srgbClr val="FFFFFF"/>
                </a:highlight>
                <a:latin typeface="Söhne"/>
              </a:rPr>
              <a:t>Playlist Creations: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Count the number of playlists created by users to gauge the level of user engagement and personalization.</a:t>
            </a:r>
          </a:p>
          <a:p>
            <a:pPr algn="l">
              <a:buFont typeface="+mj-lt"/>
              <a:buAutoNum type="arabicPeriod"/>
            </a:pPr>
            <a:r>
              <a:rPr lang="en-US" sz="950" b="1" i="0" dirty="0">
                <a:solidFill>
                  <a:schemeClr val="tx1"/>
                </a:solidFill>
                <a:effectLst/>
                <a:highlight>
                  <a:srgbClr val="FFFFFF"/>
                </a:highlight>
                <a:latin typeface="Söhne"/>
              </a:rPr>
              <a:t>Song Plays: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Track the total number of song plays within the application to assess popular tracks and overall engagement with the music content.</a:t>
            </a:r>
          </a:p>
          <a:p>
            <a:pPr algn="l">
              <a:buFont typeface="+mj-lt"/>
              <a:buAutoNum type="arabicPeriod"/>
            </a:pPr>
            <a:r>
              <a:rPr lang="en-US" sz="950" b="1" i="0" dirty="0">
                <a:solidFill>
                  <a:schemeClr val="tx1"/>
                </a:solidFill>
                <a:effectLst/>
                <a:highlight>
                  <a:srgbClr val="FFFFFF"/>
                </a:highlight>
                <a:latin typeface="Söhne"/>
              </a:rPr>
              <a:t>Social Interactions:</a:t>
            </a:r>
            <a:endParaRPr lang="en-US" sz="950" b="0" i="0" dirty="0">
              <a:solidFill>
                <a:schemeClr val="tx1"/>
              </a:solidFill>
              <a:effectLst/>
              <a:highlight>
                <a:srgbClr val="FFFFFF"/>
              </a:highlight>
              <a:latin typeface="Söhne"/>
            </a:endParaRPr>
          </a:p>
          <a:p>
            <a:pPr marL="742950" lvl="1" indent="-285750" algn="l">
              <a:buFont typeface="Arial" panose="020B0604020202020204" pitchFamily="34" charset="0"/>
              <a:buChar char="•"/>
            </a:pPr>
            <a:r>
              <a:rPr lang="en-US" sz="950" b="0" i="0" dirty="0">
                <a:solidFill>
                  <a:schemeClr val="tx1"/>
                </a:solidFill>
                <a:effectLst/>
                <a:highlight>
                  <a:srgbClr val="FFFFFF"/>
                </a:highlight>
                <a:latin typeface="Söhne"/>
              </a:rPr>
              <a:t>Monitor likes, shares, and comments on user-generated content to measure community engagement and user interactions.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Login Page</a:t>
            </a:r>
          </a:p>
        </p:txBody>
      </p:sp>
      <p:pic>
        <p:nvPicPr>
          <p:cNvPr id="5" name="Picture 4">
            <a:extLst>
              <a:ext uri="{FF2B5EF4-FFF2-40B4-BE49-F238E27FC236}">
                <a16:creationId xmlns:a16="http://schemas.microsoft.com/office/drawing/2014/main" id="{32AFF108-BC60-7596-4BDB-92329F05AA4D}"/>
              </a:ext>
            </a:extLst>
          </p:cNvPr>
          <p:cNvPicPr>
            <a:picLocks noChangeAspect="1"/>
          </p:cNvPicPr>
          <p:nvPr/>
        </p:nvPicPr>
        <p:blipFill>
          <a:blip r:embed="rId2"/>
          <a:stretch>
            <a:fillRect/>
          </a:stretch>
        </p:blipFill>
        <p:spPr>
          <a:xfrm>
            <a:off x="275977" y="1065075"/>
            <a:ext cx="8456543" cy="374175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Register Page</a:t>
            </a:r>
          </a:p>
        </p:txBody>
      </p:sp>
      <p:pic>
        <p:nvPicPr>
          <p:cNvPr id="4" name="Picture 3">
            <a:extLst>
              <a:ext uri="{FF2B5EF4-FFF2-40B4-BE49-F238E27FC236}">
                <a16:creationId xmlns:a16="http://schemas.microsoft.com/office/drawing/2014/main" id="{4DD7DCE0-9564-C367-C9D4-898AECB6932D}"/>
              </a:ext>
            </a:extLst>
          </p:cNvPr>
          <p:cNvPicPr>
            <a:picLocks noChangeAspect="1"/>
          </p:cNvPicPr>
          <p:nvPr/>
        </p:nvPicPr>
        <p:blipFill>
          <a:blip r:embed="rId2"/>
          <a:stretch>
            <a:fillRect/>
          </a:stretch>
        </p:blipFill>
        <p:spPr>
          <a:xfrm>
            <a:off x="437925" y="1150933"/>
            <a:ext cx="8267700" cy="368993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 Page</a:t>
            </a:r>
          </a:p>
        </p:txBody>
      </p:sp>
      <p:pic>
        <p:nvPicPr>
          <p:cNvPr id="4" name="Picture 3">
            <a:extLst>
              <a:ext uri="{FF2B5EF4-FFF2-40B4-BE49-F238E27FC236}">
                <a16:creationId xmlns:a16="http://schemas.microsoft.com/office/drawing/2014/main" id="{7996F128-4552-900C-1C81-87347FF75418}"/>
              </a:ext>
            </a:extLst>
          </p:cNvPr>
          <p:cNvPicPr>
            <a:picLocks noChangeAspect="1"/>
          </p:cNvPicPr>
          <p:nvPr/>
        </p:nvPicPr>
        <p:blipFill>
          <a:blip r:embed="rId2"/>
          <a:stretch>
            <a:fillRect/>
          </a:stretch>
        </p:blipFill>
        <p:spPr>
          <a:xfrm>
            <a:off x="480060" y="1118108"/>
            <a:ext cx="8359140" cy="376357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About us Page</a:t>
            </a:r>
          </a:p>
        </p:txBody>
      </p:sp>
      <p:pic>
        <p:nvPicPr>
          <p:cNvPr id="4" name="Picture 3">
            <a:extLst>
              <a:ext uri="{FF2B5EF4-FFF2-40B4-BE49-F238E27FC236}">
                <a16:creationId xmlns:a16="http://schemas.microsoft.com/office/drawing/2014/main" id="{75B7236A-D0A4-5342-46E6-1BD320658701}"/>
              </a:ext>
            </a:extLst>
          </p:cNvPr>
          <p:cNvPicPr>
            <a:picLocks noChangeAspect="1"/>
          </p:cNvPicPr>
          <p:nvPr/>
        </p:nvPicPr>
        <p:blipFill>
          <a:blip r:embed="rId2"/>
          <a:stretch>
            <a:fillRect/>
          </a:stretch>
        </p:blipFill>
        <p:spPr>
          <a:xfrm>
            <a:off x="495075" y="1178946"/>
            <a:ext cx="8153400" cy="367393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Watch Later Page</a:t>
            </a:r>
          </a:p>
        </p:txBody>
      </p:sp>
      <p:pic>
        <p:nvPicPr>
          <p:cNvPr id="4" name="Picture 3">
            <a:extLst>
              <a:ext uri="{FF2B5EF4-FFF2-40B4-BE49-F238E27FC236}">
                <a16:creationId xmlns:a16="http://schemas.microsoft.com/office/drawing/2014/main" id="{7F002544-B67B-0E71-0BAE-DB0D34CA31C9}"/>
              </a:ext>
            </a:extLst>
          </p:cNvPr>
          <p:cNvPicPr>
            <a:picLocks noChangeAspect="1"/>
          </p:cNvPicPr>
          <p:nvPr/>
        </p:nvPicPr>
        <p:blipFill>
          <a:blip r:embed="rId2"/>
          <a:stretch>
            <a:fillRect/>
          </a:stretch>
        </p:blipFill>
        <p:spPr>
          <a:xfrm>
            <a:off x="495300" y="1150713"/>
            <a:ext cx="8282940" cy="36990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0AA7243E-C60B-53A7-6DEC-EB45E9ACCCD9}"/>
              </a:ext>
            </a:extLst>
          </p:cNvPr>
          <p:cNvSpPr txBox="1"/>
          <p:nvPr/>
        </p:nvSpPr>
        <p:spPr>
          <a:xfrm>
            <a:off x="507090" y="1056532"/>
            <a:ext cx="8336873" cy="3816429"/>
          </a:xfrm>
          <a:prstGeom prst="rect">
            <a:avLst/>
          </a:prstGeom>
          <a:noFill/>
        </p:spPr>
        <p:txBody>
          <a:bodyPr wrap="square">
            <a:spAutoFit/>
          </a:bodyPr>
          <a:lstStyle/>
          <a:p>
            <a:pPr algn="l">
              <a:buFont typeface="+mj-lt"/>
              <a:buAutoNum type="arabicPeriod"/>
            </a:pPr>
            <a:r>
              <a:rPr lang="en-US" sz="1100" b="1" i="0" dirty="0">
                <a:solidFill>
                  <a:schemeClr val="tx1"/>
                </a:solidFill>
                <a:effectLst/>
                <a:highlight>
                  <a:srgbClr val="FFFFFF"/>
                </a:highlight>
                <a:latin typeface="Söhne"/>
              </a:rPr>
              <a:t>Enhanced User Profiles:</a:t>
            </a:r>
            <a:r>
              <a:rPr lang="en-US" sz="1100" b="0" i="0" dirty="0">
                <a:solidFill>
                  <a:schemeClr val="tx1"/>
                </a:solidFill>
                <a:effectLst/>
                <a:highlight>
                  <a:srgbClr val="FFFFFF"/>
                </a:highlight>
                <a:latin typeface="Söhne"/>
              </a:rPr>
              <a:t> Implement additional features for user profiles, such as profile pictures, bio sections, and customizable themes, to allow users to express themselves more creatively.</a:t>
            </a:r>
          </a:p>
          <a:p>
            <a:pPr algn="l">
              <a:buFont typeface="+mj-lt"/>
              <a:buAutoNum type="arabicPeriod"/>
            </a:pPr>
            <a:r>
              <a:rPr lang="en-US" sz="1100" b="1" i="0" dirty="0">
                <a:solidFill>
                  <a:schemeClr val="tx1"/>
                </a:solidFill>
                <a:effectLst/>
                <a:highlight>
                  <a:srgbClr val="FFFFFF"/>
                </a:highlight>
                <a:latin typeface="Söhne"/>
              </a:rPr>
              <a:t>Social Integration:</a:t>
            </a:r>
            <a:r>
              <a:rPr lang="en-US" sz="1100" b="0" i="0" dirty="0">
                <a:solidFill>
                  <a:schemeClr val="tx1"/>
                </a:solidFill>
                <a:effectLst/>
                <a:highlight>
                  <a:srgbClr val="FFFFFF"/>
                </a:highlight>
                <a:latin typeface="Söhne"/>
              </a:rPr>
              <a:t> Integrate social media platforms to enable users to share their favorite songs, playlists, and activities directly from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 enhancing social interaction and user engagement.</a:t>
            </a:r>
          </a:p>
          <a:p>
            <a:pPr algn="l">
              <a:buFont typeface="+mj-lt"/>
              <a:buAutoNum type="arabicPeriod"/>
            </a:pPr>
            <a:r>
              <a:rPr lang="en-US" sz="1100" b="1" i="0" dirty="0">
                <a:solidFill>
                  <a:schemeClr val="tx1"/>
                </a:solidFill>
                <a:effectLst/>
                <a:highlight>
                  <a:srgbClr val="FFFFFF"/>
                </a:highlight>
                <a:latin typeface="Söhne"/>
              </a:rPr>
              <a:t>Collaborative Playlists:</a:t>
            </a:r>
            <a:r>
              <a:rPr lang="en-US" sz="1100" b="0" i="0" dirty="0">
                <a:solidFill>
                  <a:schemeClr val="tx1"/>
                </a:solidFill>
                <a:effectLst/>
                <a:highlight>
                  <a:srgbClr val="FFFFFF"/>
                </a:highlight>
                <a:latin typeface="Söhne"/>
              </a:rPr>
              <a:t> Introduce collaborative playlist features, allowing users to create and collaborate on playlists with friends and followers, fostering a sense of community and collaboration within the app.</a:t>
            </a:r>
          </a:p>
          <a:p>
            <a:pPr algn="l">
              <a:buFont typeface="+mj-lt"/>
              <a:buAutoNum type="arabicPeriod"/>
            </a:pPr>
            <a:r>
              <a:rPr lang="en-US" sz="1100" b="1" i="0" dirty="0">
                <a:solidFill>
                  <a:schemeClr val="tx1"/>
                </a:solidFill>
                <a:effectLst/>
                <a:highlight>
                  <a:srgbClr val="FFFFFF"/>
                </a:highlight>
                <a:latin typeface="Söhne"/>
              </a:rPr>
              <a:t>Advanced Recommendation System:</a:t>
            </a:r>
            <a:r>
              <a:rPr lang="en-US" sz="1100" b="0" i="0" dirty="0">
                <a:solidFill>
                  <a:schemeClr val="tx1"/>
                </a:solidFill>
                <a:effectLst/>
                <a:highlight>
                  <a:srgbClr val="FFFFFF"/>
                </a:highlight>
                <a:latin typeface="Söhne"/>
              </a:rPr>
              <a:t> Develop a more sophisticated recommendation system using machine learning algorithms to provide highly personalized music recommendations based on user preferences, listening history, and behavior patterns.</a:t>
            </a:r>
          </a:p>
          <a:p>
            <a:pPr algn="l">
              <a:buFont typeface="+mj-lt"/>
              <a:buAutoNum type="arabicPeriod"/>
            </a:pPr>
            <a:r>
              <a:rPr lang="en-US" sz="1100" b="1" i="0" dirty="0">
                <a:solidFill>
                  <a:schemeClr val="tx1"/>
                </a:solidFill>
                <a:effectLst/>
                <a:highlight>
                  <a:srgbClr val="FFFFFF"/>
                </a:highlight>
                <a:latin typeface="Söhne"/>
              </a:rPr>
              <a:t>Live Streaming and Events:</a:t>
            </a:r>
            <a:r>
              <a:rPr lang="en-US" sz="1100" b="0" i="0" dirty="0">
                <a:solidFill>
                  <a:schemeClr val="tx1"/>
                </a:solidFill>
                <a:effectLst/>
                <a:highlight>
                  <a:srgbClr val="FFFFFF"/>
                </a:highlight>
                <a:latin typeface="Söhne"/>
              </a:rPr>
              <a:t> Introduce live streaming capabilities for music events, concerts, and DJ sets, allowing users to tune in to live performances and exclusive events directly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a:t>
            </a:r>
          </a:p>
          <a:p>
            <a:pPr algn="l">
              <a:buFont typeface="+mj-lt"/>
              <a:buAutoNum type="arabicPeriod"/>
            </a:pPr>
            <a:r>
              <a:rPr lang="en-US" sz="1100" b="1" i="0" dirty="0">
                <a:solidFill>
                  <a:schemeClr val="tx1"/>
                </a:solidFill>
                <a:effectLst/>
                <a:highlight>
                  <a:srgbClr val="FFFFFF"/>
                </a:highlight>
                <a:latin typeface="Söhne"/>
              </a:rPr>
              <a:t>Offline Mode:</a:t>
            </a:r>
            <a:r>
              <a:rPr lang="en-US" sz="1100" b="0" i="0" dirty="0">
                <a:solidFill>
                  <a:schemeClr val="tx1"/>
                </a:solidFill>
                <a:effectLst/>
                <a:highlight>
                  <a:srgbClr val="FFFFFF"/>
                </a:highlight>
                <a:latin typeface="Söhne"/>
              </a:rPr>
              <a:t> Implement an offline mode feature that enables users to download their favorite songs and playlists for offline listening, ensuring uninterrupted music enjoyment even without an internet connection.</a:t>
            </a:r>
          </a:p>
          <a:p>
            <a:pPr algn="l">
              <a:buFont typeface="+mj-lt"/>
              <a:buAutoNum type="arabicPeriod"/>
            </a:pPr>
            <a:r>
              <a:rPr lang="en-US" sz="1100" b="1" i="0" dirty="0">
                <a:solidFill>
                  <a:schemeClr val="tx1"/>
                </a:solidFill>
                <a:effectLst/>
                <a:highlight>
                  <a:srgbClr val="FFFFFF"/>
                </a:highlight>
                <a:latin typeface="Söhne"/>
              </a:rPr>
              <a:t>Multi-platform Support:</a:t>
            </a:r>
            <a:r>
              <a:rPr lang="en-US" sz="1100" b="0" i="0" dirty="0">
                <a:solidFill>
                  <a:schemeClr val="tx1"/>
                </a:solidFill>
                <a:effectLst/>
                <a:highlight>
                  <a:srgbClr val="FFFFFF"/>
                </a:highlight>
                <a:latin typeface="Söhne"/>
              </a:rPr>
              <a:t> Extend platform support beyond web browsers to include mobile apps for iOS and Android devices, providing users with a seamless music listening experience across all their devices.</a:t>
            </a:r>
          </a:p>
          <a:p>
            <a:pPr algn="l">
              <a:buFont typeface="+mj-lt"/>
              <a:buAutoNum type="arabicPeriod"/>
            </a:pPr>
            <a:r>
              <a:rPr lang="en-US" sz="1100" b="1" i="0" dirty="0">
                <a:solidFill>
                  <a:schemeClr val="tx1"/>
                </a:solidFill>
                <a:effectLst/>
                <a:highlight>
                  <a:srgbClr val="FFFFFF"/>
                </a:highlight>
                <a:latin typeface="Söhne"/>
              </a:rPr>
              <a:t>Integration with Music APIs:</a:t>
            </a:r>
            <a:r>
              <a:rPr lang="en-US" sz="1100" b="0" i="0" dirty="0">
                <a:solidFill>
                  <a:schemeClr val="tx1"/>
                </a:solidFill>
                <a:effectLst/>
                <a:highlight>
                  <a:srgbClr val="FFFFFF"/>
                </a:highlight>
                <a:latin typeface="Söhne"/>
              </a:rPr>
              <a:t> Integrate with external music APIs (e.g., Spotify, Apple Music) to expand the music library and provide users with access to a wider range of songs, albums, and artists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a:t>
            </a:r>
          </a:p>
          <a:p>
            <a:pPr algn="l">
              <a:buFont typeface="+mj-lt"/>
              <a:buAutoNum type="arabicPeriod"/>
            </a:pPr>
            <a:r>
              <a:rPr lang="en-US" sz="1100" b="1" i="0" dirty="0">
                <a:solidFill>
                  <a:schemeClr val="tx1"/>
                </a:solidFill>
                <a:effectLst/>
                <a:highlight>
                  <a:srgbClr val="FFFFFF"/>
                </a:highlight>
                <a:latin typeface="Söhne"/>
              </a:rPr>
              <a:t>Gamification Elements:</a:t>
            </a:r>
            <a:r>
              <a:rPr lang="en-US" sz="1100" b="0" i="0" dirty="0">
                <a:solidFill>
                  <a:schemeClr val="tx1"/>
                </a:solidFill>
                <a:effectLst/>
                <a:highlight>
                  <a:srgbClr val="FFFFFF"/>
                </a:highlight>
                <a:latin typeface="Söhne"/>
              </a:rPr>
              <a:t> Incorporate gamification elements such as achievements, badges, and leaderboards to incentivize user engagement and reward active participation within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community.</a:t>
            </a:r>
          </a:p>
          <a:p>
            <a:pPr algn="l">
              <a:buFont typeface="+mj-lt"/>
              <a:buAutoNum type="arabicPeriod"/>
            </a:pPr>
            <a:r>
              <a:rPr lang="en-US" sz="1100" b="1" i="0" dirty="0">
                <a:solidFill>
                  <a:schemeClr val="tx1"/>
                </a:solidFill>
                <a:effectLst/>
                <a:highlight>
                  <a:srgbClr val="FFFFFF"/>
                </a:highlight>
                <a:latin typeface="Söhne"/>
              </a:rPr>
              <a:t>Accessibility Features:</a:t>
            </a:r>
            <a:r>
              <a:rPr lang="en-US" sz="1100" b="0" i="0" dirty="0">
                <a:solidFill>
                  <a:schemeClr val="tx1"/>
                </a:solidFill>
                <a:effectLst/>
                <a:highlight>
                  <a:srgbClr val="FFFFFF"/>
                </a:highlight>
                <a:latin typeface="Söhne"/>
              </a:rPr>
              <a:t> Implement accessibility features such as screen reader support, keyboard shortcuts, and customizable text sizes to ensure that the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app is accessible to users with disabilities and diverse needs.</a:t>
            </a:r>
          </a:p>
          <a:p>
            <a:pPr algn="l"/>
            <a:r>
              <a:rPr lang="en-US" sz="1100" b="0" i="0" dirty="0">
                <a:solidFill>
                  <a:schemeClr val="tx1"/>
                </a:solidFill>
                <a:effectLst/>
                <a:highlight>
                  <a:srgbClr val="FFFFFF"/>
                </a:highlight>
                <a:latin typeface="Söhne"/>
              </a:rPr>
              <a:t>By implementing these future advancements, </a:t>
            </a:r>
            <a:r>
              <a:rPr lang="en-US" sz="1100" b="0" i="0" dirty="0" err="1">
                <a:solidFill>
                  <a:schemeClr val="tx1"/>
                </a:solidFill>
                <a:effectLst/>
                <a:highlight>
                  <a:srgbClr val="FFFFFF"/>
                </a:highlight>
                <a:latin typeface="Söhne"/>
              </a:rPr>
              <a:t>BeatDrop</a:t>
            </a:r>
            <a:r>
              <a:rPr lang="en-US" sz="1100" b="0" i="0" dirty="0">
                <a:solidFill>
                  <a:schemeClr val="tx1"/>
                </a:solidFill>
                <a:effectLst/>
                <a:highlight>
                  <a:srgbClr val="FFFFFF"/>
                </a:highlight>
                <a:latin typeface="Söhne"/>
              </a:rPr>
              <a:t> can continue to evolve and innovate, providing users with an enriched and immersive music listening experience while staying ahead of the competition in the ever-evolving digital music landscape.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3">
            <a:extLst>
              <a:ext uri="{FF2B5EF4-FFF2-40B4-BE49-F238E27FC236}">
                <a16:creationId xmlns:a16="http://schemas.microsoft.com/office/drawing/2014/main" id="{89250ECC-A85C-CC8D-FCD3-11428DC7E248}"/>
              </a:ext>
            </a:extLst>
          </p:cNvPr>
          <p:cNvSpPr>
            <a:spLocks noChangeArrowheads="1"/>
          </p:cNvSpPr>
          <p:nvPr/>
        </p:nvSpPr>
        <p:spPr bwMode="auto">
          <a:xfrm>
            <a:off x="545370" y="1408990"/>
            <a:ext cx="79556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In conclusion,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represents a significant step forward in the realm of music player applications. By prioritizing user experience, personalization, and community engagement,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has successfully created a platform that not only allows users to enjoy their favorite music but also fosters a sense of belonging and connection within the music community. With its robust features, seamless integration, and commitment to continuous improvement, </a:t>
            </a:r>
            <a:r>
              <a:rPr kumimoji="0" lang="en-US" altLang="en-US" sz="1800" b="0" i="0" u="none" strike="noStrike" cap="none" normalizeH="0" baseline="0" dirty="0" err="1">
                <a:ln>
                  <a:noFill/>
                </a:ln>
                <a:solidFill>
                  <a:schemeClr val="tx1"/>
                </a:solidFill>
                <a:effectLst/>
                <a:highlight>
                  <a:srgbClr val="FFFFFF"/>
                </a:highlight>
                <a:latin typeface="Arial" panose="020B0604020202020204" pitchFamily="34" charset="0"/>
              </a:rPr>
              <a:t>BeatDrop</a:t>
            </a:r>
            <a:r>
              <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rPr>
              <a:t> is poised to become the go-to destination for music lovers everywhere. Join us on this exciting journey as we continue to innovate and elevate the music listening experience for 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highlight>
                <a:srgbClr val="FFFFFF"/>
              </a:highlight>
              <a:latin typeface="Arial" panose="020B0604020202020204" pitchFamily="34" charset="0"/>
            </a:endParaRPr>
          </a:p>
        </p:txBody>
      </p:sp>
      <p:sp>
        <p:nvSpPr>
          <p:cNvPr id="7" name="Rectangle 4">
            <a:extLst>
              <a:ext uri="{FF2B5EF4-FFF2-40B4-BE49-F238E27FC236}">
                <a16:creationId xmlns:a16="http://schemas.microsoft.com/office/drawing/2014/main" id="{7BE51F53-0AC3-FB50-3C5F-4075F6C81214}"/>
              </a:ext>
            </a:extLst>
          </p:cNvPr>
          <p:cNvSpPr>
            <a:spLocks noChangeArrowheads="1"/>
          </p:cNvSpPr>
          <p:nvPr/>
        </p:nvSpPr>
        <p:spPr bwMode="auto">
          <a:xfrm>
            <a:off x="0" y="0"/>
            <a:ext cx="299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618ED7B-F19B-CBBD-526A-031150A6BB97}"/>
              </a:ext>
            </a:extLst>
          </p:cNvPr>
          <p:cNvSpPr txBox="1"/>
          <p:nvPr/>
        </p:nvSpPr>
        <p:spPr>
          <a:xfrm>
            <a:off x="427942" y="1041592"/>
            <a:ext cx="8115983" cy="3754874"/>
          </a:xfrm>
          <a:prstGeom prst="rect">
            <a:avLst/>
          </a:prstGeom>
          <a:noFill/>
        </p:spPr>
        <p:txBody>
          <a:bodyPr wrap="square">
            <a:spAutoFit/>
          </a:bodyPr>
          <a:lstStyle/>
          <a:p>
            <a:pPr algn="l"/>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 Django-Powered Music Player</a:t>
            </a:r>
          </a:p>
          <a:p>
            <a:pPr algn="l"/>
            <a:endParaRPr lang="en-US" b="1" i="0" dirty="0">
              <a:solidFill>
                <a:schemeClr val="tx1"/>
              </a:solidFill>
              <a:effectLst/>
              <a:highlight>
                <a:srgbClr val="FFFFFF"/>
              </a:highlight>
              <a:latin typeface="Söhne"/>
            </a:endParaRPr>
          </a:p>
          <a:p>
            <a:pPr algn="l"/>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is a music player application built with Django, HTML, CSS, and JavaScript. It offers user authentication, music library management, playlist creation, and seamless music playback. With its sleek interface and robust backend, </a:t>
            </a:r>
            <a:r>
              <a:rPr lang="en-US" b="1" i="0" dirty="0" err="1">
                <a:solidFill>
                  <a:schemeClr val="tx1"/>
                </a:solidFill>
                <a:effectLst/>
                <a:highlight>
                  <a:srgbClr val="FFFFFF"/>
                </a:highlight>
                <a:latin typeface="Söhne"/>
              </a:rPr>
              <a:t>BeatDrop</a:t>
            </a:r>
            <a:r>
              <a:rPr lang="en-US" b="1" i="0" dirty="0">
                <a:solidFill>
                  <a:schemeClr val="tx1"/>
                </a:solidFill>
                <a:effectLst/>
                <a:highlight>
                  <a:srgbClr val="FFFFFF"/>
                </a:highlight>
                <a:latin typeface="Söhne"/>
              </a:rPr>
              <a:t> provides users with an intuitive and enjoyable music listening experience.</a:t>
            </a:r>
          </a:p>
          <a:p>
            <a:pPr algn="l"/>
            <a:endParaRPr lang="en-US" b="1" dirty="0">
              <a:solidFill>
                <a:schemeClr val="tx1"/>
              </a:solidFill>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Interactive Home Page:</a:t>
            </a:r>
            <a:r>
              <a:rPr lang="en-US" b="0" i="0" dirty="0">
                <a:solidFill>
                  <a:schemeClr val="tx1"/>
                </a:solidFill>
                <a:effectLst/>
                <a:highlight>
                  <a:srgbClr val="FFFFFF"/>
                </a:highlight>
                <a:latin typeface="Söhne"/>
              </a:rPr>
              <a:t> The home page provides users with a seamless music listening experience, allowing them to explore a diverse range of tracks, create playlists, and discover new music effortlessly.</a:t>
            </a:r>
          </a:p>
          <a:p>
            <a:pPr algn="l">
              <a:buFont typeface="+mj-lt"/>
              <a:buAutoNum type="arabicPeriod"/>
            </a:pPr>
            <a:r>
              <a:rPr lang="en-US" b="1" i="0" dirty="0">
                <a:solidFill>
                  <a:schemeClr val="tx1"/>
                </a:solidFill>
                <a:effectLst/>
                <a:highlight>
                  <a:srgbClr val="FFFFFF"/>
                </a:highlight>
                <a:latin typeface="Söhne"/>
              </a:rPr>
              <a:t>Personalized Watchlist:</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incorporates a watchlist feature, enabling users to curate a personalized collection of favorite songs, albums, and artists for easy access and playback.</a:t>
            </a:r>
          </a:p>
          <a:p>
            <a:pPr algn="l">
              <a:buFont typeface="+mj-lt"/>
              <a:buAutoNum type="arabicPeriod"/>
            </a:pPr>
            <a:r>
              <a:rPr lang="en-US" b="1" i="0" dirty="0">
                <a:solidFill>
                  <a:schemeClr val="tx1"/>
                </a:solidFill>
                <a:effectLst/>
                <a:highlight>
                  <a:srgbClr val="FFFFFF"/>
                </a:highlight>
                <a:latin typeface="Söhne"/>
              </a:rPr>
              <a:t>Informative About Us Page:</a:t>
            </a:r>
            <a:r>
              <a:rPr lang="en-US" b="0" i="0" dirty="0">
                <a:solidFill>
                  <a:schemeClr val="tx1"/>
                </a:solidFill>
                <a:effectLst/>
                <a:highlight>
                  <a:srgbClr val="FFFFFF"/>
                </a:highlight>
                <a:latin typeface="Söhne"/>
              </a:rPr>
              <a:t> The About Us page offers insights into the app's development journey, team members, and vision, fostering transparency and trust with users.</a:t>
            </a:r>
          </a:p>
          <a:p>
            <a:pPr algn="l">
              <a:buFont typeface="+mj-lt"/>
              <a:buAutoNum type="arabicPeriod"/>
            </a:pPr>
            <a:r>
              <a:rPr lang="en-US" b="1" i="0" dirty="0">
                <a:solidFill>
                  <a:schemeClr val="tx1"/>
                </a:solidFill>
                <a:effectLst/>
                <a:highlight>
                  <a:srgbClr val="FFFFFF"/>
                </a:highlight>
                <a:latin typeface="Söhne"/>
              </a:rPr>
              <a:t>User Authentication:</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implements robust user authentication functionality, allowing users to register, login, and securely access their accounts to customize preferences, manage playlists, and interact with the app's features seamlessly.</a:t>
            </a:r>
          </a:p>
          <a:p>
            <a:pPr algn="l"/>
            <a:endParaRPr lang="en-US"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CEEC9AD-F965-802F-9BFA-BBD0225E4617}"/>
              </a:ext>
            </a:extLst>
          </p:cNvPr>
          <p:cNvSpPr txBox="1"/>
          <p:nvPr/>
        </p:nvSpPr>
        <p:spPr>
          <a:xfrm>
            <a:off x="321468" y="1099281"/>
            <a:ext cx="8536782" cy="3539430"/>
          </a:xfrm>
          <a:prstGeom prst="rect">
            <a:avLst/>
          </a:prstGeom>
          <a:noFill/>
        </p:spPr>
        <p:txBody>
          <a:bodyPr wrap="square">
            <a:spAutoFit/>
          </a:bodyPr>
          <a:lstStyle/>
          <a:p>
            <a:pPr algn="l"/>
            <a:r>
              <a:rPr lang="en-US" b="0" i="0" dirty="0">
                <a:solidFill>
                  <a:schemeClr val="tx1"/>
                </a:solidFill>
                <a:effectLst/>
                <a:highlight>
                  <a:srgbClr val="FFFFFF"/>
                </a:highlight>
                <a:latin typeface="Söhne"/>
              </a:rPr>
              <a:t>In today's digital age, music consumption has become an integral part of daily life for millions of people worldwide. However, while there is no shortage of music player applications available, many users still encounter challenges in finding a platform that offers a truly immersive and personalized listening experience.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fill this gap by addressing common shortcomings in existing music player apps and providing users with a seamless and enjoyable music listening experience.</a:t>
            </a:r>
          </a:p>
          <a:p>
            <a:pPr algn="l"/>
            <a:endParaRPr lang="en-US" b="0" i="0" dirty="0">
              <a:solidFill>
                <a:schemeClr val="tx1"/>
              </a:solidFill>
              <a:effectLst/>
              <a:highlight>
                <a:srgbClr val="FFFFFF"/>
              </a:highlight>
              <a:latin typeface="Söhne"/>
            </a:endParaRPr>
          </a:p>
          <a:p>
            <a:pPr algn="l"/>
            <a:r>
              <a:rPr lang="en-US" b="1" i="0" dirty="0">
                <a:solidFill>
                  <a:schemeClr val="tx1"/>
                </a:solidFill>
                <a:effectLst/>
                <a:highlight>
                  <a:srgbClr val="FFFFFF"/>
                </a:highlight>
                <a:latin typeface="Söhne"/>
              </a:rPr>
              <a:t>Key Problem Areas:</a:t>
            </a:r>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Fragmented User Experience:</a:t>
            </a:r>
            <a:r>
              <a:rPr lang="en-US" b="0" i="0" dirty="0">
                <a:solidFill>
                  <a:schemeClr val="tx1"/>
                </a:solidFill>
                <a:effectLst/>
                <a:highlight>
                  <a:srgbClr val="FFFFFF"/>
                </a:highlight>
                <a:latin typeface="Söhne"/>
              </a:rPr>
              <a:t> Existing music player applications often suffer from a fragmented user experience, where music playback, user interaction, and personalization features are disjointed, leading to a less-than-optimal user experience.</a:t>
            </a:r>
          </a:p>
          <a:p>
            <a:pPr algn="l">
              <a:buFont typeface="+mj-lt"/>
              <a:buAutoNum type="arabicPeriod"/>
            </a:pPr>
            <a:r>
              <a:rPr lang="en-US" b="1" i="0" dirty="0">
                <a:solidFill>
                  <a:schemeClr val="tx1"/>
                </a:solidFill>
                <a:effectLst/>
                <a:highlight>
                  <a:srgbClr val="FFFFFF"/>
                </a:highlight>
                <a:latin typeface="Söhne"/>
              </a:rPr>
              <a:t>Limited Personalization Options:</a:t>
            </a:r>
            <a:r>
              <a:rPr lang="en-US" b="0" i="0" dirty="0">
                <a:solidFill>
                  <a:schemeClr val="tx1"/>
                </a:solidFill>
                <a:effectLst/>
                <a:highlight>
                  <a:srgbClr val="FFFFFF"/>
                </a:highlight>
                <a:latin typeface="Söhne"/>
              </a:rPr>
              <a:t> Many music player apps lack sufficient options for users to personalize their listening experience. This includes features such as creating custom playlists, managing watchlists, and accessing smart recommendations tailored to their preferences.</a:t>
            </a:r>
          </a:p>
          <a:p>
            <a:pPr algn="l">
              <a:buFont typeface="+mj-lt"/>
              <a:buAutoNum type="arabicPeriod"/>
            </a:pPr>
            <a:r>
              <a:rPr lang="en-US" b="1" i="0" dirty="0">
                <a:solidFill>
                  <a:schemeClr val="tx1"/>
                </a:solidFill>
                <a:effectLst/>
                <a:highlight>
                  <a:srgbClr val="FFFFFF"/>
                </a:highlight>
                <a:latin typeface="Söhne"/>
              </a:rPr>
              <a:t>Inadequate User Authentication:</a:t>
            </a:r>
            <a:r>
              <a:rPr lang="en-US" b="0" i="0" dirty="0">
                <a:solidFill>
                  <a:schemeClr val="tx1"/>
                </a:solidFill>
                <a:effectLst/>
                <a:highlight>
                  <a:srgbClr val="FFFFFF"/>
                </a:highlight>
                <a:latin typeface="Söhne"/>
              </a:rPr>
              <a:t> Some platforms lack robust user authentication mechanisms, leaving user accounts vulnerable to security breaches and unauthorized access, thus undermining user trust and confidence in the platform.</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55E9E7D-9EC9-753A-6BFF-D60AFC908A5C}"/>
              </a:ext>
            </a:extLst>
          </p:cNvPr>
          <p:cNvSpPr txBox="1"/>
          <p:nvPr/>
        </p:nvSpPr>
        <p:spPr>
          <a:xfrm>
            <a:off x="642938" y="1340643"/>
            <a:ext cx="6279356" cy="2677656"/>
          </a:xfrm>
          <a:prstGeom prst="rect">
            <a:avLst/>
          </a:prstGeom>
          <a:noFill/>
        </p:spPr>
        <p:txBody>
          <a:bodyPr wrap="square">
            <a:spAutoFit/>
          </a:bodyPr>
          <a:lstStyle/>
          <a:p>
            <a:pPr algn="l"/>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is a music player application developed using Django, HTML, CSS, and JavaScript. It offers:</a:t>
            </a:r>
          </a:p>
          <a:p>
            <a:pPr algn="l"/>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User Authentication:</a:t>
            </a:r>
            <a:r>
              <a:rPr lang="en-US" b="0" i="0" dirty="0">
                <a:solidFill>
                  <a:schemeClr val="tx1"/>
                </a:solidFill>
                <a:effectLst/>
                <a:highlight>
                  <a:srgbClr val="FFFFFF"/>
                </a:highlight>
                <a:latin typeface="Söhne"/>
              </a:rPr>
              <a:t> Secure registration, login, and profile management.</a:t>
            </a:r>
          </a:p>
          <a:p>
            <a:pPr algn="l">
              <a:buFont typeface="+mj-lt"/>
              <a:buAutoNum type="arabicPeriod"/>
            </a:pPr>
            <a:r>
              <a:rPr lang="en-US" b="1" i="0" dirty="0">
                <a:solidFill>
                  <a:schemeClr val="tx1"/>
                </a:solidFill>
                <a:effectLst/>
                <a:highlight>
                  <a:srgbClr val="FFFFFF"/>
                </a:highlight>
                <a:latin typeface="Söhne"/>
              </a:rPr>
              <a:t>Interactive Home Page:</a:t>
            </a:r>
            <a:r>
              <a:rPr lang="en-US" b="0" i="0" dirty="0">
                <a:solidFill>
                  <a:schemeClr val="tx1"/>
                </a:solidFill>
                <a:effectLst/>
                <a:highlight>
                  <a:srgbClr val="FFFFFF"/>
                </a:highlight>
                <a:latin typeface="Söhne"/>
              </a:rPr>
              <a:t> Explore music, create playlists, and access watchlists.</a:t>
            </a:r>
          </a:p>
          <a:p>
            <a:pPr algn="l">
              <a:buFont typeface="+mj-lt"/>
              <a:buAutoNum type="arabicPeriod"/>
            </a:pPr>
            <a:r>
              <a:rPr lang="en-US" b="1" i="0" dirty="0">
                <a:solidFill>
                  <a:schemeClr val="tx1"/>
                </a:solidFill>
                <a:effectLst/>
                <a:highlight>
                  <a:srgbClr val="FFFFFF"/>
                </a:highlight>
                <a:latin typeface="Söhne"/>
              </a:rPr>
              <a:t>Watchlist Management:</a:t>
            </a:r>
            <a:r>
              <a:rPr lang="en-US" b="0" i="0" dirty="0">
                <a:solidFill>
                  <a:schemeClr val="tx1"/>
                </a:solidFill>
                <a:effectLst/>
                <a:highlight>
                  <a:srgbClr val="FFFFFF"/>
                </a:highlight>
                <a:latin typeface="Söhne"/>
              </a:rPr>
              <a:t> Curate favorite songs, albums, and artists.</a:t>
            </a:r>
          </a:p>
          <a:p>
            <a:pPr algn="l">
              <a:buFont typeface="+mj-lt"/>
              <a:buAutoNum type="arabicPeriod"/>
            </a:pPr>
            <a:r>
              <a:rPr lang="en-US" b="1" i="0" dirty="0">
                <a:solidFill>
                  <a:schemeClr val="tx1"/>
                </a:solidFill>
                <a:effectLst/>
                <a:highlight>
                  <a:srgbClr val="FFFFFF"/>
                </a:highlight>
                <a:latin typeface="Söhne"/>
              </a:rPr>
              <a:t>Informative About Us Page:</a:t>
            </a:r>
            <a:r>
              <a:rPr lang="en-US" b="0" i="0" dirty="0">
                <a:solidFill>
                  <a:schemeClr val="tx1"/>
                </a:solidFill>
                <a:effectLst/>
                <a:highlight>
                  <a:srgbClr val="FFFFFF"/>
                </a:highlight>
                <a:latin typeface="Söhne"/>
              </a:rPr>
              <a:t> Insights into the development team and vision.</a:t>
            </a:r>
          </a:p>
          <a:p>
            <a:pPr algn="l">
              <a:buFont typeface="+mj-lt"/>
              <a:buAutoNum type="arabicPeriod"/>
            </a:pPr>
            <a:r>
              <a:rPr lang="en-US" b="1" i="0" dirty="0">
                <a:solidFill>
                  <a:schemeClr val="tx1"/>
                </a:solidFill>
                <a:effectLst/>
                <a:highlight>
                  <a:srgbClr val="FFFFFF"/>
                </a:highlight>
                <a:latin typeface="Söhne"/>
              </a:rPr>
              <a:t>Customization Options:</a:t>
            </a:r>
            <a:r>
              <a:rPr lang="en-US" b="0" i="0" dirty="0">
                <a:solidFill>
                  <a:schemeClr val="tx1"/>
                </a:solidFill>
                <a:effectLst/>
                <a:highlight>
                  <a:srgbClr val="FFFFFF"/>
                </a:highlight>
                <a:latin typeface="Söhne"/>
              </a:rPr>
              <a:t> Themes, color schemes, and playback settings.</a:t>
            </a:r>
          </a:p>
          <a:p>
            <a:pPr algn="l">
              <a:buFont typeface="+mj-lt"/>
              <a:buAutoNum type="arabicPeriod"/>
            </a:pPr>
            <a:r>
              <a:rPr lang="en-US" b="1" i="0" dirty="0">
                <a:solidFill>
                  <a:schemeClr val="tx1"/>
                </a:solidFill>
                <a:effectLst/>
                <a:highlight>
                  <a:srgbClr val="FFFFFF"/>
                </a:highlight>
                <a:latin typeface="Söhne"/>
              </a:rPr>
              <a:t>Seamless Music Playback:</a:t>
            </a:r>
            <a:r>
              <a:rPr lang="en-US" b="0" i="0" dirty="0">
                <a:solidFill>
                  <a:schemeClr val="tx1"/>
                </a:solidFill>
                <a:effectLst/>
                <a:highlight>
                  <a:srgbClr val="FFFFFF"/>
                </a:highlight>
                <a:latin typeface="Söhne"/>
              </a:rPr>
              <a:t> Play, pause, skip tracks, and adjust volume.</a:t>
            </a:r>
          </a:p>
          <a:p>
            <a:pPr algn="l"/>
            <a:endParaRPr lang="en-US" b="0" i="0" dirty="0">
              <a:solidFill>
                <a:schemeClr val="tx1"/>
              </a:solidFill>
              <a:effectLst/>
              <a:highlight>
                <a:srgbClr val="FFFFFF"/>
              </a:highlight>
              <a:latin typeface="Söhne"/>
            </a:endParaRPr>
          </a:p>
          <a:p>
            <a:pPr algn="l"/>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provide a seamless and personalized music listening experience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DA1108E-9438-3623-296E-561ADDA4964F}"/>
              </a:ext>
            </a:extLst>
          </p:cNvPr>
          <p:cNvSpPr txBox="1"/>
          <p:nvPr/>
        </p:nvSpPr>
        <p:spPr>
          <a:xfrm>
            <a:off x="492236" y="1041304"/>
            <a:ext cx="8380301" cy="3323987"/>
          </a:xfrm>
          <a:prstGeom prst="rect">
            <a:avLst/>
          </a:prstGeom>
          <a:noFill/>
        </p:spPr>
        <p:txBody>
          <a:bodyPr wrap="square">
            <a:spAutoFit/>
          </a:bodyPr>
          <a:lstStyle/>
          <a:p>
            <a:pPr algn="l"/>
            <a:r>
              <a:rPr lang="en-US" b="1" i="0" dirty="0">
                <a:solidFill>
                  <a:schemeClr val="tx1"/>
                </a:solidFill>
                <a:effectLst/>
                <a:highlight>
                  <a:srgbClr val="FFFFFF"/>
                </a:highlight>
                <a:latin typeface="Söhne"/>
              </a:rPr>
              <a:t>Introduction: Elevating Music Experience with </a:t>
            </a:r>
            <a:r>
              <a:rPr lang="en-US" b="1" i="0" dirty="0" err="1">
                <a:solidFill>
                  <a:schemeClr val="tx1"/>
                </a:solidFill>
                <a:effectLst/>
                <a:highlight>
                  <a:srgbClr val="FFFFFF"/>
                </a:highlight>
                <a:latin typeface="Söhne"/>
              </a:rPr>
              <a:t>BeatDrop</a:t>
            </a:r>
            <a:endParaRPr lang="en-US" b="0" i="0" dirty="0">
              <a:solidFill>
                <a:schemeClr val="tx1"/>
              </a:solidFill>
              <a:effectLst/>
              <a:highlight>
                <a:srgbClr val="FFFFFF"/>
              </a:highlight>
              <a:latin typeface="Söhne"/>
            </a:endParaRPr>
          </a:p>
          <a:p>
            <a:pPr algn="l"/>
            <a:r>
              <a:rPr lang="en-US" b="0" i="0" dirty="0">
                <a:solidFill>
                  <a:schemeClr val="tx1"/>
                </a:solidFill>
                <a:effectLst/>
                <a:highlight>
                  <a:srgbClr val="FFFFFF"/>
                </a:highlight>
                <a:latin typeface="Söhne"/>
              </a:rPr>
              <a:t>In a world saturated with music streaming platforms, finding one that truly enhances the listening experience can be challenging.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aims to break through the noise by offering a sophisticated solution that not only provides seamless music playback but also prioritizes personalization, security, and community engagement.</a:t>
            </a:r>
          </a:p>
          <a:p>
            <a:pPr algn="l"/>
            <a:endParaRPr lang="en-US" dirty="0">
              <a:solidFill>
                <a:schemeClr val="tx1"/>
              </a:solidFill>
              <a:highlight>
                <a:srgbClr val="FFFFFF"/>
              </a:highlight>
              <a:latin typeface="Söhne"/>
            </a:endParaRPr>
          </a:p>
          <a:p>
            <a:pPr algn="l"/>
            <a:r>
              <a:rPr lang="en-US" b="0" i="0" dirty="0">
                <a:solidFill>
                  <a:schemeClr val="tx1"/>
                </a:solidFill>
                <a:effectLst/>
                <a:highlight>
                  <a:srgbClr val="FFFFFF"/>
                </a:highlight>
                <a:latin typeface="Söhne"/>
              </a:rPr>
              <a:t>Let's delve into how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achieves this:</a:t>
            </a:r>
          </a:p>
          <a:p>
            <a:pPr algn="l"/>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Unified User Interface:</a:t>
            </a:r>
            <a:r>
              <a:rPr lang="en-US" b="0" i="0" dirty="0">
                <a:solidFill>
                  <a:schemeClr val="tx1"/>
                </a:solidFill>
                <a:effectLst/>
                <a:highlight>
                  <a:srgbClr val="FFFFFF"/>
                </a:highlight>
                <a:latin typeface="Söhne"/>
              </a:rPr>
              <a:t>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boasts a user-friendly interface that seamlessly integrates music playback, interaction, and personalization features. This cohesive design ensures that users can effortlessly navigate the application and enjoy their favorite tunes without distractions.</a:t>
            </a:r>
          </a:p>
          <a:p>
            <a:pPr algn="l">
              <a:buFont typeface="+mj-lt"/>
              <a:buAutoNum type="arabicPeriod"/>
            </a:pPr>
            <a:endParaRPr lang="en-US" b="0" i="0" dirty="0">
              <a:solidFill>
                <a:schemeClr val="tx1"/>
              </a:solidFill>
              <a:effectLst/>
              <a:highlight>
                <a:srgbClr val="FFFFFF"/>
              </a:highlight>
              <a:latin typeface="Söhne"/>
            </a:endParaRPr>
          </a:p>
          <a:p>
            <a:pPr algn="l">
              <a:buFont typeface="+mj-lt"/>
              <a:buAutoNum type="arabicPeriod"/>
            </a:pPr>
            <a:r>
              <a:rPr lang="en-US" b="1" i="0" dirty="0">
                <a:solidFill>
                  <a:schemeClr val="tx1"/>
                </a:solidFill>
                <a:effectLst/>
                <a:highlight>
                  <a:srgbClr val="FFFFFF"/>
                </a:highlight>
                <a:latin typeface="Söhne"/>
              </a:rPr>
              <a:t>Personalization Options:</a:t>
            </a:r>
            <a:r>
              <a:rPr lang="en-US" b="0" i="0" dirty="0">
                <a:solidFill>
                  <a:schemeClr val="tx1"/>
                </a:solidFill>
                <a:effectLst/>
                <a:highlight>
                  <a:srgbClr val="FFFFFF"/>
                </a:highlight>
                <a:latin typeface="Söhne"/>
              </a:rPr>
              <a:t> With </a:t>
            </a:r>
            <a:r>
              <a:rPr lang="en-US" b="0" i="0" dirty="0" err="1">
                <a:solidFill>
                  <a:schemeClr val="tx1"/>
                </a:solidFill>
                <a:effectLst/>
                <a:highlight>
                  <a:srgbClr val="FFFFFF"/>
                </a:highlight>
                <a:latin typeface="Söhne"/>
              </a:rPr>
              <a:t>BeatDrop</a:t>
            </a:r>
            <a:r>
              <a:rPr lang="en-US" b="0" i="0" dirty="0">
                <a:solidFill>
                  <a:schemeClr val="tx1"/>
                </a:solidFill>
                <a:effectLst/>
                <a:highlight>
                  <a:srgbClr val="FFFFFF"/>
                </a:highlight>
                <a:latin typeface="Söhne"/>
              </a:rPr>
              <a:t>, users have the power to curate their music experience. They can create custom playlists, manage watchlists, and receive tailored recommendations based on their unique preferences. This level of personalization empowers users to discover new music while staying true to their individual tastes.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07CE823-37C1-2FD0-7100-2962EC45CC40}"/>
              </a:ext>
            </a:extLst>
          </p:cNvPr>
          <p:cNvSpPr txBox="1"/>
          <p:nvPr/>
        </p:nvSpPr>
        <p:spPr>
          <a:xfrm>
            <a:off x="572822" y="817601"/>
            <a:ext cx="7786688" cy="3539430"/>
          </a:xfrm>
          <a:prstGeom prst="rect">
            <a:avLst/>
          </a:prstGeom>
          <a:noFill/>
        </p:spPr>
        <p:txBody>
          <a:bodyPr wrap="square">
            <a:spAutoFit/>
          </a:bodyPr>
          <a:lstStyle/>
          <a:p>
            <a:pPr algn="l"/>
            <a:r>
              <a:rPr lang="en-US" sz="1600" b="1" i="0" dirty="0">
                <a:solidFill>
                  <a:schemeClr val="tx1"/>
                </a:solidFill>
                <a:effectLst/>
                <a:highlight>
                  <a:srgbClr val="FFFFFF"/>
                </a:highlight>
                <a:latin typeface="Söhne"/>
              </a:rPr>
              <a:t>3. Secure Authentication:</a:t>
            </a:r>
            <a:r>
              <a:rPr lang="en-US" sz="1600" b="0" i="0" dirty="0">
                <a:solidFill>
                  <a:schemeClr val="tx1"/>
                </a:solidFill>
                <a:effectLst/>
                <a:highlight>
                  <a:srgbClr val="FFFFFF"/>
                </a:highlight>
                <a:latin typeface="Söhne"/>
              </a:rPr>
              <a:t> Security is paramount in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Robust authentication mechanisms are in place to safeguard user accounts and sensitive information. Whether it's through secure registration processes or encrypted password storage, users can trust that their data is protected at all times.</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1" i="0" dirty="0">
                <a:solidFill>
                  <a:schemeClr val="tx1"/>
                </a:solidFill>
                <a:effectLst/>
                <a:highlight>
                  <a:srgbClr val="FFFFFF"/>
                </a:highlight>
                <a:latin typeface="Söhne"/>
              </a:rPr>
              <a:t>4. Interactive Features:</a:t>
            </a:r>
            <a:r>
              <a:rPr lang="en-US" sz="1600" b="0" i="0" dirty="0">
                <a:solidFill>
                  <a:schemeClr val="tx1"/>
                </a:solidFill>
                <a:effectLst/>
                <a:highlight>
                  <a:srgbClr val="FFFFFF"/>
                </a:highlight>
                <a:latin typeface="Söhne"/>
              </a:rPr>
              <a:t>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goes beyond mere music playback. It fosters interaction and community engagement through social sharing integration and user-generated content. By enabling users to share their favorite tracks and engage with fellow music enthusiasts,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cultivates a vibrant and dynamic community.</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1" i="0" dirty="0">
                <a:solidFill>
                  <a:schemeClr val="tx1"/>
                </a:solidFill>
                <a:effectLst/>
                <a:highlight>
                  <a:srgbClr val="FFFFFF"/>
                </a:highlight>
                <a:latin typeface="Söhne"/>
              </a:rPr>
              <a:t>5. Dynamic Content Discovery:</a:t>
            </a:r>
            <a:r>
              <a:rPr lang="en-US" sz="1600" b="0" i="0" dirty="0">
                <a:solidFill>
                  <a:schemeClr val="tx1"/>
                </a:solidFill>
                <a:effectLst/>
                <a:highlight>
                  <a:srgbClr val="FFFFFF"/>
                </a:highlight>
                <a:latin typeface="Söhne"/>
              </a:rPr>
              <a:t>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leverages advanced algorithms to deliver dynamic content discovery features. From personalized recommendations to curated playlists and trending tracks, users are constantly exposed to new and exciting music content that aligns with their preferences.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E9CBF5B-7A65-C72A-D449-782510CBB0F8}"/>
              </a:ext>
            </a:extLst>
          </p:cNvPr>
          <p:cNvSpPr txBox="1"/>
          <p:nvPr/>
        </p:nvSpPr>
        <p:spPr>
          <a:xfrm>
            <a:off x="722841" y="1025188"/>
            <a:ext cx="7486650" cy="2554545"/>
          </a:xfrm>
          <a:prstGeom prst="rect">
            <a:avLst/>
          </a:prstGeom>
          <a:noFill/>
        </p:spPr>
        <p:txBody>
          <a:bodyPr wrap="square">
            <a:spAutoFit/>
          </a:bodyPr>
          <a:lstStyle/>
          <a:p>
            <a:pPr algn="l"/>
            <a:r>
              <a:rPr lang="en-US" sz="1600" b="1" i="0" dirty="0">
                <a:solidFill>
                  <a:schemeClr val="tx1"/>
                </a:solidFill>
                <a:effectLst/>
                <a:highlight>
                  <a:srgbClr val="FFFFFF"/>
                </a:highlight>
                <a:latin typeface="Söhne"/>
              </a:rPr>
              <a:t>6. Seamless Integration:</a:t>
            </a:r>
            <a:r>
              <a:rPr lang="en-US" sz="1600" b="0" i="0" dirty="0">
                <a:solidFill>
                  <a:schemeClr val="tx1"/>
                </a:solidFill>
                <a:effectLst/>
                <a:highlight>
                  <a:srgbClr val="FFFFFF"/>
                </a:highlight>
                <a:latin typeface="Söhne"/>
              </a:rPr>
              <a:t> Finally,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seamlessly integrates with popular music platforms and streaming services, ensuring a smooth transition for users who wish to access their existing music libraries and playlists within the application. This interoperability enhances convenience and accessibility, making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a versatile and indispensable tool for music lovers.</a:t>
            </a:r>
          </a:p>
          <a:p>
            <a:pPr algn="l">
              <a:buFont typeface="+mj-lt"/>
              <a:buAutoNum type="arabicPeriod"/>
            </a:pPr>
            <a:endParaRPr lang="en-US" sz="1600" b="0" i="0" dirty="0">
              <a:solidFill>
                <a:schemeClr val="tx1"/>
              </a:solidFill>
              <a:effectLst/>
              <a:highlight>
                <a:srgbClr val="FFFFFF"/>
              </a:highlight>
              <a:latin typeface="Söhne"/>
            </a:endParaRPr>
          </a:p>
          <a:p>
            <a:pPr algn="l"/>
            <a:r>
              <a:rPr lang="en-US" sz="1600" b="0" i="0" dirty="0">
                <a:solidFill>
                  <a:schemeClr val="tx1"/>
                </a:solidFill>
                <a:effectLst/>
                <a:highlight>
                  <a:srgbClr val="FFFFFF"/>
                </a:highlight>
                <a:latin typeface="Söhne"/>
              </a:rPr>
              <a:t>In summary,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is more than just a music player—it's a comprehensive solution that elevates the entire music listening experience. Through its user-centric design, robust security measures, interactive features, dynamic content discovery, and seamless integration, </a:t>
            </a:r>
            <a:r>
              <a:rPr lang="en-US" sz="1600" b="0" i="0" dirty="0" err="1">
                <a:solidFill>
                  <a:schemeClr val="tx1"/>
                </a:solidFill>
                <a:effectLst/>
                <a:highlight>
                  <a:srgbClr val="FFFFFF"/>
                </a:highlight>
                <a:latin typeface="Söhne"/>
              </a:rPr>
              <a:t>BeatDrop</a:t>
            </a:r>
            <a:r>
              <a:rPr lang="en-US" sz="1600" b="0" i="0" dirty="0">
                <a:solidFill>
                  <a:schemeClr val="tx1"/>
                </a:solidFill>
                <a:effectLst/>
                <a:highlight>
                  <a:srgbClr val="FFFFFF"/>
                </a:highlight>
                <a:latin typeface="Söhne"/>
              </a:rPr>
              <a:t> sets a new standard for music streaming platforms.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TotalTime>
  <Words>1752</Words>
  <Application>Microsoft Office PowerPoint</Application>
  <PresentationFormat>On-screen Show (16:9)</PresentationFormat>
  <Paragraphs>118</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ArialMT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 Page</vt:lpstr>
      <vt:lpstr>Register Page</vt:lpstr>
      <vt:lpstr>Home Page</vt:lpstr>
      <vt:lpstr>About us Page</vt:lpstr>
      <vt:lpstr>Watch Later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Arul Prasad S P</cp:lastModifiedBy>
  <cp:revision>12</cp:revision>
  <dcterms:modified xsi:type="dcterms:W3CDTF">2024-04-07T21:32:26Z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