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71" r:id="rId4"/>
    <p:sldId id="273" r:id="rId5"/>
    <p:sldId id="275" r:id="rId6"/>
    <p:sldId id="261" r:id="rId7"/>
    <p:sldId id="265" r:id="rId8"/>
    <p:sldId id="264" r:id="rId9"/>
    <p:sldId id="263" r:id="rId10"/>
    <p:sldId id="267" r:id="rId11"/>
    <p:sldId id="277" r:id="rId12"/>
    <p:sldId id="278" r:id="rId13"/>
    <p:sldId id="279" r:id="rId14"/>
    <p:sldId id="280" r:id="rId15"/>
    <p:sldId id="281" r:id="rId16"/>
    <p:sldId id="282" r:id="rId17"/>
    <p:sldId id="283" r:id="rId18"/>
    <p:sldId id="284" r:id="rId19"/>
    <p:sldId id="289" r:id="rId20"/>
    <p:sldId id="290" r:id="rId21"/>
    <p:sldId id="291" r:id="rId22"/>
    <p:sldId id="296" r:id="rId23"/>
    <p:sldId id="295" r:id="rId24"/>
    <p:sldId id="297" r:id="rId25"/>
    <p:sldId id="298" r:id="rId26"/>
    <p:sldId id="268" r:id="rId27"/>
    <p:sldId id="269" r:id="rId28"/>
    <p:sldId id="270"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8932" autoAdjust="0"/>
  </p:normalViewPr>
  <p:slideViewPr>
    <p:cSldViewPr snapToGrid="0">
      <p:cViewPr>
        <p:scale>
          <a:sx n="76" d="100"/>
          <a:sy n="76" d="100"/>
        </p:scale>
        <p:origin x="-48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50A16-C92E-4666-B0F6-B25E3EB98105}" type="datetimeFigureOut">
              <a:rPr lang="en-IN" smtClean="0"/>
              <a:t>11-05-2025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27A61-0955-43A4-8016-E4E6BFD7268A}" type="slidenum">
              <a:rPr lang="en-IN" smtClean="0"/>
              <a:t>‹#›</a:t>
            </a:fld>
            <a:endParaRPr lang="en-IN"/>
          </a:p>
        </p:txBody>
      </p:sp>
    </p:spTree>
    <p:extLst>
      <p:ext uri="{BB962C8B-B14F-4D97-AF65-F5344CB8AC3E}">
        <p14:creationId xmlns:p14="http://schemas.microsoft.com/office/powerpoint/2010/main" val="4066887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A27A61-0955-43A4-8016-E4E6BFD7268A}" type="slidenum">
              <a:rPr lang="en-IN" smtClean="0"/>
              <a:t>7</a:t>
            </a:fld>
            <a:endParaRPr lang="en-IN"/>
          </a:p>
        </p:txBody>
      </p:sp>
    </p:spTree>
    <p:extLst>
      <p:ext uri="{BB962C8B-B14F-4D97-AF65-F5344CB8AC3E}">
        <p14:creationId xmlns:p14="http://schemas.microsoft.com/office/powerpoint/2010/main" val="3017972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0A27A61-0955-43A4-8016-E4E6BFD7268A}" type="slidenum">
              <a:rPr lang="en-IN" smtClean="0"/>
              <a:t>8</a:t>
            </a:fld>
            <a:endParaRPr lang="en-IN"/>
          </a:p>
        </p:txBody>
      </p:sp>
    </p:spTree>
    <p:extLst>
      <p:ext uri="{BB962C8B-B14F-4D97-AF65-F5344CB8AC3E}">
        <p14:creationId xmlns:p14="http://schemas.microsoft.com/office/powerpoint/2010/main" val="2377889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A27A61-0955-43A4-8016-E4E6BFD7268A}" type="slidenum">
              <a:rPr lang="en-IN" smtClean="0"/>
              <a:t>9</a:t>
            </a:fld>
            <a:endParaRPr lang="en-IN"/>
          </a:p>
        </p:txBody>
      </p:sp>
    </p:spTree>
    <p:extLst>
      <p:ext uri="{BB962C8B-B14F-4D97-AF65-F5344CB8AC3E}">
        <p14:creationId xmlns:p14="http://schemas.microsoft.com/office/powerpoint/2010/main" val="1408746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D0354-8B6D-09C9-0D38-CD5BFFB6E8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9AB3E65-8168-0522-3B30-9F3B4F3D36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A44412F-38B6-8CDB-6667-C4FFEDCC26BA}"/>
              </a:ext>
            </a:extLst>
          </p:cNvPr>
          <p:cNvSpPr>
            <a:spLocks noGrp="1"/>
          </p:cNvSpPr>
          <p:nvPr>
            <p:ph type="dt" sz="half" idx="10"/>
          </p:nvPr>
        </p:nvSpPr>
        <p:spPr/>
        <p:txBody>
          <a:bodyPr/>
          <a:lstStyle/>
          <a:p>
            <a:fld id="{F9D68468-E353-4D41-9BFD-8B2D0037BCD7}" type="datetimeFigureOut">
              <a:rPr lang="en-IN" smtClean="0"/>
              <a:t>11-05-2025</a:t>
            </a:fld>
            <a:endParaRPr lang="en-IN"/>
          </a:p>
        </p:txBody>
      </p:sp>
      <p:sp>
        <p:nvSpPr>
          <p:cNvPr id="5" name="Footer Placeholder 4">
            <a:extLst>
              <a:ext uri="{FF2B5EF4-FFF2-40B4-BE49-F238E27FC236}">
                <a16:creationId xmlns:a16="http://schemas.microsoft.com/office/drawing/2014/main" xmlns="" id="{C70A9F8D-4E92-26FA-7CC2-4619BF413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7417201-7EBE-3B51-3506-24CC0CDE0437}"/>
              </a:ext>
            </a:extLst>
          </p:cNvPr>
          <p:cNvSpPr>
            <a:spLocks noGrp="1"/>
          </p:cNvSpPr>
          <p:nvPr>
            <p:ph type="sldNum" sz="quarter" idx="12"/>
          </p:nvPr>
        </p:nvSpPr>
        <p:spPr/>
        <p:txBody>
          <a:bodyPr/>
          <a:lstStyle/>
          <a:p>
            <a:fld id="{72F07A06-D033-4E7C-8F86-AE5ACEC25A50}" type="slidenum">
              <a:rPr lang="en-IN" smtClean="0"/>
              <a:t>‹#›</a:t>
            </a:fld>
            <a:endParaRPr lang="en-IN"/>
          </a:p>
        </p:txBody>
      </p:sp>
    </p:spTree>
    <p:extLst>
      <p:ext uri="{BB962C8B-B14F-4D97-AF65-F5344CB8AC3E}">
        <p14:creationId xmlns:p14="http://schemas.microsoft.com/office/powerpoint/2010/main" val="207682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33267B-C3A2-2AD3-9F2E-C6B8FE3D1A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0D0B614-9B21-DEF2-93B7-70B4A08F9C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5CA46C8-2343-D502-E6B4-949B7DE1095D}"/>
              </a:ext>
            </a:extLst>
          </p:cNvPr>
          <p:cNvSpPr>
            <a:spLocks noGrp="1"/>
          </p:cNvSpPr>
          <p:nvPr>
            <p:ph type="dt" sz="half" idx="10"/>
          </p:nvPr>
        </p:nvSpPr>
        <p:spPr/>
        <p:txBody>
          <a:bodyPr/>
          <a:lstStyle/>
          <a:p>
            <a:fld id="{F9D68468-E353-4D41-9BFD-8B2D0037BCD7}" type="datetimeFigureOut">
              <a:rPr lang="en-IN" smtClean="0"/>
              <a:t>11-05-2025</a:t>
            </a:fld>
            <a:endParaRPr lang="en-IN"/>
          </a:p>
        </p:txBody>
      </p:sp>
      <p:sp>
        <p:nvSpPr>
          <p:cNvPr id="5" name="Footer Placeholder 4">
            <a:extLst>
              <a:ext uri="{FF2B5EF4-FFF2-40B4-BE49-F238E27FC236}">
                <a16:creationId xmlns:a16="http://schemas.microsoft.com/office/drawing/2014/main" xmlns="" id="{9BB6B151-211C-C8D2-6515-577D50C1E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84CA307-E47A-FBA1-1093-6C713CFBF9BE}"/>
              </a:ext>
            </a:extLst>
          </p:cNvPr>
          <p:cNvSpPr>
            <a:spLocks noGrp="1"/>
          </p:cNvSpPr>
          <p:nvPr>
            <p:ph type="sldNum" sz="quarter" idx="12"/>
          </p:nvPr>
        </p:nvSpPr>
        <p:spPr/>
        <p:txBody>
          <a:bodyPr/>
          <a:lstStyle/>
          <a:p>
            <a:fld id="{72F07A06-D033-4E7C-8F86-AE5ACEC25A50}" type="slidenum">
              <a:rPr lang="en-IN" smtClean="0"/>
              <a:t>‹#›</a:t>
            </a:fld>
            <a:endParaRPr lang="en-IN"/>
          </a:p>
        </p:txBody>
      </p:sp>
    </p:spTree>
    <p:extLst>
      <p:ext uri="{BB962C8B-B14F-4D97-AF65-F5344CB8AC3E}">
        <p14:creationId xmlns:p14="http://schemas.microsoft.com/office/powerpoint/2010/main" val="147372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A6A1248-7A20-8E22-FF35-136331F586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985A136-4097-26C2-3EC6-14DD4E768E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6C0C6D2-5124-F7C6-1FA1-C39166412AC9}"/>
              </a:ext>
            </a:extLst>
          </p:cNvPr>
          <p:cNvSpPr>
            <a:spLocks noGrp="1"/>
          </p:cNvSpPr>
          <p:nvPr>
            <p:ph type="dt" sz="half" idx="10"/>
          </p:nvPr>
        </p:nvSpPr>
        <p:spPr/>
        <p:txBody>
          <a:bodyPr/>
          <a:lstStyle/>
          <a:p>
            <a:fld id="{F9D68468-E353-4D41-9BFD-8B2D0037BCD7}" type="datetimeFigureOut">
              <a:rPr lang="en-IN" smtClean="0"/>
              <a:t>11-05-2025</a:t>
            </a:fld>
            <a:endParaRPr lang="en-IN"/>
          </a:p>
        </p:txBody>
      </p:sp>
      <p:sp>
        <p:nvSpPr>
          <p:cNvPr id="5" name="Footer Placeholder 4">
            <a:extLst>
              <a:ext uri="{FF2B5EF4-FFF2-40B4-BE49-F238E27FC236}">
                <a16:creationId xmlns:a16="http://schemas.microsoft.com/office/drawing/2014/main" xmlns="" id="{A01A02AF-E9BE-2D18-37E3-D5449B48AD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244F48D-9CCA-F257-175D-6852FD3B94A3}"/>
              </a:ext>
            </a:extLst>
          </p:cNvPr>
          <p:cNvSpPr>
            <a:spLocks noGrp="1"/>
          </p:cNvSpPr>
          <p:nvPr>
            <p:ph type="sldNum" sz="quarter" idx="12"/>
          </p:nvPr>
        </p:nvSpPr>
        <p:spPr/>
        <p:txBody>
          <a:bodyPr/>
          <a:lstStyle/>
          <a:p>
            <a:fld id="{72F07A06-D033-4E7C-8F86-AE5ACEC25A50}" type="slidenum">
              <a:rPr lang="en-IN" smtClean="0"/>
              <a:t>‹#›</a:t>
            </a:fld>
            <a:endParaRPr lang="en-IN"/>
          </a:p>
        </p:txBody>
      </p:sp>
    </p:spTree>
    <p:extLst>
      <p:ext uri="{BB962C8B-B14F-4D97-AF65-F5344CB8AC3E}">
        <p14:creationId xmlns:p14="http://schemas.microsoft.com/office/powerpoint/2010/main" val="89428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22C916-D25F-10AC-D378-F846F4AAAC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BEF8174-452D-C344-E750-44DBE5CC20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8F1DD32-36B2-1C03-A3BB-0A95C09A2F3E}"/>
              </a:ext>
            </a:extLst>
          </p:cNvPr>
          <p:cNvSpPr>
            <a:spLocks noGrp="1"/>
          </p:cNvSpPr>
          <p:nvPr>
            <p:ph type="dt" sz="half" idx="10"/>
          </p:nvPr>
        </p:nvSpPr>
        <p:spPr/>
        <p:txBody>
          <a:bodyPr/>
          <a:lstStyle/>
          <a:p>
            <a:fld id="{F9D68468-E353-4D41-9BFD-8B2D0037BCD7}" type="datetimeFigureOut">
              <a:rPr lang="en-IN" smtClean="0"/>
              <a:t>11-05-2025</a:t>
            </a:fld>
            <a:endParaRPr lang="en-IN"/>
          </a:p>
        </p:txBody>
      </p:sp>
      <p:sp>
        <p:nvSpPr>
          <p:cNvPr id="5" name="Footer Placeholder 4">
            <a:extLst>
              <a:ext uri="{FF2B5EF4-FFF2-40B4-BE49-F238E27FC236}">
                <a16:creationId xmlns:a16="http://schemas.microsoft.com/office/drawing/2014/main" xmlns="" id="{F7CBF997-7432-316A-6FC9-05E5BEB022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C7AB3EA-4D45-8C03-79B8-E09717331CF5}"/>
              </a:ext>
            </a:extLst>
          </p:cNvPr>
          <p:cNvSpPr>
            <a:spLocks noGrp="1"/>
          </p:cNvSpPr>
          <p:nvPr>
            <p:ph type="sldNum" sz="quarter" idx="12"/>
          </p:nvPr>
        </p:nvSpPr>
        <p:spPr/>
        <p:txBody>
          <a:bodyPr/>
          <a:lstStyle/>
          <a:p>
            <a:fld id="{72F07A06-D033-4E7C-8F86-AE5ACEC25A50}" type="slidenum">
              <a:rPr lang="en-IN" smtClean="0"/>
              <a:t>‹#›</a:t>
            </a:fld>
            <a:endParaRPr lang="en-IN"/>
          </a:p>
        </p:txBody>
      </p:sp>
    </p:spTree>
    <p:extLst>
      <p:ext uri="{BB962C8B-B14F-4D97-AF65-F5344CB8AC3E}">
        <p14:creationId xmlns:p14="http://schemas.microsoft.com/office/powerpoint/2010/main" val="201914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D3EDF5-9F34-B464-8297-63D0BD3C89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A0D0DD9-E149-A56A-D892-D3C9700552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AC56980-FC04-9BFB-73F2-2125C3F8F3E1}"/>
              </a:ext>
            </a:extLst>
          </p:cNvPr>
          <p:cNvSpPr>
            <a:spLocks noGrp="1"/>
          </p:cNvSpPr>
          <p:nvPr>
            <p:ph type="dt" sz="half" idx="10"/>
          </p:nvPr>
        </p:nvSpPr>
        <p:spPr/>
        <p:txBody>
          <a:bodyPr/>
          <a:lstStyle/>
          <a:p>
            <a:fld id="{F9D68468-E353-4D41-9BFD-8B2D0037BCD7}" type="datetimeFigureOut">
              <a:rPr lang="en-IN" smtClean="0"/>
              <a:t>11-05-2025</a:t>
            </a:fld>
            <a:endParaRPr lang="en-IN"/>
          </a:p>
        </p:txBody>
      </p:sp>
      <p:sp>
        <p:nvSpPr>
          <p:cNvPr id="5" name="Footer Placeholder 4">
            <a:extLst>
              <a:ext uri="{FF2B5EF4-FFF2-40B4-BE49-F238E27FC236}">
                <a16:creationId xmlns:a16="http://schemas.microsoft.com/office/drawing/2014/main" xmlns="" id="{58314443-2849-BABB-7B2D-331D25097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A4EB1B0-6508-4897-AB7C-519E59BD28FC}"/>
              </a:ext>
            </a:extLst>
          </p:cNvPr>
          <p:cNvSpPr>
            <a:spLocks noGrp="1"/>
          </p:cNvSpPr>
          <p:nvPr>
            <p:ph type="sldNum" sz="quarter" idx="12"/>
          </p:nvPr>
        </p:nvSpPr>
        <p:spPr/>
        <p:txBody>
          <a:bodyPr/>
          <a:lstStyle/>
          <a:p>
            <a:fld id="{72F07A06-D033-4E7C-8F86-AE5ACEC25A50}" type="slidenum">
              <a:rPr lang="en-IN" smtClean="0"/>
              <a:t>‹#›</a:t>
            </a:fld>
            <a:endParaRPr lang="en-IN"/>
          </a:p>
        </p:txBody>
      </p:sp>
    </p:spTree>
    <p:extLst>
      <p:ext uri="{BB962C8B-B14F-4D97-AF65-F5344CB8AC3E}">
        <p14:creationId xmlns:p14="http://schemas.microsoft.com/office/powerpoint/2010/main" val="381151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E1ACFD-4961-B87A-CB06-41386BA03F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A7CE1AF-44A8-CA5C-F833-B230DEDCD8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44F03C8-CB31-E298-2AB7-EE357CF099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4FD0DA3-3B4B-4DA7-7903-332ACF372B70}"/>
              </a:ext>
            </a:extLst>
          </p:cNvPr>
          <p:cNvSpPr>
            <a:spLocks noGrp="1"/>
          </p:cNvSpPr>
          <p:nvPr>
            <p:ph type="dt" sz="half" idx="10"/>
          </p:nvPr>
        </p:nvSpPr>
        <p:spPr/>
        <p:txBody>
          <a:bodyPr/>
          <a:lstStyle/>
          <a:p>
            <a:fld id="{F9D68468-E353-4D41-9BFD-8B2D0037BCD7}" type="datetimeFigureOut">
              <a:rPr lang="en-IN" smtClean="0"/>
              <a:t>11-05-2025</a:t>
            </a:fld>
            <a:endParaRPr lang="en-IN"/>
          </a:p>
        </p:txBody>
      </p:sp>
      <p:sp>
        <p:nvSpPr>
          <p:cNvPr id="6" name="Footer Placeholder 5">
            <a:extLst>
              <a:ext uri="{FF2B5EF4-FFF2-40B4-BE49-F238E27FC236}">
                <a16:creationId xmlns:a16="http://schemas.microsoft.com/office/drawing/2014/main" xmlns="" id="{E7798B98-8B2F-8B41-5D5F-682AFA1898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4BBC4A8-18D0-ED83-53E4-32844717B525}"/>
              </a:ext>
            </a:extLst>
          </p:cNvPr>
          <p:cNvSpPr>
            <a:spLocks noGrp="1"/>
          </p:cNvSpPr>
          <p:nvPr>
            <p:ph type="sldNum" sz="quarter" idx="12"/>
          </p:nvPr>
        </p:nvSpPr>
        <p:spPr/>
        <p:txBody>
          <a:bodyPr/>
          <a:lstStyle/>
          <a:p>
            <a:fld id="{72F07A06-D033-4E7C-8F86-AE5ACEC25A50}" type="slidenum">
              <a:rPr lang="en-IN" smtClean="0"/>
              <a:t>‹#›</a:t>
            </a:fld>
            <a:endParaRPr lang="en-IN"/>
          </a:p>
        </p:txBody>
      </p:sp>
    </p:spTree>
    <p:extLst>
      <p:ext uri="{BB962C8B-B14F-4D97-AF65-F5344CB8AC3E}">
        <p14:creationId xmlns:p14="http://schemas.microsoft.com/office/powerpoint/2010/main" val="3535108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D197FE-E072-1442-5031-FE9553395D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D74DD56-2CAC-3A71-34B4-205349A6D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339E81F-C9E9-EEEF-8038-9523FBC853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348F779-8BC7-EF2E-EEED-50F6BF368F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98A1B77-ABEB-9643-AB3F-9A055217D0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B2BA7CA-7F3C-54BA-B9E0-E3360B8C48CC}"/>
              </a:ext>
            </a:extLst>
          </p:cNvPr>
          <p:cNvSpPr>
            <a:spLocks noGrp="1"/>
          </p:cNvSpPr>
          <p:nvPr>
            <p:ph type="dt" sz="half" idx="10"/>
          </p:nvPr>
        </p:nvSpPr>
        <p:spPr/>
        <p:txBody>
          <a:bodyPr/>
          <a:lstStyle/>
          <a:p>
            <a:fld id="{F9D68468-E353-4D41-9BFD-8B2D0037BCD7}" type="datetimeFigureOut">
              <a:rPr lang="en-IN" smtClean="0"/>
              <a:t>11-05-2025</a:t>
            </a:fld>
            <a:endParaRPr lang="en-IN"/>
          </a:p>
        </p:txBody>
      </p:sp>
      <p:sp>
        <p:nvSpPr>
          <p:cNvPr id="8" name="Footer Placeholder 7">
            <a:extLst>
              <a:ext uri="{FF2B5EF4-FFF2-40B4-BE49-F238E27FC236}">
                <a16:creationId xmlns:a16="http://schemas.microsoft.com/office/drawing/2014/main" xmlns="" id="{F83BA7A4-55BC-4362-B941-A39F81B07F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65818A1-291C-CF46-D9BE-6E685803E768}"/>
              </a:ext>
            </a:extLst>
          </p:cNvPr>
          <p:cNvSpPr>
            <a:spLocks noGrp="1"/>
          </p:cNvSpPr>
          <p:nvPr>
            <p:ph type="sldNum" sz="quarter" idx="12"/>
          </p:nvPr>
        </p:nvSpPr>
        <p:spPr/>
        <p:txBody>
          <a:bodyPr/>
          <a:lstStyle/>
          <a:p>
            <a:fld id="{72F07A06-D033-4E7C-8F86-AE5ACEC25A50}" type="slidenum">
              <a:rPr lang="en-IN" smtClean="0"/>
              <a:t>‹#›</a:t>
            </a:fld>
            <a:endParaRPr lang="en-IN"/>
          </a:p>
        </p:txBody>
      </p:sp>
    </p:spTree>
    <p:extLst>
      <p:ext uri="{BB962C8B-B14F-4D97-AF65-F5344CB8AC3E}">
        <p14:creationId xmlns:p14="http://schemas.microsoft.com/office/powerpoint/2010/main" val="159921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25B039-EF9E-4844-162C-A16B8AC95B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CEE43EC-0A28-E602-D351-0A86D4D86545}"/>
              </a:ext>
            </a:extLst>
          </p:cNvPr>
          <p:cNvSpPr>
            <a:spLocks noGrp="1"/>
          </p:cNvSpPr>
          <p:nvPr>
            <p:ph type="dt" sz="half" idx="10"/>
          </p:nvPr>
        </p:nvSpPr>
        <p:spPr/>
        <p:txBody>
          <a:bodyPr/>
          <a:lstStyle/>
          <a:p>
            <a:fld id="{F9D68468-E353-4D41-9BFD-8B2D0037BCD7}" type="datetimeFigureOut">
              <a:rPr lang="en-IN" smtClean="0"/>
              <a:t>11-05-2025</a:t>
            </a:fld>
            <a:endParaRPr lang="en-IN"/>
          </a:p>
        </p:txBody>
      </p:sp>
      <p:sp>
        <p:nvSpPr>
          <p:cNvPr id="4" name="Footer Placeholder 3">
            <a:extLst>
              <a:ext uri="{FF2B5EF4-FFF2-40B4-BE49-F238E27FC236}">
                <a16:creationId xmlns:a16="http://schemas.microsoft.com/office/drawing/2014/main" xmlns="" id="{1E52F407-F7B7-0A7B-0D39-3698026992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47741E5-43B9-A66B-911D-4F6F02AF9286}"/>
              </a:ext>
            </a:extLst>
          </p:cNvPr>
          <p:cNvSpPr>
            <a:spLocks noGrp="1"/>
          </p:cNvSpPr>
          <p:nvPr>
            <p:ph type="sldNum" sz="quarter" idx="12"/>
          </p:nvPr>
        </p:nvSpPr>
        <p:spPr/>
        <p:txBody>
          <a:bodyPr/>
          <a:lstStyle/>
          <a:p>
            <a:fld id="{72F07A06-D033-4E7C-8F86-AE5ACEC25A50}" type="slidenum">
              <a:rPr lang="en-IN" smtClean="0"/>
              <a:t>‹#›</a:t>
            </a:fld>
            <a:endParaRPr lang="en-IN"/>
          </a:p>
        </p:txBody>
      </p:sp>
    </p:spTree>
    <p:extLst>
      <p:ext uri="{BB962C8B-B14F-4D97-AF65-F5344CB8AC3E}">
        <p14:creationId xmlns:p14="http://schemas.microsoft.com/office/powerpoint/2010/main" val="151364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031799E-7F19-D5C3-1401-D76541F7BB16}"/>
              </a:ext>
            </a:extLst>
          </p:cNvPr>
          <p:cNvSpPr>
            <a:spLocks noGrp="1"/>
          </p:cNvSpPr>
          <p:nvPr>
            <p:ph type="dt" sz="half" idx="10"/>
          </p:nvPr>
        </p:nvSpPr>
        <p:spPr/>
        <p:txBody>
          <a:bodyPr/>
          <a:lstStyle/>
          <a:p>
            <a:fld id="{F9D68468-E353-4D41-9BFD-8B2D0037BCD7}" type="datetimeFigureOut">
              <a:rPr lang="en-IN" smtClean="0"/>
              <a:t>11-05-2025</a:t>
            </a:fld>
            <a:endParaRPr lang="en-IN"/>
          </a:p>
        </p:txBody>
      </p:sp>
      <p:sp>
        <p:nvSpPr>
          <p:cNvPr id="3" name="Footer Placeholder 2">
            <a:extLst>
              <a:ext uri="{FF2B5EF4-FFF2-40B4-BE49-F238E27FC236}">
                <a16:creationId xmlns:a16="http://schemas.microsoft.com/office/drawing/2014/main" xmlns="" id="{74595157-0105-5550-914A-A04F4C76EB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9B7D22C-5726-9B56-4E68-5B477EE08FF7}"/>
              </a:ext>
            </a:extLst>
          </p:cNvPr>
          <p:cNvSpPr>
            <a:spLocks noGrp="1"/>
          </p:cNvSpPr>
          <p:nvPr>
            <p:ph type="sldNum" sz="quarter" idx="12"/>
          </p:nvPr>
        </p:nvSpPr>
        <p:spPr/>
        <p:txBody>
          <a:bodyPr/>
          <a:lstStyle/>
          <a:p>
            <a:fld id="{72F07A06-D033-4E7C-8F86-AE5ACEC25A50}" type="slidenum">
              <a:rPr lang="en-IN" smtClean="0"/>
              <a:t>‹#›</a:t>
            </a:fld>
            <a:endParaRPr lang="en-IN"/>
          </a:p>
        </p:txBody>
      </p:sp>
    </p:spTree>
    <p:extLst>
      <p:ext uri="{BB962C8B-B14F-4D97-AF65-F5344CB8AC3E}">
        <p14:creationId xmlns:p14="http://schemas.microsoft.com/office/powerpoint/2010/main" val="329528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15580E-FB52-67B3-9753-6D091EDA1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48182AE-83AB-9DBF-5DDB-D27AF50E8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C2B0D35-CE48-A6A8-3358-EFEF471A2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C505073-5918-87E5-404A-1B4870875503}"/>
              </a:ext>
            </a:extLst>
          </p:cNvPr>
          <p:cNvSpPr>
            <a:spLocks noGrp="1"/>
          </p:cNvSpPr>
          <p:nvPr>
            <p:ph type="dt" sz="half" idx="10"/>
          </p:nvPr>
        </p:nvSpPr>
        <p:spPr/>
        <p:txBody>
          <a:bodyPr/>
          <a:lstStyle/>
          <a:p>
            <a:fld id="{F9D68468-E353-4D41-9BFD-8B2D0037BCD7}" type="datetimeFigureOut">
              <a:rPr lang="en-IN" smtClean="0"/>
              <a:t>11-05-2025</a:t>
            </a:fld>
            <a:endParaRPr lang="en-IN"/>
          </a:p>
        </p:txBody>
      </p:sp>
      <p:sp>
        <p:nvSpPr>
          <p:cNvPr id="6" name="Footer Placeholder 5">
            <a:extLst>
              <a:ext uri="{FF2B5EF4-FFF2-40B4-BE49-F238E27FC236}">
                <a16:creationId xmlns:a16="http://schemas.microsoft.com/office/drawing/2014/main" xmlns="" id="{A5A06657-9336-AF44-1407-FDFA1C7E8D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4B2B3B9-7385-79F8-7895-4AE66636ED1C}"/>
              </a:ext>
            </a:extLst>
          </p:cNvPr>
          <p:cNvSpPr>
            <a:spLocks noGrp="1"/>
          </p:cNvSpPr>
          <p:nvPr>
            <p:ph type="sldNum" sz="quarter" idx="12"/>
          </p:nvPr>
        </p:nvSpPr>
        <p:spPr/>
        <p:txBody>
          <a:bodyPr/>
          <a:lstStyle/>
          <a:p>
            <a:fld id="{72F07A06-D033-4E7C-8F86-AE5ACEC25A50}" type="slidenum">
              <a:rPr lang="en-IN" smtClean="0"/>
              <a:t>‹#›</a:t>
            </a:fld>
            <a:endParaRPr lang="en-IN"/>
          </a:p>
        </p:txBody>
      </p:sp>
    </p:spTree>
    <p:extLst>
      <p:ext uri="{BB962C8B-B14F-4D97-AF65-F5344CB8AC3E}">
        <p14:creationId xmlns:p14="http://schemas.microsoft.com/office/powerpoint/2010/main" val="62423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88A41-CE7C-4E92-9810-E74FB55F7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1A5F584-E4A2-B22C-8CE7-3B0A226F8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BF76D38-7BC2-F029-4085-EC5458E69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46FE344-3E06-9CB7-041C-426D3EDDE1E3}"/>
              </a:ext>
            </a:extLst>
          </p:cNvPr>
          <p:cNvSpPr>
            <a:spLocks noGrp="1"/>
          </p:cNvSpPr>
          <p:nvPr>
            <p:ph type="dt" sz="half" idx="10"/>
          </p:nvPr>
        </p:nvSpPr>
        <p:spPr/>
        <p:txBody>
          <a:bodyPr/>
          <a:lstStyle/>
          <a:p>
            <a:fld id="{F9D68468-E353-4D41-9BFD-8B2D0037BCD7}" type="datetimeFigureOut">
              <a:rPr lang="en-IN" smtClean="0"/>
              <a:t>11-05-2025</a:t>
            </a:fld>
            <a:endParaRPr lang="en-IN"/>
          </a:p>
        </p:txBody>
      </p:sp>
      <p:sp>
        <p:nvSpPr>
          <p:cNvPr id="6" name="Footer Placeholder 5">
            <a:extLst>
              <a:ext uri="{FF2B5EF4-FFF2-40B4-BE49-F238E27FC236}">
                <a16:creationId xmlns:a16="http://schemas.microsoft.com/office/drawing/2014/main" xmlns="" id="{83482343-6C5F-BC98-5C81-18CCBB1253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F03DB8C-32E4-58A2-ED36-DA454887E263}"/>
              </a:ext>
            </a:extLst>
          </p:cNvPr>
          <p:cNvSpPr>
            <a:spLocks noGrp="1"/>
          </p:cNvSpPr>
          <p:nvPr>
            <p:ph type="sldNum" sz="quarter" idx="12"/>
          </p:nvPr>
        </p:nvSpPr>
        <p:spPr/>
        <p:txBody>
          <a:bodyPr/>
          <a:lstStyle/>
          <a:p>
            <a:fld id="{72F07A06-D033-4E7C-8F86-AE5ACEC25A50}" type="slidenum">
              <a:rPr lang="en-IN" smtClean="0"/>
              <a:t>‹#›</a:t>
            </a:fld>
            <a:endParaRPr lang="en-IN"/>
          </a:p>
        </p:txBody>
      </p:sp>
    </p:spTree>
    <p:extLst>
      <p:ext uri="{BB962C8B-B14F-4D97-AF65-F5344CB8AC3E}">
        <p14:creationId xmlns:p14="http://schemas.microsoft.com/office/powerpoint/2010/main" val="116555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EB0719C-15B6-93BD-3FE5-16AFC01B5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EFA71EC-7E94-8712-E91B-929A57338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78400C0-8C33-0E82-BFC4-FCB519AEF3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68468-E353-4D41-9BFD-8B2D0037BCD7}" type="datetimeFigureOut">
              <a:rPr lang="en-IN" smtClean="0"/>
              <a:t>11-05-2025</a:t>
            </a:fld>
            <a:endParaRPr lang="en-IN"/>
          </a:p>
        </p:txBody>
      </p:sp>
      <p:sp>
        <p:nvSpPr>
          <p:cNvPr id="5" name="Footer Placeholder 4">
            <a:extLst>
              <a:ext uri="{FF2B5EF4-FFF2-40B4-BE49-F238E27FC236}">
                <a16:creationId xmlns:a16="http://schemas.microsoft.com/office/drawing/2014/main" xmlns="" id="{CE7B2E44-C07B-27BC-21ED-21E5EB977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AA094FD-A0AE-03A6-BF5D-400A21BFA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F07A06-D033-4E7C-8F86-AE5ACEC25A50}" type="slidenum">
              <a:rPr lang="en-IN" smtClean="0"/>
              <a:t>‹#›</a:t>
            </a:fld>
            <a:endParaRPr lang="en-IN"/>
          </a:p>
        </p:txBody>
      </p:sp>
    </p:spTree>
    <p:extLst>
      <p:ext uri="{BB962C8B-B14F-4D97-AF65-F5344CB8AC3E}">
        <p14:creationId xmlns:p14="http://schemas.microsoft.com/office/powerpoint/2010/main" val="5064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0DB320-618D-9CF5-42F6-EE190AA1A597}"/>
              </a:ext>
            </a:extLst>
          </p:cNvPr>
          <p:cNvSpPr>
            <a:spLocks noGrp="1"/>
          </p:cNvSpPr>
          <p:nvPr>
            <p:ph type="ctrTitle"/>
          </p:nvPr>
        </p:nvSpPr>
        <p:spPr>
          <a:xfrm>
            <a:off x="412102" y="1835528"/>
            <a:ext cx="7524890" cy="1278608"/>
          </a:xfrm>
        </p:spPr>
        <p:txBody>
          <a:bodyPr>
            <a:noAutofit/>
          </a:bodyPr>
          <a:lstStyle/>
          <a:p>
            <a:r>
              <a:rPr lang="en-US" sz="5000" b="1" dirty="0">
                <a:latin typeface="Times New Roman" panose="02020603050405020304" pitchFamily="18" charset="0"/>
                <a:cs typeface="Times New Roman" panose="02020603050405020304" pitchFamily="18" charset="0"/>
              </a:rPr>
              <a:t>Online Vehicle Parking Reservation System </a:t>
            </a:r>
          </a:p>
        </p:txBody>
      </p:sp>
      <p:sp>
        <p:nvSpPr>
          <p:cNvPr id="3" name="Subtitle 2">
            <a:extLst>
              <a:ext uri="{FF2B5EF4-FFF2-40B4-BE49-F238E27FC236}">
                <a16:creationId xmlns:a16="http://schemas.microsoft.com/office/drawing/2014/main" xmlns="" id="{0A45AB36-487E-2CB5-9C1A-56DDBA13BEC4}"/>
              </a:ext>
            </a:extLst>
          </p:cNvPr>
          <p:cNvSpPr>
            <a:spLocks noGrp="1"/>
          </p:cNvSpPr>
          <p:nvPr>
            <p:ph type="subTitle" idx="1"/>
          </p:nvPr>
        </p:nvSpPr>
        <p:spPr>
          <a:xfrm>
            <a:off x="488515" y="3068858"/>
            <a:ext cx="11703485" cy="3452186"/>
          </a:xfrm>
        </p:spPr>
        <p:txBody>
          <a:bodyPr>
            <a:normAutofit fontScale="25000" lnSpcReduction="20000"/>
          </a:bodyPr>
          <a:lstStyle/>
          <a:p>
            <a:pPr marL="0" lvl="0" indent="0" algn="l" rtl="0">
              <a:spcBef>
                <a:spcPts val="0"/>
              </a:spcBef>
              <a:spcAft>
                <a:spcPts val="0"/>
              </a:spcAft>
              <a:buNone/>
            </a:pPr>
            <a:r>
              <a:rPr lang="en-US" sz="3800" dirty="0">
                <a:latin typeface="Times New Roman" panose="02020603050405020304" pitchFamily="18" charset="0"/>
                <a:cs typeface="Times New Roman" panose="02020603050405020304" pitchFamily="18" charset="0"/>
              </a:rPr>
              <a:t>                                                                                 </a:t>
            </a:r>
          </a:p>
          <a:p>
            <a:pPr marL="0" lvl="0" indent="0" algn="l" rtl="0">
              <a:lnSpc>
                <a:spcPct val="170000"/>
              </a:lnSpc>
              <a:spcBef>
                <a:spcPts val="0"/>
              </a:spcBef>
              <a:spcAft>
                <a:spcPts val="0"/>
              </a:spcAft>
              <a:buNone/>
            </a:pPr>
            <a:r>
              <a:rPr lang="en-US" sz="4400" dirty="0">
                <a:latin typeface="Times New Roman" panose="02020603050405020304" pitchFamily="18" charset="0"/>
                <a:cs typeface="Times New Roman" panose="02020603050405020304" pitchFamily="18" charset="0"/>
              </a:rPr>
              <a:t>                                                                                                                                                                                     </a:t>
            </a:r>
          </a:p>
          <a:p>
            <a:pPr marL="0" lvl="0" indent="0" algn="l" rtl="0">
              <a:lnSpc>
                <a:spcPct val="170000"/>
              </a:lnSpc>
              <a:spcBef>
                <a:spcPts val="0"/>
              </a:spcBef>
              <a:spcAft>
                <a:spcPts val="0"/>
              </a:spcAft>
              <a:buNone/>
            </a:pPr>
            <a:r>
              <a:rPr lang="en-US" sz="4400" b="1"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Done  By</a:t>
            </a:r>
          </a:p>
          <a:p>
            <a:pPr marL="0" lvl="0" indent="0" algn="ctr" rtl="0">
              <a:lnSpc>
                <a:spcPct val="170000"/>
              </a:lnSpc>
              <a:spcBef>
                <a:spcPts val="0"/>
              </a:spcBef>
              <a:spcAft>
                <a:spcPts val="0"/>
              </a:spcAft>
              <a:buNone/>
            </a:pPr>
            <a:r>
              <a:rPr lang="en-US" sz="8000" dirty="0">
                <a:latin typeface="Times New Roman" panose="02020603050405020304" pitchFamily="18" charset="0"/>
                <a:cs typeface="Times New Roman" panose="02020603050405020304" pitchFamily="18" charset="0"/>
              </a:rPr>
              <a:t>                                                                                             Arul </a:t>
            </a:r>
            <a:r>
              <a:rPr lang="en-US" sz="8000" dirty="0" err="1">
                <a:latin typeface="Times New Roman" panose="02020603050405020304" pitchFamily="18" charset="0"/>
                <a:cs typeface="Times New Roman" panose="02020603050405020304" pitchFamily="18" charset="0"/>
              </a:rPr>
              <a:t>Prakash.M</a:t>
            </a:r>
            <a:r>
              <a:rPr lang="en-US" sz="8000" dirty="0">
                <a:latin typeface="Times New Roman" panose="02020603050405020304" pitchFamily="18" charset="0"/>
                <a:cs typeface="Times New Roman" panose="02020603050405020304" pitchFamily="18" charset="0"/>
              </a:rPr>
              <a:t> - 811721243008</a:t>
            </a:r>
          </a:p>
          <a:p>
            <a:pPr marL="0" lvl="0" indent="0" algn="ctr" rtl="0">
              <a:lnSpc>
                <a:spcPct val="170000"/>
              </a:lnSpc>
              <a:spcBef>
                <a:spcPts val="0"/>
              </a:spcBef>
              <a:spcAft>
                <a:spcPts val="0"/>
              </a:spcAft>
              <a:buNone/>
            </a:pPr>
            <a:r>
              <a:rPr lang="en-US" sz="8000" dirty="0">
                <a:latin typeface="Times New Roman" panose="02020603050405020304" pitchFamily="18" charset="0"/>
                <a:cs typeface="Times New Roman" panose="02020603050405020304" pitchFamily="18" charset="0"/>
              </a:rPr>
              <a:t>                                                                                     Sri </a:t>
            </a:r>
            <a:r>
              <a:rPr lang="en-US" sz="8000" dirty="0" err="1">
                <a:latin typeface="Times New Roman" panose="02020603050405020304" pitchFamily="18" charset="0"/>
                <a:cs typeface="Times New Roman" panose="02020603050405020304" pitchFamily="18" charset="0"/>
              </a:rPr>
              <a:t>Balaji.S</a:t>
            </a:r>
            <a:r>
              <a:rPr lang="en-US" sz="8000" dirty="0">
                <a:latin typeface="Times New Roman" panose="02020603050405020304" pitchFamily="18" charset="0"/>
                <a:cs typeface="Times New Roman" panose="02020603050405020304" pitchFamily="18" charset="0"/>
              </a:rPr>
              <a:t> - 811721243053</a:t>
            </a:r>
          </a:p>
          <a:p>
            <a:pPr marL="0" lvl="0" indent="0" algn="ctr" rtl="0">
              <a:lnSpc>
                <a:spcPct val="170000"/>
              </a:lnSpc>
              <a:spcBef>
                <a:spcPts val="0"/>
              </a:spcBef>
              <a:spcAft>
                <a:spcPts val="0"/>
              </a:spcAft>
              <a:buNone/>
            </a:pPr>
            <a:r>
              <a:rPr lang="en-US" sz="8000" dirty="0">
                <a:latin typeface="Times New Roman" panose="02020603050405020304" pitchFamily="18" charset="0"/>
                <a:cs typeface="Times New Roman" panose="02020603050405020304" pitchFamily="18" charset="0"/>
              </a:rPr>
              <a:t>                                                                                                Manoj </a:t>
            </a:r>
            <a:r>
              <a:rPr lang="en-US" sz="8000" dirty="0" err="1">
                <a:latin typeface="Times New Roman" panose="02020603050405020304" pitchFamily="18" charset="0"/>
                <a:cs typeface="Times New Roman" panose="02020603050405020304" pitchFamily="18" charset="0"/>
              </a:rPr>
              <a:t>Prabakar.B</a:t>
            </a:r>
            <a:r>
              <a:rPr lang="en-US" sz="8000" dirty="0">
                <a:latin typeface="Times New Roman" panose="02020603050405020304" pitchFamily="18" charset="0"/>
                <a:cs typeface="Times New Roman" panose="02020603050405020304" pitchFamily="18" charset="0"/>
              </a:rPr>
              <a:t> - 811721243302</a:t>
            </a:r>
          </a:p>
          <a:p>
            <a:pPr marL="0" lvl="0" indent="0" algn="l" rtl="0">
              <a:lnSpc>
                <a:spcPct val="170000"/>
              </a:lnSpc>
              <a:spcBef>
                <a:spcPts val="0"/>
              </a:spcBef>
              <a:spcAft>
                <a:spcPts val="0"/>
              </a:spcAft>
              <a:buNone/>
            </a:pP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Project Guide:</a:t>
            </a:r>
          </a:p>
          <a:p>
            <a:pPr lvl="0" algn="l">
              <a:lnSpc>
                <a:spcPct val="170000"/>
              </a:lnSpc>
              <a:spcBef>
                <a:spcPts val="0"/>
              </a:spcBef>
            </a:pPr>
            <a:r>
              <a:rPr lang="en-US" sz="8000" dirty="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Mrs. </a:t>
            </a:r>
            <a:r>
              <a:rPr lang="en-US" sz="8000" dirty="0" err="1">
                <a:latin typeface="Times New Roman" panose="02020603050405020304" pitchFamily="18" charset="0"/>
                <a:cs typeface="Times New Roman" panose="02020603050405020304" pitchFamily="18" charset="0"/>
              </a:rPr>
              <a:t>A.Sumathi</a:t>
            </a:r>
            <a:r>
              <a:rPr lang="en-US" sz="8000" dirty="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M.E (AP/AI)</a:t>
            </a:r>
            <a:endParaRPr lang="en-US" sz="8000" dirty="0">
              <a:latin typeface="Times New Roman" panose="02020603050405020304" pitchFamily="18" charset="0"/>
              <a:cs typeface="Times New Roman" panose="02020603050405020304" pitchFamily="18" charset="0"/>
            </a:endParaRPr>
          </a:p>
          <a:p>
            <a:pPr marL="0" lvl="0" indent="0" algn="l" rtl="0">
              <a:lnSpc>
                <a:spcPct val="170000"/>
              </a:lnSpc>
              <a:spcBef>
                <a:spcPts val="0"/>
              </a:spcBef>
              <a:spcAft>
                <a:spcPts val="0"/>
              </a:spcAft>
              <a:buNone/>
            </a:pPr>
            <a:r>
              <a:rPr lang="en-US" sz="8000" b="1" dirty="0">
                <a:latin typeface="Times New Roman" panose="02020603050405020304" pitchFamily="18" charset="0"/>
                <a:cs typeface="Times New Roman" panose="02020603050405020304" pitchFamily="18" charset="0"/>
              </a:rPr>
              <a:t>                                     </a:t>
            </a:r>
            <a:endParaRPr lang="en-US" dirty="0"/>
          </a:p>
        </p:txBody>
      </p:sp>
      <p:grpSp>
        <p:nvGrpSpPr>
          <p:cNvPr id="4" name="Group 9">
            <a:extLst>
              <a:ext uri="{FF2B5EF4-FFF2-40B4-BE49-F238E27FC236}">
                <a16:creationId xmlns:a16="http://schemas.microsoft.com/office/drawing/2014/main" xmlns="" id="{4DE22E87-50F4-6682-6BF4-851307AFBD3B}"/>
              </a:ext>
            </a:extLst>
          </p:cNvPr>
          <p:cNvGrpSpPr/>
          <p:nvPr/>
        </p:nvGrpSpPr>
        <p:grpSpPr>
          <a:xfrm>
            <a:off x="284086" y="0"/>
            <a:ext cx="7954391" cy="1595680"/>
            <a:chOff x="1317182" y="-234758"/>
            <a:chExt cx="10540365" cy="3986276"/>
          </a:xfrm>
        </p:grpSpPr>
        <p:sp>
          <p:nvSpPr>
            <p:cNvPr id="5" name="Freeform 10">
              <a:extLst>
                <a:ext uri="{FF2B5EF4-FFF2-40B4-BE49-F238E27FC236}">
                  <a16:creationId xmlns:a16="http://schemas.microsoft.com/office/drawing/2014/main" xmlns="" id="{3D15123D-4254-5C34-E0C9-8F6F3109977A}"/>
                </a:ext>
              </a:extLst>
            </p:cNvPr>
            <p:cNvSpPr/>
            <p:nvPr/>
          </p:nvSpPr>
          <p:spPr>
            <a:xfrm>
              <a:off x="1317182" y="-234758"/>
              <a:ext cx="10540365" cy="3986276"/>
            </a:xfrm>
            <a:custGeom>
              <a:avLst/>
              <a:gdLst/>
              <a:ahLst/>
              <a:cxnLst/>
              <a:rect l="l" t="t" r="r" b="b"/>
              <a:pathLst>
                <a:path w="10540365" h="3986276">
                  <a:moveTo>
                    <a:pt x="0" y="0"/>
                  </a:moveTo>
                  <a:lnTo>
                    <a:pt x="10540365" y="0"/>
                  </a:lnTo>
                  <a:lnTo>
                    <a:pt x="10540365" y="3986276"/>
                  </a:lnTo>
                  <a:lnTo>
                    <a:pt x="0" y="3986276"/>
                  </a:lnTo>
                  <a:lnTo>
                    <a:pt x="0" y="0"/>
                  </a:lnTo>
                  <a:close/>
                </a:path>
              </a:pathLst>
            </a:custGeom>
            <a:blipFill>
              <a:blip r:embed="rId2"/>
              <a:stretch>
                <a:fillRect/>
              </a:stretch>
            </a:blipFill>
          </p:spPr>
          <p:txBody>
            <a:bodyPr/>
            <a:lstStyle/>
            <a:p>
              <a:endParaRPr lang="en-IN" dirty="0"/>
            </a:p>
          </p:txBody>
        </p:sp>
      </p:grpSp>
      <p:grpSp>
        <p:nvGrpSpPr>
          <p:cNvPr id="6" name="Group 7">
            <a:extLst>
              <a:ext uri="{FF2B5EF4-FFF2-40B4-BE49-F238E27FC236}">
                <a16:creationId xmlns:a16="http://schemas.microsoft.com/office/drawing/2014/main" xmlns="" id="{B574D0F9-3888-831E-FA8D-39A6FB3B3ABC}"/>
              </a:ext>
            </a:extLst>
          </p:cNvPr>
          <p:cNvGrpSpPr/>
          <p:nvPr/>
        </p:nvGrpSpPr>
        <p:grpSpPr>
          <a:xfrm>
            <a:off x="10138298" y="0"/>
            <a:ext cx="1984485" cy="1757779"/>
            <a:chOff x="0" y="0"/>
            <a:chExt cx="4204328" cy="3986296"/>
          </a:xfrm>
        </p:grpSpPr>
        <p:sp>
          <p:nvSpPr>
            <p:cNvPr id="7" name="Freeform 8">
              <a:extLst>
                <a:ext uri="{FF2B5EF4-FFF2-40B4-BE49-F238E27FC236}">
                  <a16:creationId xmlns:a16="http://schemas.microsoft.com/office/drawing/2014/main" xmlns="" id="{4AD3A030-FE51-E504-CF9B-4E3D573C6682}"/>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3"/>
              <a:stretch>
                <a:fillRect t="-51" b="-52"/>
              </a:stretch>
            </a:blipFill>
          </p:spPr>
          <p:txBody>
            <a:bodyPr/>
            <a:lstStyle/>
            <a:p>
              <a:endParaRPr lang="en-IN"/>
            </a:p>
          </p:txBody>
        </p:sp>
      </p:grpSp>
      <p:sp>
        <p:nvSpPr>
          <p:cNvPr id="10" name="TextBox 9"/>
          <p:cNvSpPr txBox="1"/>
          <p:nvPr/>
        </p:nvSpPr>
        <p:spPr>
          <a:xfrm>
            <a:off x="7114784" y="2883304"/>
            <a:ext cx="244463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Batch No</a:t>
            </a:r>
            <a:r>
              <a:rPr lang="en-US" sz="2400" dirty="0">
                <a:latin typeface="Times New Roman" panose="02020603050405020304" pitchFamily="18" charset="0"/>
                <a:cs typeface="Times New Roman" panose="02020603050405020304" pitchFamily="18" charset="0"/>
              </a:rPr>
              <a:t>: 17</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972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7FF80-BCD4-7F82-1FCF-18F68A7DED72}"/>
              </a:ext>
            </a:extLst>
          </p:cNvPr>
          <p:cNvSpPr>
            <a:spLocks noGrp="1"/>
          </p:cNvSpPr>
          <p:nvPr>
            <p:ph type="title"/>
          </p:nvPr>
        </p:nvSpPr>
        <p:spPr>
          <a:xfrm>
            <a:off x="173736" y="237745"/>
            <a:ext cx="9253728" cy="676655"/>
          </a:xfrm>
        </p:spPr>
        <p:txBody>
          <a:bodyPr>
            <a:normAutofit fontScale="90000"/>
          </a:bodyPr>
          <a:lstStyle/>
          <a:p>
            <a:r>
              <a:rPr lang="en-US" b="1" dirty="0">
                <a:latin typeface="Times New Roman" panose="02020603050405020304" pitchFamily="18" charset="0"/>
                <a:cs typeface="Times New Roman" panose="02020603050405020304" pitchFamily="18" charset="0"/>
              </a:rPr>
              <a:t>Architecture:</a:t>
            </a:r>
            <a:endParaRPr lang="en-IN" b="1"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xmlns="" id="{0F9BF3F5-CE79-2C11-696A-E0861B0E2EB6}"/>
              </a:ext>
            </a:extLst>
          </p:cNvPr>
          <p:cNvCxnSpPr>
            <a:cxnSpLocks/>
          </p:cNvCxnSpPr>
          <p:nvPr/>
        </p:nvCxnSpPr>
        <p:spPr>
          <a:xfrm>
            <a:off x="274320" y="914400"/>
            <a:ext cx="8622792"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2366BD79-615E-B38A-1398-23645A354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2612"/>
            <a:ext cx="11833411" cy="5523653"/>
          </a:xfrm>
          <a:prstGeom prst="rect">
            <a:avLst/>
          </a:prstGeom>
        </p:spPr>
      </p:pic>
      <p:grpSp>
        <p:nvGrpSpPr>
          <p:cNvPr id="3" name="Group 7">
            <a:extLst>
              <a:ext uri="{FF2B5EF4-FFF2-40B4-BE49-F238E27FC236}">
                <a16:creationId xmlns:a16="http://schemas.microsoft.com/office/drawing/2014/main" xmlns="" id="{15BAB8DC-E9DB-57E0-A7DE-2A62B3BD4A0C}"/>
              </a:ext>
            </a:extLst>
          </p:cNvPr>
          <p:cNvGrpSpPr/>
          <p:nvPr/>
        </p:nvGrpSpPr>
        <p:grpSpPr>
          <a:xfrm>
            <a:off x="10977691" y="1"/>
            <a:ext cx="1145092" cy="1232247"/>
            <a:chOff x="0" y="0"/>
            <a:chExt cx="4204328" cy="3986296"/>
          </a:xfrm>
        </p:grpSpPr>
        <p:sp>
          <p:nvSpPr>
            <p:cNvPr id="4" name="Freeform 8">
              <a:extLst>
                <a:ext uri="{FF2B5EF4-FFF2-40B4-BE49-F238E27FC236}">
                  <a16:creationId xmlns:a16="http://schemas.microsoft.com/office/drawing/2014/main" xmlns="" id="{EAC72378-9E15-ADF3-124F-38909B433959}"/>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3"/>
              <a:stretch>
                <a:fillRect t="-51" b="-52"/>
              </a:stretch>
            </a:blipFill>
          </p:spPr>
          <p:txBody>
            <a:bodyPr/>
            <a:lstStyle/>
            <a:p>
              <a:endParaRPr lang="en-IN"/>
            </a:p>
          </p:txBody>
        </p:sp>
      </p:grpSp>
    </p:spTree>
    <p:extLst>
      <p:ext uri="{BB962C8B-B14F-4D97-AF65-F5344CB8AC3E}">
        <p14:creationId xmlns:p14="http://schemas.microsoft.com/office/powerpoint/2010/main" val="2274199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C6C02-0ABC-E7C3-5C12-77541E174083}"/>
              </a:ext>
            </a:extLst>
          </p:cNvPr>
          <p:cNvSpPr>
            <a:spLocks noGrp="1"/>
          </p:cNvSpPr>
          <p:nvPr>
            <p:ph type="title"/>
          </p:nvPr>
        </p:nvSpPr>
        <p:spPr>
          <a:xfrm>
            <a:off x="256032" y="374905"/>
            <a:ext cx="11091418" cy="548639"/>
          </a:xfrm>
        </p:spPr>
        <p:txBody>
          <a:bodyPr>
            <a:noAutofit/>
          </a:bodyPr>
          <a:lstStyle/>
          <a:p>
            <a:r>
              <a:rPr lang="en-US" sz="4000" dirty="0">
                <a:latin typeface="Times New Roman" panose="02020603050405020304" pitchFamily="18" charset="0"/>
                <a:cs typeface="Times New Roman" panose="02020603050405020304" pitchFamily="18" charset="0"/>
              </a:rPr>
              <a:t>System Specification:</a:t>
            </a:r>
          </a:p>
        </p:txBody>
      </p:sp>
      <p:sp>
        <p:nvSpPr>
          <p:cNvPr id="3" name="Text Placeholder 2">
            <a:extLst>
              <a:ext uri="{FF2B5EF4-FFF2-40B4-BE49-F238E27FC236}">
                <a16:creationId xmlns:a16="http://schemas.microsoft.com/office/drawing/2014/main" xmlns="" id="{683FD2B8-2C7D-497C-2E51-95E26242A36B}"/>
              </a:ext>
            </a:extLst>
          </p:cNvPr>
          <p:cNvSpPr>
            <a:spLocks noGrp="1"/>
          </p:cNvSpPr>
          <p:nvPr>
            <p:ph type="body" idx="1"/>
          </p:nvPr>
        </p:nvSpPr>
        <p:spPr>
          <a:xfrm>
            <a:off x="256032" y="1014232"/>
            <a:ext cx="11356848" cy="6175708"/>
          </a:xfrm>
        </p:spPr>
        <p:txBody>
          <a:bodyPr>
            <a:noAutofit/>
          </a:bodyPr>
          <a:lstStyle/>
          <a:p>
            <a:pPr algn="just">
              <a:lnSpc>
                <a:spcPct val="150000"/>
              </a:lnSpc>
            </a:pPr>
            <a:r>
              <a:rPr lang="en-US" sz="1800" b="1" dirty="0">
                <a:solidFill>
                  <a:schemeClr val="bg2">
                    <a:lumMod val="10000"/>
                  </a:schemeClr>
                </a:solidFill>
                <a:latin typeface="Times New Roman" panose="02020603050405020304" pitchFamily="18" charset="0"/>
                <a:cs typeface="Times New Roman" panose="02020603050405020304" pitchFamily="18" charset="0"/>
              </a:rPr>
              <a:t>SOFTWARE REQUIREMENTS</a:t>
            </a:r>
            <a:r>
              <a:rPr lang="en-US" sz="1800" dirty="0">
                <a:solidFill>
                  <a:schemeClr val="bg2">
                    <a:lumMod val="10000"/>
                  </a:schemeClr>
                </a:solidFill>
                <a:latin typeface="Times New Roman" panose="02020603050405020304" pitchFamily="18" charset="0"/>
                <a:cs typeface="Times New Roman" panose="02020603050405020304" pitchFamily="18" charset="0"/>
              </a:rPr>
              <a:t>:</a:t>
            </a:r>
          </a:p>
          <a:p>
            <a:pPr algn="just">
              <a:lnSpc>
                <a:spcPct val="150000"/>
              </a:lnSpc>
            </a:pPr>
            <a:r>
              <a:rPr lang="en-US" sz="1800" b="1" dirty="0">
                <a:solidFill>
                  <a:schemeClr val="bg2">
                    <a:lumMod val="10000"/>
                  </a:schemeClr>
                </a:solidFill>
                <a:latin typeface="Times New Roman" panose="02020603050405020304" pitchFamily="18" charset="0"/>
                <a:cs typeface="Times New Roman" panose="02020603050405020304" pitchFamily="18" charset="0"/>
              </a:rPr>
              <a:t>OS</a:t>
            </a:r>
            <a:r>
              <a:rPr lang="en-US" sz="1800" dirty="0">
                <a:solidFill>
                  <a:schemeClr val="bg2">
                    <a:lumMod val="10000"/>
                  </a:schemeClr>
                </a:solidFill>
                <a:latin typeface="Times New Roman" panose="02020603050405020304" pitchFamily="18" charset="0"/>
                <a:cs typeface="Times New Roman" panose="02020603050405020304" pitchFamily="18" charset="0"/>
              </a:rPr>
              <a:t>: Windows 10/11 (64-bit), macOS 10.14 (Mojave) or later, Linux with GNU C Library (</a:t>
            </a:r>
            <a:r>
              <a:rPr lang="en-US" sz="1800" dirty="0" err="1">
                <a:solidFill>
                  <a:schemeClr val="bg2">
                    <a:lumMod val="10000"/>
                  </a:schemeClr>
                </a:solidFill>
                <a:latin typeface="Times New Roman" panose="02020603050405020304" pitchFamily="18" charset="0"/>
                <a:cs typeface="Times New Roman" panose="02020603050405020304" pitchFamily="18" charset="0"/>
              </a:rPr>
              <a:t>glibc</a:t>
            </a:r>
            <a:r>
              <a:rPr lang="en-US" sz="1800" dirty="0">
                <a:solidFill>
                  <a:schemeClr val="bg2">
                    <a:lumMod val="10000"/>
                  </a:schemeClr>
                </a:solidFill>
                <a:latin typeface="Times New Roman" panose="02020603050405020304" pitchFamily="18" charset="0"/>
                <a:cs typeface="Times New Roman" panose="02020603050405020304" pitchFamily="18" charset="0"/>
              </a:rPr>
              <a:t>) 2.31 or later</a:t>
            </a:r>
          </a:p>
          <a:p>
            <a:pPr algn="just">
              <a:lnSpc>
                <a:spcPct val="150000"/>
              </a:lnSpc>
            </a:pPr>
            <a:r>
              <a:rPr lang="en-US" sz="1800" b="1" dirty="0">
                <a:solidFill>
                  <a:schemeClr val="bg2">
                    <a:lumMod val="10000"/>
                  </a:schemeClr>
                </a:solidFill>
                <a:latin typeface="Times New Roman" panose="02020603050405020304" pitchFamily="18" charset="0"/>
                <a:cs typeface="Times New Roman" panose="02020603050405020304" pitchFamily="18" charset="0"/>
              </a:rPr>
              <a:t>IDLE</a:t>
            </a:r>
            <a:r>
              <a:rPr lang="en-US" sz="1800" dirty="0">
                <a:solidFill>
                  <a:schemeClr val="bg2">
                    <a:lumMod val="10000"/>
                  </a:schemeClr>
                </a:solidFill>
                <a:latin typeface="Times New Roman" panose="02020603050405020304" pitchFamily="18" charset="0"/>
                <a:cs typeface="Times New Roman" panose="02020603050405020304" pitchFamily="18" charset="0"/>
              </a:rPr>
              <a:t>: </a:t>
            </a:r>
            <a:r>
              <a:rPr lang="en-US" sz="1800" dirty="0" smtClean="0">
                <a:solidFill>
                  <a:schemeClr val="bg2">
                    <a:lumMod val="10000"/>
                  </a:schemeClr>
                </a:solidFill>
                <a:latin typeface="Times New Roman" panose="02020603050405020304" pitchFamily="18" charset="0"/>
                <a:cs typeface="Times New Roman" panose="02020603050405020304" pitchFamily="18" charset="0"/>
              </a:rPr>
              <a:t>JAVA</a:t>
            </a:r>
            <a:r>
              <a:rPr lang="en-US" sz="1800" dirty="0" smtClean="0">
                <a:solidFill>
                  <a:schemeClr val="bg2">
                    <a:lumMod val="10000"/>
                  </a:schemeClr>
                </a:solidFill>
                <a:latin typeface="Times New Roman" panose="02020603050405020304" pitchFamily="18" charset="0"/>
                <a:cs typeface="Times New Roman" panose="02020603050405020304" pitchFamily="18" charset="0"/>
              </a:rPr>
              <a:t> </a:t>
            </a:r>
            <a:r>
              <a:rPr lang="en-US" sz="1800" dirty="0">
                <a:solidFill>
                  <a:schemeClr val="bg2">
                    <a:lumMod val="10000"/>
                  </a:schemeClr>
                </a:solidFill>
                <a:latin typeface="Times New Roman" panose="02020603050405020304" pitchFamily="18" charset="0"/>
                <a:cs typeface="Times New Roman" panose="02020603050405020304" pitchFamily="18" charset="0"/>
              </a:rPr>
              <a:t>web </a:t>
            </a:r>
          </a:p>
          <a:p>
            <a:pPr algn="just">
              <a:lnSpc>
                <a:spcPct val="150000"/>
              </a:lnSpc>
            </a:pPr>
            <a:r>
              <a:rPr lang="en-US" sz="1800" b="1" dirty="0">
                <a:solidFill>
                  <a:schemeClr val="bg2">
                    <a:lumMod val="10000"/>
                  </a:schemeClr>
                </a:solidFill>
                <a:latin typeface="Times New Roman" panose="02020603050405020304" pitchFamily="18" charset="0"/>
                <a:cs typeface="Times New Roman" panose="02020603050405020304" pitchFamily="18" charset="0"/>
              </a:rPr>
              <a:t>Software</a:t>
            </a:r>
            <a:r>
              <a:rPr lang="en-US" sz="1800" dirty="0">
                <a:solidFill>
                  <a:schemeClr val="bg2">
                    <a:lumMod val="10000"/>
                  </a:schemeClr>
                </a:solidFill>
                <a:latin typeface="Times New Roman" panose="02020603050405020304" pitchFamily="18" charset="0"/>
                <a:cs typeface="Times New Roman" panose="02020603050405020304" pitchFamily="18" charset="0"/>
              </a:rPr>
              <a:t>: Compatible web browsers (e.g., Chrome, Firefox, Safari)</a:t>
            </a:r>
          </a:p>
          <a:p>
            <a:pPr algn="just">
              <a:lnSpc>
                <a:spcPct val="150000"/>
              </a:lnSpc>
            </a:pPr>
            <a:r>
              <a:rPr lang="en-US" sz="1800" b="1" dirty="0">
                <a:solidFill>
                  <a:schemeClr val="bg2">
                    <a:lumMod val="10000"/>
                  </a:schemeClr>
                </a:solidFill>
                <a:latin typeface="Times New Roman" panose="02020603050405020304" pitchFamily="18" charset="0"/>
                <a:cs typeface="Times New Roman" panose="02020603050405020304" pitchFamily="18" charset="0"/>
              </a:rPr>
              <a:t>Additional:</a:t>
            </a:r>
            <a:r>
              <a:rPr lang="en-US" sz="1800" dirty="0">
                <a:solidFill>
                  <a:schemeClr val="bg2">
                    <a:lumMod val="10000"/>
                  </a:schemeClr>
                </a:solidFill>
                <a:latin typeface="Times New Roman" panose="02020603050405020304" pitchFamily="18" charset="0"/>
                <a:cs typeface="Times New Roman" panose="02020603050405020304" pitchFamily="18" charset="0"/>
              </a:rPr>
              <a:t> Internet connectivity, GPS module for location services, </a:t>
            </a:r>
            <a:r>
              <a:rPr lang="en-US" sz="1800" dirty="0" err="1">
                <a:solidFill>
                  <a:schemeClr val="bg2">
                    <a:lumMod val="10000"/>
                  </a:schemeClr>
                </a:solidFill>
                <a:latin typeface="Times New Roman" panose="02020603050405020304" pitchFamily="18" charset="0"/>
                <a:cs typeface="Times New Roman" panose="02020603050405020304" pitchFamily="18" charset="0"/>
              </a:rPr>
              <a:t>IoT</a:t>
            </a:r>
            <a:r>
              <a:rPr lang="en-US" sz="1800" dirty="0">
                <a:solidFill>
                  <a:schemeClr val="bg2">
                    <a:lumMod val="10000"/>
                  </a:schemeClr>
                </a:solidFill>
                <a:latin typeface="Times New Roman" panose="02020603050405020304" pitchFamily="18" charset="0"/>
                <a:cs typeface="Times New Roman" panose="02020603050405020304" pitchFamily="18" charset="0"/>
              </a:rPr>
              <a:t> device compatibility for sensor integration</a:t>
            </a:r>
          </a:p>
          <a:p>
            <a:pPr algn="just">
              <a:lnSpc>
                <a:spcPct val="150000"/>
              </a:lnSpc>
            </a:pPr>
            <a:endParaRPr lang="en-US" sz="1400" dirty="0">
              <a:solidFill>
                <a:schemeClr val="bg2">
                  <a:lumMod val="10000"/>
                </a:schemeClr>
              </a:solidFill>
              <a:latin typeface="Times New Roman" panose="02020603050405020304" pitchFamily="18" charset="0"/>
              <a:cs typeface="Times New Roman" panose="02020603050405020304" pitchFamily="18" charset="0"/>
            </a:endParaRPr>
          </a:p>
          <a:p>
            <a:pPr algn="just">
              <a:lnSpc>
                <a:spcPct val="150000"/>
              </a:lnSpc>
            </a:pPr>
            <a:r>
              <a:rPr lang="en-US" sz="1800" b="1" dirty="0">
                <a:solidFill>
                  <a:schemeClr val="bg2">
                    <a:lumMod val="10000"/>
                  </a:schemeClr>
                </a:solidFill>
                <a:latin typeface="Times New Roman" panose="02020603050405020304" pitchFamily="18" charset="0"/>
                <a:cs typeface="Times New Roman" panose="02020603050405020304" pitchFamily="18" charset="0"/>
              </a:rPr>
              <a:t>HARDWARE REQUIREMENTS:</a:t>
            </a:r>
          </a:p>
          <a:p>
            <a:pPr algn="just">
              <a:lnSpc>
                <a:spcPct val="150000"/>
              </a:lnSpc>
            </a:pPr>
            <a:r>
              <a:rPr lang="en-US" sz="1800" b="1" dirty="0">
                <a:solidFill>
                  <a:schemeClr val="bg2">
                    <a:lumMod val="10000"/>
                  </a:schemeClr>
                </a:solidFill>
                <a:latin typeface="Times New Roman" panose="02020603050405020304" pitchFamily="18" charset="0"/>
                <a:cs typeface="Times New Roman" panose="02020603050405020304" pitchFamily="18" charset="0"/>
              </a:rPr>
              <a:t>RAM</a:t>
            </a:r>
            <a:r>
              <a:rPr lang="en-US" sz="1800" dirty="0">
                <a:solidFill>
                  <a:schemeClr val="bg2">
                    <a:lumMod val="10000"/>
                  </a:schemeClr>
                </a:solidFill>
                <a:latin typeface="Times New Roman" panose="02020603050405020304" pitchFamily="18" charset="0"/>
                <a:cs typeface="Times New Roman" panose="02020603050405020304" pitchFamily="18" charset="0"/>
              </a:rPr>
              <a:t>: Minimum </a:t>
            </a:r>
            <a:r>
              <a:rPr lang="en-US" sz="1800" dirty="0" smtClean="0">
                <a:solidFill>
                  <a:schemeClr val="bg2">
                    <a:lumMod val="10000"/>
                  </a:schemeClr>
                </a:solidFill>
                <a:latin typeface="Times New Roman" panose="02020603050405020304" pitchFamily="18" charset="0"/>
                <a:cs typeface="Times New Roman" panose="02020603050405020304" pitchFamily="18" charset="0"/>
              </a:rPr>
              <a:t>4 </a:t>
            </a:r>
            <a:r>
              <a:rPr lang="en-US" sz="1800" dirty="0">
                <a:solidFill>
                  <a:schemeClr val="bg2">
                    <a:lumMod val="10000"/>
                  </a:schemeClr>
                </a:solidFill>
                <a:latin typeface="Times New Roman" panose="02020603050405020304" pitchFamily="18" charset="0"/>
                <a:cs typeface="Times New Roman" panose="02020603050405020304" pitchFamily="18" charset="0"/>
              </a:rPr>
              <a:t>GB RAM, recommended </a:t>
            </a:r>
            <a:r>
              <a:rPr lang="en-US" sz="1800" dirty="0">
                <a:solidFill>
                  <a:schemeClr val="bg2">
                    <a:lumMod val="10000"/>
                  </a:schemeClr>
                </a:solidFill>
                <a:latin typeface="Times New Roman" panose="02020603050405020304" pitchFamily="18" charset="0"/>
                <a:cs typeface="Times New Roman" panose="02020603050405020304" pitchFamily="18" charset="0"/>
              </a:rPr>
              <a:t>8</a:t>
            </a:r>
            <a:r>
              <a:rPr lang="en-US" sz="1800" dirty="0" smtClean="0">
                <a:solidFill>
                  <a:schemeClr val="bg2">
                    <a:lumMod val="10000"/>
                  </a:schemeClr>
                </a:solidFill>
                <a:latin typeface="Times New Roman" panose="02020603050405020304" pitchFamily="18" charset="0"/>
                <a:cs typeface="Times New Roman" panose="02020603050405020304" pitchFamily="18" charset="0"/>
              </a:rPr>
              <a:t> </a:t>
            </a:r>
            <a:r>
              <a:rPr lang="en-US" sz="1800" dirty="0">
                <a:solidFill>
                  <a:schemeClr val="bg2">
                    <a:lumMod val="10000"/>
                  </a:schemeClr>
                </a:solidFill>
                <a:latin typeface="Times New Roman" panose="02020603050405020304" pitchFamily="18" charset="0"/>
                <a:cs typeface="Times New Roman" panose="02020603050405020304" pitchFamily="18" charset="0"/>
              </a:rPr>
              <a:t>GB RAM</a:t>
            </a:r>
          </a:p>
          <a:p>
            <a:pPr algn="just">
              <a:lnSpc>
                <a:spcPct val="150000"/>
              </a:lnSpc>
            </a:pPr>
            <a:r>
              <a:rPr lang="en-US" sz="1800" b="1" dirty="0">
                <a:solidFill>
                  <a:schemeClr val="bg2">
                    <a:lumMod val="10000"/>
                  </a:schemeClr>
                </a:solidFill>
                <a:latin typeface="Times New Roman" panose="02020603050405020304" pitchFamily="18" charset="0"/>
                <a:cs typeface="Times New Roman" panose="02020603050405020304" pitchFamily="18" charset="0"/>
              </a:rPr>
              <a:t>Processor:</a:t>
            </a:r>
            <a:r>
              <a:rPr lang="en-US" sz="1800" dirty="0">
                <a:solidFill>
                  <a:schemeClr val="bg2">
                    <a:lumMod val="10000"/>
                  </a:schemeClr>
                </a:solidFill>
                <a:latin typeface="Times New Roman" panose="02020603050405020304" pitchFamily="18" charset="0"/>
                <a:cs typeface="Times New Roman" panose="02020603050405020304" pitchFamily="18" charset="0"/>
              </a:rPr>
              <a:t> Dual core Processor</a:t>
            </a:r>
          </a:p>
          <a:p>
            <a:pPr algn="just">
              <a:lnSpc>
                <a:spcPct val="150000"/>
              </a:lnSpc>
            </a:pPr>
            <a:r>
              <a:rPr lang="en-US" sz="1800" b="1" dirty="0">
                <a:solidFill>
                  <a:schemeClr val="bg2">
                    <a:lumMod val="10000"/>
                  </a:schemeClr>
                </a:solidFill>
                <a:latin typeface="Times New Roman" panose="02020603050405020304" pitchFamily="18" charset="0"/>
                <a:cs typeface="Times New Roman" panose="02020603050405020304" pitchFamily="18" charset="0"/>
              </a:rPr>
              <a:t>Disk Space</a:t>
            </a:r>
            <a:r>
              <a:rPr lang="en-US" sz="1800" dirty="0">
                <a:solidFill>
                  <a:schemeClr val="bg2">
                    <a:lumMod val="10000"/>
                  </a:schemeClr>
                </a:solidFill>
                <a:latin typeface="Times New Roman" panose="02020603050405020304" pitchFamily="18" charset="0"/>
                <a:cs typeface="Times New Roman" panose="02020603050405020304" pitchFamily="18" charset="0"/>
              </a:rPr>
              <a:t>: Minimum </a:t>
            </a:r>
            <a:r>
              <a:rPr lang="en-US" sz="1800" dirty="0" smtClean="0">
                <a:solidFill>
                  <a:schemeClr val="bg2">
                    <a:lumMod val="10000"/>
                  </a:schemeClr>
                </a:solidFill>
                <a:latin typeface="Times New Roman" panose="02020603050405020304" pitchFamily="18" charset="0"/>
                <a:cs typeface="Times New Roman" panose="02020603050405020304" pitchFamily="18" charset="0"/>
              </a:rPr>
              <a:t>5 </a:t>
            </a:r>
            <a:r>
              <a:rPr lang="en-US" sz="1800" dirty="0" smtClean="0">
                <a:solidFill>
                  <a:schemeClr val="bg2">
                    <a:lumMod val="10000"/>
                  </a:schemeClr>
                </a:solidFill>
                <a:latin typeface="Times New Roman" panose="02020603050405020304" pitchFamily="18" charset="0"/>
                <a:cs typeface="Times New Roman" panose="02020603050405020304" pitchFamily="18" charset="0"/>
              </a:rPr>
              <a:t>GB</a:t>
            </a:r>
            <a:r>
              <a:rPr lang="en-US" sz="1800" dirty="0">
                <a:solidFill>
                  <a:schemeClr val="bg2">
                    <a:lumMod val="10000"/>
                  </a:schemeClr>
                </a:solidFill>
                <a:latin typeface="Times New Roman" panose="02020603050405020304" pitchFamily="18" charset="0"/>
                <a:cs typeface="Times New Roman" panose="02020603050405020304" pitchFamily="18" charset="0"/>
              </a:rPr>
              <a:t>, recommended </a:t>
            </a:r>
            <a:r>
              <a:rPr lang="en-US" sz="1800" dirty="0" smtClean="0">
                <a:solidFill>
                  <a:schemeClr val="bg2">
                    <a:lumMod val="10000"/>
                  </a:schemeClr>
                </a:solidFill>
                <a:latin typeface="Times New Roman" panose="02020603050405020304" pitchFamily="18" charset="0"/>
                <a:cs typeface="Times New Roman" panose="02020603050405020304" pitchFamily="18" charset="0"/>
              </a:rPr>
              <a:t>10 </a:t>
            </a:r>
            <a:r>
              <a:rPr lang="en-US" sz="1800" dirty="0">
                <a:solidFill>
                  <a:schemeClr val="bg2">
                    <a:lumMod val="10000"/>
                  </a:schemeClr>
                </a:solidFill>
                <a:latin typeface="Times New Roman" panose="02020603050405020304" pitchFamily="18" charset="0"/>
                <a:cs typeface="Times New Roman" panose="02020603050405020304" pitchFamily="18" charset="0"/>
              </a:rPr>
              <a:t>GB (excluding system and project files)</a:t>
            </a:r>
          </a:p>
          <a:p>
            <a:pPr algn="just">
              <a:lnSpc>
                <a:spcPct val="150000"/>
              </a:lnSpc>
            </a:pPr>
            <a:r>
              <a:rPr lang="en-US" sz="1800" b="1" dirty="0">
                <a:solidFill>
                  <a:schemeClr val="bg2">
                    <a:lumMod val="10000"/>
                  </a:schemeClr>
                </a:solidFill>
                <a:latin typeface="Times New Roman" panose="02020603050405020304" pitchFamily="18" charset="0"/>
                <a:cs typeface="Times New Roman" panose="02020603050405020304" pitchFamily="18" charset="0"/>
              </a:rPr>
              <a:t>Screen Resolution</a:t>
            </a:r>
            <a:r>
              <a:rPr lang="en-US" sz="1800" dirty="0">
                <a:solidFill>
                  <a:schemeClr val="bg2">
                    <a:lumMod val="10000"/>
                  </a:schemeClr>
                </a:solidFill>
                <a:latin typeface="Times New Roman" panose="02020603050405020304" pitchFamily="18" charset="0"/>
                <a:cs typeface="Times New Roman" panose="02020603050405020304" pitchFamily="18" charset="0"/>
              </a:rPr>
              <a:t>: Minimum 1366 x 768</a:t>
            </a:r>
          </a:p>
        </p:txBody>
      </p:sp>
      <p:cxnSp>
        <p:nvCxnSpPr>
          <p:cNvPr id="9" name="Straight Connector 8"/>
          <p:cNvCxnSpPr/>
          <p:nvPr/>
        </p:nvCxnSpPr>
        <p:spPr>
          <a:xfrm flipV="1">
            <a:off x="385050" y="3866033"/>
            <a:ext cx="8367386" cy="12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flipV="1">
            <a:off x="385050" y="923544"/>
            <a:ext cx="8292606" cy="26555"/>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7">
            <a:extLst>
              <a:ext uri="{FF2B5EF4-FFF2-40B4-BE49-F238E27FC236}">
                <a16:creationId xmlns:a16="http://schemas.microsoft.com/office/drawing/2014/main" xmlns="" id="{D3B77492-C704-5B8A-B274-BF83C015F71B}"/>
              </a:ext>
            </a:extLst>
          </p:cNvPr>
          <p:cNvGrpSpPr/>
          <p:nvPr/>
        </p:nvGrpSpPr>
        <p:grpSpPr>
          <a:xfrm>
            <a:off x="9627108" y="0"/>
            <a:ext cx="2563368" cy="1655064"/>
            <a:chOff x="0" y="0"/>
            <a:chExt cx="4204328" cy="3986296"/>
          </a:xfrm>
        </p:grpSpPr>
        <p:sp>
          <p:nvSpPr>
            <p:cNvPr id="6" name="Freeform 8">
              <a:extLst>
                <a:ext uri="{FF2B5EF4-FFF2-40B4-BE49-F238E27FC236}">
                  <a16:creationId xmlns:a16="http://schemas.microsoft.com/office/drawing/2014/main" xmlns="" id="{C549F3FF-0A9F-4C88-9CEE-A835B9480BF0}"/>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1473922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392" y="298003"/>
            <a:ext cx="7728558" cy="482248"/>
          </a:xfrm>
        </p:spPr>
        <p:txBody>
          <a:bodyPr>
            <a:normAutofit fontScale="90000"/>
          </a:bodyPr>
          <a:lstStyle/>
          <a:p>
            <a:pPr algn="l"/>
            <a:r>
              <a:rPr lang="en-US" sz="4000" dirty="0">
                <a:latin typeface="Times New Roman" panose="02020603050405020304" pitchFamily="18" charset="0"/>
                <a:cs typeface="Times New Roman" panose="02020603050405020304" pitchFamily="18" charset="0"/>
              </a:rPr>
              <a:t>Modules:</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25885" y="689433"/>
            <a:ext cx="10242115" cy="4772415"/>
          </a:xfrm>
        </p:spPr>
        <p:txBody>
          <a:bodyPr>
            <a:normAutofit/>
          </a:bodyPr>
          <a:lstStyle/>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Management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Parking Slot Management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Payment Processing</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Spot Switching</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Vehicle Access Control and Security</a:t>
            </a:r>
          </a:p>
        </p:txBody>
      </p:sp>
      <p:cxnSp>
        <p:nvCxnSpPr>
          <p:cNvPr id="7" name="Straight Connector 6"/>
          <p:cNvCxnSpPr/>
          <p:nvPr/>
        </p:nvCxnSpPr>
        <p:spPr>
          <a:xfrm>
            <a:off x="425885" y="824090"/>
            <a:ext cx="8242126" cy="1252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F4F98D52-AEF2-FEAC-2154-03320EE86888}"/>
              </a:ext>
            </a:extLst>
          </p:cNvPr>
          <p:cNvGrpSpPr/>
          <p:nvPr/>
        </p:nvGrpSpPr>
        <p:grpSpPr>
          <a:xfrm>
            <a:off x="9627108" y="0"/>
            <a:ext cx="2563368" cy="1708546"/>
            <a:chOff x="0" y="0"/>
            <a:chExt cx="4204328" cy="3986296"/>
          </a:xfrm>
        </p:grpSpPr>
        <p:sp>
          <p:nvSpPr>
            <p:cNvPr id="5" name="Freeform 8">
              <a:extLst>
                <a:ext uri="{FF2B5EF4-FFF2-40B4-BE49-F238E27FC236}">
                  <a16:creationId xmlns:a16="http://schemas.microsoft.com/office/drawing/2014/main" xmlns="" id="{E953F250-6F88-08D1-0D48-1B570AB80F74}"/>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2966279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52B02C-95B1-FF15-E1A3-E9D1A88CF555}"/>
              </a:ext>
            </a:extLst>
          </p:cNvPr>
          <p:cNvSpPr>
            <a:spLocks noGrp="1"/>
          </p:cNvSpPr>
          <p:nvPr>
            <p:ph type="ctrTitle"/>
          </p:nvPr>
        </p:nvSpPr>
        <p:spPr>
          <a:xfrm>
            <a:off x="228600" y="315400"/>
            <a:ext cx="10357104" cy="676655"/>
          </a:xfrm>
        </p:spPr>
        <p:txBody>
          <a:bodyPr>
            <a:normAutofit fontScale="90000"/>
          </a:bodyPr>
          <a:lstStyle/>
          <a:p>
            <a:pPr algn="l"/>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Module 1: User Management</a:t>
            </a:r>
            <a:b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xmlns="" id="{2C2AA61A-9B13-01D1-6724-A3DE05D6CBE7}"/>
              </a:ext>
            </a:extLst>
          </p:cNvPr>
          <p:cNvSpPr>
            <a:spLocks noGrp="1"/>
          </p:cNvSpPr>
          <p:nvPr>
            <p:ph type="subTitle" idx="1"/>
          </p:nvPr>
        </p:nvSpPr>
        <p:spPr>
          <a:xfrm>
            <a:off x="253652" y="506858"/>
            <a:ext cx="11783860" cy="5364525"/>
          </a:xfrm>
        </p:spPr>
        <p:txBody>
          <a:bodyPr>
            <a:noAutofit/>
          </a:bodyPr>
          <a:lstStyle/>
          <a:p>
            <a:pPr algn="just">
              <a:lnSpc>
                <a:spcPct val="100000"/>
              </a:lnSpc>
              <a:spcAft>
                <a:spcPts val="80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Purpose: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Manages user accounts, profiles, and access permissions.</a:t>
            </a:r>
          </a:p>
          <a:p>
            <a:pPr marL="342900" indent="-342900" algn="just">
              <a:lnSpc>
                <a:spcPct val="15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user </a:t>
            </a: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m</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anagement module is the backbone of the parking system, responsible for handling user accounts, profiles, and access permissions.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It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allows users to register and authenticate themselves securely through a login/logout </a:t>
            </a: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mechanism. The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module also supports role-based access control, ensuring that different user roles (Admin, User, and Guest) have appropriate permissions.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For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instance, Admins can manage all user accounts and system settings, while Users can update their personal details and vehicle information.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Admins</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on the other hand, can monitor user activity and manage permissions </a:t>
            </a: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effectively. Use cases include new users registering for the system, existing users updating their profiles, and admins managing user roles and permissions.</a:t>
            </a:r>
            <a:endPar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53860" y="504360"/>
            <a:ext cx="8480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78489898-31B2-29F8-7019-71B35C6333B3}"/>
              </a:ext>
            </a:extLst>
          </p:cNvPr>
          <p:cNvGrpSpPr/>
          <p:nvPr/>
        </p:nvGrpSpPr>
        <p:grpSpPr>
          <a:xfrm>
            <a:off x="10434181" y="1"/>
            <a:ext cx="1756294" cy="1002082"/>
            <a:chOff x="0" y="0"/>
            <a:chExt cx="4204328" cy="3986296"/>
          </a:xfrm>
        </p:grpSpPr>
        <p:sp>
          <p:nvSpPr>
            <p:cNvPr id="6" name="Freeform 8">
              <a:extLst>
                <a:ext uri="{FF2B5EF4-FFF2-40B4-BE49-F238E27FC236}">
                  <a16:creationId xmlns:a16="http://schemas.microsoft.com/office/drawing/2014/main" xmlns="" id="{AABD25EA-F9CA-8AE5-8729-03A445128E9C}"/>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4078588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CD1F901-EF41-B8EF-1F06-E6BC8235E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242ED54-4EDB-0C4A-142A-A5F0ACCCEFDE}"/>
              </a:ext>
            </a:extLst>
          </p:cNvPr>
          <p:cNvSpPr>
            <a:spLocks noGrp="1"/>
          </p:cNvSpPr>
          <p:nvPr>
            <p:ph type="ctrTitle"/>
          </p:nvPr>
        </p:nvSpPr>
        <p:spPr>
          <a:xfrm>
            <a:off x="109728" y="515940"/>
            <a:ext cx="10357104" cy="676655"/>
          </a:xfrm>
        </p:spPr>
        <p:txBody>
          <a:bodyPr>
            <a:normAutofit fontScale="90000"/>
          </a:bodyPr>
          <a:lstStyle/>
          <a:p>
            <a:pPr algn="l"/>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Module 1: User Management</a:t>
            </a:r>
            <a:b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xmlns="" id="{35FE71EE-D00F-C262-BFFD-48A63605C0F5}"/>
              </a:ext>
            </a:extLst>
          </p:cNvPr>
          <p:cNvSpPr>
            <a:spLocks noGrp="1"/>
          </p:cNvSpPr>
          <p:nvPr>
            <p:ph type="subTitle" idx="1"/>
          </p:nvPr>
        </p:nvSpPr>
        <p:spPr>
          <a:xfrm>
            <a:off x="192024" y="977535"/>
            <a:ext cx="11439144" cy="5364525"/>
          </a:xfrm>
        </p:spPr>
        <p:txBody>
          <a:bodyPr>
            <a:noAutofit/>
          </a:bodyPr>
          <a:lstStyle/>
          <a:p>
            <a:pPr algn="just">
              <a:lnSpc>
                <a:spcPct val="100000"/>
              </a:lnSpc>
              <a:spcAft>
                <a:spcPts val="80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Benefits:</a:t>
            </a:r>
          </a:p>
          <a:p>
            <a:pPr marL="285750" indent="-285750" algn="just">
              <a:lnSpc>
                <a:spcPct val="10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Ensures secure access to the parking system.</a:t>
            </a:r>
          </a:p>
          <a:p>
            <a:pPr marL="285750" indent="-285750" algn="just">
              <a:lnSpc>
                <a:spcPct val="10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Personalizes user experience based on roles and preferences.</a:t>
            </a:r>
          </a:p>
          <a:p>
            <a:pPr algn="just">
              <a:lnSpc>
                <a:spcPct val="100000"/>
              </a:lnSpc>
              <a:spcAft>
                <a:spcPts val="80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Use Cases:</a:t>
            </a:r>
          </a:p>
          <a:p>
            <a:pPr marL="285750" indent="-285750" algn="just">
              <a:lnSpc>
                <a:spcPct val="10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Admins can manage all users and permissions.</a:t>
            </a:r>
          </a:p>
          <a:p>
            <a:pPr marL="285750" indent="-285750" algn="just">
              <a:lnSpc>
                <a:spcPct val="10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Users can update their vehicle details for better parking suggestions.</a:t>
            </a:r>
          </a:p>
        </p:txBody>
      </p:sp>
      <p:cxnSp>
        <p:nvCxnSpPr>
          <p:cNvPr id="5" name="Straight Connector 4">
            <a:extLst>
              <a:ext uri="{FF2B5EF4-FFF2-40B4-BE49-F238E27FC236}">
                <a16:creationId xmlns:a16="http://schemas.microsoft.com/office/drawing/2014/main" xmlns="" id="{40982A7B-87E7-C705-C9FA-83CF1DFC9A7D}"/>
              </a:ext>
            </a:extLst>
          </p:cNvPr>
          <p:cNvCxnSpPr/>
          <p:nvPr/>
        </p:nvCxnSpPr>
        <p:spPr>
          <a:xfrm>
            <a:off x="192024" y="854267"/>
            <a:ext cx="8480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AEC8CE51-8393-A94D-99AA-02635D1309A0}"/>
              </a:ext>
            </a:extLst>
          </p:cNvPr>
          <p:cNvGrpSpPr/>
          <p:nvPr/>
        </p:nvGrpSpPr>
        <p:grpSpPr>
          <a:xfrm>
            <a:off x="9627108" y="0"/>
            <a:ext cx="2563368" cy="1708546"/>
            <a:chOff x="0" y="0"/>
            <a:chExt cx="4204328" cy="3986296"/>
          </a:xfrm>
        </p:grpSpPr>
        <p:sp>
          <p:nvSpPr>
            <p:cNvPr id="6" name="Freeform 8">
              <a:extLst>
                <a:ext uri="{FF2B5EF4-FFF2-40B4-BE49-F238E27FC236}">
                  <a16:creationId xmlns:a16="http://schemas.microsoft.com/office/drawing/2014/main" xmlns="" id="{26D50E01-9842-37FD-6379-C26D94B68C62}"/>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29102691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0220BA9-0609-EC84-2974-489CD27160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E2D81C1-76C3-9E1B-87D9-741CEF556B2B}"/>
              </a:ext>
            </a:extLst>
          </p:cNvPr>
          <p:cNvSpPr>
            <a:spLocks noGrp="1"/>
          </p:cNvSpPr>
          <p:nvPr>
            <p:ph type="ctrTitle"/>
          </p:nvPr>
        </p:nvSpPr>
        <p:spPr>
          <a:xfrm>
            <a:off x="140208" y="545979"/>
            <a:ext cx="10357104" cy="676655"/>
          </a:xfrm>
        </p:spPr>
        <p:txBody>
          <a:bodyPr>
            <a:normAutofit fontScale="90000"/>
          </a:bodyPr>
          <a:lstStyle/>
          <a:p>
            <a:pPr algn="l"/>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Module 2: Parking Slot Management</a:t>
            </a:r>
            <a:b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xmlns="" id="{8E80FA40-961F-7ED0-EC6B-531D0FFCD5F7}"/>
              </a:ext>
            </a:extLst>
          </p:cNvPr>
          <p:cNvSpPr>
            <a:spLocks noGrp="1"/>
          </p:cNvSpPr>
          <p:nvPr>
            <p:ph type="subTitle" idx="1"/>
          </p:nvPr>
        </p:nvSpPr>
        <p:spPr>
          <a:xfrm>
            <a:off x="140208" y="884307"/>
            <a:ext cx="11439144" cy="5364525"/>
          </a:xfrm>
        </p:spPr>
        <p:txBody>
          <a:bodyPr>
            <a:noAutofit/>
          </a:bodyPr>
          <a:lstStyle/>
          <a:p>
            <a:pPr algn="just">
              <a:lnSpc>
                <a:spcPct val="100000"/>
              </a:lnSpc>
              <a:spcAft>
                <a:spcPts val="80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Purpose: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Manages the allocation and availability of parking slots.</a:t>
            </a:r>
          </a:p>
          <a:p>
            <a:pPr marL="342900" indent="-342900" algn="just">
              <a:lnSpc>
                <a:spcPct val="15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Parking Slot Management is designed to manage the allocation and availability of parking slots in real-time. It integrates with sensors and IoT devices to detect occupancy and update slot availability dynamically.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Users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can reserve slots in advance, and the system ensures that reserved slots are not allocated to others. It also supports features like slot release, where users can free up their slots if they no longer need them.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Use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cases include users reserving slots before arriving at the parking facility, sensors detecting occupancy and updating the system in real-time, and Admins monitoring slot usage to identify trends and make improvements.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latin typeface="Times New Roman" panose="02020603050405020304" pitchFamily="18" charset="0"/>
                <a:ea typeface="Times New Roman" panose="02020603050405020304" pitchFamily="18" charset="0"/>
                <a:cs typeface="Times New Roman" panose="02020603050405020304" pitchFamily="18" charset="0"/>
              </a:rPr>
              <a:t>It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reduces the time users spend searching for parking by providing real-time slot availability information. It also optimizes space utilization, ensuring that no slots are left unused unnecessarily. </a:t>
            </a:r>
          </a:p>
          <a:p>
            <a:pPr algn="just">
              <a:lnSpc>
                <a:spcPct val="200000"/>
              </a:lnSpc>
              <a:spcAft>
                <a:spcPts val="800"/>
              </a:spcAft>
            </a:pP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EF740584-1190-D067-9BDA-2E4A169475B9}"/>
              </a:ext>
            </a:extLst>
          </p:cNvPr>
          <p:cNvCxnSpPr/>
          <p:nvPr/>
        </p:nvCxnSpPr>
        <p:spPr>
          <a:xfrm>
            <a:off x="228600" y="819691"/>
            <a:ext cx="8480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0BF6D5FE-7CE2-F126-DE76-D57FA0415178}"/>
              </a:ext>
            </a:extLst>
          </p:cNvPr>
          <p:cNvGrpSpPr/>
          <p:nvPr/>
        </p:nvGrpSpPr>
        <p:grpSpPr>
          <a:xfrm>
            <a:off x="9627108" y="0"/>
            <a:ext cx="2563368" cy="1708546"/>
            <a:chOff x="0" y="0"/>
            <a:chExt cx="4204328" cy="3986296"/>
          </a:xfrm>
        </p:grpSpPr>
        <p:sp>
          <p:nvSpPr>
            <p:cNvPr id="6" name="Freeform 8">
              <a:extLst>
                <a:ext uri="{FF2B5EF4-FFF2-40B4-BE49-F238E27FC236}">
                  <a16:creationId xmlns:a16="http://schemas.microsoft.com/office/drawing/2014/main" xmlns="" id="{7B4863C7-4AAD-4D01-FECD-29C493168210}"/>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1644385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7C5C41E-04D3-BFA4-863D-AB2953EED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F908EC0-A20E-7E82-80AF-EA2CED624EA7}"/>
              </a:ext>
            </a:extLst>
          </p:cNvPr>
          <p:cNvSpPr>
            <a:spLocks noGrp="1"/>
          </p:cNvSpPr>
          <p:nvPr>
            <p:ph type="ctrTitle"/>
          </p:nvPr>
        </p:nvSpPr>
        <p:spPr>
          <a:xfrm>
            <a:off x="192024" y="697888"/>
            <a:ext cx="10357104" cy="676655"/>
          </a:xfrm>
        </p:spPr>
        <p:txBody>
          <a:bodyPr>
            <a:normAutofit fontScale="90000"/>
          </a:bodyPr>
          <a:lstStyle/>
          <a:p>
            <a:pPr algn="l"/>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Module 2: Parking Slot Management</a:t>
            </a:r>
            <a:b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xmlns="" id="{A302A9EF-2A56-2F06-3BE0-32188A5518CE}"/>
              </a:ext>
            </a:extLst>
          </p:cNvPr>
          <p:cNvSpPr>
            <a:spLocks noGrp="1"/>
          </p:cNvSpPr>
          <p:nvPr>
            <p:ph type="subTitle" idx="1"/>
          </p:nvPr>
        </p:nvSpPr>
        <p:spPr>
          <a:xfrm>
            <a:off x="192024" y="1078866"/>
            <a:ext cx="11439144" cy="5364525"/>
          </a:xfrm>
        </p:spPr>
        <p:txBody>
          <a:bodyPr>
            <a:noAutofit/>
          </a:bodyPr>
          <a:lstStyle/>
          <a:p>
            <a:pPr algn="just">
              <a:lnSpc>
                <a:spcPct val="100000"/>
              </a:lnSpc>
              <a:spcAft>
                <a:spcPts val="800"/>
              </a:spcAft>
            </a:pPr>
            <a:r>
              <a:rPr lang="en-US" sz="2300" b="1" u="sng" kern="100" dirty="0">
                <a:latin typeface="Times New Roman" panose="02020603050405020304" pitchFamily="18" charset="0"/>
                <a:ea typeface="Times New Roman" panose="02020603050405020304" pitchFamily="18" charset="0"/>
                <a:cs typeface="Times New Roman" panose="02020603050405020304" pitchFamily="18" charset="0"/>
              </a:rPr>
              <a:t>AI algorithm:</a:t>
            </a:r>
          </a:p>
          <a:p>
            <a:pPr marL="342900" indent="-342900" algn="just">
              <a:lnSpc>
                <a:spcPct val="10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Computer visio</a:t>
            </a: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n and YOLO techniques are used in this parking slot management to capture real-time images of parking spaces by the cameras.</a:t>
            </a:r>
          </a:p>
          <a:p>
            <a:pPr marL="342900" indent="-342900" algn="just">
              <a:lnSpc>
                <a:spcPct val="100000"/>
              </a:lnSpc>
              <a:spcAft>
                <a:spcPts val="800"/>
              </a:spcAft>
              <a:buFont typeface="Arial" panose="020B0604020202020204" pitchFamily="34" charset="0"/>
              <a:buChar char="•"/>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It detects vehicle presence and classifies empty/filled slots.</a:t>
            </a:r>
          </a:p>
          <a:p>
            <a:pPr marL="342900" indent="-342900" algn="just">
              <a:lnSpc>
                <a:spcPct val="100000"/>
              </a:lnSpc>
              <a:spcAft>
                <a:spcPts val="800"/>
              </a:spcAft>
              <a:buFont typeface="Arial" panose="020B0604020202020204" pitchFamily="34" charset="0"/>
              <a:buChar char="•"/>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It distinguishes between cars, trucks, and electric vehicles by using YOLO provides real-time object detection with high accuracy. </a:t>
            </a:r>
          </a:p>
          <a:p>
            <a:pPr marL="342900" indent="-342900" algn="just">
              <a:lnSpc>
                <a:spcPct val="100000"/>
              </a:lnSpc>
              <a:spcAft>
                <a:spcPts val="800"/>
              </a:spcAft>
              <a:buFont typeface="Arial" panose="020B0604020202020204" pitchFamily="34" charset="0"/>
              <a:buChar char="•"/>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The parking system labels each parking spot as “occupied” or “vacant” and updates a central database.  </a:t>
            </a:r>
            <a:endPar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2165C7B2-A622-231D-C165-3A45910FC516}"/>
              </a:ext>
            </a:extLst>
          </p:cNvPr>
          <p:cNvCxnSpPr/>
          <p:nvPr/>
        </p:nvCxnSpPr>
        <p:spPr>
          <a:xfrm>
            <a:off x="192024" y="993564"/>
            <a:ext cx="8480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6E26E1DD-272E-29AB-0B5F-77CD71F1A159}"/>
              </a:ext>
            </a:extLst>
          </p:cNvPr>
          <p:cNvGrpSpPr/>
          <p:nvPr/>
        </p:nvGrpSpPr>
        <p:grpSpPr>
          <a:xfrm>
            <a:off x="9627108" y="0"/>
            <a:ext cx="2563368" cy="1708546"/>
            <a:chOff x="0" y="0"/>
            <a:chExt cx="4204328" cy="3986296"/>
          </a:xfrm>
        </p:grpSpPr>
        <p:sp>
          <p:nvSpPr>
            <p:cNvPr id="6" name="Freeform 8">
              <a:extLst>
                <a:ext uri="{FF2B5EF4-FFF2-40B4-BE49-F238E27FC236}">
                  <a16:creationId xmlns:a16="http://schemas.microsoft.com/office/drawing/2014/main" xmlns="" id="{C6B66A71-5270-99C5-C025-CD5FB22CA4D8}"/>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1371550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1E1A33A-CDD3-4B73-6CC4-741D0CCB57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39921AE-30A0-E3B0-CFB8-00DB5CA6ECC3}"/>
              </a:ext>
            </a:extLst>
          </p:cNvPr>
          <p:cNvSpPr>
            <a:spLocks noGrp="1"/>
          </p:cNvSpPr>
          <p:nvPr>
            <p:ph type="ctrTitle"/>
          </p:nvPr>
        </p:nvSpPr>
        <p:spPr>
          <a:xfrm>
            <a:off x="204550" y="414608"/>
            <a:ext cx="10357104" cy="676655"/>
          </a:xfrm>
        </p:spPr>
        <p:txBody>
          <a:bodyPr>
            <a:normAutofit fontScale="90000"/>
          </a:bodyPr>
          <a:lstStyle/>
          <a:p>
            <a:pPr algn="l"/>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Module 3: Payment Processing</a:t>
            </a:r>
            <a:b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xmlns="" id="{038CB7FF-5C9A-D0AA-D29C-DC54048AA622}"/>
              </a:ext>
            </a:extLst>
          </p:cNvPr>
          <p:cNvSpPr>
            <a:spLocks noGrp="1"/>
          </p:cNvSpPr>
          <p:nvPr>
            <p:ph type="subTitle" idx="1"/>
          </p:nvPr>
        </p:nvSpPr>
        <p:spPr>
          <a:xfrm>
            <a:off x="204550" y="601246"/>
            <a:ext cx="11858014" cy="5364525"/>
          </a:xfrm>
        </p:spPr>
        <p:txBody>
          <a:bodyPr>
            <a:noAutofit/>
          </a:bodyPr>
          <a:lstStyle/>
          <a:p>
            <a:pPr algn="just">
              <a:lnSpc>
                <a:spcPct val="100000"/>
              </a:lnSpc>
              <a:spcAft>
                <a:spcPts val="80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Purpose: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Handles secure and seamless payment transactions.</a:t>
            </a:r>
          </a:p>
          <a:p>
            <a:pPr marL="342900" indent="-342900" algn="just">
              <a:lnSpc>
                <a:spcPct val="15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Payment Processing module handles all financial transactions within the parking system, ensuring secure and seamless payments.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It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supports multiple payment options, including credit/debit cards, digital wallets, and other online payment methods.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automated billing is based on parking duration, ensuring users are charged accurately. It also generates receipts and maintains a payment history for each user, providing transparency and accountability.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latin typeface="Times New Roman" panose="02020603050405020304" pitchFamily="18" charset="0"/>
                <a:ea typeface="Times New Roman" panose="02020603050405020304" pitchFamily="18" charset="0"/>
                <a:cs typeface="Times New Roman" panose="02020603050405020304" pitchFamily="18" charset="0"/>
              </a:rPr>
              <a:t>It </a:t>
            </a: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enhances user convenience by offering flexible payment options and automating the billing process. It also ensures secure transactions, protecting user data and building trust. </a:t>
            </a:r>
            <a:endParaRPr lang="en-US" sz="2000" kern="1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latin typeface="Times New Roman" panose="02020603050405020304" pitchFamily="18" charset="0"/>
                <a:ea typeface="Times New Roman" panose="02020603050405020304" pitchFamily="18" charset="0"/>
                <a:cs typeface="Times New Roman" panose="02020603050405020304" pitchFamily="18" charset="0"/>
              </a:rPr>
              <a:t>Use </a:t>
            </a: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cases include users paying for parking via their preferred method, the system generating receipts automatically, and Admins tracking revenue and payment trends for better financial management.</a:t>
            </a:r>
            <a:endPar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Aft>
                <a:spcPts val="800"/>
              </a:spcAft>
            </a:pP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CB897815-4BB7-38E6-96A0-B2D554F313CC}"/>
              </a:ext>
            </a:extLst>
          </p:cNvPr>
          <p:cNvCxnSpPr/>
          <p:nvPr/>
        </p:nvCxnSpPr>
        <p:spPr>
          <a:xfrm>
            <a:off x="301752" y="539993"/>
            <a:ext cx="8480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05286EE0-23F6-20E1-F610-92D9B95330C0}"/>
              </a:ext>
            </a:extLst>
          </p:cNvPr>
          <p:cNvGrpSpPr/>
          <p:nvPr/>
        </p:nvGrpSpPr>
        <p:grpSpPr>
          <a:xfrm>
            <a:off x="10233764" y="0"/>
            <a:ext cx="1956712" cy="1202499"/>
            <a:chOff x="0" y="0"/>
            <a:chExt cx="4204328" cy="3986296"/>
          </a:xfrm>
        </p:grpSpPr>
        <p:sp>
          <p:nvSpPr>
            <p:cNvPr id="6" name="Freeform 8">
              <a:extLst>
                <a:ext uri="{FF2B5EF4-FFF2-40B4-BE49-F238E27FC236}">
                  <a16:creationId xmlns:a16="http://schemas.microsoft.com/office/drawing/2014/main" xmlns="" id="{C0D17B5D-00E4-1F51-064F-B5F1607DA5F2}"/>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39532942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05C6ABB-6E29-05E4-F0BE-C6B9F16EF5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104FC29-E81C-7F59-1ACC-E6009CC4E360}"/>
              </a:ext>
            </a:extLst>
          </p:cNvPr>
          <p:cNvSpPr>
            <a:spLocks noGrp="1"/>
          </p:cNvSpPr>
          <p:nvPr>
            <p:ph type="ctrTitle"/>
          </p:nvPr>
        </p:nvSpPr>
        <p:spPr>
          <a:xfrm>
            <a:off x="192024" y="655236"/>
            <a:ext cx="10357104" cy="676655"/>
          </a:xfrm>
        </p:spPr>
        <p:txBody>
          <a:bodyPr>
            <a:normAutofit fontScale="90000"/>
          </a:bodyPr>
          <a:lstStyle/>
          <a:p>
            <a:pPr algn="l"/>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Module 3: Payment Processing</a:t>
            </a:r>
            <a:b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xmlns="" id="{6BF06242-32E9-D3BB-0041-7341E051070E}"/>
              </a:ext>
            </a:extLst>
          </p:cNvPr>
          <p:cNvSpPr>
            <a:spLocks noGrp="1"/>
          </p:cNvSpPr>
          <p:nvPr>
            <p:ph type="subTitle" idx="1"/>
          </p:nvPr>
        </p:nvSpPr>
        <p:spPr>
          <a:xfrm>
            <a:off x="192024" y="1078866"/>
            <a:ext cx="11439144" cy="5364525"/>
          </a:xfrm>
        </p:spPr>
        <p:txBody>
          <a:bodyPr>
            <a:noAutofit/>
          </a:bodyPr>
          <a:lstStyle/>
          <a:p>
            <a:pPr algn="just">
              <a:lnSpc>
                <a:spcPct val="100000"/>
              </a:lnSpc>
              <a:spcAft>
                <a:spcPts val="80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Benefits:</a:t>
            </a:r>
          </a:p>
          <a:p>
            <a:pPr marL="285750" indent="-285750" algn="just">
              <a:lnSpc>
                <a:spcPct val="10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Enhances user convenience with flexible payment options.</a:t>
            </a:r>
          </a:p>
          <a:p>
            <a:pPr marL="285750" indent="-285750" algn="just">
              <a:lnSpc>
                <a:spcPct val="10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Ensures secure and transparent transactions.</a:t>
            </a:r>
          </a:p>
          <a:p>
            <a:pPr algn="just">
              <a:lnSpc>
                <a:spcPct val="100000"/>
              </a:lnSpc>
              <a:spcAft>
                <a:spcPts val="80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Use Cases:</a:t>
            </a:r>
          </a:p>
          <a:p>
            <a:pPr marL="285750" indent="-285750" algn="just">
              <a:lnSpc>
                <a:spcPct val="10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Users can pay for parking via their preferred method.</a:t>
            </a:r>
          </a:p>
          <a:p>
            <a:pPr marL="285750" indent="-285750" algn="just">
              <a:lnSpc>
                <a:spcPct val="10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Admins can track revenue and payment trends.</a:t>
            </a:r>
          </a:p>
        </p:txBody>
      </p:sp>
      <p:cxnSp>
        <p:nvCxnSpPr>
          <p:cNvPr id="5" name="Straight Connector 4">
            <a:extLst>
              <a:ext uri="{FF2B5EF4-FFF2-40B4-BE49-F238E27FC236}">
                <a16:creationId xmlns:a16="http://schemas.microsoft.com/office/drawing/2014/main" xmlns="" id="{6DCB7401-C6E2-612B-34CB-4787B6B1A151}"/>
              </a:ext>
            </a:extLst>
          </p:cNvPr>
          <p:cNvCxnSpPr/>
          <p:nvPr/>
        </p:nvCxnSpPr>
        <p:spPr>
          <a:xfrm>
            <a:off x="192024" y="993564"/>
            <a:ext cx="8480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CC4B754F-FFA5-F6A7-5B24-C450D1184BBB}"/>
              </a:ext>
            </a:extLst>
          </p:cNvPr>
          <p:cNvGrpSpPr/>
          <p:nvPr/>
        </p:nvGrpSpPr>
        <p:grpSpPr>
          <a:xfrm>
            <a:off x="10146082" y="0"/>
            <a:ext cx="2044394" cy="1402915"/>
            <a:chOff x="0" y="0"/>
            <a:chExt cx="4204328" cy="3986296"/>
          </a:xfrm>
        </p:grpSpPr>
        <p:sp>
          <p:nvSpPr>
            <p:cNvPr id="6" name="Freeform 8">
              <a:extLst>
                <a:ext uri="{FF2B5EF4-FFF2-40B4-BE49-F238E27FC236}">
                  <a16:creationId xmlns:a16="http://schemas.microsoft.com/office/drawing/2014/main" xmlns="" id="{231D0D2D-F065-972F-57A4-89D54473F060}"/>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1069399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31D8C1-0CE3-1BCD-FF72-119524A720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6CCFC6B-6D08-3F39-BE38-D8D64BB3D9E8}"/>
              </a:ext>
            </a:extLst>
          </p:cNvPr>
          <p:cNvSpPr>
            <a:spLocks noGrp="1"/>
          </p:cNvSpPr>
          <p:nvPr>
            <p:ph type="ctrTitle"/>
          </p:nvPr>
        </p:nvSpPr>
        <p:spPr>
          <a:xfrm>
            <a:off x="82296" y="231608"/>
            <a:ext cx="10357104" cy="676655"/>
          </a:xfrm>
        </p:spPr>
        <p:txBody>
          <a:bodyPr>
            <a:normAutofit fontScale="90000"/>
          </a:bodyPr>
          <a:lstStyle/>
          <a:p>
            <a:pPr algn="just">
              <a:lnSpc>
                <a:spcPct val="100000"/>
              </a:lnSpc>
              <a:spcAft>
                <a:spcPts val="800"/>
              </a:spcAft>
            </a:pPr>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Module 4: Spot Switching</a:t>
            </a:r>
          </a:p>
        </p:txBody>
      </p:sp>
      <p:sp>
        <p:nvSpPr>
          <p:cNvPr id="3" name="Subtitle 2">
            <a:extLst>
              <a:ext uri="{FF2B5EF4-FFF2-40B4-BE49-F238E27FC236}">
                <a16:creationId xmlns:a16="http://schemas.microsoft.com/office/drawing/2014/main" xmlns="" id="{AFE399C4-86C9-6B9D-35DA-D5CB1FE6AEC5}"/>
              </a:ext>
            </a:extLst>
          </p:cNvPr>
          <p:cNvSpPr>
            <a:spLocks noGrp="1"/>
          </p:cNvSpPr>
          <p:nvPr>
            <p:ph type="subTitle" idx="1"/>
          </p:nvPr>
        </p:nvSpPr>
        <p:spPr>
          <a:xfrm>
            <a:off x="192024" y="854269"/>
            <a:ext cx="11745280" cy="5418520"/>
          </a:xfrm>
        </p:spPr>
        <p:txBody>
          <a:bodyPr>
            <a:noAutofit/>
          </a:bodyPr>
          <a:lstStyle/>
          <a:p>
            <a:pPr algn="just">
              <a:lnSpc>
                <a:spcPct val="100000"/>
              </a:lnSpc>
              <a:spcAft>
                <a:spcPts val="80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Purpose: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Allows users to switch parking spots if needed.</a:t>
            </a:r>
          </a:p>
          <a:p>
            <a:pPr marL="342900" indent="-342900" algn="just">
              <a:lnSpc>
                <a:spcPct val="15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Spot Switching module allows users to switch their parking spots if needed, providing flexibility and convenience.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It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integrates with real-time slot availability data, enabling users to find and reserve alternative spots seamlessly.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module updates reservations and notifies users about the changes, ensuring a smooth transition. This feature is particularly useful in dynamic environments where users may need to change their parking location.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Spot Switching module provides users with flexibility and optimizes parking space utilization. Use cases include users switching to a more convenient spot, the system updating reservations automatically, and Admins managing spot allocation dynamically. </a:t>
            </a: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This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enhances user convenience and ensures efficient space management.</a:t>
            </a:r>
          </a:p>
          <a:p>
            <a:pPr algn="just">
              <a:lnSpc>
                <a:spcPct val="200000"/>
              </a:lnSpc>
              <a:spcAft>
                <a:spcPts val="800"/>
              </a:spcAft>
            </a:pP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360C3923-9493-E326-5374-3C65CF9FC428}"/>
              </a:ext>
            </a:extLst>
          </p:cNvPr>
          <p:cNvCxnSpPr/>
          <p:nvPr/>
        </p:nvCxnSpPr>
        <p:spPr>
          <a:xfrm>
            <a:off x="192024" y="860280"/>
            <a:ext cx="8480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B517B9BF-2B5E-BA0B-EE97-D970E1FCA149}"/>
              </a:ext>
            </a:extLst>
          </p:cNvPr>
          <p:cNvGrpSpPr/>
          <p:nvPr/>
        </p:nvGrpSpPr>
        <p:grpSpPr>
          <a:xfrm>
            <a:off x="10271342" y="1"/>
            <a:ext cx="1919134" cy="1377856"/>
            <a:chOff x="0" y="0"/>
            <a:chExt cx="4204328" cy="3986296"/>
          </a:xfrm>
        </p:grpSpPr>
        <p:sp>
          <p:nvSpPr>
            <p:cNvPr id="6" name="Freeform 8">
              <a:extLst>
                <a:ext uri="{FF2B5EF4-FFF2-40B4-BE49-F238E27FC236}">
                  <a16:creationId xmlns:a16="http://schemas.microsoft.com/office/drawing/2014/main" xmlns="" id="{131739E5-454C-7B77-E475-34716A79E65B}"/>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4238419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F1958F-C66E-20E5-1372-8952A775B563}"/>
              </a:ext>
            </a:extLst>
          </p:cNvPr>
          <p:cNvSpPr>
            <a:spLocks noGrp="1"/>
          </p:cNvSpPr>
          <p:nvPr>
            <p:ph type="title"/>
          </p:nvPr>
        </p:nvSpPr>
        <p:spPr>
          <a:xfrm>
            <a:off x="256032" y="310901"/>
            <a:ext cx="11091418" cy="640095"/>
          </a:xfrm>
        </p:spPr>
        <p:txBody>
          <a:bodyPr>
            <a:normAutofit fontScale="90000"/>
          </a:bodyPr>
          <a:lstStyle/>
          <a:p>
            <a:r>
              <a:rPr lang="en-US" dirty="0">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xmlns="" id="{9249E170-FE7E-A51F-FD6D-8771E50332FA}"/>
              </a:ext>
            </a:extLst>
          </p:cNvPr>
          <p:cNvSpPr>
            <a:spLocks noGrp="1"/>
          </p:cNvSpPr>
          <p:nvPr>
            <p:ph type="body" idx="1"/>
          </p:nvPr>
        </p:nvSpPr>
        <p:spPr>
          <a:xfrm>
            <a:off x="256032" y="1271064"/>
            <a:ext cx="10424160" cy="2880336"/>
          </a:xfrm>
        </p:spPr>
        <p:txBody>
          <a:bodyPr>
            <a:noAutofit/>
          </a:bodyPr>
          <a:lstStyle/>
          <a:p>
            <a:pPr lvl="0" algn="just" rtl="0">
              <a:lnSpc>
                <a:spcPct val="200000"/>
              </a:lnSpc>
              <a:spcBef>
                <a:spcPts val="0"/>
              </a:spcBef>
              <a:spcAft>
                <a:spcPts val="0"/>
              </a:spcAft>
            </a:pPr>
            <a:r>
              <a:rPr lang="en-US" sz="2200" dirty="0">
                <a:solidFill>
                  <a:schemeClr val="bg2">
                    <a:lumMod val="10000"/>
                  </a:schemeClr>
                </a:solidFill>
                <a:latin typeface="Times New Roman" panose="02020603050405020304" pitchFamily="18" charset="0"/>
                <a:ea typeface="Times New Roman"/>
                <a:cs typeface="Times New Roman" panose="02020603050405020304" pitchFamily="18" charset="0"/>
                <a:sym typeface="Times New Roman"/>
              </a:rPr>
              <a:t>The primary objective of the Online Vehicle Parking Reservation System is to provide a seamless, efficient, and user-friendly platform for reserving parking spaces in urban areas, reducing the complexities associated with finding and securing parking in crowded environments. As cities expand and the number of vehicles increases, parking has become a significant issue, leading to congestion, time wastage, and frustration for vehicle owners. This system aims to alleviate these issues by allowing users to book parking spots in advance, ensuring parking is available when needed. </a:t>
            </a:r>
            <a:endParaRPr lang="en-US" sz="2200" dirty="0"/>
          </a:p>
        </p:txBody>
      </p:sp>
      <p:cxnSp>
        <p:nvCxnSpPr>
          <p:cNvPr id="5" name="Straight Connector 4"/>
          <p:cNvCxnSpPr/>
          <p:nvPr/>
        </p:nvCxnSpPr>
        <p:spPr>
          <a:xfrm>
            <a:off x="330186" y="1069855"/>
            <a:ext cx="815444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5FEDEF4B-92A6-FFBB-FA2A-3D1D7F199728}"/>
              </a:ext>
            </a:extLst>
          </p:cNvPr>
          <p:cNvGrpSpPr/>
          <p:nvPr/>
        </p:nvGrpSpPr>
        <p:grpSpPr>
          <a:xfrm>
            <a:off x="10493406" y="1"/>
            <a:ext cx="1629378" cy="1682496"/>
            <a:chOff x="0" y="0"/>
            <a:chExt cx="4204328" cy="3986296"/>
          </a:xfrm>
        </p:grpSpPr>
        <p:sp>
          <p:nvSpPr>
            <p:cNvPr id="6" name="Freeform 8">
              <a:extLst>
                <a:ext uri="{FF2B5EF4-FFF2-40B4-BE49-F238E27FC236}">
                  <a16:creationId xmlns:a16="http://schemas.microsoft.com/office/drawing/2014/main" xmlns="" id="{50B5E29C-C3DF-EEF7-1F18-63397C148108}"/>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txBody>
            <a:bodyPr/>
            <a:lstStyle/>
            <a:p>
              <a:endParaRPr lang="en-IN"/>
            </a:p>
          </p:txBody>
        </p:sp>
      </p:grpSp>
    </p:spTree>
    <p:extLst>
      <p:ext uri="{BB962C8B-B14F-4D97-AF65-F5344CB8AC3E}">
        <p14:creationId xmlns:p14="http://schemas.microsoft.com/office/powerpoint/2010/main" val="997848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0DDAE19-24EF-C0A7-315B-41D7A54B73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84FF3B0-F56A-371F-D9C7-07F6F3FBB0CA}"/>
              </a:ext>
            </a:extLst>
          </p:cNvPr>
          <p:cNvSpPr>
            <a:spLocks noGrp="1"/>
          </p:cNvSpPr>
          <p:nvPr>
            <p:ph type="ctrTitle"/>
          </p:nvPr>
        </p:nvSpPr>
        <p:spPr>
          <a:xfrm>
            <a:off x="192024" y="655236"/>
            <a:ext cx="10357104" cy="676655"/>
          </a:xfrm>
        </p:spPr>
        <p:txBody>
          <a:bodyPr>
            <a:normAutofit fontScale="90000"/>
          </a:bodyPr>
          <a:lstStyle/>
          <a:p>
            <a:pPr algn="l"/>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Module 4: Spot Switching</a:t>
            </a:r>
            <a:r>
              <a:rPr lang="en-US" sz="4000" b="1" u="sng" kern="100" dirty="0">
                <a:latin typeface="Times New Roman" panose="02020603050405020304" pitchFamily="18" charset="0"/>
                <a:ea typeface="Times New Roman" panose="02020603050405020304" pitchFamily="18" charset="0"/>
                <a:cs typeface="Times New Roman" panose="02020603050405020304" pitchFamily="18" charset="0"/>
              </a:rPr>
              <a:t/>
            </a:r>
            <a:br>
              <a:rPr lang="en-US" sz="4000" b="1" u="sng" kern="100" dirty="0">
                <a:latin typeface="Times New Roman" panose="02020603050405020304" pitchFamily="18" charset="0"/>
                <a:ea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xmlns="" id="{E58AD08E-6114-7A2D-D477-D0920B76188E}"/>
              </a:ext>
            </a:extLst>
          </p:cNvPr>
          <p:cNvSpPr>
            <a:spLocks noGrp="1"/>
          </p:cNvSpPr>
          <p:nvPr>
            <p:ph type="subTitle" idx="1"/>
          </p:nvPr>
        </p:nvSpPr>
        <p:spPr>
          <a:xfrm>
            <a:off x="192024" y="1078866"/>
            <a:ext cx="11439144" cy="5364525"/>
          </a:xfrm>
        </p:spPr>
        <p:txBody>
          <a:bodyPr>
            <a:noAutofit/>
          </a:bodyPr>
          <a:lstStyle/>
          <a:p>
            <a:pPr algn="just">
              <a:lnSpc>
                <a:spcPct val="100000"/>
              </a:lnSpc>
              <a:spcAft>
                <a:spcPts val="800"/>
              </a:spcAft>
            </a:pPr>
            <a:r>
              <a:rPr lang="en-US" sz="2300" b="1" u="sng" kern="100" dirty="0">
                <a:effectLst/>
                <a:latin typeface="Times New Roman" panose="02020603050405020304" pitchFamily="18" charset="0"/>
                <a:ea typeface="Times New Roman" panose="02020603050405020304" pitchFamily="18" charset="0"/>
                <a:cs typeface="Times New Roman" panose="02020603050405020304" pitchFamily="18" charset="0"/>
              </a:rPr>
              <a:t>AI algorithm:</a:t>
            </a:r>
          </a:p>
          <a:p>
            <a:pPr marL="342900" indent="-342900" algn="just">
              <a:lnSpc>
                <a:spcPct val="100000"/>
              </a:lnSpc>
              <a:spcAft>
                <a:spcPts val="800"/>
              </a:spcAft>
              <a:buFont typeface="Arial" panose="020B0604020202020204" pitchFamily="34" charset="0"/>
              <a:buChar char="•"/>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RL for optimal spot reallocation is used by the Q-learning and Deep Q-Networks(DQN). The System treats each parking spot as a “state” and spot switching as an “action”. </a:t>
            </a:r>
          </a:p>
          <a:p>
            <a:pPr marL="342900" indent="-342900" algn="just">
              <a:lnSpc>
                <a:spcPct val="10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function used in RL by reduce walking distance for the user(+ reward) and better space utilization(+ reward). The user preference match for the spots are EV spots to the EV cars(+ reward) and the user requests to change the spot(</a:t>
            </a:r>
            <a:r>
              <a:rPr lang="en-US" sz="2000" kern="1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“Find me a closer spot”) </a:t>
            </a:r>
          </a:p>
          <a:p>
            <a:pPr algn="just">
              <a:lnSpc>
                <a:spcPct val="100000"/>
              </a:lnSpc>
              <a:spcAft>
                <a:spcPts val="800"/>
              </a:spcAft>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Real-time example:</a:t>
            </a:r>
          </a:p>
          <a:p>
            <a:pPr algn="just">
              <a:lnSpc>
                <a:spcPct val="100000"/>
              </a:lnSpc>
              <a:spcAft>
                <a:spcPts val="800"/>
              </a:spcAft>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A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spot near the mall entrance opens up, the system automatically offers it to a user who originally booked a distant spot.</a:t>
            </a:r>
          </a:p>
          <a:p>
            <a:pPr algn="just">
              <a:lnSpc>
                <a:spcPct val="100000"/>
              </a:lnSpc>
              <a:spcAft>
                <a:spcPts val="800"/>
              </a:spcAft>
            </a:pPr>
            <a:endParaRPr lang="en-US" sz="23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800"/>
              </a:spcAft>
            </a:pPr>
            <a:endParaRPr lang="en-US" sz="23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9495001A-AC9E-4C75-1369-3A01B6A8DC06}"/>
              </a:ext>
            </a:extLst>
          </p:cNvPr>
          <p:cNvCxnSpPr/>
          <p:nvPr/>
        </p:nvCxnSpPr>
        <p:spPr>
          <a:xfrm>
            <a:off x="192024" y="993564"/>
            <a:ext cx="8480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16C0AD69-4E6F-7FA6-5769-D54FB5CA76AA}"/>
              </a:ext>
            </a:extLst>
          </p:cNvPr>
          <p:cNvGrpSpPr/>
          <p:nvPr/>
        </p:nvGrpSpPr>
        <p:grpSpPr>
          <a:xfrm>
            <a:off x="10296394" y="1"/>
            <a:ext cx="1894081" cy="1302700"/>
            <a:chOff x="0" y="0"/>
            <a:chExt cx="4204328" cy="3986296"/>
          </a:xfrm>
        </p:grpSpPr>
        <p:sp>
          <p:nvSpPr>
            <p:cNvPr id="6" name="Freeform 8">
              <a:extLst>
                <a:ext uri="{FF2B5EF4-FFF2-40B4-BE49-F238E27FC236}">
                  <a16:creationId xmlns:a16="http://schemas.microsoft.com/office/drawing/2014/main" xmlns="" id="{C103D8F0-8419-F6DC-A771-C6DB9E596ABF}"/>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1902035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4E5B42C-28E3-4A00-DCC1-A3046AD7A0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CE0802B-CC0B-0718-67F7-26D3511D256B}"/>
              </a:ext>
            </a:extLst>
          </p:cNvPr>
          <p:cNvSpPr>
            <a:spLocks noGrp="1"/>
          </p:cNvSpPr>
          <p:nvPr>
            <p:ph type="ctrTitle"/>
          </p:nvPr>
        </p:nvSpPr>
        <p:spPr>
          <a:xfrm>
            <a:off x="82296" y="231608"/>
            <a:ext cx="10357104" cy="676655"/>
          </a:xfrm>
        </p:spPr>
        <p:txBody>
          <a:bodyPr>
            <a:normAutofit fontScale="90000"/>
          </a:bodyPr>
          <a:lstStyle/>
          <a:p>
            <a:pPr algn="just">
              <a:lnSpc>
                <a:spcPct val="100000"/>
              </a:lnSpc>
              <a:spcAft>
                <a:spcPts val="800"/>
              </a:spcAft>
            </a:pPr>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Module 5: Vehicle Access Control and Security</a:t>
            </a:r>
          </a:p>
        </p:txBody>
      </p:sp>
      <p:sp>
        <p:nvSpPr>
          <p:cNvPr id="3" name="Subtitle 2">
            <a:extLst>
              <a:ext uri="{FF2B5EF4-FFF2-40B4-BE49-F238E27FC236}">
                <a16:creationId xmlns:a16="http://schemas.microsoft.com/office/drawing/2014/main" xmlns="" id="{188B0F2B-AFC6-E780-72F8-4EFF6B35BB9A}"/>
              </a:ext>
            </a:extLst>
          </p:cNvPr>
          <p:cNvSpPr>
            <a:spLocks noGrp="1"/>
          </p:cNvSpPr>
          <p:nvPr>
            <p:ph type="subTitle" idx="1"/>
          </p:nvPr>
        </p:nvSpPr>
        <p:spPr>
          <a:xfrm>
            <a:off x="192024" y="1078866"/>
            <a:ext cx="11439144" cy="5364525"/>
          </a:xfrm>
        </p:spPr>
        <p:txBody>
          <a:bodyPr>
            <a:noAutofit/>
          </a:bodyPr>
          <a:lstStyle/>
          <a:p>
            <a:pPr algn="just">
              <a:lnSpc>
                <a:spcPct val="100000"/>
              </a:lnSpc>
              <a:spcAft>
                <a:spcPts val="80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Purpose: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Ensures secure and authorized vehicle access.</a:t>
            </a:r>
          </a:p>
          <a:p>
            <a:pPr marL="342900" indent="-342900" algn="just">
              <a:lnSpc>
                <a:spcPct val="150000"/>
              </a:lnSpc>
              <a:spcAft>
                <a:spcPts val="800"/>
              </a:spcAft>
              <a:buFont typeface="Arial" panose="020B0604020202020204" pitchFamily="34" charset="0"/>
              <a:buChar char="•"/>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The Vehicle Access Control and Security module ensures that only authorized vehicles can access the parking facility.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It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uses advanced technologies like license plate recognition and integrates with security cameras and alarms to monitor and control access.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module prevents unauthorized entry, enhancing the overall security of the parking system. It also streamlines the entry and exit processes, reducing wait times for users. </a:t>
            </a:r>
            <a:endPar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lnSpc>
                <a:spcPct val="150000"/>
              </a:lnSpc>
              <a:spcAft>
                <a:spcPts val="800"/>
              </a:spcAft>
              <a:buFont typeface="Arial" panose="020B0604020202020204" pitchFamily="34" charset="0"/>
              <a:buChar char="•"/>
            </a:pPr>
            <a:r>
              <a:rPr lang="en-US" sz="20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This </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module enhances security and prevents unauthorized access. Use cases include registered vehicles gaining access automatically, security cameras monitoring the facility, and Admins controlling access in real time. </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0C86C4CB-C568-2969-9DD2-CCAFC41BD336}"/>
              </a:ext>
            </a:extLst>
          </p:cNvPr>
          <p:cNvCxnSpPr/>
          <p:nvPr/>
        </p:nvCxnSpPr>
        <p:spPr>
          <a:xfrm>
            <a:off x="192024" y="993564"/>
            <a:ext cx="8480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FB1FF31D-1062-07C8-FA76-D9700B69D8A5}"/>
              </a:ext>
            </a:extLst>
          </p:cNvPr>
          <p:cNvGrpSpPr/>
          <p:nvPr/>
        </p:nvGrpSpPr>
        <p:grpSpPr>
          <a:xfrm>
            <a:off x="10158608" y="0"/>
            <a:ext cx="2031868" cy="1302707"/>
            <a:chOff x="0" y="0"/>
            <a:chExt cx="4204328" cy="3986296"/>
          </a:xfrm>
        </p:grpSpPr>
        <p:sp>
          <p:nvSpPr>
            <p:cNvPr id="6" name="Freeform 8">
              <a:extLst>
                <a:ext uri="{FF2B5EF4-FFF2-40B4-BE49-F238E27FC236}">
                  <a16:creationId xmlns:a16="http://schemas.microsoft.com/office/drawing/2014/main" xmlns="" id="{292E88B0-3686-F3E5-4C7D-A723B7AE1EA2}"/>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600218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D0C8BB9-4E8E-359D-6BE1-D6696D3E9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DA2D875-B2CB-4DBE-90CE-C4BF22657795}"/>
              </a:ext>
            </a:extLst>
          </p:cNvPr>
          <p:cNvSpPr>
            <a:spLocks noGrp="1"/>
          </p:cNvSpPr>
          <p:nvPr>
            <p:ph type="ctrTitle"/>
          </p:nvPr>
        </p:nvSpPr>
        <p:spPr>
          <a:xfrm>
            <a:off x="82296" y="231608"/>
            <a:ext cx="10357104" cy="676655"/>
          </a:xfrm>
        </p:spPr>
        <p:txBody>
          <a:bodyPr>
            <a:normAutofit fontScale="90000"/>
          </a:bodyPr>
          <a:lstStyle/>
          <a:p>
            <a:pPr algn="just">
              <a:lnSpc>
                <a:spcPct val="100000"/>
              </a:lnSpc>
              <a:spcAft>
                <a:spcPts val="800"/>
              </a:spcAft>
            </a:pPr>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Module 5: Vehicle Access Control and Security</a:t>
            </a:r>
          </a:p>
        </p:txBody>
      </p:sp>
      <p:sp>
        <p:nvSpPr>
          <p:cNvPr id="3" name="Subtitle 2">
            <a:extLst>
              <a:ext uri="{FF2B5EF4-FFF2-40B4-BE49-F238E27FC236}">
                <a16:creationId xmlns:a16="http://schemas.microsoft.com/office/drawing/2014/main" xmlns="" id="{0C6E479A-4CC0-529C-A973-CC248F15A4FD}"/>
              </a:ext>
            </a:extLst>
          </p:cNvPr>
          <p:cNvSpPr>
            <a:spLocks noGrp="1"/>
          </p:cNvSpPr>
          <p:nvPr>
            <p:ph type="subTitle" idx="1"/>
          </p:nvPr>
        </p:nvSpPr>
        <p:spPr>
          <a:xfrm>
            <a:off x="82296" y="1024002"/>
            <a:ext cx="11311128" cy="5364525"/>
          </a:xfrm>
        </p:spPr>
        <p:txBody>
          <a:bodyPr>
            <a:noAutofit/>
          </a:bodyPr>
          <a:lstStyle/>
          <a:p>
            <a:pPr algn="just">
              <a:lnSpc>
                <a:spcPct val="100000"/>
              </a:lnSpc>
              <a:spcAft>
                <a:spcPts val="800"/>
              </a:spcAft>
            </a:pPr>
            <a:r>
              <a:rPr lang="en-US" sz="2000" b="1" u="sng" kern="100" dirty="0">
                <a:latin typeface="Times New Roman" panose="02020603050405020304" pitchFamily="18" charset="0"/>
                <a:ea typeface="Times New Roman" panose="02020603050405020304" pitchFamily="18" charset="0"/>
                <a:cs typeface="Times New Roman" panose="02020603050405020304" pitchFamily="18" charset="0"/>
              </a:rPr>
              <a:t>AI algorithm:</a:t>
            </a:r>
          </a:p>
          <a:p>
            <a:pPr marL="457200" indent="-457200" algn="just">
              <a:lnSpc>
                <a:spcPct val="100000"/>
              </a:lnSpc>
              <a:spcAft>
                <a:spcPts val="800"/>
              </a:spcAft>
              <a:buAutoNum type="arabicPeriod"/>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Isolation forest   2. LSTM encoders</a:t>
            </a:r>
          </a:p>
          <a:p>
            <a:pPr algn="just">
              <a:lnSpc>
                <a:spcPct val="100000"/>
              </a:lnSpc>
              <a:spcAft>
                <a:spcPts val="800"/>
              </a:spcAft>
            </a:pPr>
            <a:r>
              <a:rPr lang="en-US" sz="2000" b="1" u="sng" kern="100" dirty="0">
                <a:latin typeface="Times New Roman" panose="02020603050405020304" pitchFamily="18" charset="0"/>
                <a:ea typeface="Times New Roman" panose="02020603050405020304" pitchFamily="18" charset="0"/>
                <a:cs typeface="Times New Roman" panose="02020603050405020304" pitchFamily="18" charset="0"/>
              </a:rPr>
              <a:t>1. Isolation forest:</a:t>
            </a:r>
          </a:p>
          <a:p>
            <a:pPr algn="just">
              <a:lnSpc>
                <a:spcPct val="100000"/>
              </a:lnSpc>
              <a:spcAft>
                <a:spcPts val="800"/>
              </a:spcAft>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It learns the algorithm that excels at detecting rare events/ outliers by the anomalies instead of profiling normal data points. The data inputs are analyzed in the parking systems are:</a:t>
            </a:r>
          </a:p>
          <a:p>
            <a:pPr marL="342900" indent="-342900" algn="just">
              <a:lnSpc>
                <a:spcPct val="100000"/>
              </a:lnSpc>
              <a:spcAft>
                <a:spcPts val="800"/>
              </a:spcAft>
              <a:buFont typeface="Arial" panose="020B0604020202020204" pitchFamily="34" charset="0"/>
              <a:buChar char="•"/>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Entry/exit timestamps</a:t>
            </a:r>
          </a:p>
          <a:p>
            <a:pPr marL="342900" indent="-342900" algn="just">
              <a:lnSpc>
                <a:spcPct val="100000"/>
              </a:lnSpc>
              <a:spcAft>
                <a:spcPts val="800"/>
              </a:spcAft>
              <a:buFont typeface="Arial" panose="020B0604020202020204" pitchFamily="34" charset="0"/>
              <a:buChar char="•"/>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Vehicle dwell times</a:t>
            </a:r>
          </a:p>
          <a:p>
            <a:pPr marL="342900" indent="-342900" algn="just">
              <a:lnSpc>
                <a:spcPct val="100000"/>
              </a:lnSpc>
              <a:spcAft>
                <a:spcPts val="800"/>
              </a:spcAft>
              <a:buFont typeface="Arial" panose="020B0604020202020204" pitchFamily="34" charset="0"/>
              <a:buChar char="•"/>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Frequency of parking sessions</a:t>
            </a:r>
          </a:p>
          <a:p>
            <a:pPr algn="just">
              <a:lnSpc>
                <a:spcPct val="100000"/>
              </a:lnSpc>
              <a:spcAft>
                <a:spcPts val="800"/>
              </a:spcAft>
            </a:pPr>
            <a:endParaRPr lang="en-US" sz="2300" kern="1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800"/>
              </a:spcAft>
            </a:pPr>
            <a:endParaRPr lang="en-US" sz="2300" kern="1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00000"/>
              </a:lnSpc>
              <a:spcAft>
                <a:spcPts val="800"/>
              </a:spcAft>
            </a:pPr>
            <a:endParaRPr lang="en-US" sz="2300" kern="1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9487ED1F-5C51-EF3B-DF7D-DFCBA42F7436}"/>
              </a:ext>
            </a:extLst>
          </p:cNvPr>
          <p:cNvCxnSpPr/>
          <p:nvPr/>
        </p:nvCxnSpPr>
        <p:spPr>
          <a:xfrm>
            <a:off x="192024" y="905131"/>
            <a:ext cx="8480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5E9DD6EE-5E59-C4C1-445E-12738A45CB4A}"/>
              </a:ext>
            </a:extLst>
          </p:cNvPr>
          <p:cNvGrpSpPr/>
          <p:nvPr/>
        </p:nvGrpSpPr>
        <p:grpSpPr>
          <a:xfrm>
            <a:off x="10221238" y="0"/>
            <a:ext cx="1969238" cy="1215025"/>
            <a:chOff x="0" y="0"/>
            <a:chExt cx="4204328" cy="3986296"/>
          </a:xfrm>
        </p:grpSpPr>
        <p:sp>
          <p:nvSpPr>
            <p:cNvPr id="6" name="Freeform 8">
              <a:extLst>
                <a:ext uri="{FF2B5EF4-FFF2-40B4-BE49-F238E27FC236}">
                  <a16:creationId xmlns:a16="http://schemas.microsoft.com/office/drawing/2014/main" xmlns="" id="{00320BA9-6B76-BFFF-3850-0A73C59331FF}"/>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1253622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E51204-256C-042D-735E-62DB2063FB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880A244-162B-B44F-61ED-E4C79ECA25D0}"/>
              </a:ext>
            </a:extLst>
          </p:cNvPr>
          <p:cNvSpPr>
            <a:spLocks noGrp="1"/>
          </p:cNvSpPr>
          <p:nvPr>
            <p:ph type="ctrTitle"/>
          </p:nvPr>
        </p:nvSpPr>
        <p:spPr>
          <a:xfrm>
            <a:off x="82296" y="231608"/>
            <a:ext cx="10357104" cy="676655"/>
          </a:xfrm>
        </p:spPr>
        <p:txBody>
          <a:bodyPr>
            <a:normAutofit fontScale="90000"/>
          </a:bodyPr>
          <a:lstStyle/>
          <a:p>
            <a:pPr algn="just">
              <a:lnSpc>
                <a:spcPct val="100000"/>
              </a:lnSpc>
              <a:spcAft>
                <a:spcPts val="800"/>
              </a:spcAft>
            </a:pPr>
            <a:r>
              <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rPr>
              <a:t>Module 5: Vehicle Access Control and Security</a:t>
            </a:r>
          </a:p>
        </p:txBody>
      </p:sp>
      <p:sp>
        <p:nvSpPr>
          <p:cNvPr id="3" name="Subtitle 2">
            <a:extLst>
              <a:ext uri="{FF2B5EF4-FFF2-40B4-BE49-F238E27FC236}">
                <a16:creationId xmlns:a16="http://schemas.microsoft.com/office/drawing/2014/main" xmlns="" id="{CF17EED7-40DB-D045-E622-54AB046F0770}"/>
              </a:ext>
            </a:extLst>
          </p:cNvPr>
          <p:cNvSpPr>
            <a:spLocks noGrp="1"/>
          </p:cNvSpPr>
          <p:nvPr>
            <p:ph type="subTitle" idx="1"/>
          </p:nvPr>
        </p:nvSpPr>
        <p:spPr>
          <a:xfrm>
            <a:off x="82296" y="1024002"/>
            <a:ext cx="11978640" cy="5715126"/>
          </a:xfrm>
        </p:spPr>
        <p:txBody>
          <a:bodyPr>
            <a:noAutofit/>
          </a:bodyPr>
          <a:lstStyle/>
          <a:p>
            <a:pPr algn="just">
              <a:lnSpc>
                <a:spcPct val="100000"/>
              </a:lnSpc>
              <a:spcAft>
                <a:spcPts val="800"/>
              </a:spcAft>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Fraud Detection: </a:t>
            </a: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Identifies vehicles using cloned/stolen permits.</a:t>
            </a:r>
          </a:p>
          <a:p>
            <a:pPr algn="just">
              <a:lnSpc>
                <a:spcPct val="100000"/>
              </a:lnSpc>
              <a:spcAft>
                <a:spcPts val="800"/>
              </a:spcAft>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Security Threats: </a:t>
            </a: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Flags suspicious loitering (vehicles staying 3x longer than average).</a:t>
            </a:r>
          </a:p>
          <a:p>
            <a:pPr algn="just">
              <a:lnSpc>
                <a:spcPct val="100000"/>
              </a:lnSpc>
              <a:spcAft>
                <a:spcPts val="800"/>
              </a:spcAft>
            </a:pPr>
            <a:r>
              <a:rPr lang="en-US" sz="2000" b="1" kern="100" dirty="0">
                <a:latin typeface="Times New Roman" panose="02020603050405020304" pitchFamily="18" charset="0"/>
                <a:ea typeface="Times New Roman" panose="02020603050405020304" pitchFamily="18" charset="0"/>
                <a:cs typeface="Times New Roman" panose="02020603050405020304" pitchFamily="18" charset="0"/>
              </a:rPr>
              <a:t>System Abuse: </a:t>
            </a: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Detects bots mass-booking premium spots.</a:t>
            </a:r>
          </a:p>
          <a:p>
            <a:pPr algn="just">
              <a:lnSpc>
                <a:spcPct val="100000"/>
              </a:lnSpc>
              <a:spcAft>
                <a:spcPts val="800"/>
              </a:spcAft>
            </a:pPr>
            <a:r>
              <a:rPr lang="en-US" sz="2000" b="1" u="sng" kern="100" dirty="0">
                <a:latin typeface="Times New Roman" panose="02020603050405020304" pitchFamily="18" charset="0"/>
                <a:ea typeface="Times New Roman" panose="02020603050405020304" pitchFamily="18" charset="0"/>
                <a:cs typeface="Times New Roman" panose="02020603050405020304" pitchFamily="18" charset="0"/>
              </a:rPr>
              <a:t>2. LSTM encoders:</a:t>
            </a:r>
          </a:p>
          <a:p>
            <a:pPr marL="342900" indent="-342900" algn="just">
              <a:lnSpc>
                <a:spcPct val="100000"/>
              </a:lnSpc>
              <a:spcAft>
                <a:spcPts val="800"/>
              </a:spcAft>
              <a:buFont typeface="Arial" panose="020B0604020202020204" pitchFamily="34" charset="0"/>
              <a:buChar char="•"/>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LSTM (Long Short-Term Memory) Autoencoders learn compressed representations of normal parking behavior and flag deviations. </a:t>
            </a:r>
          </a:p>
          <a:p>
            <a:pPr marL="342900" indent="-342900" algn="just">
              <a:lnSpc>
                <a:spcPct val="100000"/>
              </a:lnSpc>
              <a:spcAft>
                <a:spcPts val="800"/>
              </a:spcAft>
              <a:buFont typeface="Arial" panose="020B0604020202020204" pitchFamily="34" charset="0"/>
              <a:buChar char="•"/>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Parking-specific features analyzed the movement patterns through parking zones, typical arrival/departure sequences, and payment timing consistency. </a:t>
            </a:r>
          </a:p>
          <a:p>
            <a:pPr marL="342900" indent="-342900" algn="just">
              <a:lnSpc>
                <a:spcPct val="100000"/>
              </a:lnSpc>
              <a:spcAft>
                <a:spcPts val="800"/>
              </a:spcAft>
              <a:buFont typeface="Arial" panose="020B0604020202020204" pitchFamily="34" charset="0"/>
              <a:buChar char="•"/>
            </a:pPr>
            <a:r>
              <a:rPr lang="en-US" sz="2000" kern="100" dirty="0">
                <a:latin typeface="Times New Roman" panose="02020603050405020304" pitchFamily="18" charset="0"/>
                <a:ea typeface="Times New Roman" panose="02020603050405020304" pitchFamily="18" charset="0"/>
                <a:cs typeface="Times New Roman" panose="02020603050405020304" pitchFamily="18" charset="0"/>
              </a:rPr>
              <a:t>Behavioral Profiling learns the normal patterns for each user (e.g., Employee always parks 8 AM – 5 PM) and flags deviations (same credential used at 2 AM).</a:t>
            </a:r>
          </a:p>
        </p:txBody>
      </p:sp>
      <p:cxnSp>
        <p:nvCxnSpPr>
          <p:cNvPr id="5" name="Straight Connector 4">
            <a:extLst>
              <a:ext uri="{FF2B5EF4-FFF2-40B4-BE49-F238E27FC236}">
                <a16:creationId xmlns:a16="http://schemas.microsoft.com/office/drawing/2014/main" xmlns="" id="{751546A2-7DE5-48F5-9BE4-62DAC4F8B015}"/>
              </a:ext>
            </a:extLst>
          </p:cNvPr>
          <p:cNvCxnSpPr/>
          <p:nvPr/>
        </p:nvCxnSpPr>
        <p:spPr>
          <a:xfrm>
            <a:off x="192024" y="905131"/>
            <a:ext cx="848012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D4BAA379-A2D0-C88B-04AD-5A99DF961AD3}"/>
              </a:ext>
            </a:extLst>
          </p:cNvPr>
          <p:cNvGrpSpPr/>
          <p:nvPr/>
        </p:nvGrpSpPr>
        <p:grpSpPr>
          <a:xfrm>
            <a:off x="9627108" y="0"/>
            <a:ext cx="2563368" cy="1708546"/>
            <a:chOff x="0" y="0"/>
            <a:chExt cx="4204328" cy="3986296"/>
          </a:xfrm>
        </p:grpSpPr>
        <p:sp>
          <p:nvSpPr>
            <p:cNvPr id="6" name="Freeform 8">
              <a:extLst>
                <a:ext uri="{FF2B5EF4-FFF2-40B4-BE49-F238E27FC236}">
                  <a16:creationId xmlns:a16="http://schemas.microsoft.com/office/drawing/2014/main" xmlns="" id="{A76A0057-FAD7-0740-BF09-4E4D9F555A80}"/>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2530518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E51204-256C-042D-735E-62DB2063FB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880A244-162B-B44F-61ED-E4C79ECA25D0}"/>
              </a:ext>
            </a:extLst>
          </p:cNvPr>
          <p:cNvSpPr>
            <a:spLocks noGrp="1"/>
          </p:cNvSpPr>
          <p:nvPr>
            <p:ph type="ctrTitle"/>
          </p:nvPr>
        </p:nvSpPr>
        <p:spPr>
          <a:xfrm>
            <a:off x="0" y="1"/>
            <a:ext cx="10357104" cy="676655"/>
          </a:xfrm>
        </p:spPr>
        <p:txBody>
          <a:bodyPr>
            <a:normAutofit fontScale="90000"/>
          </a:bodyPr>
          <a:lstStyle/>
          <a:p>
            <a:pPr algn="just">
              <a:lnSpc>
                <a:spcPct val="100000"/>
              </a:lnSpc>
              <a:spcAft>
                <a:spcPts val="800"/>
              </a:spcAft>
            </a:pPr>
            <a:r>
              <a:rPr lang="en-US" sz="4000" b="1"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Performance Chart Table:</a:t>
            </a:r>
            <a:endParaRPr lang="en-US" sz="40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751546A2-7DE5-48F5-9BE4-62DAC4F8B015}"/>
              </a:ext>
            </a:extLst>
          </p:cNvPr>
          <p:cNvCxnSpPr/>
          <p:nvPr/>
        </p:nvCxnSpPr>
        <p:spPr>
          <a:xfrm>
            <a:off x="192024" y="905131"/>
            <a:ext cx="848012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2779581456"/>
              </p:ext>
            </p:extLst>
          </p:nvPr>
        </p:nvGraphicFramePr>
        <p:xfrm>
          <a:off x="54238" y="726510"/>
          <a:ext cx="12136243" cy="5472096"/>
        </p:xfrm>
        <a:graphic>
          <a:graphicData uri="http://schemas.openxmlformats.org/drawingml/2006/table">
            <a:tbl>
              <a:tblPr firstRow="1" bandRow="1">
                <a:tableStyleId>{5C22544A-7EE6-4342-B048-85BDC9FD1C3A}</a:tableStyleId>
              </a:tblPr>
              <a:tblGrid>
                <a:gridCol w="1733749"/>
                <a:gridCol w="1733749"/>
                <a:gridCol w="1733749"/>
                <a:gridCol w="1733749"/>
                <a:gridCol w="1733749"/>
                <a:gridCol w="1733749"/>
                <a:gridCol w="1733749"/>
              </a:tblGrid>
              <a:tr h="610407">
                <a:tc>
                  <a:txBody>
                    <a:bodyPr/>
                    <a:lstStyle/>
                    <a:p>
                      <a:r>
                        <a:rPr lang="en-US" dirty="0" smtClean="0">
                          <a:latin typeface="Times New Roman" panose="02020603050405020304" pitchFamily="18" charset="0"/>
                          <a:cs typeface="Times New Roman" panose="02020603050405020304" pitchFamily="18" charset="0"/>
                        </a:rPr>
                        <a:t>AI</a:t>
                      </a:r>
                      <a:r>
                        <a:rPr lang="en-US" baseline="0" dirty="0" smtClean="0">
                          <a:latin typeface="Times New Roman" panose="02020603050405020304" pitchFamily="18" charset="0"/>
                          <a:cs typeface="Times New Roman" panose="02020603050405020304" pitchFamily="18" charset="0"/>
                        </a:rPr>
                        <a:t> Algorithm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Real-Time</a:t>
                      </a:r>
                      <a:r>
                        <a:rPr lang="en-US" baseline="0" dirty="0" smtClean="0">
                          <a:latin typeface="Times New Roman" panose="02020603050405020304" pitchFamily="18" charset="0"/>
                          <a:cs typeface="Times New Roman" panose="02020603050405020304" pitchFamily="18" charset="0"/>
                        </a:rPr>
                        <a:t> Capability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Scalability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Complexity</a:t>
                      </a:r>
                      <a:r>
                        <a:rPr lang="en-US" baseline="0"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Resource</a:t>
                      </a:r>
                      <a:r>
                        <a:rPr lang="en-US" baseline="0" dirty="0" smtClean="0">
                          <a:latin typeface="Times New Roman" panose="02020603050405020304" pitchFamily="18" charset="0"/>
                          <a:cs typeface="Times New Roman" panose="02020603050405020304" pitchFamily="18" charset="0"/>
                        </a:rPr>
                        <a:t> Usage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Best Use Case</a:t>
                      </a:r>
                      <a:endParaRPr lang="en-IN" dirty="0">
                        <a:latin typeface="Times New Roman" panose="02020603050405020304" pitchFamily="18" charset="0"/>
                        <a:cs typeface="Times New Roman" panose="02020603050405020304" pitchFamily="18" charset="0"/>
                      </a:endParaRPr>
                    </a:p>
                  </a:txBody>
                  <a:tcPr/>
                </a:tc>
              </a:tr>
              <a:tr h="1049995">
                <a:tc>
                  <a:txBody>
                    <a:bodyPr/>
                    <a:lstStyle/>
                    <a:p>
                      <a:r>
                        <a:rPr lang="en-US" sz="1500" dirty="0" smtClean="0">
                          <a:latin typeface="Times New Roman" panose="02020603050405020304" pitchFamily="18" charset="0"/>
                          <a:cs typeface="Times New Roman" panose="02020603050405020304" pitchFamily="18" charset="0"/>
                        </a:rPr>
                        <a:t>Computer</a:t>
                      </a:r>
                      <a:r>
                        <a:rPr lang="en-US" sz="1500" baseline="0" dirty="0" smtClean="0">
                          <a:latin typeface="Times New Roman" panose="02020603050405020304" pitchFamily="18" charset="0"/>
                          <a:cs typeface="Times New Roman" panose="02020603050405020304" pitchFamily="18" charset="0"/>
                        </a:rPr>
                        <a:t> Vision (CV)</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Very</a:t>
                      </a:r>
                      <a:r>
                        <a:rPr lang="en-US" sz="1500" baseline="0" dirty="0" smtClean="0">
                          <a:latin typeface="Times New Roman" panose="02020603050405020304" pitchFamily="18" charset="0"/>
                          <a:cs typeface="Times New Roman" panose="02020603050405020304" pitchFamily="18" charset="0"/>
                        </a:rPr>
                        <a:t> High </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600" dirty="0" smtClean="0">
                          <a:latin typeface="Times New Roman" panose="02020603050405020304" pitchFamily="18" charset="0"/>
                          <a:cs typeface="Times New Roman" panose="02020603050405020304" pitchFamily="18" charset="0"/>
                        </a:rPr>
                        <a:t>Vehicle detection, parking spot identification via camera feeds</a:t>
                      </a:r>
                      <a:endParaRPr lang="en-IN" sz="1600" dirty="0">
                        <a:latin typeface="Times New Roman" panose="02020603050405020304" pitchFamily="18" charset="0"/>
                        <a:cs typeface="Times New Roman" panose="02020603050405020304" pitchFamily="18" charset="0"/>
                      </a:endParaRPr>
                    </a:p>
                  </a:txBody>
                  <a:tcPr/>
                </a:tc>
              </a:tr>
              <a:tr h="991464">
                <a:tc>
                  <a:txBody>
                    <a:bodyPr/>
                    <a:lstStyle/>
                    <a:p>
                      <a:r>
                        <a:rPr lang="en-US" sz="1500" dirty="0" smtClean="0">
                          <a:latin typeface="Times New Roman" panose="02020603050405020304" pitchFamily="18" charset="0"/>
                          <a:cs typeface="Times New Roman" panose="02020603050405020304" pitchFamily="18" charset="0"/>
                        </a:rPr>
                        <a:t>Isolation</a:t>
                      </a:r>
                      <a:r>
                        <a:rPr lang="en-US" sz="1500" baseline="0" dirty="0" smtClean="0">
                          <a:latin typeface="Times New Roman" panose="02020603050405020304" pitchFamily="18" charset="0"/>
                          <a:cs typeface="Times New Roman" panose="02020603050405020304" pitchFamily="18" charset="0"/>
                        </a:rPr>
                        <a:t> Forest</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High </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Moderate</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Very 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Low</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Low</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Anomaly detection in parking patterns or fraudulent parking usage </a:t>
                      </a:r>
                      <a:endParaRPr lang="en-IN" sz="1500" dirty="0">
                        <a:latin typeface="Times New Roman" panose="02020603050405020304" pitchFamily="18" charset="0"/>
                        <a:cs typeface="Times New Roman" panose="02020603050405020304" pitchFamily="18" charset="0"/>
                      </a:endParaRPr>
                    </a:p>
                  </a:txBody>
                  <a:tcPr/>
                </a:tc>
              </a:tr>
              <a:tr h="1257720">
                <a:tc>
                  <a:txBody>
                    <a:bodyPr/>
                    <a:lstStyle/>
                    <a:p>
                      <a:r>
                        <a:rPr lang="en-US" sz="1500" dirty="0" smtClean="0">
                          <a:latin typeface="Times New Roman" panose="02020603050405020304" pitchFamily="18" charset="0"/>
                          <a:cs typeface="Times New Roman" panose="02020603050405020304" pitchFamily="18" charset="0"/>
                        </a:rPr>
                        <a:t>LSTM Encoders</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Very 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Moderate</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Very</a:t>
                      </a:r>
                      <a:r>
                        <a:rPr lang="en-US" sz="1500" baseline="0" dirty="0" smtClean="0">
                          <a:latin typeface="Times New Roman" panose="02020603050405020304" pitchFamily="18" charset="0"/>
                          <a:cs typeface="Times New Roman" panose="02020603050405020304" pitchFamily="18" charset="0"/>
                        </a:rPr>
                        <a:t> 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Very 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Time-series</a:t>
                      </a:r>
                      <a:r>
                        <a:rPr lang="en-US" sz="1500" baseline="0" dirty="0" smtClean="0">
                          <a:latin typeface="Times New Roman" panose="02020603050405020304" pitchFamily="18" charset="0"/>
                          <a:cs typeface="Times New Roman" panose="02020603050405020304" pitchFamily="18" charset="0"/>
                        </a:rPr>
                        <a:t> prediction of parking demand and occupancy trends</a:t>
                      </a:r>
                      <a:endParaRPr lang="en-IN" sz="1500" dirty="0">
                        <a:latin typeface="Times New Roman" panose="02020603050405020304" pitchFamily="18" charset="0"/>
                        <a:cs typeface="Times New Roman" panose="02020603050405020304" pitchFamily="18" charset="0"/>
                      </a:endParaRPr>
                    </a:p>
                  </a:txBody>
                  <a:tcPr/>
                </a:tc>
              </a:tr>
              <a:tr h="1501656">
                <a:tc>
                  <a:txBody>
                    <a:bodyPr/>
                    <a:lstStyle/>
                    <a:p>
                      <a:r>
                        <a:rPr lang="en-US" sz="1500" dirty="0" smtClean="0">
                          <a:latin typeface="Times New Roman" panose="02020603050405020304" pitchFamily="18" charset="0"/>
                          <a:cs typeface="Times New Roman" panose="02020603050405020304" pitchFamily="18" charset="0"/>
                        </a:rPr>
                        <a:t>Reinforcement Learning (RL)</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Very 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Very 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Moderate to High</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smtClean="0">
                          <a:latin typeface="Times New Roman" panose="02020603050405020304" pitchFamily="18" charset="0"/>
                          <a:cs typeface="Times New Roman" panose="02020603050405020304" pitchFamily="18" charset="0"/>
                        </a:rPr>
                        <a:t>Dynamic space allocation,</a:t>
                      </a:r>
                      <a:r>
                        <a:rPr lang="en-US" sz="1500" baseline="0" dirty="0" smtClean="0">
                          <a:latin typeface="Times New Roman" panose="02020603050405020304" pitchFamily="18" charset="0"/>
                          <a:cs typeface="Times New Roman" panose="02020603050405020304" pitchFamily="18" charset="0"/>
                        </a:rPr>
                        <a:t> intelligent pricing, autonomous control of work flow</a:t>
                      </a:r>
                      <a:r>
                        <a:rPr lang="en-US" sz="1500" dirty="0" smtClean="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9785532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64E8EB7-B8D1-A2D3-DABA-DE8A3CBE8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C5D37A8-F39F-B088-9DED-E82DF594DEE0}"/>
              </a:ext>
            </a:extLst>
          </p:cNvPr>
          <p:cNvSpPr>
            <a:spLocks noGrp="1"/>
          </p:cNvSpPr>
          <p:nvPr>
            <p:ph type="title"/>
          </p:nvPr>
        </p:nvSpPr>
        <p:spPr>
          <a:xfrm>
            <a:off x="256032" y="201169"/>
            <a:ext cx="6988830" cy="612647"/>
          </a:xfrm>
        </p:spPr>
        <p:txBody>
          <a:bodyPr>
            <a:noAutofit/>
          </a:bodyPr>
          <a:lstStyle/>
          <a:p>
            <a:r>
              <a:rPr lang="en-US"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xmlns="" id="{D681D062-D51E-0065-16DE-D5423E8D6A1A}"/>
              </a:ext>
            </a:extLst>
          </p:cNvPr>
          <p:cNvSpPr txBox="1">
            <a:spLocks/>
          </p:cNvSpPr>
          <p:nvPr/>
        </p:nvSpPr>
        <p:spPr>
          <a:xfrm>
            <a:off x="256032" y="969264"/>
            <a:ext cx="11768328" cy="57600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Reduces Time and Traffic Congestion</a:t>
            </a: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Enhances Security </a:t>
            </a: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Improves Revenue Management </a:t>
            </a: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Provides Seamless Payments </a:t>
            </a: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Increases User Convenience</a:t>
            </a:r>
          </a:p>
          <a:p>
            <a:pPr marL="285750" indent="-28575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Supports Smart City Initiatives</a:t>
            </a:r>
          </a:p>
        </p:txBody>
      </p:sp>
      <p:cxnSp>
        <p:nvCxnSpPr>
          <p:cNvPr id="3" name="Straight Connector 2">
            <a:extLst>
              <a:ext uri="{FF2B5EF4-FFF2-40B4-BE49-F238E27FC236}">
                <a16:creationId xmlns:a16="http://schemas.microsoft.com/office/drawing/2014/main" xmlns="" id="{2799F640-E60F-AC85-4927-2943F7F5D50F}"/>
              </a:ext>
            </a:extLst>
          </p:cNvPr>
          <p:cNvCxnSpPr>
            <a:cxnSpLocks/>
          </p:cNvCxnSpPr>
          <p:nvPr/>
        </p:nvCxnSpPr>
        <p:spPr>
          <a:xfrm>
            <a:off x="408432" y="813816"/>
            <a:ext cx="862279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7">
            <a:extLst>
              <a:ext uri="{FF2B5EF4-FFF2-40B4-BE49-F238E27FC236}">
                <a16:creationId xmlns:a16="http://schemas.microsoft.com/office/drawing/2014/main" xmlns="" id="{764377AA-BCFA-EBA1-B4DC-DF7FF00FF8F2}"/>
              </a:ext>
            </a:extLst>
          </p:cNvPr>
          <p:cNvGrpSpPr/>
          <p:nvPr/>
        </p:nvGrpSpPr>
        <p:grpSpPr>
          <a:xfrm>
            <a:off x="10386874" y="1"/>
            <a:ext cx="1735910" cy="1682496"/>
            <a:chOff x="0" y="0"/>
            <a:chExt cx="4204328" cy="3986296"/>
          </a:xfrm>
        </p:grpSpPr>
        <p:sp>
          <p:nvSpPr>
            <p:cNvPr id="6" name="Freeform 8">
              <a:extLst>
                <a:ext uri="{FF2B5EF4-FFF2-40B4-BE49-F238E27FC236}">
                  <a16:creationId xmlns:a16="http://schemas.microsoft.com/office/drawing/2014/main" xmlns="" id="{E6F9CA94-2544-8A2D-8D62-E2B241E7B405}"/>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txBody>
            <a:bodyPr/>
            <a:lstStyle/>
            <a:p>
              <a:endParaRPr lang="en-IN"/>
            </a:p>
          </p:txBody>
        </p:sp>
      </p:grpSp>
    </p:spTree>
    <p:extLst>
      <p:ext uri="{BB962C8B-B14F-4D97-AF65-F5344CB8AC3E}">
        <p14:creationId xmlns:p14="http://schemas.microsoft.com/office/powerpoint/2010/main" val="19053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73ADED-AE6A-5069-398F-C7F63206A1AB}"/>
              </a:ext>
            </a:extLst>
          </p:cNvPr>
          <p:cNvSpPr>
            <a:spLocks noGrp="1"/>
          </p:cNvSpPr>
          <p:nvPr>
            <p:ph type="title"/>
          </p:nvPr>
        </p:nvSpPr>
        <p:spPr>
          <a:xfrm>
            <a:off x="256032" y="333064"/>
            <a:ext cx="10945114" cy="521204"/>
          </a:xfrm>
        </p:spPr>
        <p:txBody>
          <a:bodyPr>
            <a:noAutofit/>
          </a:bodyPr>
          <a:lstStyle/>
          <a:p>
            <a:r>
              <a:rPr lang="en-US" sz="4000" b="1" dirty="0">
                <a:latin typeface="Times New Roman" panose="02020603050405020304" pitchFamily="18" charset="0"/>
                <a:cs typeface="Times New Roman" panose="02020603050405020304" pitchFamily="18" charset="0"/>
              </a:rPr>
              <a:t>Applications</a:t>
            </a:r>
            <a:r>
              <a:rPr lang="en-US" sz="4000" b="1" dirty="0"/>
              <a:t>:</a:t>
            </a:r>
          </a:p>
        </p:txBody>
      </p:sp>
      <p:sp>
        <p:nvSpPr>
          <p:cNvPr id="3" name="Text Placeholder 2">
            <a:extLst>
              <a:ext uri="{FF2B5EF4-FFF2-40B4-BE49-F238E27FC236}">
                <a16:creationId xmlns:a16="http://schemas.microsoft.com/office/drawing/2014/main" xmlns="" id="{A140E3C5-45A4-8238-444E-54495F534584}"/>
              </a:ext>
            </a:extLst>
          </p:cNvPr>
          <p:cNvSpPr>
            <a:spLocks noGrp="1"/>
          </p:cNvSpPr>
          <p:nvPr>
            <p:ph type="body" idx="1"/>
          </p:nvPr>
        </p:nvSpPr>
        <p:spPr>
          <a:xfrm>
            <a:off x="335948" y="1175699"/>
            <a:ext cx="11615260" cy="5349237"/>
          </a:xfrm>
        </p:spPr>
        <p:txBody>
          <a:bodyPr>
            <a:normAutofit/>
          </a:bodyPr>
          <a:lstStyle/>
          <a:p>
            <a:pPr marL="285750" indent="-28575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Real-Time Parking Availability</a:t>
            </a:r>
          </a:p>
          <a:p>
            <a:pPr marL="285750" indent="-28575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Flexible Reservation Options</a:t>
            </a:r>
          </a:p>
          <a:p>
            <a:pPr marL="285750" indent="-28575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Dynamic Pricing and Payment Integration</a:t>
            </a:r>
          </a:p>
          <a:p>
            <a:pPr marL="285750" indent="-28575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Automated Alerts and Notifications</a:t>
            </a:r>
          </a:p>
          <a:p>
            <a:pPr marL="285750" indent="-28575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Data Analytics and Insights</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Commercial Offices</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Shopping Malls</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Airports</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Stadiums and Event Locations</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Public Transport Hubs</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335948" y="854268"/>
            <a:ext cx="820454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2B740431-FE4F-3541-1758-716EA9181E7D}"/>
              </a:ext>
            </a:extLst>
          </p:cNvPr>
          <p:cNvGrpSpPr/>
          <p:nvPr/>
        </p:nvGrpSpPr>
        <p:grpSpPr>
          <a:xfrm>
            <a:off x="9627108" y="0"/>
            <a:ext cx="2563368" cy="1708546"/>
            <a:chOff x="0" y="0"/>
            <a:chExt cx="4204328" cy="3986296"/>
          </a:xfrm>
        </p:grpSpPr>
        <p:sp>
          <p:nvSpPr>
            <p:cNvPr id="6" name="Freeform 8">
              <a:extLst>
                <a:ext uri="{FF2B5EF4-FFF2-40B4-BE49-F238E27FC236}">
                  <a16:creationId xmlns:a16="http://schemas.microsoft.com/office/drawing/2014/main" xmlns="" id="{4F351B19-EF10-5042-DD1B-586A82622015}"/>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1186832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54B390-4720-2B8D-DC88-E5CD5828A956}"/>
              </a:ext>
            </a:extLst>
          </p:cNvPr>
          <p:cNvSpPr>
            <a:spLocks noGrp="1"/>
          </p:cNvSpPr>
          <p:nvPr>
            <p:ph type="title"/>
          </p:nvPr>
        </p:nvSpPr>
        <p:spPr>
          <a:xfrm>
            <a:off x="0" y="277776"/>
            <a:ext cx="9208008" cy="747929"/>
          </a:xfrm>
        </p:spPr>
        <p:txBody>
          <a:bodyPr>
            <a:normAutofit fontScale="90000"/>
          </a:bodyPr>
          <a:lstStyle/>
          <a:p>
            <a:r>
              <a:rPr lang="en-US"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xmlns="" id="{0F20BC01-2A4D-6128-EEC8-DCEC3C1AB10E}"/>
              </a:ext>
            </a:extLst>
          </p:cNvPr>
          <p:cNvSpPr>
            <a:spLocks noGrp="1"/>
          </p:cNvSpPr>
          <p:nvPr>
            <p:ph type="body" idx="1"/>
          </p:nvPr>
        </p:nvSpPr>
        <p:spPr>
          <a:xfrm>
            <a:off x="187560" y="1234435"/>
            <a:ext cx="11836800" cy="4971824"/>
          </a:xfrm>
        </p:spPr>
        <p:txBody>
          <a:bodyPr>
            <a:normAutofit/>
          </a:bodyPr>
          <a:lstStyle/>
          <a:p>
            <a:pPr algn="just">
              <a:lnSpc>
                <a:spcPct val="200000"/>
              </a:lnSpc>
            </a:pPr>
            <a:r>
              <a:rPr lang="en-US" sz="2000" dirty="0">
                <a:solidFill>
                  <a:schemeClr val="bg2">
                    <a:lumMod val="10000"/>
                  </a:schemeClr>
                </a:solidFill>
                <a:latin typeface="Times New Roman" panose="02020603050405020304" pitchFamily="18" charset="0"/>
                <a:cs typeface="Times New Roman" panose="02020603050405020304" pitchFamily="18" charset="0"/>
              </a:rPr>
              <a:t>The online vehicle parking reservation system represents a significant leap forward in modernizing parking management, aligning with the demands of our increasingly digital world. This innovative system is a convenience and a necessity, empowering users clients, employees, and system administrators—to reserve parking spaces seamlessly online. To eliminate the time-consuming process of searching for available spots, by enhances efficiency and reduces frustration for drivers. Additionally, the system improves property safety through organized, numbered parking spaces, ensuring a secure and structured environment. </a:t>
            </a:r>
            <a:endParaRPr lang="en-US" sz="2000" dirty="0"/>
          </a:p>
        </p:txBody>
      </p:sp>
      <p:cxnSp>
        <p:nvCxnSpPr>
          <p:cNvPr id="5" name="Straight Connector 4"/>
          <p:cNvCxnSpPr/>
          <p:nvPr/>
        </p:nvCxnSpPr>
        <p:spPr>
          <a:xfrm flipV="1">
            <a:off x="330762" y="989436"/>
            <a:ext cx="8768219"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51C17E46-62D4-5B30-5D1D-176CD693A10F}"/>
              </a:ext>
            </a:extLst>
          </p:cNvPr>
          <p:cNvGrpSpPr/>
          <p:nvPr/>
        </p:nvGrpSpPr>
        <p:grpSpPr>
          <a:xfrm>
            <a:off x="10384076" y="3444"/>
            <a:ext cx="1856273" cy="1234440"/>
            <a:chOff x="0" y="0"/>
            <a:chExt cx="4204328" cy="3986296"/>
          </a:xfrm>
        </p:grpSpPr>
        <p:sp>
          <p:nvSpPr>
            <p:cNvPr id="6" name="Freeform 8">
              <a:extLst>
                <a:ext uri="{FF2B5EF4-FFF2-40B4-BE49-F238E27FC236}">
                  <a16:creationId xmlns:a16="http://schemas.microsoft.com/office/drawing/2014/main" xmlns="" id="{E1DB83D6-6D4A-1728-A692-2B6947F4B67D}"/>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20462229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05BCF5-E2A5-8F04-292D-9FB99C4BE770}"/>
              </a:ext>
            </a:extLst>
          </p:cNvPr>
          <p:cNvSpPr>
            <a:spLocks noGrp="1"/>
          </p:cNvSpPr>
          <p:nvPr>
            <p:ph type="title"/>
          </p:nvPr>
        </p:nvSpPr>
        <p:spPr>
          <a:xfrm>
            <a:off x="219456" y="109901"/>
            <a:ext cx="10881106" cy="782515"/>
          </a:xfrm>
        </p:spPr>
        <p:txBody>
          <a:bodyPr>
            <a:normAutofit/>
          </a:bodyPr>
          <a:lstStyle/>
          <a:p>
            <a:r>
              <a:rPr lang="en-US" sz="4000" dirty="0">
                <a:latin typeface="Times New Roman" panose="02020603050405020304" pitchFamily="18" charset="0"/>
                <a:cs typeface="Times New Roman" panose="02020603050405020304" pitchFamily="18" charset="0"/>
              </a:rPr>
              <a:t>References:</a:t>
            </a:r>
          </a:p>
        </p:txBody>
      </p:sp>
      <p:sp>
        <p:nvSpPr>
          <p:cNvPr id="3" name="Text Placeholder 2">
            <a:extLst>
              <a:ext uri="{FF2B5EF4-FFF2-40B4-BE49-F238E27FC236}">
                <a16:creationId xmlns:a16="http://schemas.microsoft.com/office/drawing/2014/main" xmlns="" id="{D81105C9-D9D0-8CAF-42AE-341125A90B9F}"/>
              </a:ext>
            </a:extLst>
          </p:cNvPr>
          <p:cNvSpPr>
            <a:spLocks noGrp="1"/>
          </p:cNvSpPr>
          <p:nvPr>
            <p:ph type="body" idx="1"/>
          </p:nvPr>
        </p:nvSpPr>
        <p:spPr>
          <a:xfrm>
            <a:off x="219456" y="1054049"/>
            <a:ext cx="11713464" cy="5352372"/>
          </a:xfrm>
        </p:spPr>
        <p:txBody>
          <a:bodyPr>
            <a:noAutofit/>
          </a:bodyPr>
          <a:lstStyle/>
          <a:p>
            <a:pPr marL="285750" indent="-285750" algn="just">
              <a:lnSpc>
                <a:spcPct val="150000"/>
              </a:lnSpc>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Smart Parking Solutions Inc. (2023). Intelligent Parking Management Systems: Enhancing Urban Mobility. Available: https://www.smartparkingsolutions.com/intelligent-parking-systems. Last accessed 15th October 2023. </a:t>
            </a:r>
          </a:p>
          <a:p>
            <a:pPr marL="285750" indent="-285750" algn="just">
              <a:lnSpc>
                <a:spcPct val="150000"/>
              </a:lnSpc>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Park Ease Technologies. (2022). Revolutionizing Parking with AI-Driven Solutions. Available: https://www.parkease.tech/ai-parking-solutions. Last accessed 12th September 2023. </a:t>
            </a:r>
          </a:p>
          <a:p>
            <a:pPr marL="285750" indent="-285750" algn="just">
              <a:lnSpc>
                <a:spcPct val="150000"/>
              </a:lnSpc>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Urban Mobility Research Group. (2021). Optimizing Parking Spaces in Smart Cities: A Case Study. Available: https://www.urbanmobilityresearch.org/parking-optimization. Last accessed 5th August 2023. </a:t>
            </a:r>
          </a:p>
          <a:p>
            <a:pPr marL="285750" indent="-285750" algn="just">
              <a:lnSpc>
                <a:spcPct val="150000"/>
              </a:lnSpc>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Green Park Innovations. (2023). Eco-Friendly Parking Solutions: Reducing Carbon Footprints in Urban Areas. Available: https://www.greenparkinnovations.com/eco-parking. Last accessed 20th July 2023. </a:t>
            </a:r>
          </a:p>
          <a:p>
            <a:pPr marL="285750" indent="-285750" algn="just">
              <a:lnSpc>
                <a:spcPct val="150000"/>
              </a:lnSpc>
              <a:buFont typeface="Arial" panose="020B0604020202020204" pitchFamily="34" charset="0"/>
              <a:buChar char="•"/>
            </a:pPr>
            <a:r>
              <a:rPr lang="en-US" sz="2000" dirty="0">
                <a:solidFill>
                  <a:schemeClr val="tx2">
                    <a:lumMod val="50000"/>
                  </a:schemeClr>
                </a:solidFill>
                <a:latin typeface="Times New Roman" panose="02020603050405020304" pitchFamily="18" charset="0"/>
                <a:cs typeface="Times New Roman" panose="02020603050405020304" pitchFamily="18" charset="0"/>
              </a:rPr>
              <a:t>Tech Park Systems. (2022). The Future of Parking: Autonomous Vehicles and Smart Infrastructure. Available: https://www.techparksystems.com/future-of-parking. Last accessed 10th June 2023. </a:t>
            </a:r>
          </a:p>
        </p:txBody>
      </p:sp>
      <p:cxnSp>
        <p:nvCxnSpPr>
          <p:cNvPr id="5" name="Straight Connector 4"/>
          <p:cNvCxnSpPr/>
          <p:nvPr/>
        </p:nvCxnSpPr>
        <p:spPr>
          <a:xfrm>
            <a:off x="310896" y="892416"/>
            <a:ext cx="858032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E9325FC0-A980-0F66-4002-D9B3ECD749D3}"/>
              </a:ext>
            </a:extLst>
          </p:cNvPr>
          <p:cNvGrpSpPr/>
          <p:nvPr/>
        </p:nvGrpSpPr>
        <p:grpSpPr>
          <a:xfrm>
            <a:off x="10360152" y="0"/>
            <a:ext cx="1830324" cy="1002323"/>
            <a:chOff x="0" y="0"/>
            <a:chExt cx="4204328" cy="3986296"/>
          </a:xfrm>
        </p:grpSpPr>
        <p:sp>
          <p:nvSpPr>
            <p:cNvPr id="6" name="Freeform 8">
              <a:extLst>
                <a:ext uri="{FF2B5EF4-FFF2-40B4-BE49-F238E27FC236}">
                  <a16:creationId xmlns:a16="http://schemas.microsoft.com/office/drawing/2014/main" xmlns="" id="{311110CE-0396-C91A-07A1-7272FE38723D}"/>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sp>
      </p:grpSp>
    </p:spTree>
    <p:extLst>
      <p:ext uri="{BB962C8B-B14F-4D97-AF65-F5344CB8AC3E}">
        <p14:creationId xmlns:p14="http://schemas.microsoft.com/office/powerpoint/2010/main" val="2635324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29" y="2419393"/>
            <a:ext cx="10990545" cy="1325563"/>
          </a:xfrm>
        </p:spPr>
        <p:txBody>
          <a:bodyPr/>
          <a:lstStyle/>
          <a:p>
            <a:r>
              <a:rPr lang="en-US" dirty="0"/>
              <a:t>                           </a:t>
            </a:r>
            <a:r>
              <a:rPr lang="en-US" sz="5000" dirty="0">
                <a:latin typeface="Times New Roman" panose="02020603050405020304" pitchFamily="18" charset="0"/>
                <a:cs typeface="Times New Roman" panose="02020603050405020304" pitchFamily="18" charset="0"/>
              </a:rPr>
              <a:t>THANKYOU</a:t>
            </a:r>
            <a:endParaRPr lang="en-IN"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366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57A4DC7-695D-0208-C790-BC456B47DF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940BD15-9D15-3D98-C3A4-C070CF0F60FA}"/>
              </a:ext>
            </a:extLst>
          </p:cNvPr>
          <p:cNvSpPr>
            <a:spLocks noGrp="1"/>
          </p:cNvSpPr>
          <p:nvPr>
            <p:ph type="title"/>
          </p:nvPr>
        </p:nvSpPr>
        <p:spPr>
          <a:xfrm>
            <a:off x="256032" y="310901"/>
            <a:ext cx="11091418" cy="640095"/>
          </a:xfrm>
        </p:spPr>
        <p:txBody>
          <a:bodyPr>
            <a:normAutofit fontScale="90000"/>
          </a:bodyPr>
          <a:lstStyle/>
          <a:p>
            <a:r>
              <a:rPr lang="en-US" dirty="0">
                <a:latin typeface="Times New Roman" panose="02020603050405020304" pitchFamily="18" charset="0"/>
                <a:cs typeface="Times New Roman" panose="02020603050405020304" pitchFamily="18" charset="0"/>
              </a:rPr>
              <a:t>Existing system:</a:t>
            </a:r>
          </a:p>
        </p:txBody>
      </p:sp>
      <p:sp>
        <p:nvSpPr>
          <p:cNvPr id="3" name="Text Placeholder 2">
            <a:extLst>
              <a:ext uri="{FF2B5EF4-FFF2-40B4-BE49-F238E27FC236}">
                <a16:creationId xmlns:a16="http://schemas.microsoft.com/office/drawing/2014/main" xmlns="" id="{BEFEE130-0EA9-0FF2-B2F4-7A235EF38368}"/>
              </a:ext>
            </a:extLst>
          </p:cNvPr>
          <p:cNvSpPr>
            <a:spLocks noGrp="1"/>
          </p:cNvSpPr>
          <p:nvPr>
            <p:ph type="body" idx="1"/>
          </p:nvPr>
        </p:nvSpPr>
        <p:spPr>
          <a:xfrm>
            <a:off x="155448" y="1069855"/>
            <a:ext cx="10516727" cy="5294362"/>
          </a:xfrm>
        </p:spPr>
        <p:txBody>
          <a:bodyPr>
            <a:normAutofit/>
          </a:bodyPr>
          <a:lstStyle/>
          <a:p>
            <a:endParaRPr lang="en-US" sz="20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cs typeface="Times New Roman" panose="02020603050405020304" pitchFamily="18" charset="0"/>
              </a:rPr>
              <a:t>User Interface</a:t>
            </a:r>
            <a:r>
              <a:rPr lang="en-US" sz="2000" dirty="0">
                <a:solidFill>
                  <a:schemeClr val="bg2">
                    <a:lumMod val="10000"/>
                  </a:schemeClr>
                </a:solidFill>
                <a:latin typeface="Times New Roman" panose="02020603050405020304" pitchFamily="18" charset="0"/>
                <a:cs typeface="Times New Roman" panose="02020603050405020304" pitchFamily="18" charset="0"/>
              </a:rPr>
              <a:t>: Users can access the system through a web or mobile application to check parking availability, make reservations, and manage bookings.</a:t>
            </a:r>
          </a:p>
          <a:p>
            <a:pPr marL="342900" indent="-342900">
              <a:buFont typeface="Wingdings" panose="05000000000000000000" pitchFamily="2" charset="2"/>
              <a:buChar char="Ø"/>
            </a:pPr>
            <a:endParaRPr lang="en-US" sz="20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cs typeface="Times New Roman" panose="02020603050405020304" pitchFamily="18" charset="0"/>
              </a:rPr>
              <a:t>Parking Sensors</a:t>
            </a:r>
            <a:r>
              <a:rPr lang="en-US" sz="2000" dirty="0">
                <a:solidFill>
                  <a:schemeClr val="bg2">
                    <a:lumMod val="10000"/>
                  </a:schemeClr>
                </a:solidFill>
                <a:latin typeface="Times New Roman" panose="02020603050405020304" pitchFamily="18" charset="0"/>
                <a:cs typeface="Times New Roman" panose="02020603050405020304" pitchFamily="18" charset="0"/>
              </a:rPr>
              <a:t>: IoT sensors installed in parking spaces detect the presence of vehicles and transmit real-time occupancy data to the system.</a:t>
            </a:r>
          </a:p>
          <a:p>
            <a:pPr marL="342900" indent="-342900">
              <a:buFont typeface="Wingdings" panose="05000000000000000000" pitchFamily="2" charset="2"/>
              <a:buChar char="Ø"/>
            </a:pPr>
            <a:endParaRPr lang="en-US" sz="20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cs typeface="Times New Roman" panose="02020603050405020304" pitchFamily="18" charset="0"/>
              </a:rPr>
              <a:t>Data Processing and Analysis</a:t>
            </a:r>
            <a:r>
              <a:rPr lang="en-US" sz="2000" dirty="0">
                <a:solidFill>
                  <a:schemeClr val="bg2">
                    <a:lumMod val="10000"/>
                  </a:schemeClr>
                </a:solidFill>
                <a:latin typeface="Times New Roman" panose="02020603050405020304" pitchFamily="18" charset="0"/>
                <a:cs typeface="Times New Roman" panose="02020603050405020304" pitchFamily="18" charset="0"/>
              </a:rPr>
              <a:t>: The system processes incoming sensor data to determine parking availability, predict future occupancy, and optimize space utilization.</a:t>
            </a:r>
          </a:p>
          <a:p>
            <a:pPr marL="342900" indent="-342900">
              <a:buFont typeface="Wingdings" panose="05000000000000000000" pitchFamily="2" charset="2"/>
              <a:buChar char="Ø"/>
            </a:pPr>
            <a:endParaRPr lang="en-US" sz="2000" dirty="0">
              <a:solidFill>
                <a:schemeClr val="bg2">
                  <a:lumMod val="10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chemeClr val="bg2">
                    <a:lumMod val="10000"/>
                  </a:schemeClr>
                </a:solidFill>
                <a:latin typeface="Times New Roman" panose="02020603050405020304" pitchFamily="18" charset="0"/>
                <a:cs typeface="Times New Roman" panose="02020603050405020304" pitchFamily="18" charset="0"/>
              </a:rPr>
              <a:t>Reservation Management</a:t>
            </a:r>
            <a:r>
              <a:rPr lang="en-US" sz="2000" dirty="0">
                <a:solidFill>
                  <a:schemeClr val="bg2">
                    <a:lumMod val="10000"/>
                  </a:schemeClr>
                </a:solidFill>
                <a:latin typeface="Times New Roman" panose="02020603050405020304" pitchFamily="18" charset="0"/>
                <a:cs typeface="Times New Roman" panose="02020603050405020304" pitchFamily="18" charset="0"/>
              </a:rPr>
              <a:t>: Users can select desired parking locations, dates, and times for their reservations. The system confirms bookings, updates availability status, and sends notifications to users.</a:t>
            </a:r>
          </a:p>
          <a:p>
            <a:endParaRPr lang="en-US" sz="2000" dirty="0">
              <a:solidFill>
                <a:schemeClr val="bg2">
                  <a:lumMod val="10000"/>
                </a:schemeClr>
              </a:solidFill>
            </a:endParaRPr>
          </a:p>
        </p:txBody>
      </p:sp>
      <p:cxnSp>
        <p:nvCxnSpPr>
          <p:cNvPr id="5" name="Straight Connector 4">
            <a:extLst>
              <a:ext uri="{FF2B5EF4-FFF2-40B4-BE49-F238E27FC236}">
                <a16:creationId xmlns:a16="http://schemas.microsoft.com/office/drawing/2014/main" xmlns="" id="{E4361AB4-0572-303E-BB70-5A8BD9CCA753}"/>
              </a:ext>
            </a:extLst>
          </p:cNvPr>
          <p:cNvCxnSpPr/>
          <p:nvPr/>
        </p:nvCxnSpPr>
        <p:spPr>
          <a:xfrm>
            <a:off x="330186" y="1069855"/>
            <a:ext cx="815444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CB5EF0E6-316F-7460-5F5C-767EC5D0C324}"/>
              </a:ext>
            </a:extLst>
          </p:cNvPr>
          <p:cNvGrpSpPr/>
          <p:nvPr/>
        </p:nvGrpSpPr>
        <p:grpSpPr>
          <a:xfrm>
            <a:off x="10564426" y="1"/>
            <a:ext cx="1558357" cy="1302706"/>
            <a:chOff x="0" y="0"/>
            <a:chExt cx="4204328" cy="3986296"/>
          </a:xfrm>
        </p:grpSpPr>
        <p:sp>
          <p:nvSpPr>
            <p:cNvPr id="6" name="Freeform 8">
              <a:extLst>
                <a:ext uri="{FF2B5EF4-FFF2-40B4-BE49-F238E27FC236}">
                  <a16:creationId xmlns:a16="http://schemas.microsoft.com/office/drawing/2014/main" xmlns="" id="{4A723A1D-39BE-A831-1C06-AC3C8A02AE88}"/>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txBody>
            <a:bodyPr/>
            <a:lstStyle/>
            <a:p>
              <a:endParaRPr lang="en-IN"/>
            </a:p>
          </p:txBody>
        </p:sp>
      </p:grpSp>
    </p:spTree>
    <p:extLst>
      <p:ext uri="{BB962C8B-B14F-4D97-AF65-F5344CB8AC3E}">
        <p14:creationId xmlns:p14="http://schemas.microsoft.com/office/powerpoint/2010/main" val="12300497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6917561-69D9-F8D6-1E89-946B7067A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37797CE-B304-9BDA-0DCB-5B9515BB2251}"/>
              </a:ext>
            </a:extLst>
          </p:cNvPr>
          <p:cNvSpPr>
            <a:spLocks noGrp="1"/>
          </p:cNvSpPr>
          <p:nvPr>
            <p:ph type="title"/>
          </p:nvPr>
        </p:nvSpPr>
        <p:spPr>
          <a:xfrm>
            <a:off x="256032" y="310901"/>
            <a:ext cx="11091418" cy="640095"/>
          </a:xfrm>
        </p:spPr>
        <p:txBody>
          <a:bodyPr>
            <a:normAutofit fontScale="90000"/>
          </a:bodyPr>
          <a:lstStyle/>
          <a:p>
            <a:r>
              <a:rPr lang="en-US" dirty="0">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xmlns="" id="{8984BB47-3842-0E6E-6FBC-BC7F635B7506}"/>
              </a:ext>
            </a:extLst>
          </p:cNvPr>
          <p:cNvSpPr>
            <a:spLocks noGrp="1"/>
          </p:cNvSpPr>
          <p:nvPr>
            <p:ph type="body" idx="1"/>
          </p:nvPr>
        </p:nvSpPr>
        <p:spPr>
          <a:xfrm>
            <a:off x="155447" y="1188715"/>
            <a:ext cx="10616185" cy="5175502"/>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1. IoT-Enabled Smart Parking System:</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IoT-based sensors detect available parking spots and update the system in real-time.</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Wireless communication between parking spaces and a central server ensures accurate availability updates.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Automated parking spot allocation reduces human intervention.</a:t>
            </a:r>
          </a:p>
          <a:p>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2. AI-Powered Parking Space Prediction:</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AI algorithms analyze historical data and real-time inputs to predict parking space availability.</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Machine learning models suggest the best parking spots based on user preferences.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AI-driven dynamic pricing optimizes space utilization during peak hours.</a:t>
            </a:r>
          </a:p>
          <a:p>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xmlns="" id="{9D917AF4-2D59-2900-F1DD-82B5A0BEB3D3}"/>
              </a:ext>
            </a:extLst>
          </p:cNvPr>
          <p:cNvCxnSpPr/>
          <p:nvPr/>
        </p:nvCxnSpPr>
        <p:spPr>
          <a:xfrm>
            <a:off x="330186" y="1069855"/>
            <a:ext cx="815444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DA14AEAD-46D9-F737-8FC9-BC23B426ED5D}"/>
              </a:ext>
            </a:extLst>
          </p:cNvPr>
          <p:cNvGrpSpPr/>
          <p:nvPr/>
        </p:nvGrpSpPr>
        <p:grpSpPr>
          <a:xfrm>
            <a:off x="10191564" y="1"/>
            <a:ext cx="1931219" cy="1682496"/>
            <a:chOff x="0" y="0"/>
            <a:chExt cx="4204328" cy="3986296"/>
          </a:xfrm>
        </p:grpSpPr>
        <p:sp>
          <p:nvSpPr>
            <p:cNvPr id="6" name="Freeform 8">
              <a:extLst>
                <a:ext uri="{FF2B5EF4-FFF2-40B4-BE49-F238E27FC236}">
                  <a16:creationId xmlns:a16="http://schemas.microsoft.com/office/drawing/2014/main" xmlns="" id="{E40DFF45-BCD2-6A8C-7786-121341ABF038}"/>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txBody>
            <a:bodyPr/>
            <a:lstStyle/>
            <a:p>
              <a:endParaRPr lang="en-IN"/>
            </a:p>
          </p:txBody>
        </p:sp>
      </p:grpSp>
    </p:spTree>
    <p:extLst>
      <p:ext uri="{BB962C8B-B14F-4D97-AF65-F5344CB8AC3E}">
        <p14:creationId xmlns:p14="http://schemas.microsoft.com/office/powerpoint/2010/main" val="561847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3EF4DE9-D186-D92D-626F-2A34B5FC4E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CB67B45-7D78-C82A-5E05-E514C88AF3E0}"/>
              </a:ext>
            </a:extLst>
          </p:cNvPr>
          <p:cNvSpPr>
            <a:spLocks noGrp="1"/>
          </p:cNvSpPr>
          <p:nvPr>
            <p:ph type="title"/>
          </p:nvPr>
        </p:nvSpPr>
        <p:spPr>
          <a:xfrm>
            <a:off x="256032" y="310901"/>
            <a:ext cx="11091418" cy="640095"/>
          </a:xfrm>
        </p:spPr>
        <p:txBody>
          <a:bodyPr>
            <a:normAutofit fontScale="90000"/>
          </a:bodyPr>
          <a:lstStyle/>
          <a:p>
            <a:r>
              <a:rPr lang="en-US" dirty="0">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xmlns="" id="{74ED21AD-E3EB-3CA8-7415-63AEBA1EA74A}"/>
              </a:ext>
            </a:extLst>
          </p:cNvPr>
          <p:cNvSpPr>
            <a:spLocks noGrp="1"/>
          </p:cNvSpPr>
          <p:nvPr>
            <p:ph type="body" idx="1"/>
          </p:nvPr>
        </p:nvSpPr>
        <p:spPr>
          <a:xfrm>
            <a:off x="155447" y="1188715"/>
            <a:ext cx="10641507" cy="5175502"/>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3. Cloud-Based Centralized Data Management:</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Cloud computing allows real-time data synchronization for parking space availability.</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Centralized storage ensures scalability and security for user data, reservations, and transactions.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Parking facility owners can access analytics and reports for better management.</a:t>
            </a:r>
          </a:p>
          <a:p>
            <a:endParaRPr lang="en-US" dirty="0">
              <a:solidFill>
                <a:schemeClr val="tx1"/>
              </a:solidFill>
            </a:endParaRPr>
          </a:p>
          <a:p>
            <a:r>
              <a:rPr lang="en-US" b="1" dirty="0">
                <a:solidFill>
                  <a:schemeClr val="tx1"/>
                </a:solidFill>
                <a:latin typeface="Times New Roman" panose="02020603050405020304" pitchFamily="18" charset="0"/>
                <a:cs typeface="Times New Roman" panose="02020603050405020304" pitchFamily="18" charset="0"/>
              </a:rPr>
              <a:t>4. User-Friendly Mobile and Web Application:</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Users can book, cancel, and modify reservations via a mobile app or website.</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Notifications and alerts keep users informed about their bookings and available spots.</a:t>
            </a: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Reviews and feedback mechanisms allow users to rate parking spaces.</a:t>
            </a:r>
          </a:p>
          <a:p>
            <a:endParaRPr lang="en-US" dirty="0">
              <a:solidFill>
                <a:schemeClr val="tx1"/>
              </a:solidFill>
            </a:endParaRPr>
          </a:p>
        </p:txBody>
      </p:sp>
      <p:cxnSp>
        <p:nvCxnSpPr>
          <p:cNvPr id="5" name="Straight Connector 4">
            <a:extLst>
              <a:ext uri="{FF2B5EF4-FFF2-40B4-BE49-F238E27FC236}">
                <a16:creationId xmlns:a16="http://schemas.microsoft.com/office/drawing/2014/main" xmlns="" id="{41B3583A-7CF4-0374-CF0C-607B60250876}"/>
              </a:ext>
            </a:extLst>
          </p:cNvPr>
          <p:cNvCxnSpPr/>
          <p:nvPr/>
        </p:nvCxnSpPr>
        <p:spPr>
          <a:xfrm>
            <a:off x="330186" y="1069855"/>
            <a:ext cx="815444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7">
            <a:extLst>
              <a:ext uri="{FF2B5EF4-FFF2-40B4-BE49-F238E27FC236}">
                <a16:creationId xmlns:a16="http://schemas.microsoft.com/office/drawing/2014/main" xmlns="" id="{E5114C55-0FD7-F460-3E7E-E9BB4282352A}"/>
              </a:ext>
            </a:extLst>
          </p:cNvPr>
          <p:cNvGrpSpPr/>
          <p:nvPr/>
        </p:nvGrpSpPr>
        <p:grpSpPr>
          <a:xfrm>
            <a:off x="10342484" y="1"/>
            <a:ext cx="1780299" cy="1682496"/>
            <a:chOff x="0" y="0"/>
            <a:chExt cx="4204328" cy="3986296"/>
          </a:xfrm>
        </p:grpSpPr>
        <p:sp>
          <p:nvSpPr>
            <p:cNvPr id="6" name="Freeform 8">
              <a:extLst>
                <a:ext uri="{FF2B5EF4-FFF2-40B4-BE49-F238E27FC236}">
                  <a16:creationId xmlns:a16="http://schemas.microsoft.com/office/drawing/2014/main" xmlns="" id="{EAE264F0-6E4B-4F28-F250-0F135EEEF023}"/>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2"/>
              <a:stretch>
                <a:fillRect t="-51" b="-52"/>
              </a:stretch>
            </a:blipFill>
          </p:spPr>
          <p:txBody>
            <a:bodyPr/>
            <a:lstStyle/>
            <a:p>
              <a:endParaRPr lang="en-IN"/>
            </a:p>
          </p:txBody>
        </p:sp>
      </p:grpSp>
    </p:spTree>
    <p:extLst>
      <p:ext uri="{BB962C8B-B14F-4D97-AF65-F5344CB8AC3E}">
        <p14:creationId xmlns:p14="http://schemas.microsoft.com/office/powerpoint/2010/main" val="3129962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07750B-1414-487C-0E29-2E5AD25C4185}"/>
              </a:ext>
            </a:extLst>
          </p:cNvPr>
          <p:cNvSpPr>
            <a:spLocks noGrp="1"/>
          </p:cNvSpPr>
          <p:nvPr>
            <p:ph type="title"/>
          </p:nvPr>
        </p:nvSpPr>
        <p:spPr>
          <a:xfrm>
            <a:off x="0" y="-18287"/>
            <a:ext cx="11112754" cy="688555"/>
          </a:xfrm>
        </p:spPr>
        <p:txBody>
          <a:bodyPr>
            <a:normAutofit fontScale="90000"/>
          </a:bodyPr>
          <a:lstStyle/>
          <a:p>
            <a:r>
              <a:rPr lang="en-US" sz="5000" dirty="0">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xmlns="" id="{E454DBD4-FFF5-E0EB-BF8E-2879BB6CD24E}"/>
              </a:ext>
            </a:extLst>
          </p:cNvPr>
          <p:cNvGraphicFramePr>
            <a:graphicFrameLocks noGrp="1"/>
          </p:cNvGraphicFramePr>
          <p:nvPr>
            <p:extLst>
              <p:ext uri="{D42A27DB-BD31-4B8C-83A1-F6EECF244321}">
                <p14:modId xmlns:p14="http://schemas.microsoft.com/office/powerpoint/2010/main" val="2124386628"/>
              </p:ext>
            </p:extLst>
          </p:nvPr>
        </p:nvGraphicFramePr>
        <p:xfrm>
          <a:off x="0" y="606259"/>
          <a:ext cx="12192000" cy="6081691"/>
        </p:xfrm>
        <a:graphic>
          <a:graphicData uri="http://schemas.openxmlformats.org/drawingml/2006/table">
            <a:tbl>
              <a:tblPr firstRow="1" bandRow="1">
                <a:tableStyleId>{46F890A9-2807-4EBB-B81D-B2AA78EC7F39}</a:tableStyleId>
              </a:tblPr>
              <a:tblGrid>
                <a:gridCol w="944026">
                  <a:extLst>
                    <a:ext uri="{9D8B030D-6E8A-4147-A177-3AD203B41FA5}">
                      <a16:colId xmlns:a16="http://schemas.microsoft.com/office/drawing/2014/main" xmlns="" val="497818991"/>
                    </a:ext>
                  </a:extLst>
                </a:gridCol>
                <a:gridCol w="2420324">
                  <a:extLst>
                    <a:ext uri="{9D8B030D-6E8A-4147-A177-3AD203B41FA5}">
                      <a16:colId xmlns:a16="http://schemas.microsoft.com/office/drawing/2014/main" xmlns="" val="811044656"/>
                    </a:ext>
                  </a:extLst>
                </a:gridCol>
                <a:gridCol w="1211628">
                  <a:extLst>
                    <a:ext uri="{9D8B030D-6E8A-4147-A177-3AD203B41FA5}">
                      <a16:colId xmlns:a16="http://schemas.microsoft.com/office/drawing/2014/main" xmlns="" val="595624935"/>
                    </a:ext>
                  </a:extLst>
                </a:gridCol>
                <a:gridCol w="1586827">
                  <a:extLst>
                    <a:ext uri="{9D8B030D-6E8A-4147-A177-3AD203B41FA5}">
                      <a16:colId xmlns:a16="http://schemas.microsoft.com/office/drawing/2014/main" xmlns="" val="3912454196"/>
                    </a:ext>
                  </a:extLst>
                </a:gridCol>
                <a:gridCol w="2237551">
                  <a:extLst>
                    <a:ext uri="{9D8B030D-6E8A-4147-A177-3AD203B41FA5}">
                      <a16:colId xmlns:a16="http://schemas.microsoft.com/office/drawing/2014/main" xmlns="" val="2867575569"/>
                    </a:ext>
                  </a:extLst>
                </a:gridCol>
                <a:gridCol w="1689772">
                  <a:extLst>
                    <a:ext uri="{9D8B030D-6E8A-4147-A177-3AD203B41FA5}">
                      <a16:colId xmlns:a16="http://schemas.microsoft.com/office/drawing/2014/main" xmlns="" val="3548780724"/>
                    </a:ext>
                  </a:extLst>
                </a:gridCol>
                <a:gridCol w="2101872">
                  <a:extLst>
                    <a:ext uri="{9D8B030D-6E8A-4147-A177-3AD203B41FA5}">
                      <a16:colId xmlns:a16="http://schemas.microsoft.com/office/drawing/2014/main" xmlns="" val="639755181"/>
                    </a:ext>
                  </a:extLst>
                </a:gridCol>
              </a:tblGrid>
              <a:tr h="717211">
                <a:tc>
                  <a:txBody>
                    <a:bodyPr/>
                    <a:lstStyle/>
                    <a:p>
                      <a:pPr algn="just"/>
                      <a:r>
                        <a:rPr lang="en-US" sz="2000" dirty="0" err="1">
                          <a:latin typeface="Times New Roman" panose="02020603050405020304" pitchFamily="18" charset="0"/>
                          <a:cs typeface="Times New Roman" panose="02020603050405020304" pitchFamily="18" charset="0"/>
                        </a:rPr>
                        <a:t>S.No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smtClean="0">
                          <a:latin typeface="Times New Roman" panose="02020603050405020304" pitchFamily="18" charset="0"/>
                          <a:cs typeface="Times New Roman" panose="02020603050405020304" pitchFamily="18" charset="0"/>
                        </a:rPr>
                        <a:t>      Paper </a:t>
                      </a:r>
                      <a:r>
                        <a:rPr lang="en-US" sz="2000" dirty="0">
                          <a:latin typeface="Times New Roman" panose="02020603050405020304" pitchFamily="18" charset="0"/>
                          <a:cs typeface="Times New Roman" panose="02020603050405020304" pitchFamily="18" charset="0"/>
                        </a:rPr>
                        <a:t>Title</a:t>
                      </a:r>
                    </a:p>
                  </a:txBody>
                  <a:tcPr/>
                </a:tc>
                <a:tc>
                  <a:txBody>
                    <a:bodyPr/>
                    <a:lstStyle/>
                    <a:p>
                      <a:r>
                        <a:rPr lang="en-US" sz="2000">
                          <a:latin typeface="Times New Roman" panose="02020603050405020304" pitchFamily="18" charset="0"/>
                          <a:cs typeface="Times New Roman" panose="02020603050405020304" pitchFamily="18" charset="0"/>
                        </a:rPr>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Published year</a:t>
                      </a:r>
                    </a:p>
                  </a:txBody>
                  <a:tcPr/>
                </a:tc>
                <a:tc>
                  <a:txBody>
                    <a:bodyPr/>
                    <a:lstStyle/>
                    <a:p>
                      <a:r>
                        <a:rPr lang="en-US" sz="2000">
                          <a:latin typeface="Times New Roman" panose="02020603050405020304" pitchFamily="18" charset="0"/>
                          <a:cs typeface="Times New Roman" panose="02020603050405020304" pitchFamily="18" charset="0"/>
                        </a:rPr>
                        <a:t>Techniques used</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     Merits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      Demerits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525132702"/>
                  </a:ext>
                </a:extLst>
              </a:tr>
              <a:tr h="755851">
                <a:tc>
                  <a:txBody>
                    <a:bodyPr/>
                    <a:lstStyle/>
                    <a:p>
                      <a:r>
                        <a:rPr lang="en-US" sz="2000"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Blockchain-Enabled Smart Parking System for Secure and Transparent Reservations.</a:t>
                      </a:r>
                    </a:p>
                  </a:txBody>
                  <a:tcPr/>
                </a:tc>
                <a:tc>
                  <a:txBody>
                    <a:bodyPr/>
                    <a:lstStyle/>
                    <a:p>
                      <a:r>
                        <a:rPr lang="en-IN" sz="2000" dirty="0">
                          <a:latin typeface="Times New Roman" panose="02020603050405020304" pitchFamily="18" charset="0"/>
                          <a:cs typeface="Times New Roman" panose="02020603050405020304" pitchFamily="18" charset="0"/>
                        </a:rPr>
                        <a:t>Lee, H., &amp; Kim, 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2023</a:t>
                      </a:r>
                    </a:p>
                  </a:txBody>
                  <a:tcPr/>
                </a:tc>
                <a:tc>
                  <a:txBody>
                    <a:bodyPr/>
                    <a:lstStyle/>
                    <a:p>
                      <a:pPr algn="l"/>
                      <a:r>
                        <a:rPr lang="en-US" sz="2000" dirty="0">
                          <a:latin typeface="Times New Roman" panose="02020603050405020304" pitchFamily="18" charset="0"/>
                          <a:cs typeface="Times New Roman" panose="02020603050405020304" pitchFamily="18" charset="0"/>
                        </a:rPr>
                        <a:t> IoT sensor for parking space detection. </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Blockchain for secure transaction and reservation records.</a:t>
                      </a:r>
                    </a:p>
                  </a:txBody>
                  <a:tcPr/>
                </a:tc>
                <a:tc>
                  <a:txBody>
                    <a:bodyPr/>
                    <a:lstStyle/>
                    <a:p>
                      <a:pPr marL="0" indent="0">
                        <a:buNone/>
                      </a:pPr>
                      <a:r>
                        <a:rPr lang="en-US" sz="2000" dirty="0">
                          <a:latin typeface="Times New Roman" panose="02020603050405020304" pitchFamily="18" charset="0"/>
                          <a:cs typeface="Times New Roman" panose="02020603050405020304" pitchFamily="18" charset="0"/>
                        </a:rPr>
                        <a:t>Blockchain ensures secure and tamper-proof reservation records. </a:t>
                      </a:r>
                    </a:p>
                    <a:p>
                      <a:pPr marL="0" indent="0">
                        <a:buNone/>
                      </a:pP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Blockchain integration increases system complexity and computational overhead.</a:t>
                      </a:r>
                    </a:p>
                  </a:txBody>
                  <a:tcPr/>
                </a:tc>
                <a:extLst>
                  <a:ext uri="{0D108BD9-81ED-4DB2-BD59-A6C34878D82A}">
                    <a16:rowId xmlns:a16="http://schemas.microsoft.com/office/drawing/2014/main" xmlns="" val="3204015659"/>
                  </a:ext>
                </a:extLst>
              </a:tr>
              <a:tr h="2360627">
                <a:tc>
                  <a:txBody>
                    <a:bodyPr/>
                    <a:lstStyle/>
                    <a:p>
                      <a:r>
                        <a:rPr lang="en-US" sz="2000">
                          <a:latin typeface="Times New Roman" panose="02020603050405020304" pitchFamily="18" charset="0"/>
                          <a:cs typeface="Times New Roman" panose="02020603050405020304" pitchFamily="18" charset="0"/>
                        </a:rPr>
                        <a:t>2. </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Implementation of an online parking reservation system using IoT-based sensors.</a:t>
                      </a:r>
                    </a:p>
                  </a:txBody>
                  <a:tcPr/>
                </a:tc>
                <a:tc>
                  <a:txBody>
                    <a:bodyPr/>
                    <a:lstStyle/>
                    <a:p>
                      <a:r>
                        <a:rPr lang="en-IN" sz="2000" dirty="0">
                          <a:latin typeface="Times New Roman" panose="02020603050405020304" pitchFamily="18" charset="0"/>
                          <a:cs typeface="Times New Roman" panose="02020603050405020304" pitchFamily="18" charset="0"/>
                        </a:rPr>
                        <a:t>Gupta, R., &amp; Sharma, S.</a:t>
                      </a:r>
                    </a:p>
                  </a:txBody>
                  <a:tcPr/>
                </a:tc>
                <a:tc>
                  <a:txBody>
                    <a:bodyPr/>
                    <a:lstStyle/>
                    <a:p>
                      <a:r>
                        <a:rPr lang="en-IN" sz="2000" dirty="0">
                          <a:latin typeface="Times New Roman" panose="02020603050405020304" pitchFamily="18" charset="0"/>
                          <a:cs typeface="Times New Roman" panose="02020603050405020304" pitchFamily="18" charset="0"/>
                        </a:rPr>
                        <a:t>2023</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IoT-based sensors for real-time parking space detection.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Cloud computing for centralized data storage and accessibility.</a:t>
                      </a:r>
                    </a:p>
                  </a:txBody>
                  <a:tcPr/>
                </a:tc>
                <a:tc>
                  <a:txBody>
                    <a:bodyPr/>
                    <a:lstStyle/>
                    <a:p>
                      <a:r>
                        <a:rPr lang="en-US" sz="2000" dirty="0">
                          <a:latin typeface="Times New Roman" panose="02020603050405020304" pitchFamily="18" charset="0"/>
                          <a:cs typeface="Times New Roman" panose="02020603050405020304" pitchFamily="18" charset="0"/>
                        </a:rPr>
                        <a:t>The system provides a reliable and scalable solution.</a:t>
                      </a:r>
                    </a:p>
                  </a:txBody>
                  <a:tcPr/>
                </a:tc>
                <a:tc>
                  <a:txBody>
                    <a:bodyPr/>
                    <a:lstStyle/>
                    <a:p>
                      <a:pPr marL="0" indent="0">
                        <a:buNone/>
                      </a:pPr>
                      <a:r>
                        <a:rPr lang="en-US" sz="2000" dirty="0">
                          <a:latin typeface="Times New Roman" panose="02020603050405020304" pitchFamily="18" charset="0"/>
                          <a:cs typeface="Times New Roman" panose="02020603050405020304" pitchFamily="18" charset="0"/>
                        </a:rPr>
                        <a:t>The success of the system is highly dependent on the stability.</a:t>
                      </a:r>
                    </a:p>
                  </a:txBody>
                  <a:tcPr/>
                </a:tc>
                <a:extLst>
                  <a:ext uri="{0D108BD9-81ED-4DB2-BD59-A6C34878D82A}">
                    <a16:rowId xmlns:a16="http://schemas.microsoft.com/office/drawing/2014/main" xmlns="" val="171109594"/>
                  </a:ext>
                </a:extLst>
              </a:tr>
            </a:tbl>
          </a:graphicData>
        </a:graphic>
      </p:graphicFrame>
      <p:cxnSp>
        <p:nvCxnSpPr>
          <p:cNvPr id="6" name="Straight Connector 5"/>
          <p:cNvCxnSpPr/>
          <p:nvPr/>
        </p:nvCxnSpPr>
        <p:spPr>
          <a:xfrm>
            <a:off x="166594" y="527095"/>
            <a:ext cx="100208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576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DAB6B95-A170-58E9-FE81-1CE94103C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8DC02FE-F9AD-642C-10C1-2D944D605F20}"/>
              </a:ext>
            </a:extLst>
          </p:cNvPr>
          <p:cNvSpPr>
            <a:spLocks noGrp="1"/>
          </p:cNvSpPr>
          <p:nvPr>
            <p:ph type="title"/>
          </p:nvPr>
        </p:nvSpPr>
        <p:spPr>
          <a:xfrm>
            <a:off x="0" y="228601"/>
            <a:ext cx="11274298" cy="490142"/>
          </a:xfrm>
        </p:spPr>
        <p:txBody>
          <a:bodyPr>
            <a:noAutofit/>
          </a:bodyPr>
          <a:lstStyle/>
          <a:p>
            <a:r>
              <a:rPr lang="en-US" sz="4500" dirty="0">
                <a:latin typeface="Times New Roman" panose="02020603050405020304" pitchFamily="18" charset="0"/>
                <a:cs typeface="Times New Roman" panose="02020603050405020304" pitchFamily="18" charset="0"/>
              </a:rPr>
              <a:t>Literature Survey</a:t>
            </a:r>
            <a:r>
              <a:rPr lang="en-US" sz="5000" dirty="0">
                <a:latin typeface="Times New Roman" panose="02020603050405020304" pitchFamily="18" charset="0"/>
                <a:cs typeface="Times New Roman" panose="02020603050405020304" pitchFamily="18" charset="0"/>
              </a:rPr>
              <a:t>:</a:t>
            </a:r>
          </a:p>
        </p:txBody>
      </p:sp>
      <p:graphicFrame>
        <p:nvGraphicFramePr>
          <p:cNvPr id="4" name="Table 3">
            <a:extLst>
              <a:ext uri="{FF2B5EF4-FFF2-40B4-BE49-F238E27FC236}">
                <a16:creationId xmlns:a16="http://schemas.microsoft.com/office/drawing/2014/main" xmlns="" id="{35DF9B41-60BA-0F18-7FB7-C19B5A7BFC0F}"/>
              </a:ext>
            </a:extLst>
          </p:cNvPr>
          <p:cNvGraphicFramePr>
            <a:graphicFrameLocks noGrp="1"/>
          </p:cNvGraphicFramePr>
          <p:nvPr>
            <p:extLst>
              <p:ext uri="{D42A27DB-BD31-4B8C-83A1-F6EECF244321}">
                <p14:modId xmlns:p14="http://schemas.microsoft.com/office/powerpoint/2010/main" val="407219216"/>
              </p:ext>
            </p:extLst>
          </p:nvPr>
        </p:nvGraphicFramePr>
        <p:xfrm>
          <a:off x="0" y="795528"/>
          <a:ext cx="12192001" cy="6487015"/>
        </p:xfrm>
        <a:graphic>
          <a:graphicData uri="http://schemas.openxmlformats.org/drawingml/2006/table">
            <a:tbl>
              <a:tblPr firstRow="1" bandRow="1">
                <a:tableStyleId>{46F890A9-2807-4EBB-B81D-B2AA78EC7F39}</a:tableStyleId>
              </a:tblPr>
              <a:tblGrid>
                <a:gridCol w="944026">
                  <a:extLst>
                    <a:ext uri="{9D8B030D-6E8A-4147-A177-3AD203B41FA5}">
                      <a16:colId xmlns:a16="http://schemas.microsoft.com/office/drawing/2014/main" xmlns="" val="497818991"/>
                    </a:ext>
                  </a:extLst>
                </a:gridCol>
                <a:gridCol w="2420323">
                  <a:extLst>
                    <a:ext uri="{9D8B030D-6E8A-4147-A177-3AD203B41FA5}">
                      <a16:colId xmlns:a16="http://schemas.microsoft.com/office/drawing/2014/main" xmlns="" val="811044656"/>
                    </a:ext>
                  </a:extLst>
                </a:gridCol>
                <a:gridCol w="1516468">
                  <a:extLst>
                    <a:ext uri="{9D8B030D-6E8A-4147-A177-3AD203B41FA5}">
                      <a16:colId xmlns:a16="http://schemas.microsoft.com/office/drawing/2014/main" xmlns="" val="595624935"/>
                    </a:ext>
                  </a:extLst>
                </a:gridCol>
                <a:gridCol w="1332093">
                  <a:extLst>
                    <a:ext uri="{9D8B030D-6E8A-4147-A177-3AD203B41FA5}">
                      <a16:colId xmlns:a16="http://schemas.microsoft.com/office/drawing/2014/main" xmlns="" val="3912454196"/>
                    </a:ext>
                  </a:extLst>
                </a:gridCol>
                <a:gridCol w="2187448">
                  <a:extLst>
                    <a:ext uri="{9D8B030D-6E8A-4147-A177-3AD203B41FA5}">
                      <a16:colId xmlns:a16="http://schemas.microsoft.com/office/drawing/2014/main" xmlns="" val="2867575569"/>
                    </a:ext>
                  </a:extLst>
                </a:gridCol>
                <a:gridCol w="1854596">
                  <a:extLst>
                    <a:ext uri="{9D8B030D-6E8A-4147-A177-3AD203B41FA5}">
                      <a16:colId xmlns:a16="http://schemas.microsoft.com/office/drawing/2014/main" xmlns="" val="3548780724"/>
                    </a:ext>
                  </a:extLst>
                </a:gridCol>
                <a:gridCol w="1937047">
                  <a:extLst>
                    <a:ext uri="{9D8B030D-6E8A-4147-A177-3AD203B41FA5}">
                      <a16:colId xmlns:a16="http://schemas.microsoft.com/office/drawing/2014/main" xmlns="" val="639755181"/>
                    </a:ext>
                  </a:extLst>
                </a:gridCol>
              </a:tblGrid>
              <a:tr h="726361">
                <a:tc>
                  <a:txBody>
                    <a:bodyPr/>
                    <a:lstStyle/>
                    <a:p>
                      <a:r>
                        <a:rPr lang="en-US" sz="2000" dirty="0" err="1">
                          <a:latin typeface="Times New Roman" panose="02020603050405020304" pitchFamily="18" charset="0"/>
                          <a:cs typeface="Times New Roman" panose="02020603050405020304" pitchFamily="18" charset="0"/>
                        </a:rPr>
                        <a:t>S.No</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       Paper </a:t>
                      </a:r>
                      <a:r>
                        <a:rPr lang="en-US" sz="2000" dirty="0">
                          <a:latin typeface="Times New Roman" panose="02020603050405020304" pitchFamily="18" charset="0"/>
                          <a:cs typeface="Times New Roman" panose="02020603050405020304" pitchFamily="18" charset="0"/>
                        </a:rPr>
                        <a:t>Title</a:t>
                      </a:r>
                    </a:p>
                  </a:txBody>
                  <a:tcPr/>
                </a:tc>
                <a:tc>
                  <a:txBody>
                    <a:bodyPr/>
                    <a:lstStyle/>
                    <a:p>
                      <a:pPr algn="ctr"/>
                      <a:r>
                        <a:rPr lang="en-US" sz="2000" dirty="0" smtClean="0">
                          <a:latin typeface="Times New Roman" panose="02020603050405020304" pitchFamily="18" charset="0"/>
                          <a:cs typeface="Times New Roman" panose="02020603050405020304" pitchFamily="18" charset="0"/>
                        </a:rPr>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Published year</a:t>
                      </a:r>
                    </a:p>
                  </a:txBody>
                  <a:tcPr/>
                </a:tc>
                <a:tc>
                  <a:txBody>
                    <a:bodyPr/>
                    <a:lstStyle/>
                    <a:p>
                      <a:pPr algn="ctr"/>
                      <a:r>
                        <a:rPr lang="en-US" sz="2000" dirty="0">
                          <a:latin typeface="Times New Roman" panose="02020603050405020304" pitchFamily="18" charset="0"/>
                          <a:cs typeface="Times New Roman" panose="02020603050405020304" pitchFamily="18" charset="0"/>
                        </a:rPr>
                        <a:t>Techniques used</a:t>
                      </a:r>
                    </a:p>
                  </a:txBody>
                  <a:tcPr/>
                </a:tc>
                <a:tc>
                  <a:txBody>
                    <a:bodyPr/>
                    <a:lstStyle/>
                    <a:p>
                      <a:pPr algn="ctr"/>
                      <a:r>
                        <a:rPr lang="en-US" sz="2000" dirty="0">
                          <a:latin typeface="Times New Roman" panose="02020603050405020304" pitchFamily="18" charset="0"/>
                          <a:cs typeface="Times New Roman" panose="02020603050405020304" pitchFamily="18" charset="0"/>
                        </a:rPr>
                        <a:t>Merits</a:t>
                      </a:r>
                    </a:p>
                  </a:txBody>
                  <a:tcPr/>
                </a:tc>
                <a:tc>
                  <a:txBody>
                    <a:bodyPr/>
                    <a:lstStyle/>
                    <a:p>
                      <a:pPr algn="ctr"/>
                      <a:r>
                        <a:rPr lang="en-US" sz="2000"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xmlns="" val="2525132702"/>
                  </a:ext>
                </a:extLst>
              </a:tr>
              <a:tr h="2621214">
                <a:tc>
                  <a:txBody>
                    <a:bodyPr/>
                    <a:lstStyle/>
                    <a:p>
                      <a:r>
                        <a:rPr lang="en-US" sz="2000" dirty="0">
                          <a:latin typeface="Times New Roman" panose="02020603050405020304" pitchFamily="18" charset="0"/>
                          <a:cs typeface="Times New Roman" panose="02020603050405020304" pitchFamily="18" charset="0"/>
                        </a:rPr>
                        <a:t>3.</a:t>
                      </a:r>
                    </a:p>
                  </a:txBody>
                  <a:tcPr/>
                </a:tc>
                <a:tc>
                  <a:txBody>
                    <a:bodyPr/>
                    <a:lstStyle/>
                    <a:p>
                      <a:pPr algn="l"/>
                      <a:r>
                        <a:rPr lang="en-US" sz="2000" dirty="0">
                          <a:latin typeface="Times New Roman" panose="02020603050405020304" pitchFamily="18" charset="0"/>
                          <a:cs typeface="Times New Roman" panose="02020603050405020304" pitchFamily="18" charset="0"/>
                        </a:rPr>
                        <a:t>Smart Parking System Using IoT and Machine Learning for Efficient Parking Management.</a:t>
                      </a:r>
                    </a:p>
                  </a:txBody>
                  <a:tcPr/>
                </a:tc>
                <a:tc>
                  <a:txBody>
                    <a:bodyPr/>
                    <a:lstStyle/>
                    <a:p>
                      <a:r>
                        <a:rPr lang="en-IN" sz="2000" dirty="0">
                          <a:latin typeface="Times New Roman" panose="02020603050405020304" pitchFamily="18" charset="0"/>
                          <a:cs typeface="Times New Roman" panose="02020603050405020304" pitchFamily="18" charset="0"/>
                        </a:rPr>
                        <a:t>Kumar, A., &amp; Singh, P.</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2022</a:t>
                      </a:r>
                      <a:endParaRPr lang="en-US" sz="20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sz="2000" dirty="0">
                          <a:latin typeface="Times New Roman" panose="02020603050405020304" pitchFamily="18" charset="0"/>
                          <a:cs typeface="Times New Roman" panose="02020603050405020304" pitchFamily="18" charset="0"/>
                        </a:rPr>
                        <a:t>IoT sensors for real-time parking slot monitoring.</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Machine Learning algorithms for predicting parking availability.</a:t>
                      </a:r>
                    </a:p>
                  </a:txBody>
                  <a:tcPr/>
                </a:tc>
                <a:tc>
                  <a:txBody>
                    <a:bodyPr/>
                    <a:lstStyle/>
                    <a:p>
                      <a:r>
                        <a:rPr lang="en-US" sz="2000" dirty="0">
                          <a:latin typeface="Times New Roman" panose="02020603050405020304" pitchFamily="18" charset="0"/>
                          <a:cs typeface="Times New Roman" panose="02020603050405020304" pitchFamily="18" charset="0"/>
                        </a:rPr>
                        <a:t>The system reduces parking search time and optimizes space utilization.</a:t>
                      </a:r>
                    </a:p>
                  </a:txBody>
                  <a:tcPr/>
                </a:tc>
                <a:tc>
                  <a:txBody>
                    <a:bodyPr/>
                    <a:lstStyle/>
                    <a:p>
                      <a:r>
                        <a:rPr lang="en-US" sz="2000" dirty="0">
                          <a:latin typeface="Times New Roman" panose="02020603050405020304" pitchFamily="18" charset="0"/>
                          <a:cs typeface="Times New Roman" panose="02020603050405020304" pitchFamily="18" charset="0"/>
                        </a:rPr>
                        <a:t>High dependency on network connectivity for real-time updates.</a:t>
                      </a:r>
                    </a:p>
                  </a:txBody>
                  <a:tcPr/>
                </a:tc>
                <a:extLst>
                  <a:ext uri="{0D108BD9-81ED-4DB2-BD59-A6C34878D82A}">
                    <a16:rowId xmlns:a16="http://schemas.microsoft.com/office/drawing/2014/main" xmlns="" val="3204015659"/>
                  </a:ext>
                </a:extLst>
              </a:tr>
              <a:tr h="2937023">
                <a:tc>
                  <a:txBody>
                    <a:bodyPr/>
                    <a:lstStyle/>
                    <a:p>
                      <a:r>
                        <a:rPr lang="en-US" sz="2000" dirty="0">
                          <a:latin typeface="Times New Roman" panose="02020603050405020304" pitchFamily="18" charset="0"/>
                          <a:cs typeface="Times New Roman" panose="02020603050405020304" pitchFamily="18" charset="0"/>
                        </a:rPr>
                        <a:t>4. </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Optimizing Parking Space Utilization through IoT-enabled Reservation Systems: A Review</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b="0" i="0" kern="1200" dirty="0">
                          <a:solidFill>
                            <a:schemeClr val="dk1"/>
                          </a:solidFill>
                          <a:effectLst/>
                          <a:latin typeface="Times New Roman" panose="02020603050405020304" pitchFamily="18" charset="0"/>
                          <a:ea typeface="+mn-ea"/>
                          <a:cs typeface="Times New Roman" panose="02020603050405020304" pitchFamily="18" charset="0"/>
                        </a:rPr>
                        <a:t>Patel, M., &amp; Gupta, P.</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2022</a:t>
                      </a:r>
                      <a:endParaRPr lang="en-US" sz="20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Blockchain technology for secure and tamper-proof transactions. </a:t>
                      </a:r>
                    </a:p>
                    <a:p>
                      <a:pPr marL="0" indent="0">
                        <a:buNone/>
                      </a:pPr>
                      <a:endParaRPr lang="en-US" sz="20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Smart contracts for automated reservation and payment processing.</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Ensures security and transparency.</a:t>
                      </a:r>
                    </a:p>
                    <a:p>
                      <a:endParaRPr lang="en-US" sz="20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Reduces dependency on third-party payment processor</a:t>
                      </a: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High computational costs and slower transaction speeds during peak hours.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71109594"/>
                  </a:ext>
                </a:extLst>
              </a:tr>
            </a:tbl>
          </a:graphicData>
        </a:graphic>
      </p:graphicFrame>
      <p:cxnSp>
        <p:nvCxnSpPr>
          <p:cNvPr id="6" name="Straight Connector 5">
            <a:extLst>
              <a:ext uri="{FF2B5EF4-FFF2-40B4-BE49-F238E27FC236}">
                <a16:creationId xmlns:a16="http://schemas.microsoft.com/office/drawing/2014/main" xmlns="" id="{5A5442DB-FD98-9015-02D0-C79229E097E3}"/>
              </a:ext>
            </a:extLst>
          </p:cNvPr>
          <p:cNvCxnSpPr/>
          <p:nvPr/>
        </p:nvCxnSpPr>
        <p:spPr>
          <a:xfrm>
            <a:off x="237744" y="718743"/>
            <a:ext cx="100208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166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9662420-54DF-9646-70F9-880A4F013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A6AB3AC-DCF9-907E-482E-4D4CA8DD678A}"/>
              </a:ext>
            </a:extLst>
          </p:cNvPr>
          <p:cNvSpPr>
            <a:spLocks noGrp="1"/>
          </p:cNvSpPr>
          <p:nvPr>
            <p:ph type="title"/>
          </p:nvPr>
        </p:nvSpPr>
        <p:spPr>
          <a:xfrm>
            <a:off x="73152" y="64008"/>
            <a:ext cx="11274298" cy="813816"/>
          </a:xfrm>
        </p:spPr>
        <p:txBody>
          <a:bodyPr>
            <a:normAutofit fontScale="90000"/>
          </a:bodyPr>
          <a:lstStyle/>
          <a:p>
            <a:r>
              <a:rPr lang="en-US" dirty="0">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xmlns="" id="{2373184E-9889-C8DA-8FA9-109AE129BB19}"/>
              </a:ext>
            </a:extLst>
          </p:cNvPr>
          <p:cNvGraphicFramePr>
            <a:graphicFrameLocks noGrp="1"/>
          </p:cNvGraphicFramePr>
          <p:nvPr>
            <p:extLst>
              <p:ext uri="{D42A27DB-BD31-4B8C-83A1-F6EECF244321}">
                <p14:modId xmlns:p14="http://schemas.microsoft.com/office/powerpoint/2010/main" val="2980924120"/>
              </p:ext>
            </p:extLst>
          </p:nvPr>
        </p:nvGraphicFramePr>
        <p:xfrm>
          <a:off x="18854" y="1014606"/>
          <a:ext cx="12173146" cy="5642392"/>
        </p:xfrm>
        <a:graphic>
          <a:graphicData uri="http://schemas.openxmlformats.org/drawingml/2006/table">
            <a:tbl>
              <a:tblPr firstRow="1" bandRow="1">
                <a:tableStyleId>{46F890A9-2807-4EBB-B81D-B2AA78EC7F39}</a:tableStyleId>
              </a:tblPr>
              <a:tblGrid>
                <a:gridCol w="901667">
                  <a:extLst>
                    <a:ext uri="{9D8B030D-6E8A-4147-A177-3AD203B41FA5}">
                      <a16:colId xmlns:a16="http://schemas.microsoft.com/office/drawing/2014/main" xmlns="" val="497818991"/>
                    </a:ext>
                  </a:extLst>
                </a:gridCol>
                <a:gridCol w="2311194">
                  <a:extLst>
                    <a:ext uri="{9D8B030D-6E8A-4147-A177-3AD203B41FA5}">
                      <a16:colId xmlns:a16="http://schemas.microsoft.com/office/drawing/2014/main" xmlns="" val="811044656"/>
                    </a:ext>
                  </a:extLst>
                </a:gridCol>
                <a:gridCol w="1528175">
                  <a:extLst>
                    <a:ext uri="{9D8B030D-6E8A-4147-A177-3AD203B41FA5}">
                      <a16:colId xmlns:a16="http://schemas.microsoft.com/office/drawing/2014/main" xmlns="" val="595624935"/>
                    </a:ext>
                  </a:extLst>
                </a:gridCol>
                <a:gridCol w="1229430">
                  <a:extLst>
                    <a:ext uri="{9D8B030D-6E8A-4147-A177-3AD203B41FA5}">
                      <a16:colId xmlns:a16="http://schemas.microsoft.com/office/drawing/2014/main" xmlns="" val="3912454196"/>
                    </a:ext>
                  </a:extLst>
                </a:gridCol>
                <a:gridCol w="1828800">
                  <a:extLst>
                    <a:ext uri="{9D8B030D-6E8A-4147-A177-3AD203B41FA5}">
                      <a16:colId xmlns:a16="http://schemas.microsoft.com/office/drawing/2014/main" xmlns="" val="2867575569"/>
                    </a:ext>
                  </a:extLst>
                </a:gridCol>
                <a:gridCol w="2072579">
                  <a:extLst>
                    <a:ext uri="{9D8B030D-6E8A-4147-A177-3AD203B41FA5}">
                      <a16:colId xmlns:a16="http://schemas.microsoft.com/office/drawing/2014/main" xmlns="" val="3548780724"/>
                    </a:ext>
                  </a:extLst>
                </a:gridCol>
                <a:gridCol w="2301301">
                  <a:extLst>
                    <a:ext uri="{9D8B030D-6E8A-4147-A177-3AD203B41FA5}">
                      <a16:colId xmlns:a16="http://schemas.microsoft.com/office/drawing/2014/main" xmlns="" val="639755181"/>
                    </a:ext>
                  </a:extLst>
                </a:gridCol>
              </a:tblGrid>
              <a:tr h="1077241">
                <a:tc>
                  <a:txBody>
                    <a:bodyPr/>
                    <a:lstStyle/>
                    <a:p>
                      <a:r>
                        <a:rPr lang="en-US" dirty="0" err="1">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Title</a:t>
                      </a:r>
                    </a:p>
                  </a:txBody>
                  <a:tcPr/>
                </a:tc>
                <a:tc>
                  <a:txBody>
                    <a:bodyPr/>
                    <a:lstStyle/>
                    <a:p>
                      <a:pPr algn="ctr"/>
                      <a:r>
                        <a:rPr lang="en-US" dirty="0">
                          <a:latin typeface="Times New Roman" panose="02020603050405020304" pitchFamily="18" charset="0"/>
                          <a:cs typeface="Times New Roman" panose="02020603050405020304" pitchFamily="18" charset="0"/>
                        </a:rPr>
                        <a:t>Author Name</a:t>
                      </a:r>
                    </a:p>
                  </a:txBody>
                  <a:tcPr/>
                </a:tc>
                <a:tc>
                  <a:txBody>
                    <a:bodyPr/>
                    <a:lstStyle/>
                    <a:p>
                      <a:pPr algn="ctr"/>
                      <a:r>
                        <a:rPr lang="en-US" dirty="0">
                          <a:latin typeface="Times New Roman" panose="02020603050405020304" pitchFamily="18" charset="0"/>
                          <a:cs typeface="Times New Roman" panose="02020603050405020304" pitchFamily="18" charset="0"/>
                        </a:rPr>
                        <a:t>Published year</a:t>
                      </a:r>
                    </a:p>
                  </a:txBody>
                  <a:tcPr/>
                </a:tc>
                <a:tc>
                  <a:txBody>
                    <a:bodyPr/>
                    <a:lstStyle/>
                    <a:p>
                      <a:pPr algn="ctr"/>
                      <a:r>
                        <a:rPr lang="en-US" dirty="0">
                          <a:latin typeface="Times New Roman" panose="02020603050405020304" pitchFamily="18" charset="0"/>
                          <a:cs typeface="Times New Roman" panose="02020603050405020304" pitchFamily="18" charset="0"/>
                        </a:rPr>
                        <a:t>Techniques used</a:t>
                      </a:r>
                    </a:p>
                  </a:txBody>
                  <a:tcPr/>
                </a:tc>
                <a:tc>
                  <a:txBody>
                    <a:bodyPr/>
                    <a:lstStyle/>
                    <a:p>
                      <a:pPr algn="ctr"/>
                      <a:r>
                        <a:rPr lang="en-US" dirty="0">
                          <a:latin typeface="Times New Roman" panose="02020603050405020304" pitchFamily="18" charset="0"/>
                          <a:cs typeface="Times New Roman" panose="02020603050405020304" pitchFamily="18" charset="0"/>
                        </a:rPr>
                        <a:t>Merits</a:t>
                      </a:r>
                    </a:p>
                  </a:txBody>
                  <a:tcPr/>
                </a:tc>
                <a:tc>
                  <a:txBody>
                    <a:bodyPr/>
                    <a:lstStyle/>
                    <a:p>
                      <a:pPr algn="ctr"/>
                      <a:r>
                        <a:rPr lang="en-US"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xmlns="" val="2525132702"/>
                  </a:ext>
                </a:extLst>
              </a:tr>
              <a:tr h="4565151">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pPr algn="l"/>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Smart parking system utilizing RFID (Radio Frequency Identification) technology for both vehicle identification and parking spot management.</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Patel, N., &amp; Desai, A.</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a:t>
                      </a:r>
                    </a:p>
                  </a:txBody>
                  <a:tcPr/>
                </a:tc>
                <a:tc>
                  <a:txBody>
                    <a:bodyPr/>
                    <a:lstStyle/>
                    <a:p>
                      <a:pPr marL="0" indent="0" algn="l">
                        <a:buNone/>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RFID technology for vehicle identification and authentication.</a:t>
                      </a:r>
                    </a:p>
                    <a:p>
                      <a:pPr marL="0" indent="0" algn="l">
                        <a:buNone/>
                      </a:pPr>
                      <a:endParaRPr lang="en-US" sz="2000" b="0" i="0" kern="1200" dirty="0">
                        <a:solidFill>
                          <a:schemeClr val="dk1"/>
                        </a:solidFill>
                        <a:effectLst/>
                        <a:latin typeface="Times New Roman" panose="02020603050405020304" pitchFamily="18" charset="0"/>
                        <a:ea typeface="+mn-ea"/>
                        <a:cs typeface="Times New Roman" panose="02020603050405020304" pitchFamily="18" charset="0"/>
                      </a:endParaRPr>
                    </a:p>
                    <a:p>
                      <a:pPr algn="l"/>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Automated entry and exit tracking using RFID sensors.</a:t>
                      </a:r>
                      <a:endParaRPr lang="en-US" sz="2000" dirty="0">
                        <a:latin typeface="Times New Roman" panose="02020603050405020304" pitchFamily="18" charset="0"/>
                        <a:cs typeface="Times New Roman" panose="02020603050405020304" pitchFamily="18" charset="0"/>
                      </a:endParaRPr>
                    </a:p>
                  </a:txBody>
                  <a:tcPr/>
                </a:tc>
                <a:tc>
                  <a:txBody>
                    <a:bodyPr/>
                    <a:lstStyle/>
                    <a:p>
                      <a:pPr marL="0" indent="0">
                        <a:buNone/>
                      </a:pPr>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It Ensures accurate vehicle identification </a:t>
                      </a:r>
                    </a:p>
                    <a:p>
                      <a:pPr marL="0" indent="0">
                        <a:buNone/>
                      </a:pPr>
                      <a:endParaRPr lang="en-US" sz="20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buNone/>
                      </a:pPr>
                      <a:endParaRPr lang="en-US" sz="20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buNone/>
                      </a:pPr>
                      <a:endParaRPr lang="en-US" sz="20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20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Automated parking access.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Limited flexibility if RFID tags are lost or damaged.</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204015659"/>
                  </a:ext>
                </a:extLst>
              </a:tr>
            </a:tbl>
          </a:graphicData>
        </a:graphic>
      </p:graphicFrame>
      <p:cxnSp>
        <p:nvCxnSpPr>
          <p:cNvPr id="6" name="Straight Connector 5">
            <a:extLst>
              <a:ext uri="{FF2B5EF4-FFF2-40B4-BE49-F238E27FC236}">
                <a16:creationId xmlns:a16="http://schemas.microsoft.com/office/drawing/2014/main" xmlns="" id="{9D4B7056-DCFF-5951-0C98-34A1460D9917}"/>
              </a:ext>
            </a:extLst>
          </p:cNvPr>
          <p:cNvCxnSpPr/>
          <p:nvPr/>
        </p:nvCxnSpPr>
        <p:spPr>
          <a:xfrm>
            <a:off x="182880" y="844004"/>
            <a:ext cx="100208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309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5DD03-26D9-AD61-FAAA-FB27EBAE98A4}"/>
              </a:ext>
            </a:extLst>
          </p:cNvPr>
          <p:cNvSpPr>
            <a:spLocks noGrp="1"/>
          </p:cNvSpPr>
          <p:nvPr>
            <p:ph type="title"/>
          </p:nvPr>
        </p:nvSpPr>
        <p:spPr>
          <a:xfrm>
            <a:off x="64008" y="-171342"/>
            <a:ext cx="4378833" cy="928428"/>
          </a:xfrm>
        </p:spPr>
        <p:txBody>
          <a:bodyPr>
            <a:normAutofit/>
          </a:bodyPr>
          <a:lstStyle/>
          <a:p>
            <a:r>
              <a:rPr lang="en-US" sz="4000" b="1" dirty="0">
                <a:latin typeface="Times New Roman" panose="02020603050405020304" pitchFamily="18" charset="0"/>
                <a:cs typeface="Times New Roman" panose="02020603050405020304" pitchFamily="18" charset="0"/>
              </a:rPr>
              <a:t>Architecture:</a:t>
            </a:r>
          </a:p>
        </p:txBody>
      </p:sp>
      <p:cxnSp>
        <p:nvCxnSpPr>
          <p:cNvPr id="7" name="Straight Connector 6"/>
          <p:cNvCxnSpPr>
            <a:cxnSpLocks/>
          </p:cNvCxnSpPr>
          <p:nvPr/>
        </p:nvCxnSpPr>
        <p:spPr>
          <a:xfrm>
            <a:off x="64008" y="867427"/>
            <a:ext cx="86227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Reference architecture of the proposed Smart Parking system.">
            <a:extLst>
              <a:ext uri="{FF2B5EF4-FFF2-40B4-BE49-F238E27FC236}">
                <a16:creationId xmlns:a16="http://schemas.microsoft.com/office/drawing/2014/main" xmlns="" id="{4EF773F8-5C22-3C4C-F932-65E5DE0CB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94" y="1149112"/>
            <a:ext cx="11116084" cy="570887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7">
            <a:extLst>
              <a:ext uri="{FF2B5EF4-FFF2-40B4-BE49-F238E27FC236}">
                <a16:creationId xmlns:a16="http://schemas.microsoft.com/office/drawing/2014/main" xmlns="" id="{51ED469D-C577-AACB-93D7-6B515D4791B6}"/>
              </a:ext>
            </a:extLst>
          </p:cNvPr>
          <p:cNvGrpSpPr/>
          <p:nvPr/>
        </p:nvGrpSpPr>
        <p:grpSpPr>
          <a:xfrm>
            <a:off x="11002139" y="1"/>
            <a:ext cx="1189860" cy="1344706"/>
            <a:chOff x="0" y="0"/>
            <a:chExt cx="4204328" cy="3986296"/>
          </a:xfrm>
        </p:grpSpPr>
        <p:sp>
          <p:nvSpPr>
            <p:cNvPr id="5" name="Freeform 8">
              <a:extLst>
                <a:ext uri="{FF2B5EF4-FFF2-40B4-BE49-F238E27FC236}">
                  <a16:creationId xmlns:a16="http://schemas.microsoft.com/office/drawing/2014/main" xmlns="" id="{E45D984B-1FA2-6ECF-BFF2-46B453825DEC}"/>
                </a:ext>
              </a:extLst>
            </p:cNvPr>
            <p:cNvSpPr/>
            <p:nvPr/>
          </p:nvSpPr>
          <p:spPr>
            <a:xfrm>
              <a:off x="0" y="0"/>
              <a:ext cx="4204335" cy="3986276"/>
            </a:xfrm>
            <a:custGeom>
              <a:avLst/>
              <a:gdLst/>
              <a:ahLst/>
              <a:cxnLst/>
              <a:rect l="l" t="t" r="r" b="b"/>
              <a:pathLst>
                <a:path w="4204335" h="3986276">
                  <a:moveTo>
                    <a:pt x="0" y="0"/>
                  </a:moveTo>
                  <a:lnTo>
                    <a:pt x="4204335" y="0"/>
                  </a:lnTo>
                  <a:lnTo>
                    <a:pt x="4204335" y="3986276"/>
                  </a:lnTo>
                  <a:lnTo>
                    <a:pt x="0" y="3986276"/>
                  </a:lnTo>
                  <a:lnTo>
                    <a:pt x="0" y="0"/>
                  </a:lnTo>
                  <a:close/>
                </a:path>
              </a:pathLst>
            </a:custGeom>
            <a:blipFill>
              <a:blip r:embed="rId4"/>
              <a:stretch>
                <a:fillRect t="-51" b="-52"/>
              </a:stretch>
            </a:blipFill>
          </p:spPr>
          <p:txBody>
            <a:bodyPr/>
            <a:lstStyle/>
            <a:p>
              <a:endParaRPr lang="en-IN"/>
            </a:p>
          </p:txBody>
        </p:sp>
      </p:grpSp>
    </p:spTree>
    <p:extLst>
      <p:ext uri="{BB962C8B-B14F-4D97-AF65-F5344CB8AC3E}">
        <p14:creationId xmlns:p14="http://schemas.microsoft.com/office/powerpoint/2010/main" val="1840130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776</TotalTime>
  <Words>2488</Words>
  <Application>Microsoft Office PowerPoint</Application>
  <PresentationFormat>Custom</PresentationFormat>
  <Paragraphs>279</Paragraphs>
  <Slides>29</Slides>
  <Notes>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Online Vehicle Parking Reservation System </vt:lpstr>
      <vt:lpstr>Objective:</vt:lpstr>
      <vt:lpstr>Existing system:</vt:lpstr>
      <vt:lpstr>Proposed system:</vt:lpstr>
      <vt:lpstr>Proposed system:</vt:lpstr>
      <vt:lpstr>Literature Survey:</vt:lpstr>
      <vt:lpstr>Literature Survey:</vt:lpstr>
      <vt:lpstr>Literature Survey:</vt:lpstr>
      <vt:lpstr>Architecture:</vt:lpstr>
      <vt:lpstr>Architecture:</vt:lpstr>
      <vt:lpstr>System Specification:</vt:lpstr>
      <vt:lpstr>Modules:</vt:lpstr>
      <vt:lpstr>Module 1: User Management :</vt:lpstr>
      <vt:lpstr>Module 1: User Management :</vt:lpstr>
      <vt:lpstr>Module 2: Parking Slot Management :</vt:lpstr>
      <vt:lpstr>Module 2: Parking Slot Management :</vt:lpstr>
      <vt:lpstr>Module 3: Payment Processing :</vt:lpstr>
      <vt:lpstr>Module 3: Payment Processing :</vt:lpstr>
      <vt:lpstr>Module 4: Spot Switching</vt:lpstr>
      <vt:lpstr>Module 4: Spot Switching :</vt:lpstr>
      <vt:lpstr>Module 5: Vehicle Access Control and Security</vt:lpstr>
      <vt:lpstr>Module 5: Vehicle Access Control and Security</vt:lpstr>
      <vt:lpstr>Module 5: Vehicle Access Control and Security</vt:lpstr>
      <vt:lpstr>Performance Chart Table:</vt:lpstr>
      <vt:lpstr>Advantages:</vt:lpstr>
      <vt:lpstr>Applications:</vt:lpstr>
      <vt:lpstr> Conclusion:</vt:lpstr>
      <vt:lpstr>References:</vt:lpstr>
      <vt:lpstr>                           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Vehicle Parking Reservation System</dc:title>
  <dc:creator>manoj prabakar</dc:creator>
  <cp:lastModifiedBy>new</cp:lastModifiedBy>
  <cp:revision>23</cp:revision>
  <dcterms:created xsi:type="dcterms:W3CDTF">2025-02-05T13:43:21Z</dcterms:created>
  <dcterms:modified xsi:type="dcterms:W3CDTF">2025-05-11T14:22:11Z</dcterms:modified>
</cp:coreProperties>
</file>