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65" r:id="rId2"/>
    <p:sldId id="321" r:id="rId3"/>
    <p:sldId id="327" r:id="rId4"/>
    <p:sldId id="310" r:id="rId5"/>
    <p:sldId id="322" r:id="rId6"/>
    <p:sldId id="323" r:id="rId7"/>
    <p:sldId id="324" r:id="rId8"/>
    <p:sldId id="336" r:id="rId9"/>
    <p:sldId id="325" r:id="rId10"/>
    <p:sldId id="312" r:id="rId11"/>
    <p:sldId id="337" r:id="rId12"/>
    <p:sldId id="328" r:id="rId13"/>
    <p:sldId id="329" r:id="rId14"/>
    <p:sldId id="330" r:id="rId15"/>
    <p:sldId id="339" r:id="rId16"/>
    <p:sldId id="340" r:id="rId17"/>
    <p:sldId id="341" r:id="rId18"/>
    <p:sldId id="319" r:id="rId19"/>
    <p:sldId id="320" r:id="rId20"/>
    <p:sldId id="332" r:id="rId21"/>
    <p:sldId id="333" r:id="rId22"/>
    <p:sldId id="334" r:id="rId23"/>
    <p:sldId id="335" r:id="rId24"/>
  </p:sldIdLst>
  <p:sldSz cx="12188825"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29" autoAdjust="0"/>
  </p:normalViewPr>
  <p:slideViewPr>
    <p:cSldViewPr showGuides="1">
      <p:cViewPr varScale="1">
        <p:scale>
          <a:sx n="97" d="100"/>
          <a:sy n="97" d="100"/>
        </p:scale>
        <p:origin x="106" y="11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1/29/2024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1/29/2024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1/29/2024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1/29/2024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1/29/2024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1/29/2024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1/29/2024</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1/29/2024</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1764" y="2276872"/>
            <a:ext cx="8856984" cy="1800200"/>
          </a:xfrm>
        </p:spPr>
        <p:txBody>
          <a:bodyPr>
            <a:normAutofit/>
          </a:bodyPr>
          <a:lstStyle/>
          <a:p>
            <a:r>
              <a:rPr lang="en-US" sz="4000" b="1" dirty="0">
                <a:solidFill>
                  <a:srgbClr val="00B0F0"/>
                </a:solidFill>
                <a:latin typeface="Times New Roman" panose="02020603050405020304" pitchFamily="18" charset="0"/>
                <a:cs typeface="Times New Roman" panose="02020603050405020304" pitchFamily="18" charset="0"/>
              </a:rPr>
              <a:t>FACITITATE PAYMENT GATEWAY</a:t>
            </a:r>
            <a:br>
              <a:rPr lang="en-US" sz="4000" b="1" dirty="0">
                <a:solidFill>
                  <a:srgbClr val="00B0F0"/>
                </a:solidFill>
                <a:latin typeface="Times New Roman" panose="02020603050405020304" pitchFamily="18" charset="0"/>
                <a:cs typeface="Times New Roman" panose="02020603050405020304" pitchFamily="18" charset="0"/>
              </a:rPr>
            </a:br>
            <a:br>
              <a:rPr lang="en-US" sz="4000" b="1" dirty="0">
                <a:solidFill>
                  <a:srgbClr val="00B0F0"/>
                </a:solidFill>
                <a:latin typeface="Times New Roman" panose="02020603050405020304" pitchFamily="18" charset="0"/>
                <a:cs typeface="Times New Roman" panose="02020603050405020304" pitchFamily="18" charset="0"/>
              </a:rPr>
            </a:br>
            <a:r>
              <a:rPr lang="en-US" sz="4000" b="1" dirty="0">
                <a:solidFill>
                  <a:srgbClr val="00B0F0"/>
                </a:solidFill>
                <a:latin typeface="Times New Roman" panose="02020603050405020304" pitchFamily="18" charset="0"/>
                <a:cs typeface="Times New Roman" panose="02020603050405020304" pitchFamily="18" charset="0"/>
              </a:rPr>
              <a:t> FOR SMART TAXI BOOKING</a:t>
            </a:r>
          </a:p>
        </p:txBody>
      </p:sp>
      <p:sp>
        <p:nvSpPr>
          <p:cNvPr id="4" name="TextBox 3">
            <a:extLst>
              <a:ext uri="{FF2B5EF4-FFF2-40B4-BE49-F238E27FC236}">
                <a16:creationId xmlns:a16="http://schemas.microsoft.com/office/drawing/2014/main" id="{1295F84A-4822-C4BE-3556-5B1735B5AE89}"/>
              </a:ext>
            </a:extLst>
          </p:cNvPr>
          <p:cNvSpPr txBox="1"/>
          <p:nvPr/>
        </p:nvSpPr>
        <p:spPr>
          <a:xfrm>
            <a:off x="765820" y="5157192"/>
            <a:ext cx="2880320" cy="369332"/>
          </a:xfrm>
          <a:prstGeom prst="rect">
            <a:avLst/>
          </a:prstGeom>
          <a:noFill/>
        </p:spPr>
        <p:txBody>
          <a:bodyPr wrap="square" rtlCol="0">
            <a:spAutoFit/>
          </a:bodyPr>
          <a:lstStyle/>
          <a:p>
            <a:r>
              <a:rPr lang="en-US" b="1" dirty="0">
                <a:solidFill>
                  <a:srgbClr val="00B0F0"/>
                </a:solidFill>
                <a:latin typeface="Times New Roman" panose="02020603050405020304" pitchFamily="18" charset="0"/>
                <a:cs typeface="Times New Roman" panose="02020603050405020304" pitchFamily="18" charset="0"/>
              </a:rPr>
              <a:t>GUIDED BY</a:t>
            </a:r>
            <a:endParaRPr lang="en-US" dirty="0">
              <a:solidFill>
                <a:srgbClr val="00B0F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8FCCBDC-F409-A703-3401-624F0BA33ACD}"/>
              </a:ext>
            </a:extLst>
          </p:cNvPr>
          <p:cNvSpPr txBox="1"/>
          <p:nvPr/>
        </p:nvSpPr>
        <p:spPr>
          <a:xfrm>
            <a:off x="765820" y="5526524"/>
            <a:ext cx="3168352" cy="369332"/>
          </a:xfrm>
          <a:prstGeom prst="rect">
            <a:avLst/>
          </a:prstGeom>
          <a:noFill/>
        </p:spPr>
        <p:txBody>
          <a:bodyPr wrap="square" rtlCol="0">
            <a:spAutoFit/>
          </a:bodyPr>
          <a:lstStyle/>
          <a:p>
            <a:r>
              <a:rPr lang="en-US" dirty="0"/>
              <a:t>Mr. G. PRABHU, M.S</a:t>
            </a:r>
            <a:r>
              <a:rPr lang="en-IN" dirty="0"/>
              <a:t>c., M.Phil.,</a:t>
            </a:r>
            <a:endParaRPr lang="en-US" dirty="0"/>
          </a:p>
        </p:txBody>
      </p:sp>
      <p:sp>
        <p:nvSpPr>
          <p:cNvPr id="6" name="TextBox 5">
            <a:extLst>
              <a:ext uri="{FF2B5EF4-FFF2-40B4-BE49-F238E27FC236}">
                <a16:creationId xmlns:a16="http://schemas.microsoft.com/office/drawing/2014/main" id="{32A1CD24-155C-02E0-95DA-43A1DD65C31D}"/>
              </a:ext>
            </a:extLst>
          </p:cNvPr>
          <p:cNvSpPr txBox="1"/>
          <p:nvPr/>
        </p:nvSpPr>
        <p:spPr>
          <a:xfrm>
            <a:off x="5590356" y="5157191"/>
            <a:ext cx="2016224" cy="1200329"/>
          </a:xfrm>
          <a:prstGeom prst="rect">
            <a:avLst/>
          </a:prstGeom>
          <a:noFill/>
        </p:spPr>
        <p:txBody>
          <a:bodyPr wrap="square" rtlCol="0">
            <a:spAutoFit/>
          </a:bodyPr>
          <a:lstStyle/>
          <a:p>
            <a:pPr algn="ctr"/>
            <a:r>
              <a:rPr lang="en-US" b="1" dirty="0">
                <a:solidFill>
                  <a:srgbClr val="00B0F0"/>
                </a:solidFill>
                <a:latin typeface="Times New Roman" panose="02020603050405020304" pitchFamily="18" charset="0"/>
                <a:cs typeface="Times New Roman" panose="02020603050405020304" pitchFamily="18" charset="0"/>
              </a:rPr>
              <a:t>SUBMITTED BY</a:t>
            </a:r>
            <a:endParaRPr lang="en-US" dirty="0">
              <a:solidFill>
                <a:srgbClr val="C00000"/>
              </a:solidFill>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2206135</a:t>
            </a:r>
          </a:p>
          <a:p>
            <a:pPr algn="ctr"/>
            <a:r>
              <a:rPr lang="en-US" dirty="0">
                <a:latin typeface="Times New Roman" panose="02020603050405020304" pitchFamily="18" charset="0"/>
                <a:cs typeface="Times New Roman" panose="02020603050405020304" pitchFamily="18" charset="0"/>
              </a:rPr>
              <a:t>NANDHINI.R</a:t>
            </a:r>
          </a:p>
          <a:p>
            <a:pPr algn="ctr"/>
            <a:r>
              <a:rPr lang="en-US" dirty="0">
                <a:latin typeface="Times New Roman" panose="02020603050405020304" pitchFamily="18" charset="0"/>
                <a:cs typeface="Times New Roman" panose="02020603050405020304" pitchFamily="18" charset="0"/>
              </a:rPr>
              <a:t>   II MSC CS</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0AE507-4010-F312-9785-4A6F0EE00C24}"/>
              </a:ext>
            </a:extLst>
          </p:cNvPr>
          <p:cNvSpPr>
            <a:spLocks noGrp="1"/>
          </p:cNvSpPr>
          <p:nvPr>
            <p:ph idx="1"/>
          </p:nvPr>
        </p:nvSpPr>
        <p:spPr>
          <a:xfrm>
            <a:off x="1701924" y="1904999"/>
            <a:ext cx="8954880" cy="4114801"/>
          </a:xfrm>
        </p:spPr>
        <p:txBody>
          <a:bodyPr>
            <a:normAutofit/>
          </a:bodyPr>
          <a:lstStyle/>
          <a:p>
            <a:pPr marL="0" indent="0">
              <a:buNone/>
            </a:pPr>
            <a:endParaRPr lang="en-US" sz="20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A system study for a payment gateway involves a comprehensive analysis of the requirements, functionalities, and technical aspects involved in integrating and operating a payment gateway within a specific system or platform.</a:t>
            </a:r>
          </a:p>
          <a:p>
            <a:r>
              <a:rPr lang="en-US" sz="2000" b="0" i="0" dirty="0">
                <a:effectLst/>
                <a:latin typeface="Times New Roman" panose="02020603050405020304" pitchFamily="18" charset="0"/>
                <a:cs typeface="Times New Roman" panose="02020603050405020304" pitchFamily="18" charset="0"/>
              </a:rPr>
              <a:t> Here's a breakdown of the components typically included in a system study for a payment gateway:</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E0B2D7-4E46-9CE1-93F4-C703E0E0BD93}"/>
              </a:ext>
            </a:extLst>
          </p:cNvPr>
          <p:cNvSpPr txBox="1"/>
          <p:nvPr/>
        </p:nvSpPr>
        <p:spPr>
          <a:xfrm>
            <a:off x="1989956" y="980728"/>
            <a:ext cx="4045628" cy="584775"/>
          </a:xfrm>
          <a:prstGeom prst="rect">
            <a:avLst/>
          </a:prstGeom>
          <a:noFill/>
        </p:spPr>
        <p:txBody>
          <a:bodyPr wrap="square" rtlCol="0">
            <a:spAutoFit/>
          </a:bodyPr>
          <a:lstStyle/>
          <a:p>
            <a:r>
              <a:rPr lang="en-US" sz="3200" u="sng" dirty="0">
                <a:solidFill>
                  <a:srgbClr val="00B0F0"/>
                </a:solidFill>
                <a:latin typeface="Times New Roman" panose="02020603050405020304" pitchFamily="18" charset="0"/>
                <a:cs typeface="Times New Roman" panose="02020603050405020304" pitchFamily="18" charset="0"/>
              </a:rPr>
              <a:t>SYSTEM STUDY:-</a:t>
            </a:r>
            <a:endParaRPr lang="en-IN" sz="3200" u="sng"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69FBD-FA6C-E4D5-E5C1-539C6A35E7CD}"/>
              </a:ext>
            </a:extLst>
          </p:cNvPr>
          <p:cNvSpPr>
            <a:spLocks noGrp="1"/>
          </p:cNvSpPr>
          <p:nvPr>
            <p:ph type="title"/>
          </p:nvPr>
        </p:nvSpPr>
        <p:spPr>
          <a:xfrm>
            <a:off x="1522413" y="381000"/>
            <a:ext cx="9144001" cy="671736"/>
          </a:xfrm>
        </p:spPr>
        <p:txBody>
          <a:bodyPr/>
          <a:lstStyle/>
          <a:p>
            <a:r>
              <a:rPr lang="en-GB" sz="3600" u="sng" dirty="0">
                <a:solidFill>
                  <a:srgbClr val="00B0F0"/>
                </a:solidFill>
                <a:latin typeface="Times New Roman"/>
                <a:ea typeface="Times New Roman"/>
                <a:cs typeface="Times New Roman"/>
                <a:sym typeface="Times New Roman"/>
              </a:rPr>
              <a:t>PROPOSED SYSTEM:-</a:t>
            </a:r>
            <a:endParaRPr lang="en-IN" dirty="0"/>
          </a:p>
        </p:txBody>
      </p:sp>
      <p:sp>
        <p:nvSpPr>
          <p:cNvPr id="3" name="Content Placeholder 2">
            <a:extLst>
              <a:ext uri="{FF2B5EF4-FFF2-40B4-BE49-F238E27FC236}">
                <a16:creationId xmlns:a16="http://schemas.microsoft.com/office/drawing/2014/main" id="{E34378C7-4A97-6DC3-7B19-86514C0635ED}"/>
              </a:ext>
            </a:extLst>
          </p:cNvPr>
          <p:cNvSpPr>
            <a:spLocks noGrp="1"/>
          </p:cNvSpPr>
          <p:nvPr>
            <p:ph idx="1"/>
          </p:nvPr>
        </p:nvSpPr>
        <p:spPr>
          <a:xfrm>
            <a:off x="1522413" y="1484783"/>
            <a:ext cx="9134391" cy="4896545"/>
          </a:xfrm>
        </p:spPr>
        <p:txBody>
          <a:bodyPr>
            <a:noAutofit/>
          </a:bodyPr>
          <a:lstStyle/>
          <a:p>
            <a:pPr algn="l"/>
            <a:r>
              <a:rPr lang="en-US" sz="1800" b="0" i="0" u="none" strike="noStrike" baseline="0" dirty="0">
                <a:latin typeface="Times New Roman" panose="02020603050405020304" pitchFamily="18" charset="0"/>
                <a:cs typeface="Times New Roman" panose="02020603050405020304" pitchFamily="18" charset="0"/>
              </a:rPr>
              <a:t>We develop browser based online taxi web applications which supports in all format of devices for used for communication.</a:t>
            </a:r>
          </a:p>
          <a:p>
            <a:pPr algn="l"/>
            <a:r>
              <a:rPr lang="en-US" sz="1800" b="0" i="0" u="none" strike="noStrike" baseline="0" dirty="0">
                <a:latin typeface="Times New Roman" panose="02020603050405020304" pitchFamily="18" charset="0"/>
                <a:cs typeface="Times New Roman" panose="02020603050405020304" pitchFamily="18" charset="0"/>
              </a:rPr>
              <a:t>We build application using BOOTSTRAP, PHP &amp; MySQL to reduce the development cost</a:t>
            </a:r>
          </a:p>
          <a:p>
            <a:pPr algn="l"/>
            <a:r>
              <a:rPr lang="en-US" sz="1800" b="0" i="0" u="none" strike="noStrike" baseline="0" dirty="0">
                <a:latin typeface="Times New Roman" panose="02020603050405020304" pitchFamily="18" charset="0"/>
                <a:cs typeface="Times New Roman" panose="02020603050405020304" pitchFamily="18" charset="0"/>
              </a:rPr>
              <a:t>We host web applications in Linux hosting servers with limited hosting space which will </a:t>
            </a:r>
            <a:r>
              <a:rPr lang="en-IN" sz="1800" b="0" i="0" u="none" strike="noStrike" baseline="0" dirty="0">
                <a:latin typeface="Times New Roman" panose="02020603050405020304" pitchFamily="18" charset="0"/>
                <a:cs typeface="Times New Roman" panose="02020603050405020304" pitchFamily="18" charset="0"/>
              </a:rPr>
              <a:t>help with maintenance cost.</a:t>
            </a:r>
          </a:p>
          <a:p>
            <a:pPr algn="l"/>
            <a:r>
              <a:rPr lang="en-US" sz="1800" b="0" i="0" u="none" strike="noStrike" baseline="0" dirty="0">
                <a:latin typeface="Times New Roman" panose="02020603050405020304" pitchFamily="18" charset="0"/>
                <a:cs typeface="Times New Roman" panose="02020603050405020304" pitchFamily="18" charset="0"/>
              </a:rPr>
              <a:t>Payment gateway integration refers to the process of integrating a payment gateway </a:t>
            </a:r>
            <a:r>
              <a:rPr lang="en-IN" sz="1800" b="0" i="0" u="none" strike="noStrike" baseline="0" dirty="0">
                <a:latin typeface="Times New Roman" panose="02020603050405020304" pitchFamily="18" charset="0"/>
                <a:cs typeface="Times New Roman" panose="02020603050405020304" pitchFamily="18" charset="0"/>
              </a:rPr>
              <a:t>into a website.</a:t>
            </a:r>
          </a:p>
          <a:p>
            <a:pPr algn="l"/>
            <a:r>
              <a:rPr lang="en-US" sz="1800" b="0" i="0" u="none" strike="noStrike" baseline="0" dirty="0">
                <a:latin typeface="Times New Roman" panose="02020603050405020304" pitchFamily="18" charset="0"/>
                <a:cs typeface="Times New Roman" panose="02020603050405020304" pitchFamily="18" charset="0"/>
              </a:rPr>
              <a:t>Payment gateway itself refers to services through which payment is authorized and </a:t>
            </a:r>
            <a:r>
              <a:rPr lang="en-IN" sz="1800" b="0" i="0" u="none" strike="noStrike" baseline="0" dirty="0">
                <a:latin typeface="Times New Roman" panose="02020603050405020304" pitchFamily="18" charset="0"/>
                <a:cs typeface="Times New Roman" panose="02020603050405020304" pitchFamily="18" charset="0"/>
              </a:rPr>
              <a:t>processed online.</a:t>
            </a:r>
          </a:p>
          <a:p>
            <a:pPr algn="l"/>
            <a:r>
              <a:rPr lang="en-US" sz="1800" b="0" i="0" u="none" strike="noStrike" baseline="0" dirty="0">
                <a:latin typeface="Times New Roman" panose="02020603050405020304" pitchFamily="18" charset="0"/>
                <a:cs typeface="Times New Roman" panose="02020603050405020304" pitchFamily="18" charset="0"/>
              </a:rPr>
              <a:t>In the process, the payment gateway serves as a portal or medium that hosts the </a:t>
            </a:r>
            <a:r>
              <a:rPr lang="en-IN" sz="1800" b="0" i="0" u="none" strike="noStrike" baseline="0" dirty="0">
                <a:latin typeface="Times New Roman" panose="02020603050405020304" pitchFamily="18" charset="0"/>
                <a:cs typeface="Times New Roman" panose="02020603050405020304" pitchFamily="18" charset="0"/>
              </a:rPr>
              <a:t>transaction flow.</a:t>
            </a:r>
          </a:p>
          <a:p>
            <a:pPr algn="l"/>
            <a:r>
              <a:rPr lang="en-US" sz="1800" b="0" i="0" u="none" strike="noStrike" baseline="0" dirty="0">
                <a:latin typeface="Times New Roman" panose="02020603050405020304" pitchFamily="18" charset="0"/>
                <a:cs typeface="Times New Roman" panose="02020603050405020304" pitchFamily="18" charset="0"/>
              </a:rPr>
              <a:t>To keep the gateway for online payment secure and safe, there are several security protocols and encryption in place.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73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964E-F960-0311-181F-AC56C3D1AA08}"/>
              </a:ext>
            </a:extLst>
          </p:cNvPr>
          <p:cNvSpPr>
            <a:spLocks noGrp="1"/>
          </p:cNvSpPr>
          <p:nvPr>
            <p:ph type="title"/>
          </p:nvPr>
        </p:nvSpPr>
        <p:spPr>
          <a:xfrm>
            <a:off x="1522413" y="381000"/>
            <a:ext cx="9144001" cy="671736"/>
          </a:xfrm>
        </p:spPr>
        <p:txBody>
          <a:bodyPr>
            <a:normAutofit/>
          </a:bodyPr>
          <a:lstStyle/>
          <a:p>
            <a:r>
              <a:rPr lang="en-US" sz="3200" u="sng" dirty="0">
                <a:solidFill>
                  <a:srgbClr val="00B0F0"/>
                </a:solidFill>
                <a:latin typeface="Times New Roman" panose="02020603050405020304" pitchFamily="18" charset="0"/>
                <a:cs typeface="Times New Roman" panose="02020603050405020304" pitchFamily="18" charset="0"/>
              </a:rPr>
              <a:t>ADVANTAGE:-</a:t>
            </a:r>
            <a:endParaRPr lang="en-IN" sz="3200"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4FC33A-AA7B-B775-A981-38A73C893E7D}"/>
              </a:ext>
            </a:extLst>
          </p:cNvPr>
          <p:cNvSpPr>
            <a:spLocks noGrp="1"/>
          </p:cNvSpPr>
          <p:nvPr>
            <p:ph idx="1"/>
          </p:nvPr>
        </p:nvSpPr>
        <p:spPr>
          <a:xfrm>
            <a:off x="1522413" y="1484784"/>
            <a:ext cx="9134391" cy="4992215"/>
          </a:xfrm>
        </p:spPr>
        <p:txBody>
          <a:bodyPr>
            <a:noAutofit/>
          </a:bodyPr>
          <a:lstStyle/>
          <a:p>
            <a:r>
              <a:rPr lang="en-IN" sz="2000" i="0" dirty="0">
                <a:effectLst/>
                <a:latin typeface="Times New Roman" panose="02020603050405020304" pitchFamily="18" charset="0"/>
                <a:cs typeface="Times New Roman" panose="02020603050405020304" pitchFamily="18" charset="0"/>
              </a:rPr>
              <a:t>24/7 Availability</a:t>
            </a:r>
          </a:p>
          <a:p>
            <a:r>
              <a:rPr lang="en-IN" sz="2000" i="0" dirty="0">
                <a:effectLst/>
                <a:latin typeface="Times New Roman" panose="02020603050405020304" pitchFamily="18" charset="0"/>
                <a:cs typeface="Times New Roman" panose="02020603050405020304" pitchFamily="18" charset="0"/>
              </a:rPr>
              <a:t>Integration with Other System</a:t>
            </a:r>
          </a:p>
          <a:p>
            <a:r>
              <a:rPr lang="en-IN" sz="2000" i="0" dirty="0">
                <a:effectLst/>
                <a:latin typeface="Times New Roman" panose="02020603050405020304" pitchFamily="18" charset="0"/>
                <a:cs typeface="Times New Roman" panose="02020603050405020304" pitchFamily="18" charset="0"/>
              </a:rPr>
              <a:t>Customer Trust and Confidence</a:t>
            </a:r>
          </a:p>
          <a:p>
            <a:r>
              <a:rPr lang="en-IN" sz="2000" i="0" dirty="0">
                <a:effectLst/>
                <a:latin typeface="Times New Roman" panose="02020603050405020304" pitchFamily="18" charset="0"/>
                <a:cs typeface="Times New Roman" panose="02020603050405020304" pitchFamily="18" charset="0"/>
              </a:rPr>
              <a:t>Real-time Reporting and Analytics</a:t>
            </a:r>
            <a:endParaRPr lang="en-IN" sz="2000" dirty="0">
              <a:latin typeface="Times New Roman" panose="02020603050405020304" pitchFamily="18" charset="0"/>
              <a:cs typeface="Times New Roman" panose="02020603050405020304" pitchFamily="18" charset="0"/>
            </a:endParaRPr>
          </a:p>
          <a:p>
            <a:r>
              <a:rPr lang="en-IN" sz="2000" i="0" dirty="0">
                <a:effectLst/>
                <a:latin typeface="Times New Roman" panose="02020603050405020304" pitchFamily="18" charset="0"/>
                <a:cs typeface="Times New Roman" panose="02020603050405020304" pitchFamily="18" charset="0"/>
              </a:rPr>
              <a:t>Automated Processes</a:t>
            </a:r>
          </a:p>
          <a:p>
            <a:r>
              <a:rPr lang="en-IN" sz="2000" i="0" dirty="0">
                <a:effectLst/>
                <a:latin typeface="Times New Roman" panose="02020603050405020304" pitchFamily="18" charset="0"/>
                <a:cs typeface="Times New Roman" panose="02020603050405020304" pitchFamily="18" charset="0"/>
              </a:rPr>
              <a:t>Reduced Cash Handling</a:t>
            </a:r>
          </a:p>
          <a:p>
            <a:r>
              <a:rPr lang="en-IN" sz="2000" i="0" dirty="0">
                <a:effectLst/>
                <a:latin typeface="Times New Roman" panose="02020603050405020304" pitchFamily="18" charset="0"/>
                <a:cs typeface="Times New Roman" panose="02020603050405020304" pitchFamily="18" charset="0"/>
              </a:rPr>
              <a:t>Faster Transactions</a:t>
            </a:r>
            <a:endParaRPr lang="en-IN" sz="2000" dirty="0">
              <a:latin typeface="Times New Roman" panose="02020603050405020304" pitchFamily="18" charset="0"/>
              <a:cs typeface="Times New Roman" panose="02020603050405020304" pitchFamily="18" charset="0"/>
            </a:endParaRPr>
          </a:p>
          <a:p>
            <a:r>
              <a:rPr lang="en-IN" sz="2000" i="0" dirty="0">
                <a:effectLst/>
                <a:latin typeface="Times New Roman" panose="02020603050405020304" pitchFamily="18" charset="0"/>
                <a:cs typeface="Times New Roman" panose="02020603050405020304" pitchFamily="18" charset="0"/>
              </a:rPr>
              <a:t>Increased Sales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56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8927-3CB3-2B63-8905-C797F6E254A1}"/>
              </a:ext>
            </a:extLst>
          </p:cNvPr>
          <p:cNvSpPr>
            <a:spLocks noGrp="1"/>
          </p:cNvSpPr>
          <p:nvPr>
            <p:ph type="title"/>
          </p:nvPr>
        </p:nvSpPr>
        <p:spPr>
          <a:xfrm>
            <a:off x="1522413" y="381000"/>
            <a:ext cx="9144001" cy="743744"/>
          </a:xfrm>
        </p:spPr>
        <p:txBody>
          <a:bodyPr>
            <a:normAutofit/>
          </a:bodyPr>
          <a:lstStyle/>
          <a:p>
            <a:r>
              <a:rPr lang="en-US" sz="3200" u="sng" dirty="0">
                <a:solidFill>
                  <a:srgbClr val="00B0F0"/>
                </a:solidFill>
                <a:latin typeface="Times New Roman" panose="02020603050405020304" pitchFamily="18" charset="0"/>
                <a:cs typeface="Times New Roman" panose="02020603050405020304" pitchFamily="18" charset="0"/>
              </a:rPr>
              <a:t>MODULE SPECIFICATION:-</a:t>
            </a:r>
            <a:endParaRPr lang="en-IN" sz="3200" u="sng"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A10424-A3C0-80B7-F431-193A56763A02}"/>
              </a:ext>
            </a:extLst>
          </p:cNvPr>
          <p:cNvSpPr>
            <a:spLocks noGrp="1"/>
          </p:cNvSpPr>
          <p:nvPr>
            <p:ph idx="1"/>
          </p:nvPr>
        </p:nvSpPr>
        <p:spPr>
          <a:xfrm>
            <a:off x="1522413" y="1904999"/>
            <a:ext cx="9134391" cy="3828257"/>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User</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Payment Gateway</a:t>
            </a:r>
          </a:p>
          <a:p>
            <a:r>
              <a:rPr lang="en-US" sz="2000" dirty="0">
                <a:latin typeface="Times New Roman" panose="02020603050405020304" pitchFamily="18" charset="0"/>
                <a:cs typeface="Times New Roman" panose="02020603050405020304" pitchFamily="18" charset="0"/>
              </a:rPr>
              <a:t>PayTM</a:t>
            </a:r>
          </a:p>
          <a:p>
            <a:r>
              <a:rPr lang="en-US" sz="2000" dirty="0">
                <a:latin typeface="Times New Roman" panose="02020603050405020304" pitchFamily="18" charset="0"/>
                <a:cs typeface="Times New Roman" panose="02020603050405020304" pitchFamily="18" charset="0"/>
              </a:rPr>
              <a:t>Razorpay</a:t>
            </a:r>
          </a:p>
          <a:p>
            <a:r>
              <a:rPr lang="en-US" sz="2000" dirty="0">
                <a:latin typeface="Times New Roman" panose="02020603050405020304" pitchFamily="18" charset="0"/>
                <a:cs typeface="Times New Roman" panose="02020603050405020304" pitchFamily="18" charset="0"/>
              </a:rPr>
              <a:t>UPI</a:t>
            </a:r>
          </a:p>
          <a:p>
            <a:r>
              <a:rPr lang="en-US" sz="2000" dirty="0">
                <a:latin typeface="Times New Roman" panose="02020603050405020304" pitchFamily="18" charset="0"/>
                <a:cs typeface="Times New Roman" panose="02020603050405020304" pitchFamily="18" charset="0"/>
              </a:rPr>
              <a:t>QR Code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API Settings</a:t>
            </a:r>
          </a:p>
        </p:txBody>
      </p:sp>
    </p:spTree>
    <p:extLst>
      <p:ext uri="{BB962C8B-B14F-4D97-AF65-F5344CB8AC3E}">
        <p14:creationId xmlns:p14="http://schemas.microsoft.com/office/powerpoint/2010/main" val="92184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C70BC-8526-2378-22DF-1F73531E9393}"/>
              </a:ext>
            </a:extLst>
          </p:cNvPr>
          <p:cNvSpPr>
            <a:spLocks noGrp="1"/>
          </p:cNvSpPr>
          <p:nvPr>
            <p:ph type="title"/>
          </p:nvPr>
        </p:nvSpPr>
        <p:spPr>
          <a:xfrm>
            <a:off x="1522413" y="381000"/>
            <a:ext cx="9144001" cy="671736"/>
          </a:xfrm>
        </p:spPr>
        <p:txBody>
          <a:bodyPr/>
          <a:lstStyle/>
          <a:p>
            <a:r>
              <a:rPr lang="en-US" sz="3600" u="sng" dirty="0">
                <a:solidFill>
                  <a:srgbClr val="00B0F0"/>
                </a:solidFill>
                <a:latin typeface="Times New Roman" panose="02020603050405020304" pitchFamily="18" charset="0"/>
                <a:cs typeface="Times New Roman" panose="02020603050405020304" pitchFamily="18" charset="0"/>
              </a:rPr>
              <a:t>MODULE SPECIFICATION:-</a:t>
            </a:r>
            <a:endParaRPr lang="en-IN" dirty="0"/>
          </a:p>
        </p:txBody>
      </p:sp>
      <p:sp>
        <p:nvSpPr>
          <p:cNvPr id="3" name="Content Placeholder 2">
            <a:extLst>
              <a:ext uri="{FF2B5EF4-FFF2-40B4-BE49-F238E27FC236}">
                <a16:creationId xmlns:a16="http://schemas.microsoft.com/office/drawing/2014/main" id="{7746601B-4BEC-10BF-FBD2-95F5D582E068}"/>
              </a:ext>
            </a:extLst>
          </p:cNvPr>
          <p:cNvSpPr>
            <a:spLocks noGrp="1"/>
          </p:cNvSpPr>
          <p:nvPr>
            <p:ph idx="1"/>
          </p:nvPr>
        </p:nvSpPr>
        <p:spPr>
          <a:xfrm>
            <a:off x="1522413" y="1268760"/>
            <a:ext cx="9134391" cy="5400599"/>
          </a:xfrm>
        </p:spPr>
        <p:txBody>
          <a:bodyPr>
            <a:normAutofit/>
          </a:bodyPr>
          <a:lstStyle/>
          <a:p>
            <a:r>
              <a:rPr lang="en-US" dirty="0">
                <a:latin typeface="Times New Roman" panose="02020603050405020304" pitchFamily="18" charset="0"/>
                <a:cs typeface="Times New Roman" panose="02020603050405020304" pitchFamily="18" charset="0"/>
              </a:rPr>
              <a:t>USER MODULE:</a:t>
            </a:r>
            <a:endParaRPr lang="en-IN" dirty="0">
              <a:latin typeface="Times New Roman" panose="02020603050405020304" pitchFamily="18" charset="0"/>
              <a:cs typeface="Times New Roman" panose="02020603050405020304" pitchFamily="18" charset="0"/>
            </a:endParaRPr>
          </a:p>
          <a:p>
            <a:pPr marL="0" indent="0">
              <a:buNone/>
            </a:pPr>
            <a:r>
              <a:rPr lang="en-US" sz="1800" b="0" i="0" dirty="0">
                <a:effectLst/>
                <a:latin typeface="Times New Roman" panose="02020603050405020304" pitchFamily="18" charset="0"/>
                <a:cs typeface="Times New Roman" panose="02020603050405020304" pitchFamily="18" charset="0"/>
              </a:rPr>
              <a:t>          The user module in a payment gateway manages account creation, authentication, and user profile details for secure transactions. It enables users to update information, track transaction history, and manage payment methods seamlessly.</a:t>
            </a:r>
            <a:r>
              <a:rPr lang="en-US" sz="1800" b="0" i="0" dirty="0">
                <a:solidFill>
                  <a:srgbClr val="374151"/>
                </a:solidFill>
                <a:effectLst/>
                <a:latin typeface="Söhne"/>
              </a:rPr>
              <a:t> </a:t>
            </a:r>
            <a:r>
              <a:rPr lang="en-US" sz="1800" dirty="0">
                <a:latin typeface="Times New Roman" panose="02020603050405020304" pitchFamily="18" charset="0"/>
                <a:cs typeface="Times New Roman" panose="02020603050405020304" pitchFamily="18" charset="0"/>
              </a:rPr>
              <a:t>T</a:t>
            </a:r>
            <a:r>
              <a:rPr lang="en-US" sz="1800" b="0" i="0" dirty="0">
                <a:effectLst/>
                <a:latin typeface="Times New Roman" panose="02020603050405020304" pitchFamily="18" charset="0"/>
                <a:cs typeface="Times New Roman" panose="02020603050405020304" pitchFamily="18" charset="0"/>
              </a:rPr>
              <a:t>he user module ensures a user-friendly and secure environment for online transactions.</a:t>
            </a:r>
          </a:p>
          <a:p>
            <a:r>
              <a:rPr lang="en-US" dirty="0">
                <a:latin typeface="Times New Roman" panose="02020603050405020304" pitchFamily="18" charset="0"/>
                <a:cs typeface="Times New Roman" panose="02020603050405020304" pitchFamily="18" charset="0"/>
              </a:rPr>
              <a:t>Payment Gateway:</a:t>
            </a:r>
          </a:p>
          <a:p>
            <a:pPr marL="0" indent="0">
              <a:buNone/>
            </a:pPr>
            <a:r>
              <a:rPr lang="en-US" sz="1800" b="0" i="0" dirty="0">
                <a:effectLst/>
                <a:latin typeface="Times New Roman" panose="02020603050405020304" pitchFamily="18" charset="0"/>
                <a:cs typeface="Times New Roman" panose="02020603050405020304" pitchFamily="18" charset="0"/>
              </a:rPr>
              <a:t>          Develop a secure payment gateway module. Support major credit cards and popular payment methods. Ensure seamless integration with the existing system</a:t>
            </a:r>
            <a:r>
              <a:rPr lang="en-US" sz="1800" dirty="0">
                <a:latin typeface="Times New Roman" panose="02020603050405020304" pitchFamily="18" charset="0"/>
                <a:cs typeface="Times New Roman" panose="02020603050405020304" pitchFamily="18" charset="0"/>
              </a:rPr>
              <a:t>.</a:t>
            </a:r>
            <a:r>
              <a:rPr lang="en-US" sz="1800" dirty="0">
                <a:solidFill>
                  <a:srgbClr val="374151"/>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PayTM, Razorpay, UPI,QR code.</a:t>
            </a:r>
            <a:endParaRPr lang="en-US"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API Settings:</a:t>
            </a:r>
          </a:p>
          <a:p>
            <a:pPr marL="0" indent="0">
              <a:buNone/>
            </a:pPr>
            <a:r>
              <a:rPr lang="en-US" b="0" i="0" dirty="0">
                <a:solidFill>
                  <a:srgbClr val="374151"/>
                </a:solidFill>
                <a:effectLst/>
                <a:latin typeface="Söhne"/>
              </a:rPr>
              <a:t>         </a:t>
            </a:r>
            <a:r>
              <a:rPr lang="en-US" sz="1800" b="0" i="0" dirty="0">
                <a:effectLst/>
                <a:latin typeface="Times New Roman" panose="02020603050405020304" pitchFamily="18" charset="0"/>
                <a:cs typeface="Times New Roman" panose="02020603050405020304" pitchFamily="18" charset="0"/>
              </a:rPr>
              <a:t>Securely process online transactions with our Payment Gateway API module. Supports major payment methods for seamless transactions. Easily integrate with your platform for efficient and reliable payment processing.</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657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62164" y="404664"/>
            <a:ext cx="4464496" cy="792088"/>
          </a:xfrm>
        </p:spPr>
        <p:txBody>
          <a:bodyPr>
            <a:normAutofit/>
          </a:bodyPr>
          <a:lstStyle/>
          <a:p>
            <a:r>
              <a:rPr lang="en-US" u="sng" dirty="0">
                <a:solidFill>
                  <a:srgbClr val="00B0F0"/>
                </a:solidFill>
                <a:latin typeface="Times New Roman" panose="02020603050405020304" pitchFamily="18" charset="0"/>
                <a:cs typeface="Times New Roman" panose="02020603050405020304" pitchFamily="18" charset="0"/>
              </a:rPr>
              <a:t>TABLE DESIGN:-</a:t>
            </a:r>
          </a:p>
        </p:txBody>
      </p:sp>
      <p:sp>
        <p:nvSpPr>
          <p:cNvPr id="4" name="Text Placeholder 3"/>
          <p:cNvSpPr>
            <a:spLocks noGrp="1"/>
          </p:cNvSpPr>
          <p:nvPr>
            <p:ph type="body" sz="half" idx="2"/>
          </p:nvPr>
        </p:nvSpPr>
        <p:spPr>
          <a:xfrm>
            <a:off x="1629916" y="1628800"/>
            <a:ext cx="7704856" cy="864096"/>
          </a:xfrm>
        </p:spPr>
        <p:txBody>
          <a:bodyPr>
            <a:normAutofit/>
          </a:bodyPr>
          <a:lstStyle/>
          <a:p>
            <a:r>
              <a:rPr lang="en-US" b="1" dirty="0">
                <a:latin typeface="Times New Roman" panose="02020603050405020304" pitchFamily="18" charset="0"/>
                <a:cs typeface="Times New Roman" panose="02020603050405020304" pitchFamily="18" charset="0"/>
              </a:rPr>
              <a:t>Table Name  </a:t>
            </a:r>
            <a:r>
              <a:rPr lang="en-US" dirty="0">
                <a:latin typeface="Times New Roman" panose="02020603050405020304" pitchFamily="18" charset="0"/>
                <a:cs typeface="Times New Roman" panose="02020603050405020304" pitchFamily="18" charset="0"/>
              </a:rPr>
              <a:t>: USER</a:t>
            </a:r>
          </a:p>
          <a:p>
            <a:r>
              <a:rPr lang="en-US" b="1" dirty="0">
                <a:latin typeface="Times New Roman" panose="02020603050405020304" pitchFamily="18" charset="0"/>
                <a:cs typeface="Times New Roman" panose="02020603050405020304" pitchFamily="18" charset="0"/>
              </a:rPr>
              <a:t>Purpose </a:t>
            </a:r>
            <a:r>
              <a:rPr lang="en-US" dirty="0">
                <a:latin typeface="Times New Roman" panose="02020603050405020304" pitchFamily="18" charset="0"/>
                <a:cs typeface="Times New Roman" panose="02020603050405020304" pitchFamily="18" charset="0"/>
              </a:rPr>
              <a:t>        : This table is used to store the user information details.</a:t>
            </a:r>
          </a:p>
        </p:txBody>
      </p:sp>
      <p:graphicFrame>
        <p:nvGraphicFramePr>
          <p:cNvPr id="7" name="Table 6">
            <a:extLst>
              <a:ext uri="{FF2B5EF4-FFF2-40B4-BE49-F238E27FC236}">
                <a16:creationId xmlns:a16="http://schemas.microsoft.com/office/drawing/2014/main" id="{15BE5133-8E4C-B6DD-6008-78814A4F180C}"/>
              </a:ext>
            </a:extLst>
          </p:cNvPr>
          <p:cNvGraphicFramePr>
            <a:graphicFrameLocks noGrp="1"/>
          </p:cNvGraphicFramePr>
          <p:nvPr>
            <p:extLst>
              <p:ext uri="{D42A27DB-BD31-4B8C-83A1-F6EECF244321}">
                <p14:modId xmlns:p14="http://schemas.microsoft.com/office/powerpoint/2010/main" val="235523231"/>
              </p:ext>
            </p:extLst>
          </p:nvPr>
        </p:nvGraphicFramePr>
        <p:xfrm>
          <a:off x="1701924" y="2636912"/>
          <a:ext cx="9145017" cy="3729607"/>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4107749946"/>
                    </a:ext>
                  </a:extLst>
                </a:gridCol>
                <a:gridCol w="1597614">
                  <a:extLst>
                    <a:ext uri="{9D8B030D-6E8A-4147-A177-3AD203B41FA5}">
                      <a16:colId xmlns:a16="http://schemas.microsoft.com/office/drawing/2014/main" val="3759219402"/>
                    </a:ext>
                  </a:extLst>
                </a:gridCol>
                <a:gridCol w="926676">
                  <a:extLst>
                    <a:ext uri="{9D8B030D-6E8A-4147-A177-3AD203B41FA5}">
                      <a16:colId xmlns:a16="http://schemas.microsoft.com/office/drawing/2014/main" val="1939806470"/>
                    </a:ext>
                  </a:extLst>
                </a:gridCol>
                <a:gridCol w="1747802">
                  <a:extLst>
                    <a:ext uri="{9D8B030D-6E8A-4147-A177-3AD203B41FA5}">
                      <a16:colId xmlns:a16="http://schemas.microsoft.com/office/drawing/2014/main" val="1751340394"/>
                    </a:ext>
                  </a:extLst>
                </a:gridCol>
                <a:gridCol w="3072725">
                  <a:extLst>
                    <a:ext uri="{9D8B030D-6E8A-4147-A177-3AD203B41FA5}">
                      <a16:colId xmlns:a16="http://schemas.microsoft.com/office/drawing/2014/main" val="27428516"/>
                    </a:ext>
                  </a:extLst>
                </a:gridCol>
              </a:tblGrid>
              <a:tr h="372961">
                <a:tc>
                  <a:txBody>
                    <a:bodyPr/>
                    <a:lstStyle/>
                    <a:p>
                      <a:r>
                        <a:rPr lang="en-US" dirty="0">
                          <a:latin typeface="Times New Roman" panose="02020603050405020304" pitchFamily="18" charset="0"/>
                          <a:cs typeface="Times New Roman" panose="02020603050405020304" pitchFamily="18" charset="0"/>
                        </a:rPr>
                        <a:t>FIELDNAME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DATATYPE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SIZE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CONSTRAINT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4517223"/>
                  </a:ext>
                </a:extLst>
              </a:tr>
              <a:tr h="652681">
                <a:tc>
                  <a:txBody>
                    <a:bodyPr/>
                    <a:lstStyle/>
                    <a:p>
                      <a:r>
                        <a:rPr lang="en-US" dirty="0">
                          <a:latin typeface="Times New Roman" panose="02020603050405020304" pitchFamily="18" charset="0"/>
                          <a:cs typeface="Times New Roman" panose="02020603050405020304" pitchFamily="18" charset="0"/>
                        </a:rPr>
                        <a:t>Id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VARCHAR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Primary Key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unique id to identify the payment.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2955037"/>
                  </a:ext>
                </a:extLst>
              </a:tr>
              <a:tr h="372961">
                <a:tc>
                  <a:txBody>
                    <a:bodyPr/>
                    <a:lstStyle/>
                    <a:p>
                      <a:r>
                        <a:rPr lang="en-US" dirty="0">
                          <a:latin typeface="Times New Roman" panose="02020603050405020304" pitchFamily="18" charset="0"/>
                          <a:cs typeface="Times New Roman" panose="02020603050405020304" pitchFamily="18" charset="0"/>
                        </a:rPr>
                        <a:t>User_name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VARCHAR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name of the user.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5279735"/>
                  </a:ext>
                </a:extLst>
              </a:tr>
              <a:tr h="372961">
                <a:tc>
                  <a:txBody>
                    <a:bodyPr/>
                    <a:lstStyle/>
                    <a:p>
                      <a:r>
                        <a:rPr lang="en-US" dirty="0">
                          <a:latin typeface="Times New Roman" panose="02020603050405020304" pitchFamily="18" charset="0"/>
                          <a:cs typeface="Times New Roman" panose="02020603050405020304" pitchFamily="18" charset="0"/>
                        </a:rPr>
                        <a:t>User_mobile_no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VARCHAR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number of the user mobile.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3095386"/>
                  </a:ext>
                </a:extLst>
              </a:tr>
              <a:tr h="652681">
                <a:tc>
                  <a:txBody>
                    <a:bodyPr/>
                    <a:lstStyle/>
                    <a:p>
                      <a:r>
                        <a:rPr lang="en-US" dirty="0">
                          <a:latin typeface="Times New Roman" panose="02020603050405020304" pitchFamily="18" charset="0"/>
                          <a:cs typeface="Times New Roman" panose="02020603050405020304" pitchFamily="18" charset="0"/>
                        </a:rPr>
                        <a:t>User_email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VARCHAR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40</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email of the user.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4015691"/>
                  </a:ext>
                </a:extLst>
              </a:tr>
              <a:tr h="652681">
                <a:tc>
                  <a:txBody>
                    <a:bodyPr/>
                    <a:lstStyle/>
                    <a:p>
                      <a:r>
                        <a:rPr lang="en-US" dirty="0">
                          <a:latin typeface="Times New Roman" panose="02020603050405020304" pitchFamily="18" charset="0"/>
                          <a:cs typeface="Times New Roman" panose="02020603050405020304" pitchFamily="18" charset="0"/>
                        </a:rPr>
                        <a:t>User_pass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VARCHAR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password of the user.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7391196"/>
                  </a:ext>
                </a:extLst>
              </a:tr>
              <a:tr h="652681">
                <a:tc>
                  <a:txBody>
                    <a:bodyPr/>
                    <a:lstStyle/>
                    <a:p>
                      <a:r>
                        <a:rPr lang="en-US" dirty="0">
                          <a:latin typeface="Times New Roman" panose="02020603050405020304" pitchFamily="18" charset="0"/>
                          <a:cs typeface="Times New Roman" panose="02020603050405020304" pitchFamily="18" charset="0"/>
                        </a:rPr>
                        <a:t>Referral_code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VARCHAR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The referral code for the user.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9998064"/>
                  </a:ext>
                </a:extLst>
              </a:tr>
            </a:tbl>
          </a:graphicData>
        </a:graphic>
      </p:graphicFrame>
    </p:spTree>
    <p:extLst>
      <p:ext uri="{BB962C8B-B14F-4D97-AF65-F5344CB8AC3E}">
        <p14:creationId xmlns:p14="http://schemas.microsoft.com/office/powerpoint/2010/main" val="12592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B65B9A5-16EE-E6B7-885C-81AB28D4D628}"/>
              </a:ext>
            </a:extLst>
          </p:cNvPr>
          <p:cNvGraphicFramePr>
            <a:graphicFrameLocks noGrp="1"/>
          </p:cNvGraphicFramePr>
          <p:nvPr>
            <p:extLst>
              <p:ext uri="{D42A27DB-BD31-4B8C-83A1-F6EECF244321}">
                <p14:modId xmlns:p14="http://schemas.microsoft.com/office/powerpoint/2010/main" val="1543621040"/>
              </p:ext>
            </p:extLst>
          </p:nvPr>
        </p:nvGraphicFramePr>
        <p:xfrm>
          <a:off x="1917948" y="1628800"/>
          <a:ext cx="8928992" cy="4262109"/>
        </p:xfrm>
        <a:graphic>
          <a:graphicData uri="http://schemas.openxmlformats.org/drawingml/2006/table">
            <a:tbl>
              <a:tblPr firstRow="1" bandRow="1">
                <a:tableStyleId>{5C22544A-7EE6-4342-B048-85BDC9FD1C3A}</a:tableStyleId>
              </a:tblPr>
              <a:tblGrid>
                <a:gridCol w="1675947">
                  <a:extLst>
                    <a:ext uri="{9D8B030D-6E8A-4147-A177-3AD203B41FA5}">
                      <a16:colId xmlns:a16="http://schemas.microsoft.com/office/drawing/2014/main" val="2144479431"/>
                    </a:ext>
                  </a:extLst>
                </a:gridCol>
                <a:gridCol w="1577652">
                  <a:extLst>
                    <a:ext uri="{9D8B030D-6E8A-4147-A177-3AD203B41FA5}">
                      <a16:colId xmlns:a16="http://schemas.microsoft.com/office/drawing/2014/main" val="581693053"/>
                    </a:ext>
                  </a:extLst>
                </a:gridCol>
                <a:gridCol w="915098">
                  <a:extLst>
                    <a:ext uri="{9D8B030D-6E8A-4147-A177-3AD203B41FA5}">
                      <a16:colId xmlns:a16="http://schemas.microsoft.com/office/drawing/2014/main" val="2377326605"/>
                    </a:ext>
                  </a:extLst>
                </a:gridCol>
                <a:gridCol w="1725964">
                  <a:extLst>
                    <a:ext uri="{9D8B030D-6E8A-4147-A177-3AD203B41FA5}">
                      <a16:colId xmlns:a16="http://schemas.microsoft.com/office/drawing/2014/main" val="217095292"/>
                    </a:ext>
                  </a:extLst>
                </a:gridCol>
                <a:gridCol w="3034331">
                  <a:extLst>
                    <a:ext uri="{9D8B030D-6E8A-4147-A177-3AD203B41FA5}">
                      <a16:colId xmlns:a16="http://schemas.microsoft.com/office/drawing/2014/main" val="2383427037"/>
                    </a:ext>
                  </a:extLst>
                </a:gridCol>
              </a:tblGrid>
              <a:tr h="504055">
                <a:tc>
                  <a:txBody>
                    <a:bodyPr/>
                    <a:lstStyle/>
                    <a:p>
                      <a:r>
                        <a:rPr lang="en-US" b="0" dirty="0">
                          <a:solidFill>
                            <a:schemeClr val="bg1"/>
                          </a:solidFill>
                          <a:latin typeface="Times New Roman" panose="02020603050405020304" pitchFamily="18" charset="0"/>
                          <a:cs typeface="Times New Roman" panose="02020603050405020304" pitchFamily="18" charset="0"/>
                        </a:rPr>
                        <a:t>Sponsor_id</a:t>
                      </a:r>
                      <a:endParaRPr lang="en-IN" b="0" dirty="0">
                        <a:solidFill>
                          <a:schemeClr val="bg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b="0" dirty="0">
                          <a:solidFill>
                            <a:schemeClr val="bg1"/>
                          </a:solidFill>
                          <a:latin typeface="Times New Roman" panose="02020603050405020304" pitchFamily="18" charset="0"/>
                          <a:cs typeface="Times New Roman" panose="02020603050405020304" pitchFamily="18" charset="0"/>
                        </a:rPr>
                        <a:t>VARCHAR</a:t>
                      </a:r>
                      <a:endParaRPr lang="en-IN" b="0" dirty="0">
                        <a:solidFill>
                          <a:schemeClr val="bg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b="0" dirty="0">
                          <a:solidFill>
                            <a:schemeClr val="bg1"/>
                          </a:solidFill>
                          <a:latin typeface="Times New Roman" panose="02020603050405020304" pitchFamily="18" charset="0"/>
                          <a:cs typeface="Times New Roman" panose="02020603050405020304" pitchFamily="18" charset="0"/>
                        </a:rPr>
                        <a:t>10</a:t>
                      </a:r>
                      <a:endParaRPr lang="en-IN" b="0" dirty="0">
                        <a:solidFill>
                          <a:schemeClr val="bg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b="0" dirty="0">
                          <a:solidFill>
                            <a:schemeClr val="bg1"/>
                          </a:solidFill>
                          <a:latin typeface="Times New Roman" panose="02020603050405020304" pitchFamily="18" charset="0"/>
                          <a:cs typeface="Times New Roman" panose="02020603050405020304" pitchFamily="18" charset="0"/>
                        </a:rPr>
                        <a:t>Not Null</a:t>
                      </a:r>
                      <a:endParaRPr lang="en-IN" b="0" dirty="0">
                        <a:solidFill>
                          <a:schemeClr val="bg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r>
                        <a:rPr lang="en-US" b="0" dirty="0">
                          <a:solidFill>
                            <a:schemeClr val="bg1"/>
                          </a:solidFill>
                          <a:latin typeface="Times New Roman" panose="02020603050405020304" pitchFamily="18" charset="0"/>
                          <a:cs typeface="Times New Roman" panose="02020603050405020304" pitchFamily="18" charset="0"/>
                        </a:rPr>
                        <a:t>The id of the user.</a:t>
                      </a:r>
                      <a:endParaRPr lang="en-IN" b="0" dirty="0">
                        <a:solidFill>
                          <a:schemeClr val="bg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extLst>
                  <a:ext uri="{0D108BD9-81ED-4DB2-BD59-A6C34878D82A}">
                    <a16:rowId xmlns:a16="http://schemas.microsoft.com/office/drawing/2014/main" val="2106611177"/>
                  </a:ext>
                </a:extLst>
              </a:tr>
              <a:tr h="432048">
                <a:tc>
                  <a:txBody>
                    <a:bodyPr/>
                    <a:lstStyle/>
                    <a:p>
                      <a:r>
                        <a:rPr lang="en-US" dirty="0">
                          <a:latin typeface="Times New Roman" panose="02020603050405020304" pitchFamily="18" charset="0"/>
                          <a:cs typeface="Times New Roman" panose="02020603050405020304" pitchFamily="18" charset="0"/>
                        </a:rPr>
                        <a:t>Random_key</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VARCHAR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random key of the user.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3603395"/>
                  </a:ext>
                </a:extLst>
              </a:tr>
              <a:tr h="618184">
                <a:tc>
                  <a:txBody>
                    <a:bodyPr/>
                    <a:lstStyle/>
                    <a:p>
                      <a:r>
                        <a:rPr lang="en-US" dirty="0">
                          <a:latin typeface="Times New Roman" panose="02020603050405020304" pitchFamily="18" charset="0"/>
                          <a:cs typeface="Times New Roman" panose="02020603050405020304" pitchFamily="18" charset="0"/>
                        </a:rPr>
                        <a:t>Role_id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TINYINT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role of the user can be active inactive.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4492483"/>
                  </a:ext>
                </a:extLst>
              </a:tr>
              <a:tr h="491366">
                <a:tc>
                  <a:txBody>
                    <a:bodyPr/>
                    <a:lstStyle/>
                    <a:p>
                      <a:r>
                        <a:rPr lang="en-US" dirty="0">
                          <a:latin typeface="Times New Roman" panose="02020603050405020304" pitchFamily="18" charset="0"/>
                          <a:cs typeface="Times New Roman" panose="02020603050405020304" pitchFamily="18" charset="0"/>
                        </a:rPr>
                        <a:t>Photo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VARCHAR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30</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photo of the user.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0779667"/>
                  </a:ext>
                </a:extLst>
              </a:tr>
              <a:tr h="618184">
                <a:tc>
                  <a:txBody>
                    <a:bodyPr/>
                    <a:lstStyle/>
                    <a:p>
                      <a:r>
                        <a:rPr lang="en-US" dirty="0">
                          <a:latin typeface="Times New Roman" panose="02020603050405020304" pitchFamily="18" charset="0"/>
                          <a:cs typeface="Times New Roman" panose="02020603050405020304" pitchFamily="18" charset="0"/>
                        </a:rPr>
                        <a:t>Date_created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TIMESTAMP</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30</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date is created.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6151729"/>
                  </a:ext>
                </a:extLst>
              </a:tr>
              <a:tr h="618184">
                <a:tc>
                  <a:txBody>
                    <a:bodyPr/>
                    <a:lstStyle/>
                    <a:p>
                      <a:r>
                        <a:rPr lang="en-US" dirty="0">
                          <a:latin typeface="Times New Roman" panose="02020603050405020304" pitchFamily="18" charset="0"/>
                          <a:cs typeface="Times New Roman" panose="02020603050405020304" pitchFamily="18" charset="0"/>
                        </a:rPr>
                        <a:t>Date_modified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DATETIME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The date and time.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6581028"/>
                  </a:ext>
                </a:extLst>
              </a:tr>
              <a:tr h="883120">
                <a:tc>
                  <a:txBody>
                    <a:bodyPr/>
                    <a:lstStyle/>
                    <a:p>
                      <a:r>
                        <a:rPr lang="en-US" dirty="0">
                          <a:latin typeface="Times New Roman" panose="02020603050405020304" pitchFamily="18" charset="0"/>
                          <a:cs typeface="Times New Roman" panose="02020603050405020304" pitchFamily="18" charset="0"/>
                        </a:rPr>
                        <a:t>Status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TINYINT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status of the payment can be active inactive.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62240694"/>
                  </a:ext>
                </a:extLst>
              </a:tr>
            </a:tbl>
          </a:graphicData>
        </a:graphic>
      </p:graphicFrame>
    </p:spTree>
    <p:extLst>
      <p:ext uri="{BB962C8B-B14F-4D97-AF65-F5344CB8AC3E}">
        <p14:creationId xmlns:p14="http://schemas.microsoft.com/office/powerpoint/2010/main" val="377435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F7EA-1C75-DC43-755B-3A0065C3E30F}"/>
              </a:ext>
            </a:extLst>
          </p:cNvPr>
          <p:cNvSpPr>
            <a:spLocks noGrp="1"/>
          </p:cNvSpPr>
          <p:nvPr>
            <p:ph type="title"/>
          </p:nvPr>
        </p:nvSpPr>
        <p:spPr>
          <a:xfrm>
            <a:off x="1522413" y="548680"/>
            <a:ext cx="9144001" cy="792088"/>
          </a:xfrm>
        </p:spPr>
        <p:txBody>
          <a:bodyPr>
            <a:normAutofit/>
          </a:bodyPr>
          <a:lstStyle/>
          <a:p>
            <a:r>
              <a:rPr lang="en-US" u="sng" dirty="0">
                <a:solidFill>
                  <a:srgbClr val="00B0F0"/>
                </a:solidFill>
                <a:latin typeface="Times New Roman" panose="02020603050405020304" pitchFamily="18" charset="0"/>
                <a:cs typeface="Times New Roman" panose="02020603050405020304" pitchFamily="18" charset="0"/>
              </a:rPr>
              <a:t>USERS TABLE RECORDS:-</a:t>
            </a:r>
            <a:endParaRPr lang="en-IN" u="sng" dirty="0">
              <a:solidFill>
                <a:srgbClr val="00B0F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03C138C-208F-2C6A-6065-128FC4EBA21D}"/>
              </a:ext>
            </a:extLst>
          </p:cNvPr>
          <p:cNvPicPr>
            <a:picLocks noGrp="1" noChangeAspect="1"/>
          </p:cNvPicPr>
          <p:nvPr>
            <p:ph idx="1"/>
          </p:nvPr>
        </p:nvPicPr>
        <p:blipFill rotWithShape="1">
          <a:blip r:embed="rId2"/>
          <a:srcRect l="8647" t="36573" b="33856"/>
          <a:stretch/>
        </p:blipFill>
        <p:spPr>
          <a:xfrm>
            <a:off x="1522413" y="2420888"/>
            <a:ext cx="9828584" cy="2520280"/>
          </a:xfrm>
        </p:spPr>
      </p:pic>
    </p:spTree>
    <p:extLst>
      <p:ext uri="{BB962C8B-B14F-4D97-AF65-F5344CB8AC3E}">
        <p14:creationId xmlns:p14="http://schemas.microsoft.com/office/powerpoint/2010/main" val="233262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62164" y="404664"/>
            <a:ext cx="4464496" cy="792088"/>
          </a:xfrm>
        </p:spPr>
        <p:txBody>
          <a:bodyPr>
            <a:normAutofit/>
          </a:bodyPr>
          <a:lstStyle/>
          <a:p>
            <a:r>
              <a:rPr lang="en-US" u="sng" dirty="0">
                <a:solidFill>
                  <a:srgbClr val="00B0F0"/>
                </a:solidFill>
                <a:latin typeface="Times New Roman" panose="02020603050405020304" pitchFamily="18" charset="0"/>
                <a:cs typeface="Times New Roman" panose="02020603050405020304" pitchFamily="18" charset="0"/>
              </a:rPr>
              <a:t>TABLE DESIGN:-</a:t>
            </a:r>
          </a:p>
        </p:txBody>
      </p:sp>
      <p:sp>
        <p:nvSpPr>
          <p:cNvPr id="4" name="Text Placeholder 3"/>
          <p:cNvSpPr>
            <a:spLocks noGrp="1"/>
          </p:cNvSpPr>
          <p:nvPr>
            <p:ph type="body" sz="half" idx="2"/>
          </p:nvPr>
        </p:nvSpPr>
        <p:spPr>
          <a:xfrm>
            <a:off x="1629916" y="1628800"/>
            <a:ext cx="7704856" cy="864096"/>
          </a:xfrm>
        </p:spPr>
        <p:txBody>
          <a:bodyPr>
            <a:normAutofit fontScale="92500"/>
          </a:bodyPr>
          <a:lstStyle/>
          <a:p>
            <a:r>
              <a:rPr lang="en-US" b="1" dirty="0">
                <a:latin typeface="Times New Roman" panose="02020603050405020304" pitchFamily="18" charset="0"/>
                <a:cs typeface="Times New Roman" panose="02020603050405020304" pitchFamily="18" charset="0"/>
              </a:rPr>
              <a:t>Table Name  </a:t>
            </a:r>
            <a:r>
              <a:rPr lang="en-US" dirty="0">
                <a:latin typeface="Times New Roman" panose="02020603050405020304" pitchFamily="18" charset="0"/>
                <a:cs typeface="Times New Roman" panose="02020603050405020304" pitchFamily="18" charset="0"/>
              </a:rPr>
              <a:t>: PAYMENT_GATEWAY</a:t>
            </a:r>
          </a:p>
          <a:p>
            <a:r>
              <a:rPr lang="en-US" b="1" dirty="0">
                <a:latin typeface="Times New Roman" panose="02020603050405020304" pitchFamily="18" charset="0"/>
                <a:cs typeface="Times New Roman" panose="02020603050405020304" pitchFamily="18" charset="0"/>
              </a:rPr>
              <a:t>Purpose </a:t>
            </a:r>
            <a:r>
              <a:rPr lang="en-US" dirty="0">
                <a:latin typeface="Times New Roman" panose="02020603050405020304" pitchFamily="18" charset="0"/>
                <a:cs typeface="Times New Roman" panose="02020603050405020304" pitchFamily="18" charset="0"/>
              </a:rPr>
              <a:t>        : This table is used to store the payment_gateway information details.</a:t>
            </a:r>
          </a:p>
        </p:txBody>
      </p:sp>
      <p:graphicFrame>
        <p:nvGraphicFramePr>
          <p:cNvPr id="7" name="Table 6">
            <a:extLst>
              <a:ext uri="{FF2B5EF4-FFF2-40B4-BE49-F238E27FC236}">
                <a16:creationId xmlns:a16="http://schemas.microsoft.com/office/drawing/2014/main" id="{15BE5133-8E4C-B6DD-6008-78814A4F180C}"/>
              </a:ext>
            </a:extLst>
          </p:cNvPr>
          <p:cNvGraphicFramePr>
            <a:graphicFrameLocks noGrp="1"/>
          </p:cNvGraphicFramePr>
          <p:nvPr>
            <p:extLst>
              <p:ext uri="{D42A27DB-BD31-4B8C-83A1-F6EECF244321}">
                <p14:modId xmlns:p14="http://schemas.microsoft.com/office/powerpoint/2010/main" val="3745964731"/>
              </p:ext>
            </p:extLst>
          </p:nvPr>
        </p:nvGraphicFramePr>
        <p:xfrm>
          <a:off x="1773932" y="2708918"/>
          <a:ext cx="9073009" cy="3657600"/>
        </p:xfrm>
        <a:graphic>
          <a:graphicData uri="http://schemas.openxmlformats.org/drawingml/2006/table">
            <a:tbl>
              <a:tblPr firstRow="1" bandRow="1">
                <a:tableStyleId>{5C22544A-7EE6-4342-B048-85BDC9FD1C3A}</a:tableStyleId>
              </a:tblPr>
              <a:tblGrid>
                <a:gridCol w="1685530">
                  <a:extLst>
                    <a:ext uri="{9D8B030D-6E8A-4147-A177-3AD203B41FA5}">
                      <a16:colId xmlns:a16="http://schemas.microsoft.com/office/drawing/2014/main" val="4107749946"/>
                    </a:ext>
                  </a:extLst>
                </a:gridCol>
                <a:gridCol w="1685530">
                  <a:extLst>
                    <a:ext uri="{9D8B030D-6E8A-4147-A177-3AD203B41FA5}">
                      <a16:colId xmlns:a16="http://schemas.microsoft.com/office/drawing/2014/main" val="3759219402"/>
                    </a:ext>
                  </a:extLst>
                </a:gridCol>
                <a:gridCol w="877412">
                  <a:extLst>
                    <a:ext uri="{9D8B030D-6E8A-4147-A177-3AD203B41FA5}">
                      <a16:colId xmlns:a16="http://schemas.microsoft.com/office/drawing/2014/main" val="1939806470"/>
                    </a:ext>
                  </a:extLst>
                </a:gridCol>
                <a:gridCol w="1800200">
                  <a:extLst>
                    <a:ext uri="{9D8B030D-6E8A-4147-A177-3AD203B41FA5}">
                      <a16:colId xmlns:a16="http://schemas.microsoft.com/office/drawing/2014/main" val="1751340394"/>
                    </a:ext>
                  </a:extLst>
                </a:gridCol>
                <a:gridCol w="3024337">
                  <a:extLst>
                    <a:ext uri="{9D8B030D-6E8A-4147-A177-3AD203B41FA5}">
                      <a16:colId xmlns:a16="http://schemas.microsoft.com/office/drawing/2014/main" val="27428516"/>
                    </a:ext>
                  </a:extLst>
                </a:gridCol>
              </a:tblGrid>
              <a:tr h="358559">
                <a:tc>
                  <a:txBody>
                    <a:bodyPr/>
                    <a:lstStyle/>
                    <a:p>
                      <a:r>
                        <a:rPr lang="en-US" dirty="0">
                          <a:latin typeface="Times New Roman" panose="02020603050405020304" pitchFamily="18" charset="0"/>
                          <a:cs typeface="Times New Roman" panose="02020603050405020304" pitchFamily="18" charset="0"/>
                        </a:rPr>
                        <a:t>FIELDNAME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DATATYPE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SIZE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CONSTRAINT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4517223"/>
                  </a:ext>
                </a:extLst>
              </a:tr>
              <a:tr h="627478">
                <a:tc>
                  <a:txBody>
                    <a:bodyPr/>
                    <a:lstStyle/>
                    <a:p>
                      <a:r>
                        <a:rPr lang="en-US" dirty="0">
                          <a:latin typeface="Times New Roman" panose="02020603050405020304" pitchFamily="18" charset="0"/>
                          <a:cs typeface="Times New Roman" panose="02020603050405020304" pitchFamily="18" charset="0"/>
                        </a:rPr>
                        <a:t>Id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VARCHAR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Primary Key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unique id to identify the payment.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2955037"/>
                  </a:ext>
                </a:extLst>
              </a:tr>
              <a:tr h="358559">
                <a:tc>
                  <a:txBody>
                    <a:bodyPr/>
                    <a:lstStyle/>
                    <a:p>
                      <a:r>
                        <a:rPr lang="en-US" dirty="0">
                          <a:latin typeface="Times New Roman" panose="02020603050405020304" pitchFamily="18" charset="0"/>
                          <a:cs typeface="Times New Roman" panose="02020603050405020304" pitchFamily="18" charset="0"/>
                        </a:rPr>
                        <a:t>s_no</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VARCHAR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s_no of the payment.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5279735"/>
                  </a:ext>
                </a:extLst>
              </a:tr>
              <a:tr h="358559">
                <a:tc>
                  <a:txBody>
                    <a:bodyPr/>
                    <a:lstStyle/>
                    <a:p>
                      <a:r>
                        <a:rPr lang="en-US" dirty="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VARCHAR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name of the payment.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3095386"/>
                  </a:ext>
                </a:extLst>
              </a:tr>
              <a:tr h="627478">
                <a:tc>
                  <a:txBody>
                    <a:bodyPr/>
                    <a:lstStyle/>
                    <a:p>
                      <a:r>
                        <a:rPr lang="en-US" dirty="0">
                          <a:latin typeface="Times New Roman" panose="02020603050405020304" pitchFamily="18" charset="0"/>
                          <a:cs typeface="Times New Roman" panose="02020603050405020304" pitchFamily="18" charset="0"/>
                        </a:rPr>
                        <a:t>short_name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VARCHAR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short name of the payment.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4015691"/>
                  </a:ext>
                </a:extLst>
              </a:tr>
              <a:tr h="627478">
                <a:tc>
                  <a:txBody>
                    <a:bodyPr/>
                    <a:lstStyle/>
                    <a:p>
                      <a:r>
                        <a:rPr lang="en-US" dirty="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VARCHAR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40</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description of the payment.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7391196"/>
                  </a:ext>
                </a:extLst>
              </a:tr>
              <a:tr h="627478">
                <a:tc>
                  <a:txBody>
                    <a:bodyPr/>
                    <a:lstStyle/>
                    <a:p>
                      <a:r>
                        <a:rPr lang="en-US" dirty="0">
                          <a:latin typeface="Times New Roman" panose="02020603050405020304" pitchFamily="18" charset="0"/>
                          <a:cs typeface="Times New Roman" panose="02020603050405020304" pitchFamily="18" charset="0"/>
                        </a:rPr>
                        <a:t>Status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TINYINT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The status of the payment can be active inactive.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9998064"/>
                  </a:ext>
                </a:extLst>
              </a:tr>
            </a:tbl>
          </a:graphicData>
        </a:graphic>
      </p:graphicFrame>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497A3-F3C7-F7B3-D5EF-0AAEA2E4A30B}"/>
              </a:ext>
            </a:extLst>
          </p:cNvPr>
          <p:cNvSpPr>
            <a:spLocks noGrp="1"/>
          </p:cNvSpPr>
          <p:nvPr>
            <p:ph type="title"/>
          </p:nvPr>
        </p:nvSpPr>
        <p:spPr>
          <a:xfrm>
            <a:off x="4006180" y="332656"/>
            <a:ext cx="5688632" cy="792088"/>
          </a:xfrm>
        </p:spPr>
        <p:txBody>
          <a:bodyPr>
            <a:normAutofit/>
          </a:bodyPr>
          <a:lstStyle/>
          <a:p>
            <a:r>
              <a:rPr lang="en-US" u="sng" dirty="0">
                <a:solidFill>
                  <a:srgbClr val="00B0F0"/>
                </a:solidFill>
                <a:latin typeface="Times New Roman" panose="02020603050405020304" pitchFamily="18" charset="0"/>
                <a:cs typeface="Times New Roman" panose="02020603050405020304" pitchFamily="18" charset="0"/>
              </a:rPr>
              <a:t>FORM DESIGN:-</a:t>
            </a:r>
            <a:endParaRPr lang="en-IN" u="sng" dirty="0">
              <a:solidFill>
                <a:srgbClr val="00B0F0"/>
              </a:solidFill>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8197CB69-6CC5-8CF7-2193-F5CC7C1C9E4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01" t="11380" r="5517" b="22675"/>
          <a:stretch/>
        </p:blipFill>
        <p:spPr>
          <a:xfrm>
            <a:off x="1629916" y="1916832"/>
            <a:ext cx="9361040" cy="3816424"/>
          </a:xfrm>
        </p:spPr>
      </p:pic>
    </p:spTree>
    <p:extLst>
      <p:ext uri="{BB962C8B-B14F-4D97-AF65-F5344CB8AC3E}">
        <p14:creationId xmlns:p14="http://schemas.microsoft.com/office/powerpoint/2010/main" val="22433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0454-0997-EB7E-D765-F8D1635E5CBE}"/>
              </a:ext>
            </a:extLst>
          </p:cNvPr>
          <p:cNvSpPr>
            <a:spLocks noGrp="1"/>
          </p:cNvSpPr>
          <p:nvPr>
            <p:ph type="title"/>
          </p:nvPr>
        </p:nvSpPr>
        <p:spPr>
          <a:xfrm>
            <a:off x="1629916" y="404664"/>
            <a:ext cx="8784976" cy="1008112"/>
          </a:xfrm>
        </p:spPr>
        <p:txBody>
          <a:bodyPr>
            <a:normAutofit fontScale="90000"/>
          </a:bodyPr>
          <a:lstStyle/>
          <a:p>
            <a:pPr rtl="0">
              <a:spcBef>
                <a:spcPts val="0"/>
              </a:spcBef>
              <a:spcAft>
                <a:spcPts val="1000"/>
              </a:spcAft>
            </a:pPr>
            <a:r>
              <a:rPr lang="en-IN" sz="3200" i="0" u="sng" strike="noStrike" dirty="0">
                <a:solidFill>
                  <a:srgbClr val="00B0F0"/>
                </a:solidFill>
                <a:effectLst/>
                <a:latin typeface="Times New Roman" panose="02020603050405020304" pitchFamily="18" charset="0"/>
              </a:rPr>
              <a:t>ABOUT THE PROJECT :-</a:t>
            </a:r>
            <a:br>
              <a:rPr lang="en-IN" dirty="0"/>
            </a:br>
            <a:endParaRPr lang="en-IN" dirty="0"/>
          </a:p>
        </p:txBody>
      </p:sp>
      <p:sp>
        <p:nvSpPr>
          <p:cNvPr id="3" name="Content Placeholder 2">
            <a:extLst>
              <a:ext uri="{FF2B5EF4-FFF2-40B4-BE49-F238E27FC236}">
                <a16:creationId xmlns:a16="http://schemas.microsoft.com/office/drawing/2014/main" id="{0780A73A-718E-53A5-3494-846A101658CD}"/>
              </a:ext>
            </a:extLst>
          </p:cNvPr>
          <p:cNvSpPr>
            <a:spLocks noGrp="1"/>
          </p:cNvSpPr>
          <p:nvPr>
            <p:ph idx="1"/>
          </p:nvPr>
        </p:nvSpPr>
        <p:spPr>
          <a:xfrm>
            <a:off x="1341885" y="1628799"/>
            <a:ext cx="9314920" cy="4680521"/>
          </a:xfrm>
        </p:spPr>
        <p:txBody>
          <a:bodyPr>
            <a:normAutofit/>
          </a:bodyPr>
          <a:lstStyle/>
          <a:p>
            <a:pPr marL="509588" indent="-285750" algn="just" rtl="0">
              <a:spcBef>
                <a:spcPts val="0"/>
              </a:spcBef>
              <a:spcAft>
                <a:spcPts val="1000"/>
              </a:spcAft>
            </a:pPr>
            <a:r>
              <a:rPr lang="en-US" sz="1800" b="0" i="0" u="none" strike="noStrike" dirty="0">
                <a:effectLst/>
                <a:latin typeface="Times New Roman" panose="02020603050405020304" pitchFamily="18" charset="0"/>
                <a:cs typeface="Times New Roman" panose="02020603050405020304" pitchFamily="18" charset="0"/>
              </a:rPr>
              <a:t>The project “</a:t>
            </a:r>
            <a:r>
              <a:rPr lang="en-US" sz="1800" b="1" i="0" u="none" strike="noStrike" dirty="0">
                <a:effectLst/>
                <a:latin typeface="Times New Roman" panose="02020603050405020304" pitchFamily="18" charset="0"/>
                <a:cs typeface="Times New Roman" panose="02020603050405020304" pitchFamily="18" charset="0"/>
              </a:rPr>
              <a:t>SMART TAXI WEB APPLICATION-FACILITATE PAYMENT GATEWAY FOR SMART TAXI BOOKING”</a:t>
            </a:r>
            <a:r>
              <a:rPr lang="en-US" sz="1800" b="0" i="0" u="none" strike="noStrike" dirty="0">
                <a:effectLst/>
                <a:latin typeface="Times New Roman" panose="02020603050405020304" pitchFamily="18" charset="0"/>
                <a:cs typeface="Times New Roman" panose="02020603050405020304" pitchFamily="18" charset="0"/>
              </a:rPr>
              <a:t> use Paytm Payment gateway solution in your App or website to simplify payment for your customers.</a:t>
            </a:r>
            <a:endParaRPr lang="en-US" sz="1800" dirty="0">
              <a:effectLst/>
              <a:latin typeface="Times New Roman" panose="02020603050405020304" pitchFamily="18" charset="0"/>
              <a:cs typeface="Times New Roman" panose="02020603050405020304" pitchFamily="18" charset="0"/>
            </a:endParaRPr>
          </a:p>
          <a:p>
            <a:pPr marL="509588" indent="-285750" algn="just" rtl="0">
              <a:spcBef>
                <a:spcPts val="0"/>
              </a:spcBef>
              <a:spcAft>
                <a:spcPts val="1000"/>
              </a:spcAft>
            </a:pPr>
            <a:r>
              <a:rPr lang="en-US" sz="1800" b="0" i="0" u="none" strike="noStrike" baseline="0" dirty="0">
                <a:latin typeface="Times New Roman" panose="02020603050405020304" pitchFamily="18" charset="0"/>
                <a:cs typeface="Times New Roman" panose="02020603050405020304" pitchFamily="18" charset="0"/>
              </a:rPr>
              <a:t>Taxi booking apps are used by millions of people every day. And within these apps, they use online payment methods to pay for their ride.</a:t>
            </a:r>
          </a:p>
          <a:p>
            <a:pPr marL="509588" indent="-285750" algn="just" rtl="0">
              <a:spcBef>
                <a:spcPts val="0"/>
              </a:spcBef>
              <a:spcAft>
                <a:spcPts val="1000"/>
              </a:spcAft>
            </a:pPr>
            <a:r>
              <a:rPr lang="en-US" sz="1800" b="0" i="0" u="none" strike="noStrike" baseline="0" dirty="0">
                <a:latin typeface="Times New Roman" panose="02020603050405020304" pitchFamily="18" charset="0"/>
                <a:cs typeface="Times New Roman" panose="02020603050405020304" pitchFamily="18" charset="0"/>
              </a:rPr>
              <a:t>Have you ever wondered how this payment processes or what makes it happen? Well , this is where payment gateway integration comes in.</a:t>
            </a:r>
          </a:p>
          <a:p>
            <a:pPr marL="509588" indent="-285750" algn="just" rtl="0">
              <a:spcBef>
                <a:spcPts val="0"/>
              </a:spcBef>
              <a:spcAft>
                <a:spcPts val="1000"/>
              </a:spcAft>
            </a:pPr>
            <a:r>
              <a:rPr lang="en-US" sz="1800" b="0" i="0" u="none" strike="noStrike" baseline="0" dirty="0">
                <a:latin typeface="Times New Roman" panose="02020603050405020304" pitchFamily="18" charset="0"/>
                <a:cs typeface="Times New Roman" panose="02020603050405020304" pitchFamily="18" charset="0"/>
              </a:rPr>
              <a:t>Online taxi booking not only helps you with best prices but also helps you with the convenience of paying through multiple payment options (like Debit Card, Credit Card, eWallets etc.). You can easily compare prices and choose various categories of cabs like Hatchback cars, Sedan and SUV.</a:t>
            </a:r>
          </a:p>
          <a:p>
            <a:pPr marL="509588" indent="-285750" algn="just" rtl="0">
              <a:spcBef>
                <a:spcPts val="0"/>
              </a:spcBef>
              <a:spcAft>
                <a:spcPts val="1000"/>
              </a:spcAft>
            </a:pPr>
            <a:r>
              <a:rPr lang="en-US" sz="1800" b="0" i="0" u="none" strike="noStrike" dirty="0">
                <a:effectLst/>
                <a:latin typeface="Times New Roman" panose="02020603050405020304" pitchFamily="18" charset="0"/>
                <a:cs typeface="Times New Roman" panose="02020603050405020304" pitchFamily="18" charset="0"/>
              </a:rPr>
              <a:t>This project has been developed using </a:t>
            </a:r>
            <a:r>
              <a:rPr lang="en-US" sz="1800" b="1" i="0" u="none" strike="noStrike" dirty="0">
                <a:effectLst/>
                <a:latin typeface="Times New Roman" panose="02020603050405020304" pitchFamily="18" charset="0"/>
                <a:cs typeface="Times New Roman" panose="02020603050405020304" pitchFamily="18" charset="0"/>
              </a:rPr>
              <a:t>BOOTSTRAP</a:t>
            </a:r>
            <a:r>
              <a:rPr lang="en-US" sz="1800" b="0" i="0" u="none" strike="noStrike" dirty="0">
                <a:effectLst/>
                <a:latin typeface="Times New Roman" panose="02020603050405020304" pitchFamily="18" charset="0"/>
                <a:cs typeface="Times New Roman" panose="02020603050405020304" pitchFamily="18" charset="0"/>
              </a:rPr>
              <a:t> as Front-end and  </a:t>
            </a:r>
            <a:r>
              <a:rPr lang="en-US" sz="1800" b="1" i="0" u="none" strike="noStrike" dirty="0">
                <a:effectLst/>
                <a:latin typeface="Times New Roman" panose="02020603050405020304" pitchFamily="18" charset="0"/>
                <a:cs typeface="Times New Roman" panose="02020603050405020304" pitchFamily="18" charset="0"/>
              </a:rPr>
              <a:t>PHP &amp; MYSQL</a:t>
            </a:r>
            <a:r>
              <a:rPr lang="en-US" sz="1800" b="0" i="0" u="none" strike="noStrike" dirty="0">
                <a:effectLst/>
                <a:latin typeface="Times New Roman" panose="02020603050405020304" pitchFamily="18" charset="0"/>
                <a:cs typeface="Times New Roman" panose="02020603050405020304" pitchFamily="18" charset="0"/>
              </a:rPr>
              <a:t> as Back-end in Windows 10 platform.</a:t>
            </a:r>
          </a:p>
        </p:txBody>
      </p:sp>
    </p:spTree>
    <p:extLst>
      <p:ext uri="{BB962C8B-B14F-4D97-AF65-F5344CB8AC3E}">
        <p14:creationId xmlns:p14="http://schemas.microsoft.com/office/powerpoint/2010/main" val="50122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3B48-C8E8-8509-E578-C602442B2924}"/>
              </a:ext>
            </a:extLst>
          </p:cNvPr>
          <p:cNvSpPr>
            <a:spLocks noGrp="1"/>
          </p:cNvSpPr>
          <p:nvPr>
            <p:ph type="title"/>
          </p:nvPr>
        </p:nvSpPr>
        <p:spPr>
          <a:xfrm>
            <a:off x="3790156" y="381000"/>
            <a:ext cx="6876258" cy="743744"/>
          </a:xfrm>
        </p:spPr>
        <p:txBody>
          <a:bodyPr/>
          <a:lstStyle/>
          <a:p>
            <a:r>
              <a:rPr lang="en-US" u="sng" dirty="0">
                <a:solidFill>
                  <a:srgbClr val="00B0F0"/>
                </a:solidFill>
                <a:latin typeface="Times New Roman" panose="02020603050405020304" pitchFamily="18" charset="0"/>
                <a:cs typeface="Times New Roman" panose="02020603050405020304" pitchFamily="18" charset="0"/>
              </a:rPr>
              <a:t>FORM DESIGN:-</a:t>
            </a:r>
            <a:endParaRPr lang="en-IN" dirty="0"/>
          </a:p>
        </p:txBody>
      </p:sp>
      <p:sp>
        <p:nvSpPr>
          <p:cNvPr id="3" name="Content Placeholder 2">
            <a:extLst>
              <a:ext uri="{FF2B5EF4-FFF2-40B4-BE49-F238E27FC236}">
                <a16:creationId xmlns:a16="http://schemas.microsoft.com/office/drawing/2014/main" id="{7E9ABE0B-4315-7D9D-C911-5B06AFACCC1B}"/>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TABLE ADD</a:t>
            </a:r>
          </a:p>
          <a:p>
            <a:pPr marL="0" indent="0">
              <a:buNone/>
            </a:pPr>
            <a:endParaRPr lang="en-IN" dirty="0"/>
          </a:p>
        </p:txBody>
      </p:sp>
      <p:pic>
        <p:nvPicPr>
          <p:cNvPr id="5" name="Picture 4">
            <a:extLst>
              <a:ext uri="{FF2B5EF4-FFF2-40B4-BE49-F238E27FC236}">
                <a16:creationId xmlns:a16="http://schemas.microsoft.com/office/drawing/2014/main" id="{BA540A20-6FA8-F56C-242B-DDAB018BD170}"/>
              </a:ext>
            </a:extLst>
          </p:cNvPr>
          <p:cNvPicPr>
            <a:picLocks noChangeAspect="1"/>
          </p:cNvPicPr>
          <p:nvPr/>
        </p:nvPicPr>
        <p:blipFill rotWithShape="1">
          <a:blip r:embed="rId2"/>
          <a:srcRect l="5637" t="13573" r="5410" b="12950"/>
          <a:stretch/>
        </p:blipFill>
        <p:spPr>
          <a:xfrm>
            <a:off x="1917949" y="2852936"/>
            <a:ext cx="8136903" cy="3166864"/>
          </a:xfrm>
          <a:prstGeom prst="rect">
            <a:avLst/>
          </a:prstGeom>
        </p:spPr>
      </p:pic>
    </p:spTree>
    <p:extLst>
      <p:ext uri="{BB962C8B-B14F-4D97-AF65-F5344CB8AC3E}">
        <p14:creationId xmlns:p14="http://schemas.microsoft.com/office/powerpoint/2010/main" val="308291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A1816-C6B1-981B-970A-56C73B2FE7C6}"/>
              </a:ext>
            </a:extLst>
          </p:cNvPr>
          <p:cNvSpPr>
            <a:spLocks noGrp="1"/>
          </p:cNvSpPr>
          <p:nvPr>
            <p:ph type="title"/>
          </p:nvPr>
        </p:nvSpPr>
        <p:spPr>
          <a:xfrm>
            <a:off x="3574132" y="381000"/>
            <a:ext cx="7092282" cy="815752"/>
          </a:xfrm>
        </p:spPr>
        <p:txBody>
          <a:bodyPr/>
          <a:lstStyle/>
          <a:p>
            <a:r>
              <a:rPr lang="en-US" u="sng" dirty="0">
                <a:solidFill>
                  <a:srgbClr val="00B0F0"/>
                </a:solidFill>
                <a:latin typeface="Times New Roman" panose="02020603050405020304" pitchFamily="18" charset="0"/>
                <a:cs typeface="Times New Roman" panose="02020603050405020304" pitchFamily="18" charset="0"/>
              </a:rPr>
              <a:t>FORM DESIGN:-</a:t>
            </a:r>
            <a:endParaRPr lang="en-IN" dirty="0"/>
          </a:p>
        </p:txBody>
      </p:sp>
      <p:sp>
        <p:nvSpPr>
          <p:cNvPr id="3" name="Content Placeholder 2">
            <a:extLst>
              <a:ext uri="{FF2B5EF4-FFF2-40B4-BE49-F238E27FC236}">
                <a16:creationId xmlns:a16="http://schemas.microsoft.com/office/drawing/2014/main" id="{13D83461-7DB5-4E57-9C2A-B18C5281242D}"/>
              </a:ext>
            </a:extLst>
          </p:cNvPr>
          <p:cNvSpPr>
            <a:spLocks noGrp="1"/>
          </p:cNvSpPr>
          <p:nvPr>
            <p:ph idx="1"/>
          </p:nvPr>
        </p:nvSpPr>
        <p:spPr/>
        <p:txBody>
          <a:bodyPr/>
          <a:lstStyle/>
          <a:p>
            <a:pPr marL="0" indent="0">
              <a:buNone/>
            </a:pPr>
            <a:r>
              <a:rPr lang="en-US" dirty="0"/>
              <a:t>   </a:t>
            </a:r>
            <a:r>
              <a:rPr lang="en-US" dirty="0">
                <a:latin typeface="Times New Roman" panose="02020603050405020304" pitchFamily="18" charset="0"/>
                <a:cs typeface="Times New Roman" panose="02020603050405020304" pitchFamily="18" charset="0"/>
              </a:rPr>
              <a:t>TABLE VIEW</a:t>
            </a:r>
          </a:p>
          <a:p>
            <a:endParaRPr lang="en-IN" dirty="0"/>
          </a:p>
        </p:txBody>
      </p:sp>
      <p:pic>
        <p:nvPicPr>
          <p:cNvPr id="4" name="image9.png">
            <a:extLst>
              <a:ext uri="{FF2B5EF4-FFF2-40B4-BE49-F238E27FC236}">
                <a16:creationId xmlns:a16="http://schemas.microsoft.com/office/drawing/2014/main" id="{5264470D-EB54-FD3E-8A97-78216CF2A9DE}"/>
              </a:ext>
            </a:extLst>
          </p:cNvPr>
          <p:cNvPicPr/>
          <p:nvPr/>
        </p:nvPicPr>
        <p:blipFill rotWithShape="1">
          <a:blip r:embed="rId2"/>
          <a:srcRect l="5810" t="13333" r="4135" b="17778"/>
          <a:stretch/>
        </p:blipFill>
        <p:spPr>
          <a:xfrm>
            <a:off x="2133972" y="2636912"/>
            <a:ext cx="7848872" cy="3240360"/>
          </a:xfrm>
          <a:prstGeom prst="rect">
            <a:avLst/>
          </a:prstGeom>
          <a:ln/>
        </p:spPr>
      </p:pic>
    </p:spTree>
    <p:extLst>
      <p:ext uri="{BB962C8B-B14F-4D97-AF65-F5344CB8AC3E}">
        <p14:creationId xmlns:p14="http://schemas.microsoft.com/office/powerpoint/2010/main" val="168748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7539-BD76-5E95-DF1C-C825E0266F97}"/>
              </a:ext>
            </a:extLst>
          </p:cNvPr>
          <p:cNvSpPr>
            <a:spLocks noGrp="1"/>
          </p:cNvSpPr>
          <p:nvPr>
            <p:ph type="title"/>
          </p:nvPr>
        </p:nvSpPr>
        <p:spPr>
          <a:xfrm>
            <a:off x="3142084" y="381000"/>
            <a:ext cx="7524330" cy="815752"/>
          </a:xfrm>
        </p:spPr>
        <p:txBody>
          <a:bodyPr/>
          <a:lstStyle/>
          <a:p>
            <a:r>
              <a:rPr lang="en-US" u="sng" dirty="0">
                <a:solidFill>
                  <a:srgbClr val="00B0F0"/>
                </a:solidFill>
                <a:latin typeface="Times New Roman" panose="02020603050405020304" pitchFamily="18" charset="0"/>
                <a:cs typeface="Times New Roman" panose="02020603050405020304" pitchFamily="18" charset="0"/>
              </a:rPr>
              <a:t>FORM DESIGN:-</a:t>
            </a:r>
            <a:endParaRPr lang="en-IN" dirty="0"/>
          </a:p>
        </p:txBody>
      </p:sp>
      <p:pic>
        <p:nvPicPr>
          <p:cNvPr id="4" name="image10.png">
            <a:extLst>
              <a:ext uri="{FF2B5EF4-FFF2-40B4-BE49-F238E27FC236}">
                <a16:creationId xmlns:a16="http://schemas.microsoft.com/office/drawing/2014/main" id="{08456B1D-6719-BC81-B760-B6676066D73F}"/>
              </a:ext>
            </a:extLst>
          </p:cNvPr>
          <p:cNvPicPr>
            <a:picLocks noGrp="1"/>
          </p:cNvPicPr>
          <p:nvPr>
            <p:ph idx="1"/>
          </p:nvPr>
        </p:nvPicPr>
        <p:blipFill rotWithShape="1">
          <a:blip r:embed="rId2"/>
          <a:srcRect l="5768" t="14287" r="5639" b="13964"/>
          <a:stretch/>
        </p:blipFill>
        <p:spPr>
          <a:xfrm>
            <a:off x="2061964" y="2708920"/>
            <a:ext cx="7992888" cy="3240360"/>
          </a:xfrm>
          <a:prstGeom prst="rect">
            <a:avLst/>
          </a:prstGeom>
          <a:ln/>
        </p:spPr>
      </p:pic>
      <p:sp>
        <p:nvSpPr>
          <p:cNvPr id="5" name="TextBox 4">
            <a:extLst>
              <a:ext uri="{FF2B5EF4-FFF2-40B4-BE49-F238E27FC236}">
                <a16:creationId xmlns:a16="http://schemas.microsoft.com/office/drawing/2014/main" id="{DF33DB20-1AFC-ED74-F5D6-A7EFD026C007}"/>
              </a:ext>
            </a:extLst>
          </p:cNvPr>
          <p:cNvSpPr txBox="1"/>
          <p:nvPr/>
        </p:nvSpPr>
        <p:spPr>
          <a:xfrm>
            <a:off x="1845940" y="1988840"/>
            <a:ext cx="243221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TABLE EDIT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62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8A84-D794-5C00-CC18-7DF833944726}"/>
              </a:ext>
            </a:extLst>
          </p:cNvPr>
          <p:cNvSpPr>
            <a:spLocks noGrp="1"/>
          </p:cNvSpPr>
          <p:nvPr>
            <p:ph type="title"/>
          </p:nvPr>
        </p:nvSpPr>
        <p:spPr>
          <a:xfrm>
            <a:off x="3358108" y="2420888"/>
            <a:ext cx="7308306" cy="1440160"/>
          </a:xfrm>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664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4175C-7397-51E2-47EC-04B52BB49762}"/>
              </a:ext>
            </a:extLst>
          </p:cNvPr>
          <p:cNvSpPr>
            <a:spLocks noGrp="1"/>
          </p:cNvSpPr>
          <p:nvPr>
            <p:ph type="title"/>
          </p:nvPr>
        </p:nvSpPr>
        <p:spPr>
          <a:xfrm>
            <a:off x="1701924" y="381000"/>
            <a:ext cx="8964490" cy="1175792"/>
          </a:xfrm>
        </p:spPr>
        <p:txBody>
          <a:bodyPr>
            <a:normAutofit/>
          </a:bodyPr>
          <a:lstStyle/>
          <a:p>
            <a:r>
              <a:rPr lang="en-US" sz="3200" i="0" u="sng" strike="noStrike" dirty="0">
                <a:solidFill>
                  <a:srgbClr val="00B0F0"/>
                </a:solidFill>
                <a:effectLst/>
                <a:latin typeface="Times New Roman" panose="02020603050405020304" pitchFamily="18" charset="0"/>
              </a:rPr>
              <a:t>ORGANIZATION PROFILE:-</a:t>
            </a:r>
            <a:br>
              <a:rPr lang="en-US" sz="3200" i="0" u="sng" strike="noStrike" dirty="0">
                <a:solidFill>
                  <a:srgbClr val="00B0F0"/>
                </a:solidFill>
                <a:effectLst/>
                <a:latin typeface="Times New Roman" panose="02020603050405020304" pitchFamily="18" charset="0"/>
              </a:rPr>
            </a:br>
            <a:endParaRPr lang="en-IN" sz="3200" u="sng" dirty="0">
              <a:solidFill>
                <a:srgbClr val="00B0F0"/>
              </a:solidFill>
            </a:endParaRPr>
          </a:p>
        </p:txBody>
      </p:sp>
      <p:sp>
        <p:nvSpPr>
          <p:cNvPr id="3" name="Content Placeholder 2">
            <a:extLst>
              <a:ext uri="{FF2B5EF4-FFF2-40B4-BE49-F238E27FC236}">
                <a16:creationId xmlns:a16="http://schemas.microsoft.com/office/drawing/2014/main" id="{7B71E986-286E-CD98-36C4-6FF456DDE87C}"/>
              </a:ext>
            </a:extLst>
          </p:cNvPr>
          <p:cNvSpPr>
            <a:spLocks noGrp="1"/>
          </p:cNvSpPr>
          <p:nvPr>
            <p:ph idx="1"/>
          </p:nvPr>
        </p:nvSpPr>
        <p:spPr>
          <a:xfrm>
            <a:off x="1512805" y="1904999"/>
            <a:ext cx="9144000" cy="4114801"/>
          </a:xfrm>
        </p:spPr>
        <p:txBody>
          <a:bodyPr>
            <a:noAutofit/>
          </a:bodyPr>
          <a:lstStyle/>
          <a:p>
            <a:r>
              <a:rPr lang="en-US" sz="1800" dirty="0">
                <a:latin typeface="Times New Roman" panose="02020603050405020304" pitchFamily="18" charset="0"/>
                <a:cs typeface="Times New Roman" panose="02020603050405020304" pitchFamily="18" charset="0"/>
              </a:rPr>
              <a:t>SBS Technologies is a software company based in Erode, Tamil Nadu, India.</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It was founded in 2011 by </a:t>
            </a:r>
            <a:r>
              <a:rPr lang="en-US" sz="1800" b="1" dirty="0">
                <a:latin typeface="Times New Roman" panose="02020603050405020304" pitchFamily="18" charset="0"/>
                <a:cs typeface="Times New Roman" panose="02020603050405020304" pitchFamily="18" charset="0"/>
              </a:rPr>
              <a:t>Mrs. Shanthi Subramanian &amp; Mr. Babu Subramanian. </a:t>
            </a:r>
            <a:r>
              <a:rPr lang="en-US" sz="1800" dirty="0">
                <a:latin typeface="Times New Roman" panose="02020603050405020304" pitchFamily="18" charset="0"/>
                <a:cs typeface="Times New Roman" panose="02020603050405020304" pitchFamily="18" charset="0"/>
              </a:rPr>
              <a:t>The company provides a wide range of software development services, including website. Development, mobile application development, and software testing.</a:t>
            </a:r>
          </a:p>
          <a:p>
            <a:r>
              <a:rPr lang="en-US" sz="1800" dirty="0">
                <a:latin typeface="Times New Roman" panose="02020603050405020304" pitchFamily="18" charset="0"/>
                <a:cs typeface="Times New Roman" panose="02020603050405020304" pitchFamily="18" charset="0"/>
              </a:rPr>
              <a:t> SBS Technologies also offers training courses on various software development technologies. The company has a team of experienced and qualified software developers who are experts in a variety of programming languages and technologies.</a:t>
            </a:r>
          </a:p>
          <a:p>
            <a:r>
              <a:rPr lang="en-US" sz="1800" dirty="0">
                <a:latin typeface="Times New Roman" panose="02020603050405020304" pitchFamily="18" charset="0"/>
                <a:cs typeface="Times New Roman" panose="02020603050405020304" pitchFamily="18" charset="0"/>
              </a:rPr>
              <a:t>SBS Technologies has a proven track record of delivering high-quality software solutions to its clients. The company is committed to providing its clients with the best possible service and support.</a:t>
            </a:r>
          </a:p>
          <a:p>
            <a:r>
              <a:rPr lang="en-US" sz="1800" dirty="0">
                <a:latin typeface="Times New Roman" panose="02020603050405020304" pitchFamily="18" charset="0"/>
                <a:cs typeface="Times New Roman" panose="02020603050405020304" pitchFamily="18" charset="0"/>
              </a:rPr>
              <a:t> SBS Technologies is a leading provider of software development services in Erode. The company has a strong reputation for quality, reliability, and customer service. SBS Technologies is a trusted partner for businesses of all sizes. Here are some of the services offered by SBS Technologies.</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29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1247800"/>
          </a:xfrm>
        </p:spPr>
        <p:txBody>
          <a:bodyPr>
            <a:normAutofit/>
          </a:bodyPr>
          <a:lstStyle/>
          <a:p>
            <a:r>
              <a:rPr lang="en-US" sz="3200" u="sng" dirty="0">
                <a:solidFill>
                  <a:srgbClr val="00B0F0"/>
                </a:solidFill>
                <a:latin typeface="Times New Roman" panose="02020603050405020304" pitchFamily="18" charset="0"/>
                <a:cs typeface="Times New Roman" panose="02020603050405020304" pitchFamily="18" charset="0"/>
              </a:rPr>
              <a:t>PAYMENT GATEWAY MEANING:-</a:t>
            </a:r>
          </a:p>
        </p:txBody>
      </p:sp>
      <p:sp>
        <p:nvSpPr>
          <p:cNvPr id="14" name="Content Placeholder 13"/>
          <p:cNvSpPr>
            <a:spLocks noGrp="1"/>
          </p:cNvSpPr>
          <p:nvPr>
            <p:ph idx="1"/>
          </p:nvPr>
        </p:nvSpPr>
        <p:spPr/>
        <p:txBody>
          <a:bodyPr>
            <a:normAutofit/>
          </a:bodyPr>
          <a:lstStyle/>
          <a:p>
            <a:r>
              <a:rPr lang="en-US" sz="1800" b="0" i="0" dirty="0">
                <a:effectLst/>
                <a:latin typeface="Times New Roman" panose="02020603050405020304" pitchFamily="18" charset="0"/>
                <a:cs typeface="Times New Roman" panose="02020603050405020304" pitchFamily="18" charset="0"/>
              </a:rPr>
              <a:t>A payment gateway is a technology that acts as a mediator between an e-commerce website or online service and the financial institution that processes the payment. </a:t>
            </a:r>
            <a:endParaRPr lang="en-US" sz="1800" dirty="0">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It securely authorizes and facilitates the transfer of funds from the customer to the merchant, allowing for online transactions to take place.</a:t>
            </a:r>
          </a:p>
          <a:p>
            <a:r>
              <a:rPr lang="en-US" sz="1800" b="0" i="0" dirty="0">
                <a:effectLst/>
                <a:latin typeface="Times New Roman" panose="02020603050405020304" pitchFamily="18" charset="0"/>
                <a:cs typeface="Times New Roman" panose="02020603050405020304" pitchFamily="18" charset="0"/>
              </a:rPr>
              <a:t>When a customer makes a purchase online, the payment gateway encrypts the sensitive information (such as credit card details) provided by the buyer.</a:t>
            </a:r>
          </a:p>
          <a:p>
            <a:r>
              <a:rPr lang="en-US" sz="1800" b="0" i="0" dirty="0">
                <a:effectLst/>
                <a:latin typeface="Times New Roman" panose="02020603050405020304" pitchFamily="18" charset="0"/>
                <a:cs typeface="Times New Roman" panose="02020603050405020304" pitchFamily="18" charset="0"/>
              </a:rPr>
              <a:t>It then forwards this encrypted data to the payment processor or acquiring bank. The processor then contacts the bank that issued the customer's credit card to authorize the transaction.</a:t>
            </a:r>
          </a:p>
          <a:p>
            <a:r>
              <a:rPr lang="en-US" sz="1800" b="0" i="0" dirty="0">
                <a:effectLst/>
                <a:latin typeface="Times New Roman" panose="02020603050405020304" pitchFamily="18" charset="0"/>
                <a:cs typeface="Times New Roman" panose="02020603050405020304" pitchFamily="18" charset="0"/>
              </a:rPr>
              <a:t>Once the payment is approved or declined, the information is sent back through the payment gateway to the merchant, allowing the transaction to be completed</a:t>
            </a:r>
            <a:r>
              <a:rPr lang="en-US" sz="1800" b="0" i="0" dirty="0">
                <a:effectLst/>
                <a:latin typeface="Söhne"/>
              </a:rPr>
              <a:t>.</a:t>
            </a:r>
          </a:p>
          <a:p>
            <a:endParaRPr lang="en-US" sz="1800"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3A1D-A5EB-A9DF-51C4-22F99954D773}"/>
              </a:ext>
            </a:extLst>
          </p:cNvPr>
          <p:cNvSpPr>
            <a:spLocks noGrp="1"/>
          </p:cNvSpPr>
          <p:nvPr>
            <p:ph type="title"/>
          </p:nvPr>
        </p:nvSpPr>
        <p:spPr>
          <a:xfrm>
            <a:off x="1522413" y="381000"/>
            <a:ext cx="9144001" cy="671736"/>
          </a:xfrm>
        </p:spPr>
        <p:txBody>
          <a:bodyPr>
            <a:normAutofit/>
          </a:bodyPr>
          <a:lstStyle/>
          <a:p>
            <a:r>
              <a:rPr lang="en-IN" sz="2800" i="0" u="sng" strike="noStrike" dirty="0">
                <a:solidFill>
                  <a:srgbClr val="00B0F0"/>
                </a:solidFill>
                <a:effectLst/>
                <a:latin typeface="Times New Roman" panose="02020603050405020304" pitchFamily="18" charset="0"/>
              </a:rPr>
              <a:t> </a:t>
            </a:r>
            <a:r>
              <a:rPr lang="en-IN" sz="3200" i="0" u="sng" strike="noStrike" dirty="0">
                <a:solidFill>
                  <a:srgbClr val="00B0F0"/>
                </a:solidFill>
                <a:effectLst/>
                <a:latin typeface="Times New Roman" panose="02020603050405020304" pitchFamily="18" charset="0"/>
              </a:rPr>
              <a:t>HARDWARE SPECIFICATION:-</a:t>
            </a:r>
            <a:endParaRPr lang="en-IN" sz="3200" u="sng" dirty="0">
              <a:solidFill>
                <a:srgbClr val="00B0F0"/>
              </a:solidFill>
            </a:endParaRPr>
          </a:p>
        </p:txBody>
      </p:sp>
      <p:sp>
        <p:nvSpPr>
          <p:cNvPr id="3" name="Content Placeholder 2">
            <a:extLst>
              <a:ext uri="{FF2B5EF4-FFF2-40B4-BE49-F238E27FC236}">
                <a16:creationId xmlns:a16="http://schemas.microsoft.com/office/drawing/2014/main" id="{D6CA81D5-C15D-D4C2-471C-6401D8F2F93F}"/>
              </a:ext>
            </a:extLst>
          </p:cNvPr>
          <p:cNvSpPr>
            <a:spLocks noGrp="1"/>
          </p:cNvSpPr>
          <p:nvPr>
            <p:ph idx="1"/>
          </p:nvPr>
        </p:nvSpPr>
        <p:spPr>
          <a:xfrm>
            <a:off x="1512805" y="1484785"/>
            <a:ext cx="9144000" cy="4535016"/>
          </a:xfrm>
        </p:spPr>
        <p:txBody>
          <a:bodyPr>
            <a:normAutofit fontScale="92500" lnSpcReduction="10000"/>
          </a:bodyPr>
          <a:lstStyle/>
          <a:p>
            <a:pPr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Processor		: Intel Pentium III or higher</a:t>
            </a:r>
          </a:p>
          <a:p>
            <a:pPr algn="just" fontAlgn="base">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RAM			: 4GB </a:t>
            </a:r>
          </a:p>
          <a:p>
            <a:pPr algn="just" fontAlgn="base">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System Type		: 64 bit OS </a:t>
            </a:r>
          </a:p>
          <a:p>
            <a:pPr algn="just" fontAlgn="base">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Hard Disk		: 500GB</a:t>
            </a:r>
          </a:p>
          <a:p>
            <a:pPr algn="just" fontAlgn="base">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Monitor		: 17inches LCD Color</a:t>
            </a:r>
          </a:p>
          <a:p>
            <a:pPr algn="just" fontAlgn="base">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Mouse		                : USB Optical Mouse</a:t>
            </a:r>
          </a:p>
          <a:p>
            <a:pPr algn="just" fontAlgn="base">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Keyboard		: Multimedia Keys </a:t>
            </a:r>
          </a:p>
          <a:p>
            <a:pPr marL="0" indent="0" algn="just">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7130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AE3B-178C-FC49-9713-4977990CDB08}"/>
              </a:ext>
            </a:extLst>
          </p:cNvPr>
          <p:cNvSpPr>
            <a:spLocks noGrp="1"/>
          </p:cNvSpPr>
          <p:nvPr>
            <p:ph type="title"/>
          </p:nvPr>
        </p:nvSpPr>
        <p:spPr>
          <a:xfrm>
            <a:off x="1522413" y="381000"/>
            <a:ext cx="9144001" cy="1247800"/>
          </a:xfrm>
        </p:spPr>
        <p:txBody>
          <a:bodyPr>
            <a:normAutofit/>
          </a:bodyPr>
          <a:lstStyle/>
          <a:p>
            <a:r>
              <a:rPr lang="en-US" sz="3200" u="sng" dirty="0">
                <a:solidFill>
                  <a:srgbClr val="00B0F0"/>
                </a:solidFill>
                <a:latin typeface="Times New Roman" panose="02020603050405020304" pitchFamily="18" charset="0"/>
                <a:cs typeface="Times New Roman" panose="02020603050405020304" pitchFamily="18" charset="0"/>
              </a:rPr>
              <a:t>SOFTWARE SPECIFICATION:-</a:t>
            </a:r>
            <a:br>
              <a:rPr lang="en-US" sz="3200" dirty="0">
                <a:solidFill>
                  <a:srgbClr val="00B0F0"/>
                </a:solidFill>
                <a:latin typeface="Times New Roman" panose="02020603050405020304" pitchFamily="18" charset="0"/>
                <a:cs typeface="Times New Roman" panose="02020603050405020304" pitchFamily="18" charset="0"/>
              </a:rPr>
            </a:br>
            <a:endParaRPr lang="en-IN" sz="3200" dirty="0">
              <a:solidFill>
                <a:srgbClr val="00B0F0"/>
              </a:solidFill>
            </a:endParaRPr>
          </a:p>
        </p:txBody>
      </p:sp>
      <p:sp>
        <p:nvSpPr>
          <p:cNvPr id="3" name="Content Placeholder 2">
            <a:extLst>
              <a:ext uri="{FF2B5EF4-FFF2-40B4-BE49-F238E27FC236}">
                <a16:creationId xmlns:a16="http://schemas.microsoft.com/office/drawing/2014/main" id="{90D8DBE4-4C20-F18E-E769-EDC6E219A09D}"/>
              </a:ext>
            </a:extLst>
          </p:cNvPr>
          <p:cNvSpPr>
            <a:spLocks noGrp="1"/>
          </p:cNvSpPr>
          <p:nvPr>
            <p:ph idx="1"/>
          </p:nvPr>
        </p:nvSpPr>
        <p:spPr/>
        <p:txBody>
          <a:bodyPr>
            <a:normAutofit/>
          </a:bodyPr>
          <a:lstStyle/>
          <a:p>
            <a:pPr algn="just">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marL="290512" indent="-285750" algn="just" rtl="0">
              <a:spcBef>
                <a:spcPts val="0"/>
              </a:spcBef>
              <a:spcAft>
                <a:spcPts val="0"/>
              </a:spcAft>
              <a:buFont typeface="Wingdings" panose="05000000000000000000" pitchFamily="2" charset="2"/>
              <a:buChar char="v"/>
            </a:pPr>
            <a:r>
              <a:rPr lang="en-IN" sz="1800" b="0" i="0" u="none" strike="noStrike" dirty="0">
                <a:effectLst/>
                <a:latin typeface="Times New Roman" panose="02020603050405020304" pitchFamily="18" charset="0"/>
              </a:rPr>
              <a:t>Operating System                :Windows 10</a:t>
            </a:r>
          </a:p>
          <a:p>
            <a:pPr marL="290512" indent="-285750" algn="just" rtl="0">
              <a:spcBef>
                <a:spcPts val="0"/>
              </a:spcBef>
              <a:spcAft>
                <a:spcPts val="0"/>
              </a:spcAft>
              <a:buFont typeface="Wingdings" panose="05000000000000000000" pitchFamily="2" charset="2"/>
              <a:buChar char="v"/>
            </a:pPr>
            <a:endParaRPr lang="en-IN" sz="1800" b="0" dirty="0">
              <a:effectLst/>
            </a:endParaRPr>
          </a:p>
          <a:p>
            <a:pPr marL="290512" indent="-285750" algn="just" rtl="0">
              <a:spcBef>
                <a:spcPts val="0"/>
              </a:spcBef>
              <a:spcAft>
                <a:spcPts val="0"/>
              </a:spcAft>
              <a:buFont typeface="Wingdings" panose="05000000000000000000" pitchFamily="2" charset="2"/>
              <a:buChar char="v"/>
            </a:pPr>
            <a:r>
              <a:rPr lang="en-IN" sz="1800" b="0" i="0" u="none" strike="noStrike" dirty="0">
                <a:effectLst/>
                <a:latin typeface="Times New Roman" panose="02020603050405020304" pitchFamily="18" charset="0"/>
              </a:rPr>
              <a:t>Coding Language                :Bootstrap, PHP</a:t>
            </a:r>
          </a:p>
          <a:p>
            <a:pPr marL="290512" indent="-285750" algn="just" rtl="0">
              <a:spcBef>
                <a:spcPts val="0"/>
              </a:spcBef>
              <a:spcAft>
                <a:spcPts val="0"/>
              </a:spcAft>
              <a:buFont typeface="Wingdings" panose="05000000000000000000" pitchFamily="2" charset="2"/>
              <a:buChar char="v"/>
            </a:pPr>
            <a:endParaRPr lang="en-IN" sz="1800" b="0" dirty="0">
              <a:effectLst/>
            </a:endParaRPr>
          </a:p>
          <a:p>
            <a:pPr marL="290512" indent="-285750" algn="just" rtl="0">
              <a:spcBef>
                <a:spcPts val="0"/>
              </a:spcBef>
              <a:spcAft>
                <a:spcPts val="0"/>
              </a:spcAft>
              <a:buFont typeface="Wingdings" panose="05000000000000000000" pitchFamily="2" charset="2"/>
              <a:buChar char="v"/>
            </a:pPr>
            <a:r>
              <a:rPr lang="en-IN" sz="1800" b="0" i="0" u="none" strike="noStrike" dirty="0">
                <a:effectLst/>
                <a:latin typeface="Times New Roman" panose="02020603050405020304" pitchFamily="18" charset="0"/>
              </a:rPr>
              <a:t>Database                              :MySQL</a:t>
            </a:r>
            <a:endParaRPr lang="en-IN" sz="1800" b="0" dirty="0">
              <a:effectLst/>
            </a:endParaRPr>
          </a:p>
          <a:p>
            <a:pPr marL="0" indent="0">
              <a:buNone/>
            </a:pPr>
            <a:br>
              <a:rPr lang="en-IN" sz="1800" dirty="0"/>
            </a:b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252317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4C29-B9F9-94D0-6607-99D2A232C928}"/>
              </a:ext>
            </a:extLst>
          </p:cNvPr>
          <p:cNvSpPr>
            <a:spLocks noGrp="1"/>
          </p:cNvSpPr>
          <p:nvPr>
            <p:ph type="title"/>
          </p:nvPr>
        </p:nvSpPr>
        <p:spPr>
          <a:xfrm>
            <a:off x="1522413" y="381000"/>
            <a:ext cx="9144001" cy="527720"/>
          </a:xfrm>
        </p:spPr>
        <p:txBody>
          <a:bodyPr>
            <a:noAutofit/>
          </a:bodyPr>
          <a:lstStyle/>
          <a:p>
            <a:r>
              <a:rPr lang="en-GB" sz="3200" u="sng" dirty="0">
                <a:solidFill>
                  <a:srgbClr val="00B0F0"/>
                </a:solidFill>
                <a:latin typeface="Times New Roman"/>
                <a:ea typeface="Times New Roman"/>
                <a:cs typeface="Times New Roman"/>
                <a:sym typeface="Times New Roman"/>
              </a:rPr>
              <a:t>EXISTING SYSTEM:-</a:t>
            </a:r>
            <a:endParaRPr lang="en-IN" sz="3200" u="sng" dirty="0">
              <a:solidFill>
                <a:srgbClr val="00B0F0"/>
              </a:solidFill>
            </a:endParaRPr>
          </a:p>
        </p:txBody>
      </p:sp>
      <p:sp>
        <p:nvSpPr>
          <p:cNvPr id="3" name="Content Placeholder 2">
            <a:extLst>
              <a:ext uri="{FF2B5EF4-FFF2-40B4-BE49-F238E27FC236}">
                <a16:creationId xmlns:a16="http://schemas.microsoft.com/office/drawing/2014/main" id="{5318CA0F-3BB8-33A9-F7BF-E40F8C47CF21}"/>
              </a:ext>
            </a:extLst>
          </p:cNvPr>
          <p:cNvSpPr>
            <a:spLocks noGrp="1"/>
          </p:cNvSpPr>
          <p:nvPr>
            <p:ph idx="1"/>
          </p:nvPr>
        </p:nvSpPr>
        <p:spPr>
          <a:xfrm>
            <a:off x="1522413" y="1268760"/>
            <a:ext cx="9134391" cy="5208239"/>
          </a:xfrm>
        </p:spPr>
        <p:txBody>
          <a:bodyPr>
            <a:normAutofit lnSpcReduction="10000"/>
          </a:bodyPr>
          <a:lstStyle/>
          <a:p>
            <a:pPr algn="l"/>
            <a:r>
              <a:rPr lang="en-US" sz="1800" b="0" i="0" u="none" strike="noStrike" baseline="0" dirty="0">
                <a:latin typeface="Times New Roman" panose="02020603050405020304" pitchFamily="18" charset="0"/>
                <a:cs typeface="Times New Roman" panose="02020603050405020304" pitchFamily="18" charset="0"/>
              </a:rPr>
              <a:t>Cash-based taxi-on-demand apps typically get their cut from the taxis in the form of a commission or service fee.</a:t>
            </a:r>
          </a:p>
          <a:p>
            <a:pPr algn="l"/>
            <a:r>
              <a:rPr lang="en-US" sz="1800" b="0" i="0" u="none" strike="noStrike" baseline="0" dirty="0">
                <a:latin typeface="Times New Roman" panose="02020603050405020304" pitchFamily="18" charset="0"/>
                <a:cs typeface="Times New Roman" panose="02020603050405020304" pitchFamily="18" charset="0"/>
              </a:rPr>
              <a:t>When a passenger books a ride through the app and pays in cash, the app operator takes a percentage of the fare as their commission for providing the platform and connecting the passenger with the taxi.</a:t>
            </a:r>
          </a:p>
          <a:p>
            <a:pPr algn="l"/>
            <a:r>
              <a:rPr lang="en-US" sz="1800" b="0" i="0" u="none" strike="noStrike" baseline="0" dirty="0">
                <a:latin typeface="Times New Roman" panose="02020603050405020304" pitchFamily="18" charset="0"/>
                <a:cs typeface="Times New Roman" panose="02020603050405020304" pitchFamily="18" charset="0"/>
              </a:rPr>
              <a:t>This commission is agreed upon between the app operator and the taxi company or driver, and it can vary depending on the terms of their partnership. The app may also charge the taxi company a fee for using their platform and</a:t>
            </a:r>
            <a:r>
              <a:rPr lang="en-IN" sz="1800" b="0" i="0" u="none" strike="noStrike" baseline="0" dirty="0">
                <a:latin typeface="Times New Roman" panose="02020603050405020304" pitchFamily="18" charset="0"/>
                <a:cs typeface="Times New Roman" panose="02020603050405020304" pitchFamily="18" charset="0"/>
              </a:rPr>
              <a:t>accessing their customer base.</a:t>
            </a:r>
          </a:p>
          <a:p>
            <a:pPr marL="0" indent="0" algn="l">
              <a:buNone/>
            </a:pPr>
            <a:r>
              <a:rPr lang="en-IN" dirty="0">
                <a:solidFill>
                  <a:srgbClr val="FFC000"/>
                </a:solidFill>
                <a:latin typeface="Times New Roman" panose="02020603050405020304" pitchFamily="18" charset="0"/>
                <a:cs typeface="Times New Roman" panose="02020603050405020304" pitchFamily="18" charset="0"/>
              </a:rPr>
              <a:t>PROBLEM DEFINED:-</a:t>
            </a:r>
          </a:p>
          <a:p>
            <a:pPr algn="l"/>
            <a:r>
              <a:rPr lang="en-US" sz="1800" b="0" i="0" u="none" strike="noStrike" baseline="0" dirty="0">
                <a:latin typeface="Times New Roman" panose="02020603050405020304" pitchFamily="18" charset="0"/>
                <a:cs typeface="Times New Roman" panose="02020603050405020304" pitchFamily="18" charset="0"/>
              </a:rPr>
              <a:t>Developing Mobile App and Payment Integration needs more money and also </a:t>
            </a:r>
            <a:r>
              <a:rPr lang="en-IN" sz="1800" b="0" i="0" u="none" strike="noStrike" baseline="0" dirty="0">
                <a:latin typeface="Times New Roman" panose="02020603050405020304" pitchFamily="18" charset="0"/>
                <a:cs typeface="Times New Roman" panose="02020603050405020304" pitchFamily="18" charset="0"/>
              </a:rPr>
              <a:t>development time.</a:t>
            </a:r>
          </a:p>
          <a:p>
            <a:pPr algn="l"/>
            <a:r>
              <a:rPr lang="en-US" sz="1800" b="0" i="0" u="none" strike="noStrike" baseline="0" dirty="0">
                <a:latin typeface="Times New Roman" panose="02020603050405020304" pitchFamily="18" charset="0"/>
                <a:cs typeface="Times New Roman" panose="02020603050405020304" pitchFamily="18" charset="0"/>
              </a:rPr>
              <a:t>Every New Mobile device needs the latest android version updates and software updates will lead to higher cost for maintenance.</a:t>
            </a:r>
          </a:p>
          <a:p>
            <a:pPr algn="l"/>
            <a:r>
              <a:rPr lang="en-US" sz="1800" b="0" i="0" u="none" strike="noStrike" baseline="0" dirty="0">
                <a:latin typeface="Times New Roman" panose="02020603050405020304" pitchFamily="18" charset="0"/>
                <a:cs typeface="Times New Roman" panose="02020603050405020304" pitchFamily="18" charset="0"/>
              </a:rPr>
              <a:t>Developer cost is more for developing a online booking taxi app and also need more</a:t>
            </a:r>
            <a:r>
              <a:rPr lang="en-IN" sz="1800" b="0" i="0" u="none" strike="noStrike" baseline="0" dirty="0">
                <a:latin typeface="Times New Roman" panose="02020603050405020304" pitchFamily="18" charset="0"/>
                <a:cs typeface="Times New Roman" panose="02020603050405020304" pitchFamily="18" charset="0"/>
              </a:rPr>
              <a:t>skill sets </a:t>
            </a:r>
            <a:r>
              <a:rPr lang="en-US" sz="1800" b="0" i="0" u="none" strike="noStrike" baseline="0" dirty="0">
                <a:latin typeface="Times New Roman" panose="02020603050405020304" pitchFamily="18" charset="0"/>
                <a:cs typeface="Times New Roman" panose="02020603050405020304" pitchFamily="18" charset="0"/>
              </a:rPr>
              <a:t>In the area of payment gateway integration and also API knowledge helps to build </a:t>
            </a:r>
            <a:r>
              <a:rPr lang="en-IN" sz="1800" b="0" i="0" u="none" strike="noStrike" baseline="0" dirty="0">
                <a:latin typeface="Times New Roman" panose="02020603050405020304" pitchFamily="18" charset="0"/>
                <a:cs typeface="Times New Roman" panose="02020603050405020304" pitchFamily="18" charset="0"/>
              </a:rPr>
              <a:t>applications faster.</a:t>
            </a:r>
          </a:p>
          <a:p>
            <a:pPr algn="l"/>
            <a:endParaRPr lang="en-IN" dirty="0">
              <a:solidFill>
                <a:srgbClr val="FFC000"/>
              </a:solidFill>
              <a:latin typeface="Times New Roman" panose="02020603050405020304" pitchFamily="18" charset="0"/>
              <a:cs typeface="Times New Roman" panose="02020603050405020304" pitchFamily="18" charset="0"/>
            </a:endParaRPr>
          </a:p>
          <a:p>
            <a:pPr marL="0" indent="0" algn="l">
              <a:buNone/>
            </a:pPr>
            <a:endParaRPr lang="en-IN" b="0" i="0" u="none" strike="noStrike" baseline="0"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73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96D59-298B-8D49-413E-AA751E7565FC}"/>
              </a:ext>
            </a:extLst>
          </p:cNvPr>
          <p:cNvSpPr>
            <a:spLocks noGrp="1"/>
          </p:cNvSpPr>
          <p:nvPr>
            <p:ph idx="1"/>
          </p:nvPr>
        </p:nvSpPr>
        <p:spPr>
          <a:xfrm>
            <a:off x="1522413" y="548681"/>
            <a:ext cx="9134391" cy="5471120"/>
          </a:xfrm>
        </p:spPr>
        <p:txBody>
          <a:bodyPr>
            <a:normAutofit/>
          </a:bodyPr>
          <a:lstStyle/>
          <a:p>
            <a:pPr marL="0" indent="0" algn="l">
              <a:buNone/>
            </a:pPr>
            <a:r>
              <a:rPr lang="en-US" sz="2800" b="1" i="0" u="none" strike="noStrike" baseline="0" dirty="0">
                <a:solidFill>
                  <a:srgbClr val="FFC000"/>
                </a:solidFill>
                <a:latin typeface="Times New Roman" panose="02020603050405020304" pitchFamily="18" charset="0"/>
                <a:cs typeface="Times New Roman" panose="02020603050405020304" pitchFamily="18" charset="0"/>
              </a:rPr>
              <a:t>How Much Does It Cost To Integrate A Payment Gateway In a Taxi App?</a:t>
            </a:r>
          </a:p>
          <a:p>
            <a:pPr algn="l"/>
            <a:r>
              <a:rPr lang="en-US" sz="1800" b="0" i="0" u="none" strike="noStrike" baseline="0" dirty="0">
                <a:latin typeface="Times New Roman" panose="02020603050405020304" pitchFamily="18" charset="0"/>
                <a:cs typeface="Times New Roman" panose="02020603050405020304" pitchFamily="18" charset="0"/>
              </a:rPr>
              <a:t>So, how much does it cost to integrate a payment gateway into a taxi app? Well, just like taxi app development cost, the cost to integrate also depends on a lot of factors.</a:t>
            </a:r>
          </a:p>
          <a:p>
            <a:pPr algn="l"/>
            <a:r>
              <a:rPr lang="en-US" sz="1800" b="0" i="0" u="none" strike="noStrike" baseline="0" dirty="0">
                <a:latin typeface="Times New Roman" panose="02020603050405020304" pitchFamily="18" charset="0"/>
                <a:cs typeface="Times New Roman" panose="02020603050405020304" pitchFamily="18" charset="0"/>
              </a:rPr>
              <a:t>For instance, the complexity of integration, type of integration, payment gateway integration services, and so on.</a:t>
            </a:r>
          </a:p>
          <a:p>
            <a:pPr algn="l"/>
            <a:r>
              <a:rPr lang="en-US" sz="1800" b="0" i="0" u="none" strike="noStrike" baseline="0" dirty="0">
                <a:latin typeface="Times New Roman" panose="02020603050405020304" pitchFamily="18" charset="0"/>
                <a:cs typeface="Times New Roman" panose="02020603050405020304" pitchFamily="18" charset="0"/>
              </a:rPr>
              <a:t>In any case, the cost to integrate a payment gateway in taxi apps ranges from </a:t>
            </a:r>
            <a:r>
              <a:rPr lang="en-IN" sz="1800" b="0" i="0" u="none" strike="noStrike" baseline="0" dirty="0">
                <a:latin typeface="Times New Roman" panose="02020603050405020304" pitchFamily="18" charset="0"/>
                <a:cs typeface="Times New Roman" panose="02020603050405020304" pitchFamily="18" charset="0"/>
              </a:rPr>
              <a:t>$20,000–$100,000.</a:t>
            </a:r>
          </a:p>
          <a:p>
            <a:pPr marL="0" indent="0" algn="l">
              <a:buNone/>
            </a:pPr>
            <a:r>
              <a:rPr lang="en-US" sz="2800" b="1" i="0" u="none" strike="noStrike" baseline="0" dirty="0">
                <a:solidFill>
                  <a:srgbClr val="FFC000"/>
                </a:solidFill>
                <a:latin typeface="Times New Roman" panose="02020603050405020304" pitchFamily="18" charset="0"/>
                <a:cs typeface="Times New Roman" panose="02020603050405020304" pitchFamily="18" charset="0"/>
              </a:rPr>
              <a:t>How Long Does It Take To Integrate Payment Gateway?</a:t>
            </a:r>
          </a:p>
          <a:p>
            <a:pPr algn="l"/>
            <a:r>
              <a:rPr lang="en-US" sz="1800" b="0" i="0" u="none" strike="noStrike" baseline="0" dirty="0">
                <a:latin typeface="Times New Roman" panose="02020603050405020304" pitchFamily="18" charset="0"/>
                <a:cs typeface="Times New Roman" panose="02020603050405020304" pitchFamily="18" charset="0"/>
              </a:rPr>
              <a:t>The second most commonly asked question after how much it costs to integrate a payment gateway is how long it takes.</a:t>
            </a:r>
          </a:p>
          <a:p>
            <a:pPr algn="l"/>
            <a:r>
              <a:rPr lang="en-US" sz="1800" b="0" i="0" u="none" strike="noStrike" baseline="0" dirty="0">
                <a:latin typeface="Times New Roman" panose="02020603050405020304" pitchFamily="18" charset="0"/>
                <a:cs typeface="Times New Roman" panose="02020603050405020304" pitchFamily="18" charset="0"/>
              </a:rPr>
              <a:t>Well, just like cost, payment gateway integration time depends on different factors. But on average, it can range from 2 months to 5+ months, depending on the integration </a:t>
            </a:r>
            <a:r>
              <a:rPr lang="en-IN" sz="1800" b="0" i="0" u="none" strike="noStrike" baseline="0" dirty="0">
                <a:latin typeface="Times New Roman" panose="02020603050405020304" pitchFamily="18" charset="0"/>
                <a:cs typeface="Times New Roman" panose="02020603050405020304" pitchFamily="18" charset="0"/>
              </a:rPr>
              <a:t>method.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133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5575-950B-3590-74F6-1FFE5F755007}"/>
              </a:ext>
            </a:extLst>
          </p:cNvPr>
          <p:cNvSpPr>
            <a:spLocks noGrp="1"/>
          </p:cNvSpPr>
          <p:nvPr>
            <p:ph type="title"/>
          </p:nvPr>
        </p:nvSpPr>
        <p:spPr>
          <a:xfrm>
            <a:off x="1522413" y="381000"/>
            <a:ext cx="9144001" cy="815752"/>
          </a:xfrm>
        </p:spPr>
        <p:txBody>
          <a:bodyPr>
            <a:normAutofit/>
          </a:bodyPr>
          <a:lstStyle/>
          <a:p>
            <a:r>
              <a:rPr lang="en-GB" sz="2800" u="sng" dirty="0">
                <a:solidFill>
                  <a:srgbClr val="00B0F0"/>
                </a:solidFill>
                <a:latin typeface="Times New Roman"/>
                <a:ea typeface="Times New Roman"/>
                <a:cs typeface="Times New Roman"/>
                <a:sym typeface="Times New Roman"/>
              </a:rPr>
              <a:t>DRAWBACKS OF THE EXISTING SYSTEM:-</a:t>
            </a:r>
            <a:endParaRPr lang="en-IN" sz="2800" u="sng" dirty="0">
              <a:solidFill>
                <a:srgbClr val="00B0F0"/>
              </a:solidFill>
            </a:endParaRPr>
          </a:p>
        </p:txBody>
      </p:sp>
      <p:sp>
        <p:nvSpPr>
          <p:cNvPr id="3" name="Content Placeholder 2">
            <a:extLst>
              <a:ext uri="{FF2B5EF4-FFF2-40B4-BE49-F238E27FC236}">
                <a16:creationId xmlns:a16="http://schemas.microsoft.com/office/drawing/2014/main" id="{D02D5A9E-098D-451F-7FE6-3119571C77A4}"/>
              </a:ext>
            </a:extLst>
          </p:cNvPr>
          <p:cNvSpPr>
            <a:spLocks noGrp="1"/>
          </p:cNvSpPr>
          <p:nvPr>
            <p:ph idx="1"/>
          </p:nvPr>
        </p:nvSpPr>
        <p:spPr/>
        <p:txBody>
          <a:bodyPr/>
          <a:lstStyle/>
          <a:p>
            <a:r>
              <a:rPr lang="en-IN" sz="2000" i="0" dirty="0">
                <a:effectLst/>
                <a:latin typeface="Times New Roman" panose="02020603050405020304" pitchFamily="18" charset="0"/>
                <a:cs typeface="Times New Roman" panose="02020603050405020304" pitchFamily="18" charset="0"/>
              </a:rPr>
              <a:t>Security Concern</a:t>
            </a:r>
          </a:p>
          <a:p>
            <a:r>
              <a:rPr lang="en-IN" sz="2000" i="0" dirty="0">
                <a:effectLst/>
                <a:latin typeface="Times New Roman" panose="02020603050405020304" pitchFamily="18" charset="0"/>
                <a:cs typeface="Times New Roman" panose="02020603050405020304" pitchFamily="18" charset="0"/>
              </a:rPr>
              <a:t>Limited Payment Option</a:t>
            </a:r>
          </a:p>
          <a:p>
            <a:r>
              <a:rPr lang="en-IN" sz="2000" i="0" dirty="0">
                <a:effectLst/>
                <a:latin typeface="Times New Roman" panose="02020603050405020304" pitchFamily="18" charset="0"/>
                <a:cs typeface="Times New Roman" panose="02020603050405020304" pitchFamily="18" charset="0"/>
              </a:rPr>
              <a:t>Poor User Experience</a:t>
            </a:r>
            <a:endParaRPr lang="en-IN" sz="2000" dirty="0">
              <a:latin typeface="Times New Roman" panose="02020603050405020304" pitchFamily="18" charset="0"/>
              <a:cs typeface="Times New Roman" panose="02020603050405020304" pitchFamily="18" charset="0"/>
            </a:endParaRPr>
          </a:p>
          <a:p>
            <a:r>
              <a:rPr lang="en-IN" sz="2000" i="0" dirty="0">
                <a:effectLst/>
                <a:latin typeface="Times New Roman" panose="02020603050405020304" pitchFamily="18" charset="0"/>
                <a:cs typeface="Times New Roman" panose="02020603050405020304" pitchFamily="18" charset="0"/>
              </a:rPr>
              <a:t>Transaction Failures and Errors</a:t>
            </a:r>
          </a:p>
          <a:p>
            <a:r>
              <a:rPr lang="en-IN" sz="2000" i="0" dirty="0">
                <a:effectLst/>
                <a:latin typeface="Times New Roman" panose="02020603050405020304" pitchFamily="18" charset="0"/>
                <a:cs typeface="Times New Roman" panose="02020603050405020304" pitchFamily="18" charset="0"/>
              </a:rPr>
              <a:t>Scalability Issues</a:t>
            </a:r>
          </a:p>
          <a:p>
            <a:r>
              <a:rPr lang="en-IN" sz="2000" i="0" dirty="0">
                <a:effectLst/>
                <a:latin typeface="Times New Roman" panose="02020603050405020304" pitchFamily="18" charset="0"/>
                <a:cs typeface="Times New Roman" panose="02020603050405020304" pitchFamily="18" charset="0"/>
              </a:rPr>
              <a:t>Fraud Prevention Weaknesses</a:t>
            </a:r>
            <a:endParaRPr lang="en-IN" sz="2000" dirty="0">
              <a:latin typeface="Times New Roman" panose="02020603050405020304" pitchFamily="18" charset="0"/>
              <a:cs typeface="Times New Roman" panose="02020603050405020304" pitchFamily="18" charset="0"/>
            </a:endParaRPr>
          </a:p>
          <a:p>
            <a:r>
              <a:rPr lang="en-IN" sz="2000" i="0" dirty="0">
                <a:effectLst/>
                <a:latin typeface="Times New Roman" panose="02020603050405020304" pitchFamily="18" charset="0"/>
                <a:cs typeface="Times New Roman" panose="02020603050405020304" pitchFamily="18" charset="0"/>
              </a:rPr>
              <a:t>Limited Support and Documentation</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212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765</TotalTime>
  <Words>1653</Words>
  <Application>Microsoft Office PowerPoint</Application>
  <PresentationFormat>Custom</PresentationFormat>
  <Paragraphs>223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Corbel</vt:lpstr>
      <vt:lpstr>Söhne</vt:lpstr>
      <vt:lpstr>Times New Roman</vt:lpstr>
      <vt:lpstr>Wingdings</vt:lpstr>
      <vt:lpstr>Digital Blue Tunnel 16x9</vt:lpstr>
      <vt:lpstr>FACITITATE PAYMENT GATEWAY   FOR SMART TAXI BOOKING</vt:lpstr>
      <vt:lpstr>ABOUT THE PROJECT :- </vt:lpstr>
      <vt:lpstr>ORGANIZATION PROFILE:- </vt:lpstr>
      <vt:lpstr>PAYMENT GATEWAY MEANING:-</vt:lpstr>
      <vt:lpstr> HARDWARE SPECIFICATION:-</vt:lpstr>
      <vt:lpstr>SOFTWARE SPECIFICATION:- </vt:lpstr>
      <vt:lpstr>EXISTING SYSTEM:-</vt:lpstr>
      <vt:lpstr>PowerPoint Presentation</vt:lpstr>
      <vt:lpstr>DRAWBACKS OF THE EXISTING SYSTEM:-</vt:lpstr>
      <vt:lpstr>PowerPoint Presentation</vt:lpstr>
      <vt:lpstr>PROPOSED SYSTEM:-</vt:lpstr>
      <vt:lpstr>ADVANTAGE:-</vt:lpstr>
      <vt:lpstr>MODULE SPECIFICATION:-</vt:lpstr>
      <vt:lpstr>MODULE SPECIFICATION:-</vt:lpstr>
      <vt:lpstr>TABLE DESIGN:-</vt:lpstr>
      <vt:lpstr>PowerPoint Presentation</vt:lpstr>
      <vt:lpstr>USERS TABLE RECORDS:-</vt:lpstr>
      <vt:lpstr>TABLE DESIGN:-</vt:lpstr>
      <vt:lpstr>FORM DESIGN:-</vt:lpstr>
      <vt:lpstr>FORM DESIGN:-</vt:lpstr>
      <vt:lpstr>FORM DESIGN:-</vt:lpstr>
      <vt:lpstr>FORM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FACITITATE PAYMENT GATEWAY  FOR SMART TAXI BOOKING</dc:title>
  <dc:creator>kesavan R</dc:creator>
  <cp:lastModifiedBy>kesavan R</cp:lastModifiedBy>
  <cp:revision>23</cp:revision>
  <dcterms:created xsi:type="dcterms:W3CDTF">2024-01-07T10:46:59Z</dcterms:created>
  <dcterms:modified xsi:type="dcterms:W3CDTF">2024-01-29T05:45:44Z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