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76" r:id="rId9"/>
    <p:sldId id="263" r:id="rId10"/>
    <p:sldId id="264" r:id="rId11"/>
    <p:sldId id="277" r:id="rId12"/>
    <p:sldId id="278" r:id="rId13"/>
    <p:sldId id="281" r:id="rId14"/>
    <p:sldId id="279" r:id="rId15"/>
    <p:sldId id="265" r:id="rId16"/>
    <p:sldId id="282" r:id="rId17"/>
    <p:sldId id="283" r:id="rId18"/>
    <p:sldId id="284" r:id="rId19"/>
    <p:sldId id="286" r:id="rId20"/>
    <p:sldId id="28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275B6-C2BA-4AC6-8175-9E4DF73F839D}" type="datetimeFigureOut">
              <a:rPr lang="en-US" smtClean="0"/>
              <a:pPr/>
              <a:t>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Gslt99VOCw&amp;t=731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SQL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Created by: Arul kumar </a:t>
            </a:r>
          </a:p>
          <a:p>
            <a:r>
              <a:rPr lang="en-IN" dirty="0" smtClean="0"/>
              <a:t>Date: 06-05-2020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Joints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286808" cy="333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Date function in SQL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4282" y="4214818"/>
            <a:ext cx="8229600" cy="1268403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Select GETDATE() </a:t>
            </a:r>
          </a:p>
          <a:p>
            <a:endParaRPr lang="en-IN" dirty="0" smtClean="0"/>
          </a:p>
          <a:p>
            <a:r>
              <a:rPr lang="en-IN" dirty="0" smtClean="0"/>
              <a:t>Select SYSDATETIME() – Same as </a:t>
            </a:r>
            <a:r>
              <a:rPr lang="en-IN" dirty="0" err="1" smtClean="0"/>
              <a:t>Getdate</a:t>
            </a:r>
            <a:r>
              <a:rPr lang="en-IN" dirty="0" smtClean="0"/>
              <a:t> but will get more fractional precision</a:t>
            </a:r>
          </a:p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715016"/>
            <a:ext cx="83054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326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Date function in SQL-1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8858312" cy="462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14282" y="857232"/>
            <a:ext cx="8572560" cy="732614"/>
          </a:xfrm>
          <a:prstGeom prst="rect">
            <a:avLst/>
          </a:prstGeom>
        </p:spPr>
        <p:txBody>
          <a:bodyPr vert="horz" anchor="ctr">
            <a:normAutofit fontScale="52500" lnSpcReduction="2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DATENAME:</a:t>
            </a:r>
            <a:r>
              <a:rPr kumimoji="0" lang="en-IN" sz="42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Will return the character value for the given date. </a:t>
            </a:r>
          </a:p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200" baseline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DATEPART</a:t>
            </a:r>
            <a:r>
              <a:rPr lang="en-IN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: will split the date in to day|month|year </a:t>
            </a:r>
            <a:endParaRPr kumimoji="0" lang="en-IN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Date function in SQL-2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2296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326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Questions on Date functions: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People who have joined company in the same day or month or year?</a:t>
            </a:r>
          </a:p>
          <a:p>
            <a:endParaRPr lang="en-IN" dirty="0" smtClean="0"/>
          </a:p>
          <a:p>
            <a:r>
              <a:rPr lang="en-IN" dirty="0" smtClean="0"/>
              <a:t>People who have joined between 2 given date?</a:t>
            </a:r>
          </a:p>
          <a:p>
            <a:endParaRPr lang="en-IN" dirty="0" smtClean="0"/>
          </a:p>
          <a:p>
            <a:r>
              <a:rPr lang="en-IN" dirty="0" smtClean="0"/>
              <a:t>People who joined in the same month and day not the year?</a:t>
            </a:r>
          </a:p>
          <a:p>
            <a:endParaRPr lang="en-IN" dirty="0" smtClean="0"/>
          </a:p>
          <a:p>
            <a:r>
              <a:rPr lang="en-IN" dirty="0" smtClean="0"/>
              <a:t>People who joined in the same year?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5725" indent="-20638">
              <a:buNone/>
            </a:pPr>
            <a:r>
              <a:rPr lang="en-IN" dirty="0" smtClean="0"/>
              <a:t>Index is used by SQL to retrieve record by specifically going to the row address for the given condition instead of reading all rows. 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How to create an index ?</a:t>
            </a:r>
          </a:p>
          <a:p>
            <a:pPr marL="85725" indent="-19050">
              <a:buNone/>
            </a:pPr>
            <a:r>
              <a:rPr lang="en-IN" sz="2800" dirty="0" smtClean="0"/>
              <a:t>Cerate INDEX [</a:t>
            </a:r>
            <a:r>
              <a:rPr lang="en-IN" sz="2800" dirty="0" err="1" smtClean="0"/>
              <a:t>Index_name</a:t>
            </a:r>
            <a:r>
              <a:rPr lang="en-IN" sz="2800" dirty="0" smtClean="0"/>
              <a:t>]  ON table_name [</a:t>
            </a:r>
            <a:r>
              <a:rPr lang="en-IN" sz="2800" dirty="0" err="1" smtClean="0"/>
              <a:t>column_name</a:t>
            </a:r>
            <a:r>
              <a:rPr lang="en-IN" sz="2800" dirty="0" smtClean="0"/>
              <a:t> </a:t>
            </a:r>
            <a:r>
              <a:rPr lang="en-IN" sz="2800" dirty="0" err="1" smtClean="0"/>
              <a:t>Asc|Desc</a:t>
            </a:r>
            <a:r>
              <a:rPr lang="en-IN" sz="2800" dirty="0" smtClean="0"/>
              <a:t>]</a:t>
            </a:r>
            <a:r>
              <a:rPr lang="en-IN" dirty="0" smtClean="0"/>
              <a:t> </a:t>
            </a:r>
          </a:p>
          <a:p>
            <a:pPr marL="85725" indent="-19050">
              <a:buNone/>
            </a:pPr>
            <a:endParaRPr lang="en-IN" dirty="0" smtClean="0"/>
          </a:p>
          <a:p>
            <a:pPr marL="85725" indent="-19050"/>
            <a:r>
              <a:rPr lang="en-IN" dirty="0" smtClean="0"/>
              <a:t>How to check the created index ?</a:t>
            </a:r>
          </a:p>
          <a:p>
            <a:pPr marL="85725" indent="-19050">
              <a:buNone/>
            </a:pPr>
            <a:r>
              <a:rPr lang="en-IN" dirty="0" smtClean="0"/>
              <a:t>Expanding the Index folder inside the table folder structure.</a:t>
            </a:r>
          </a:p>
          <a:p>
            <a:pPr marL="85725" indent="-19050">
              <a:buNone/>
            </a:pPr>
            <a:endParaRPr lang="en-IN" dirty="0" smtClean="0"/>
          </a:p>
          <a:p>
            <a:pPr marL="85725" indent="-19050">
              <a:buNone/>
            </a:pPr>
            <a:endParaRPr lang="en-IN" dirty="0" smtClean="0"/>
          </a:p>
          <a:p>
            <a:pPr marL="85725" indent="-19050"/>
            <a:r>
              <a:rPr lang="en-IN" dirty="0" smtClean="0"/>
              <a:t>How to drop an index?</a:t>
            </a:r>
          </a:p>
          <a:p>
            <a:pPr marL="85725" indent="-19050">
              <a:buNone/>
            </a:pPr>
            <a:r>
              <a:rPr lang="en-IN" dirty="0" smtClean="0"/>
              <a:t>Drop index [table_name.Index_name] </a:t>
            </a:r>
          </a:p>
          <a:p>
            <a:pPr marL="85725" indent="-19050">
              <a:buNone/>
            </a:pPr>
            <a:endParaRPr lang="en-IN" dirty="0" smtClean="0"/>
          </a:p>
          <a:p>
            <a:pPr marL="85725" indent="-19050">
              <a:buNone/>
            </a:pPr>
            <a:endParaRPr lang="en-IN" dirty="0" smtClean="0"/>
          </a:p>
          <a:p>
            <a:pPr marL="85725" indent="-1905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2614"/>
          </a:xfrm>
          <a:solidFill>
            <a:schemeClr val="accent4">
              <a:lumMod val="40000"/>
              <a:lumOff val="60000"/>
            </a:schemeClr>
          </a:solidFill>
          <a:ln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/>
              <a:t>Clustered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endParaRPr lang="en-IN" sz="1400" dirty="0" smtClean="0"/>
          </a:p>
          <a:p>
            <a:pPr marL="361950" indent="0">
              <a:buNone/>
            </a:pPr>
            <a:r>
              <a:rPr lang="en-IN" sz="1700" b="1" dirty="0" smtClean="0"/>
              <a:t>Reference : </a:t>
            </a:r>
            <a:r>
              <a:rPr lang="en-IN" sz="1600" dirty="0" smtClean="0">
                <a:hlinkClick r:id="rId2"/>
              </a:rPr>
              <a:t>https://www.youtube.com/watch?v=NGslt99VOCw&amp;t=731s</a:t>
            </a:r>
            <a:endParaRPr lang="en-IN" sz="1700" b="1" dirty="0" smtClean="0"/>
          </a:p>
          <a:p>
            <a:pPr marL="361950" indent="0">
              <a:buNone/>
            </a:pPr>
            <a:endParaRPr lang="en-IN" sz="1700" b="1" dirty="0" smtClean="0"/>
          </a:p>
          <a:p>
            <a:pPr marL="361950" indent="0">
              <a:buNone/>
            </a:pPr>
            <a:r>
              <a:rPr lang="en-IN" sz="1700" b="1" dirty="0" smtClean="0"/>
              <a:t>What </a:t>
            </a:r>
            <a:r>
              <a:rPr lang="en-IN" sz="1700" b="1" dirty="0" smtClean="0"/>
              <a:t>is clustered index ?</a:t>
            </a:r>
          </a:p>
          <a:p>
            <a:pPr marL="361950" indent="0">
              <a:buNone/>
            </a:pPr>
            <a:r>
              <a:rPr lang="en-IN" sz="1700" dirty="0" smtClean="0"/>
              <a:t> A clustered index will determine the physical order of the table. </a:t>
            </a:r>
          </a:p>
          <a:p>
            <a:pPr marL="361950" indent="0">
              <a:buNone/>
            </a:pPr>
            <a:r>
              <a:rPr lang="en-IN" sz="1700" dirty="0" smtClean="0"/>
              <a:t> </a:t>
            </a:r>
            <a:r>
              <a:rPr lang="en-IN" sz="1700" dirty="0" err="1" smtClean="0"/>
              <a:t>Eg</a:t>
            </a:r>
            <a:r>
              <a:rPr lang="en-IN" sz="1700" dirty="0" smtClean="0"/>
              <a:t>: For primary key column. Even if we give the ID value in jumbled form it will take in ascending order</a:t>
            </a:r>
          </a:p>
          <a:p>
            <a:pPr marL="361950" indent="0">
              <a:buNone/>
            </a:pPr>
            <a:endParaRPr lang="en-IN" sz="1700" dirty="0"/>
          </a:p>
          <a:p>
            <a:pPr marL="361950" indent="0">
              <a:buNone/>
            </a:pPr>
            <a:r>
              <a:rPr lang="en-IN" sz="1700" dirty="0" smtClean="0"/>
              <a:t>Note: 1 clustered index can contain multiple column. Those kind are called composite index. </a:t>
            </a:r>
          </a:p>
          <a:p>
            <a:pPr marL="361950" indent="0">
              <a:buNone/>
            </a:pPr>
            <a:endParaRPr lang="en-IN" sz="1700" b="1" dirty="0" smtClean="0"/>
          </a:p>
          <a:p>
            <a:pPr marL="361950" indent="0">
              <a:buNone/>
            </a:pPr>
            <a:r>
              <a:rPr lang="en-IN" sz="1700" b="1" dirty="0" smtClean="0"/>
              <a:t>How to create a clustered index ?</a:t>
            </a:r>
          </a:p>
          <a:p>
            <a:pPr marL="361950" indent="0">
              <a:buNone/>
            </a:pPr>
            <a:r>
              <a:rPr lang="en-IN" sz="1700" dirty="0" smtClean="0"/>
              <a:t> Create CLUSTERED INDEX [CL_index] on table_name (Column1 desc, column 2 asc)</a:t>
            </a:r>
          </a:p>
          <a:p>
            <a:pPr marL="361950" indent="0">
              <a:buNone/>
            </a:pPr>
            <a:endParaRPr lang="en-IN" sz="1700" dirty="0" smtClean="0"/>
          </a:p>
          <a:p>
            <a:pPr marL="361950" indent="0">
              <a:buNone/>
            </a:pPr>
            <a:r>
              <a:rPr lang="en-IN" sz="1700" b="1" dirty="0" smtClean="0"/>
              <a:t>How to Drop an index ?</a:t>
            </a:r>
          </a:p>
          <a:p>
            <a:pPr marL="361950" indent="0">
              <a:buNone/>
            </a:pPr>
            <a:r>
              <a:rPr lang="en-IN" sz="1700" dirty="0" smtClean="0"/>
              <a:t>Alter table Table_name </a:t>
            </a:r>
          </a:p>
          <a:p>
            <a:pPr marL="361950" indent="0">
              <a:buNone/>
            </a:pPr>
            <a:r>
              <a:rPr lang="en-IN" sz="1700" dirty="0" smtClean="0"/>
              <a:t>Drop Index  [</a:t>
            </a:r>
            <a:r>
              <a:rPr lang="en-IN" sz="1700" dirty="0" err="1" smtClean="0"/>
              <a:t>Index_name</a:t>
            </a:r>
            <a:r>
              <a:rPr lang="en-IN" sz="1700" dirty="0" smtClean="0"/>
              <a:t>] on Table_name</a:t>
            </a:r>
          </a:p>
          <a:p>
            <a:pPr marL="361950" indent="0">
              <a:buNone/>
            </a:pPr>
            <a:endParaRPr lang="en-IN" sz="1700" dirty="0" smtClean="0"/>
          </a:p>
          <a:p>
            <a:pPr marL="361950" indent="0">
              <a:buNone/>
            </a:pPr>
            <a:r>
              <a:rPr lang="en-IN" sz="1700" b="1" dirty="0" smtClean="0"/>
              <a:t>What is non clustered index ?</a:t>
            </a:r>
          </a:p>
          <a:p>
            <a:pPr marL="361950" indent="0">
              <a:buNone/>
            </a:pPr>
            <a:r>
              <a:rPr lang="en-IN" sz="1700" dirty="0" smtClean="0"/>
              <a:t>A Non clustered index is analogous to a text book index. The data is stored in 1 place and the index is place in a </a:t>
            </a:r>
            <a:r>
              <a:rPr lang="en-IN" sz="1700" dirty="0" err="1" smtClean="0"/>
              <a:t>seperate</a:t>
            </a:r>
            <a:r>
              <a:rPr lang="en-IN" sz="1700" dirty="0" smtClean="0"/>
              <a:t> place. </a:t>
            </a:r>
          </a:p>
          <a:p>
            <a:pPr marL="361950" indent="0">
              <a:buNone/>
            </a:pPr>
            <a:endParaRPr lang="en-IN" sz="1700" dirty="0" smtClean="0"/>
          </a:p>
          <a:p>
            <a:pPr marL="361950" indent="0">
              <a:buNone/>
            </a:pPr>
            <a:r>
              <a:rPr lang="en-IN" sz="1700" b="1" dirty="0" smtClean="0"/>
              <a:t>How to create a Non clustered index ?</a:t>
            </a:r>
          </a:p>
          <a:p>
            <a:pPr marL="361950" indent="0">
              <a:buNone/>
            </a:pPr>
            <a:r>
              <a:rPr lang="en-IN" sz="1700" dirty="0" smtClean="0"/>
              <a:t>Create </a:t>
            </a:r>
            <a:r>
              <a:rPr lang="en-IN" sz="1700" dirty="0" err="1"/>
              <a:t>N</a:t>
            </a:r>
            <a:r>
              <a:rPr lang="en-IN" sz="1700" dirty="0" err="1" smtClean="0"/>
              <a:t>oncluster</a:t>
            </a:r>
            <a:r>
              <a:rPr lang="en-IN" sz="1700" dirty="0" smtClean="0"/>
              <a:t> index [</a:t>
            </a:r>
            <a:r>
              <a:rPr lang="en-IN" sz="1700" dirty="0" err="1" smtClean="0"/>
              <a:t>NC_index_table_name</a:t>
            </a:r>
            <a:r>
              <a:rPr lang="en-IN" sz="1700" dirty="0" smtClean="0"/>
              <a:t>]  on table_name(</a:t>
            </a:r>
            <a:r>
              <a:rPr lang="en-IN" sz="1700" dirty="0" err="1" smtClean="0"/>
              <a:t>column_name</a:t>
            </a:r>
            <a:r>
              <a:rPr lang="en-IN" sz="1700" dirty="0" smtClean="0"/>
              <a:t>)</a:t>
            </a:r>
          </a:p>
          <a:p>
            <a:pPr marL="361950" indent="0">
              <a:buNone/>
            </a:pPr>
            <a:endParaRPr lang="en-IN" sz="1700" dirty="0" smtClean="0"/>
          </a:p>
          <a:p>
            <a:pPr marL="361950" indent="0">
              <a:buNone/>
            </a:pPr>
            <a:r>
              <a:rPr lang="en-IN" sz="1700" b="1" dirty="0" smtClean="0"/>
              <a:t>How to drop an index ?</a:t>
            </a:r>
          </a:p>
          <a:p>
            <a:pPr marL="361950" indent="0">
              <a:buNone/>
            </a:pPr>
            <a:r>
              <a:rPr lang="en-IN" sz="1700" dirty="0" smtClean="0"/>
              <a:t>Alter table Table_name </a:t>
            </a:r>
          </a:p>
          <a:p>
            <a:pPr marL="361950" indent="0">
              <a:buNone/>
            </a:pPr>
            <a:r>
              <a:rPr lang="en-IN" sz="1700" dirty="0" smtClean="0"/>
              <a:t>Drop Index  [</a:t>
            </a:r>
            <a:r>
              <a:rPr lang="en-IN" sz="1700" dirty="0" err="1" smtClean="0"/>
              <a:t>Index_name</a:t>
            </a:r>
            <a:r>
              <a:rPr lang="en-IN" sz="1700" dirty="0" smtClean="0"/>
              <a:t>] on </a:t>
            </a:r>
            <a:r>
              <a:rPr lang="en-IN" sz="1700" dirty="0" err="1" smtClean="0"/>
              <a:t>Table_name</a:t>
            </a:r>
            <a:endParaRPr lang="en-IN" sz="1700" dirty="0" smtClean="0"/>
          </a:p>
          <a:p>
            <a:pPr marL="361950" indent="0">
              <a:buNone/>
            </a:pPr>
            <a:endParaRPr lang="en-IN" sz="1700" dirty="0" smtClean="0"/>
          </a:p>
          <a:p>
            <a:pPr marL="361950" indent="0">
              <a:buNone/>
            </a:pPr>
            <a:endParaRPr lang="en-IN" sz="1700" dirty="0" smtClean="0"/>
          </a:p>
          <a:p>
            <a:pPr marL="361950" indent="0">
              <a:buNone/>
            </a:pPr>
            <a:endParaRPr lang="en-IN" sz="1400" dirty="0" smtClean="0"/>
          </a:p>
          <a:p>
            <a:pPr marL="361950" indent="0">
              <a:buNone/>
            </a:pPr>
            <a:endParaRPr lang="en-IN" sz="1400" dirty="0" smtClean="0"/>
          </a:p>
          <a:p>
            <a:endParaRPr lang="en-IN" sz="1400" dirty="0" smtClean="0"/>
          </a:p>
          <a:p>
            <a:endParaRPr lang="en-IN" sz="1400" dirty="0" smtClean="0"/>
          </a:p>
          <a:p>
            <a:endParaRPr lang="en-IN" sz="1400" dirty="0" smtClean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endParaRPr lang="en-IN" sz="1400" dirty="0" smtClean="0"/>
          </a:p>
          <a:p>
            <a:endParaRPr lang="en-IN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2614"/>
          </a:xfrm>
          <a:solidFill>
            <a:schemeClr val="accent4">
              <a:lumMod val="40000"/>
              <a:lumOff val="60000"/>
            </a:schemeClr>
          </a:solidFill>
          <a:ln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/>
              <a:t>Rank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1400" b="1" dirty="0" smtClean="0"/>
              <a:t>Dense Rank</a:t>
            </a:r>
          </a:p>
          <a:p>
            <a:pPr>
              <a:buNone/>
            </a:pPr>
            <a:r>
              <a:rPr lang="en-IN" sz="1400" dirty="0" err="1" smtClean="0"/>
              <a:t>Dense_rank</a:t>
            </a:r>
            <a:r>
              <a:rPr lang="en-IN" sz="1400" dirty="0" smtClean="0"/>
              <a:t>()  over   (Order by  Id  </a:t>
            </a:r>
            <a:r>
              <a:rPr lang="en-IN" sz="1400" dirty="0" err="1" smtClean="0"/>
              <a:t>desc</a:t>
            </a:r>
            <a:r>
              <a:rPr lang="en-IN" sz="1400" dirty="0" smtClean="0"/>
              <a:t>) </a:t>
            </a:r>
          </a:p>
          <a:p>
            <a:pPr>
              <a:buNone/>
            </a:pPr>
            <a:r>
              <a:rPr lang="en-IN" sz="1400" dirty="0" smtClean="0"/>
              <a:t>Order by clause is must. It determines on which column it need to use </a:t>
            </a:r>
            <a:r>
              <a:rPr lang="en-IN" sz="1400" dirty="0" err="1" smtClean="0"/>
              <a:t>Dense_rank</a:t>
            </a:r>
            <a:endParaRPr lang="en-IN" sz="1400" dirty="0" smtClean="0"/>
          </a:p>
          <a:p>
            <a:pPr>
              <a:buNone/>
            </a:pPr>
            <a:endParaRPr lang="en-IN" sz="1400" b="1" dirty="0" smtClean="0"/>
          </a:p>
          <a:p>
            <a:pPr>
              <a:buNone/>
            </a:pPr>
            <a:r>
              <a:rPr lang="en-IN" sz="1400" b="1" dirty="0" smtClean="0"/>
              <a:t>Note: if  2 </a:t>
            </a:r>
            <a:r>
              <a:rPr lang="en-IN" sz="1400" b="1" dirty="0" err="1" smtClean="0"/>
              <a:t>iD</a:t>
            </a:r>
            <a:r>
              <a:rPr lang="en-IN" sz="1400" b="1" dirty="0" smtClean="0"/>
              <a:t> with same value. It will assign same rank for both the ID</a:t>
            </a:r>
          </a:p>
          <a:p>
            <a:pPr>
              <a:buNone/>
            </a:pPr>
            <a:endParaRPr lang="en-IN" sz="1400" dirty="0" smtClean="0"/>
          </a:p>
          <a:p>
            <a:r>
              <a:rPr lang="en-IN" sz="1400" b="1" dirty="0" err="1" smtClean="0"/>
              <a:t>Row_number</a:t>
            </a:r>
            <a:r>
              <a:rPr lang="en-IN" sz="1400" b="1" dirty="0" smtClean="0"/>
              <a:t>:</a:t>
            </a:r>
          </a:p>
          <a:p>
            <a:pPr>
              <a:buNone/>
            </a:pPr>
            <a:r>
              <a:rPr lang="en-IN" sz="1400" dirty="0" err="1" smtClean="0"/>
              <a:t>Row_number</a:t>
            </a:r>
            <a:r>
              <a:rPr lang="en-IN" sz="1400" dirty="0" smtClean="0"/>
              <a:t>() over (Order by Id </a:t>
            </a:r>
            <a:r>
              <a:rPr lang="en-IN" sz="1400" dirty="0" err="1" smtClean="0"/>
              <a:t>desc</a:t>
            </a:r>
            <a:r>
              <a:rPr lang="en-IN" sz="1400" dirty="0" smtClean="0"/>
              <a:t>) </a:t>
            </a:r>
          </a:p>
          <a:p>
            <a:pPr>
              <a:buNone/>
            </a:pPr>
            <a:endParaRPr lang="en-IN" sz="1400" b="1" dirty="0" smtClean="0"/>
          </a:p>
          <a:p>
            <a:pPr>
              <a:buNone/>
            </a:pPr>
            <a:r>
              <a:rPr lang="en-IN" sz="1400" b="1" dirty="0" smtClean="0"/>
              <a:t>Note: If 2 ID with same value. It will result in 1 and 2 </a:t>
            </a:r>
          </a:p>
          <a:p>
            <a:pPr>
              <a:buNone/>
            </a:pPr>
            <a:endParaRPr lang="en-IN" sz="1400" b="1" dirty="0" smtClean="0"/>
          </a:p>
          <a:p>
            <a:r>
              <a:rPr lang="en-IN" sz="1400" b="1" dirty="0" smtClean="0"/>
              <a:t>Rank</a:t>
            </a:r>
          </a:p>
          <a:p>
            <a:pPr>
              <a:buNone/>
            </a:pPr>
            <a:r>
              <a:rPr lang="en-IN" sz="1400" dirty="0" smtClean="0"/>
              <a:t>Rank Over (order by ID </a:t>
            </a:r>
            <a:r>
              <a:rPr lang="en-IN" sz="1400" dirty="0" err="1" smtClean="0"/>
              <a:t>desc</a:t>
            </a:r>
            <a:r>
              <a:rPr lang="en-IN" sz="1400" dirty="0" smtClean="0"/>
              <a:t>)</a:t>
            </a:r>
          </a:p>
          <a:p>
            <a:pPr>
              <a:buNone/>
            </a:pPr>
            <a:r>
              <a:rPr lang="en-IN" sz="1400" b="1" dirty="0" smtClean="0"/>
              <a:t>Note: if 2 ID with same value. It will assign the same value but it will skip the next </a:t>
            </a:r>
            <a:r>
              <a:rPr lang="en-IN" sz="1400" b="1" dirty="0" err="1" smtClean="0"/>
              <a:t>next</a:t>
            </a:r>
            <a:r>
              <a:rPr lang="en-IN" sz="1400" b="1" dirty="0" smtClean="0"/>
              <a:t>. </a:t>
            </a:r>
          </a:p>
          <a:p>
            <a:endParaRPr lang="en-IN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2614"/>
          </a:xfrm>
          <a:solidFill>
            <a:schemeClr val="accent4">
              <a:lumMod val="40000"/>
              <a:lumOff val="60000"/>
            </a:schemeClr>
          </a:solidFill>
          <a:ln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/>
              <a:t>Bulk Insert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/>
              <a:t>Why Bulk insert is used ?</a:t>
            </a:r>
          </a:p>
          <a:p>
            <a:pPr indent="19050">
              <a:buNone/>
            </a:pPr>
            <a:r>
              <a:rPr lang="en-IN" sz="1400" b="1" dirty="0" smtClean="0"/>
              <a:t>To import a table from </a:t>
            </a:r>
            <a:r>
              <a:rPr lang="en-IN" sz="1400" b="1" dirty="0" err="1" smtClean="0"/>
              <a:t>csv</a:t>
            </a:r>
            <a:r>
              <a:rPr lang="en-IN" sz="1400" b="1" dirty="0" smtClean="0"/>
              <a:t> | text </a:t>
            </a:r>
            <a:endParaRPr lang="en-IN" sz="1400" b="1" dirty="0" smtClean="0"/>
          </a:p>
          <a:p>
            <a:pPr>
              <a:buNone/>
            </a:pP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to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Database</a:t>
            </a:r>
          </a:p>
          <a:p>
            <a:r>
              <a:rPr lang="en-IN" dirty="0" smtClean="0"/>
              <a:t>Creating Table</a:t>
            </a:r>
          </a:p>
          <a:p>
            <a:pPr lvl="1"/>
            <a:r>
              <a:rPr lang="en-IN" dirty="0" smtClean="0"/>
              <a:t>Primary Key is used to identify a unique record in a table</a:t>
            </a:r>
          </a:p>
          <a:p>
            <a:pPr lvl="1"/>
            <a:r>
              <a:rPr lang="en-IN" dirty="0" smtClean="0"/>
              <a:t>Foreign key</a:t>
            </a:r>
          </a:p>
          <a:p>
            <a:pPr lvl="1"/>
            <a:r>
              <a:rPr lang="en-IN" dirty="0" smtClean="0"/>
              <a:t>Creating constrains 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2614"/>
          </a:xfrm>
          <a:solidFill>
            <a:schemeClr val="accent4">
              <a:lumMod val="40000"/>
              <a:lumOff val="60000"/>
            </a:schemeClr>
          </a:solidFill>
          <a:ln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/>
              <a:t>Difference Btw Where and Having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dirty="0" smtClean="0"/>
              <a:t>Where Clause:</a:t>
            </a:r>
          </a:p>
          <a:p>
            <a:pPr>
              <a:buNone/>
            </a:pPr>
            <a:r>
              <a:rPr lang="en-IN" sz="1400" dirty="0" smtClean="0"/>
              <a:t>1. Where clause cannot used with aggregate</a:t>
            </a:r>
          </a:p>
          <a:p>
            <a:pPr>
              <a:buNone/>
            </a:pPr>
            <a:r>
              <a:rPr lang="en-IN" sz="1400" dirty="0" smtClean="0"/>
              <a:t>2. Where clause will come before group by 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Having Clause:</a:t>
            </a:r>
          </a:p>
          <a:p>
            <a:pPr>
              <a:buNone/>
            </a:pPr>
            <a:r>
              <a:rPr lang="en-IN" sz="1400" dirty="0" smtClean="0"/>
              <a:t>1. Will do aggregation after the calculation. </a:t>
            </a:r>
            <a:endParaRPr lang="en-IN" sz="1400" dirty="0" smtClean="0"/>
          </a:p>
          <a:p>
            <a:pPr>
              <a:buNone/>
            </a:pPr>
            <a:endParaRPr lang="en-IN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Time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Temporary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Limitation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Base 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Co-related sub </a:t>
            </a:r>
            <a:r>
              <a:rPr lang="en-IN" dirty="0" err="1" smtClean="0"/>
              <a:t>quries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 &amp; Not in ( difference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Where and Having clause( difference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Lead &amp; Lag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SQL Commands</a:t>
            </a:r>
            <a:br>
              <a:rPr lang="en-IN" dirty="0" smtClean="0"/>
            </a:br>
            <a:r>
              <a:rPr lang="en-IN" sz="1800" dirty="0"/>
              <a:t>Data Definition Language, Data Manipulation Language, Transaction Control Language, and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Data </a:t>
            </a:r>
            <a:r>
              <a:rPr lang="en-IN" sz="1800" dirty="0"/>
              <a:t>Control Language.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02736" y="2091378"/>
            <a:ext cx="6538527" cy="354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 &amp; Convert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0"/>
            <a:ext cx="6686568" cy="6318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SQL Data type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839101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Person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Create table person(ID </a:t>
            </a:r>
            <a:r>
              <a:rPr lang="en-IN" dirty="0" err="1"/>
              <a:t>int</a:t>
            </a:r>
            <a:r>
              <a:rPr lang="en-IN" dirty="0"/>
              <a:t>, Name </a:t>
            </a:r>
            <a:r>
              <a:rPr lang="en-IN" dirty="0" err="1"/>
              <a:t>varchar</a:t>
            </a:r>
            <a:r>
              <a:rPr lang="en-IN" dirty="0"/>
              <a:t>(10), </a:t>
            </a:r>
            <a:r>
              <a:rPr lang="en-IN" dirty="0" err="1"/>
              <a:t>Email_ID</a:t>
            </a:r>
            <a:r>
              <a:rPr lang="en-IN" dirty="0"/>
              <a:t> </a:t>
            </a:r>
            <a:r>
              <a:rPr lang="en-IN" dirty="0" err="1"/>
              <a:t>nvarchar</a:t>
            </a:r>
            <a:r>
              <a:rPr lang="en-IN" dirty="0"/>
              <a:t>(50), </a:t>
            </a:r>
            <a:r>
              <a:rPr lang="en-IN" dirty="0" err="1"/>
              <a:t>Gender_ID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not null) </a:t>
            </a:r>
          </a:p>
          <a:p>
            <a:endParaRPr lang="en-IN" dirty="0"/>
          </a:p>
          <a:p>
            <a:r>
              <a:rPr lang="en-IN" dirty="0"/>
              <a:t>insert into person values </a:t>
            </a:r>
          </a:p>
          <a:p>
            <a:endParaRPr lang="en-IN" dirty="0"/>
          </a:p>
          <a:p>
            <a:r>
              <a:rPr lang="en-IN" dirty="0"/>
              <a:t>(1,'Arul','Arul@gmail.com',2),</a:t>
            </a:r>
          </a:p>
          <a:p>
            <a:r>
              <a:rPr lang="en-IN" dirty="0"/>
              <a:t>(2,'Mahesh ','Mahesh @gmail.com',3),</a:t>
            </a:r>
          </a:p>
          <a:p>
            <a:r>
              <a:rPr lang="en-IN" dirty="0"/>
              <a:t>(3,'Raghu','Raghu@gmail.com',1),</a:t>
            </a:r>
          </a:p>
          <a:p>
            <a:r>
              <a:rPr lang="en-IN" dirty="0"/>
              <a:t>(4,'Biswa','Biswa@gmail.com',null),</a:t>
            </a:r>
          </a:p>
          <a:p>
            <a:r>
              <a:rPr lang="nn-NO" dirty="0"/>
              <a:t>(5,'Viki ','Viki @gmail.com',2),</a:t>
            </a:r>
          </a:p>
          <a:p>
            <a:r>
              <a:rPr lang="en-IN" dirty="0"/>
              <a:t>(6,'Harish','Harish@gmail.com',null)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357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000" dirty="0" smtClean="0"/>
              <a:t>Constraints are used to limit the type of data that can go into a table. This ensures the accuracy and reliability of the data in the table. If there is any violation between the constraint and the data action, the action is aborted.</a:t>
            </a:r>
            <a:endParaRPr lang="en-IN" sz="2000" b="1" dirty="0" smtClean="0">
              <a:hlinkClick r:id="rId2"/>
            </a:endParaRPr>
          </a:p>
          <a:p>
            <a:endParaRPr lang="en-IN" sz="1200" b="1" dirty="0" smtClean="0">
              <a:hlinkClick r:id="rId2"/>
            </a:endParaRP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2"/>
              </a:rPr>
              <a:t>NOT NULL</a:t>
            </a:r>
            <a:r>
              <a:rPr lang="en-IN" sz="1600" dirty="0" smtClean="0"/>
              <a:t> - Ensures that a column cannot have a NULL value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3"/>
              </a:rPr>
              <a:t>UNIQUE</a:t>
            </a:r>
            <a:r>
              <a:rPr lang="en-IN" sz="1600" b="1" dirty="0" smtClean="0"/>
              <a:t> </a:t>
            </a:r>
            <a:r>
              <a:rPr lang="en-IN" sz="1600" dirty="0" smtClean="0"/>
              <a:t>- Ensures that all values in a column are different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4"/>
              </a:rPr>
              <a:t>PRIMARY KEY</a:t>
            </a:r>
            <a:r>
              <a:rPr lang="en-IN" sz="1600" dirty="0" smtClean="0"/>
              <a:t> - A combination of a NOT NULL and UNIQUE. Uniquely identifies each row in a table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5"/>
              </a:rPr>
              <a:t>FOREIGN KEY</a:t>
            </a:r>
            <a:r>
              <a:rPr lang="en-IN" sz="1600" dirty="0" smtClean="0"/>
              <a:t> - Uniquely identifies a row/record in another table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6"/>
              </a:rPr>
              <a:t>CHECK</a:t>
            </a:r>
            <a:r>
              <a:rPr lang="en-IN" sz="1600" b="1" dirty="0" smtClean="0"/>
              <a:t> </a:t>
            </a:r>
            <a:r>
              <a:rPr lang="en-IN" sz="1600" dirty="0" smtClean="0"/>
              <a:t>- Ensures that all values in a column satisfies a specific condition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7"/>
              </a:rPr>
              <a:t>DEFAULT</a:t>
            </a:r>
            <a:r>
              <a:rPr lang="en-IN" sz="1600" b="1" dirty="0" smtClean="0"/>
              <a:t> </a:t>
            </a:r>
            <a:r>
              <a:rPr lang="en-IN" sz="1600" dirty="0" smtClean="0"/>
              <a:t>- Sets a default value for a column when no value is specified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8"/>
              </a:rPr>
              <a:t>INDEX</a:t>
            </a:r>
            <a:r>
              <a:rPr lang="en-IN" sz="1600" b="1" dirty="0" smtClean="0"/>
              <a:t> </a:t>
            </a:r>
            <a:r>
              <a:rPr lang="en-IN" sz="1600" dirty="0" smtClean="0"/>
              <a:t>- Used to create and retrieve data from the database very quickly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Foreignkey constrain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Alter table</a:t>
            </a:r>
            <a:r>
              <a:rPr lang="en-IN" sz="1800" dirty="0"/>
              <a:t> </a:t>
            </a:r>
            <a:r>
              <a:rPr lang="en-IN" sz="1800" b="1" dirty="0" err="1"/>
              <a:t>tblPerson</a:t>
            </a:r>
            <a:r>
              <a:rPr lang="en-IN" sz="1800" dirty="0"/>
              <a:t> 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b="1" dirty="0"/>
              <a:t>add constraint</a:t>
            </a:r>
            <a:r>
              <a:rPr lang="en-IN" sz="1800" dirty="0"/>
              <a:t> </a:t>
            </a:r>
            <a:r>
              <a:rPr lang="en-IN" sz="1800" b="1" dirty="0"/>
              <a:t>tblPerson_GenderId_FK FOREIGN KEY</a:t>
            </a:r>
            <a:r>
              <a:rPr lang="en-IN" sz="1800" dirty="0"/>
              <a:t> </a:t>
            </a:r>
            <a:r>
              <a:rPr lang="en-IN" sz="1800" b="1" dirty="0"/>
              <a:t>(</a:t>
            </a:r>
            <a:r>
              <a:rPr lang="en-IN" sz="1800" b="1" dirty="0" err="1"/>
              <a:t>GenderId</a:t>
            </a:r>
            <a:r>
              <a:rPr lang="en-IN" sz="1800" b="1" dirty="0"/>
              <a:t>) </a:t>
            </a:r>
            <a:r>
              <a:rPr lang="en-IN" sz="1800" b="1" dirty="0" smtClean="0"/>
              <a:t>references</a:t>
            </a:r>
          </a:p>
          <a:p>
            <a:endParaRPr lang="en-IN" sz="1800" b="1" dirty="0"/>
          </a:p>
          <a:p>
            <a:r>
              <a:rPr lang="en-IN" sz="1400" dirty="0"/>
              <a:t>Alter table </a:t>
            </a:r>
            <a:r>
              <a:rPr lang="en-IN" sz="1400" dirty="0" smtClean="0"/>
              <a:t>[ForeignKeyTable</a:t>
            </a:r>
            <a:r>
              <a:rPr lang="en-IN" sz="1400" dirty="0"/>
              <a:t> </a:t>
            </a:r>
            <a:r>
              <a:rPr lang="en-IN" sz="1400" dirty="0" smtClean="0"/>
              <a:t>]  add constraint  </a:t>
            </a:r>
            <a:r>
              <a:rPr lang="en-IN" sz="1400" dirty="0"/>
              <a:t> </a:t>
            </a:r>
            <a:r>
              <a:rPr lang="en-IN" sz="1400" dirty="0" err="1"/>
              <a:t>ForeignKeyTable_ForiegnKeyColumn_FK</a:t>
            </a:r>
            <a:r>
              <a:rPr lang="en-IN" sz="1400" dirty="0"/>
              <a:t> </a:t>
            </a: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/>
              <a:t>FOREIGN KEY (</a:t>
            </a:r>
            <a:r>
              <a:rPr lang="en-IN" sz="1400" dirty="0" err="1"/>
              <a:t>ForiegnKeyColumn</a:t>
            </a:r>
            <a:r>
              <a:rPr lang="en-IN" sz="1400" dirty="0"/>
              <a:t>) references </a:t>
            </a:r>
            <a:r>
              <a:rPr lang="en-IN" sz="1400" dirty="0" err="1"/>
              <a:t>PrimaryKeyTable</a:t>
            </a:r>
            <a:r>
              <a:rPr lang="en-IN" sz="1400" dirty="0"/>
              <a:t> (</a:t>
            </a:r>
            <a:r>
              <a:rPr lang="en-IN" sz="1400" dirty="0" err="1"/>
              <a:t>PrimaryKeyColumn</a:t>
            </a:r>
            <a:r>
              <a:rPr lang="en-IN" sz="1400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Altering existing column with null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Should replace the previous null with 0</a:t>
            </a:r>
          </a:p>
          <a:p>
            <a:pPr>
              <a:buNone/>
            </a:pPr>
            <a:r>
              <a:rPr lang="en-IN" sz="1600" b="1" u="sng" dirty="0" smtClean="0"/>
              <a:t>Syntax:</a:t>
            </a:r>
          </a:p>
          <a:p>
            <a:pPr marL="0" indent="0">
              <a:buNone/>
            </a:pPr>
            <a:r>
              <a:rPr lang="en-IN" sz="1600" i="1" dirty="0" smtClean="0"/>
              <a:t>Update [table_name] set [</a:t>
            </a:r>
            <a:r>
              <a:rPr lang="en-IN" sz="1600" i="1" dirty="0" err="1" smtClean="0"/>
              <a:t>column_name</a:t>
            </a:r>
            <a:r>
              <a:rPr lang="en-IN" sz="1600" i="1" dirty="0" smtClean="0"/>
              <a:t>] = 0 where [</a:t>
            </a:r>
            <a:r>
              <a:rPr lang="en-IN" sz="1600" i="1" dirty="0" err="1" smtClean="0"/>
              <a:t>column_name</a:t>
            </a:r>
            <a:r>
              <a:rPr lang="en-IN" sz="1600" i="1" dirty="0" smtClean="0"/>
              <a:t>] is null</a:t>
            </a:r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 smtClean="0"/>
          </a:p>
          <a:p>
            <a:pPr>
              <a:buNone/>
            </a:pPr>
            <a:r>
              <a:rPr lang="en-IN" sz="1600" b="1" dirty="0" smtClean="0"/>
              <a:t>Add not null constrain:</a:t>
            </a:r>
          </a:p>
          <a:p>
            <a:pPr>
              <a:buNone/>
            </a:pPr>
            <a:r>
              <a:rPr lang="en-IN" sz="1600" i="1" dirty="0" smtClean="0"/>
              <a:t>Alter table[</a:t>
            </a:r>
            <a:r>
              <a:rPr lang="en-IN" sz="1600" i="1" dirty="0" err="1" smtClean="0"/>
              <a:t>table_name</a:t>
            </a:r>
            <a:r>
              <a:rPr lang="en-IN" sz="1600" i="1" dirty="0" smtClean="0"/>
              <a:t>] alter column [Column name]  </a:t>
            </a:r>
            <a:r>
              <a:rPr lang="en-IN" sz="1600" i="1" dirty="0" err="1" smtClean="0"/>
              <a:t>data_type</a:t>
            </a:r>
            <a:r>
              <a:rPr lang="en-IN" sz="1600" i="1" dirty="0" smtClean="0"/>
              <a:t> not null </a:t>
            </a:r>
          </a:p>
          <a:p>
            <a:pPr>
              <a:buNone/>
            </a:pPr>
            <a:endParaRPr lang="en-IN" sz="1600" i="1" dirty="0" smtClean="0"/>
          </a:p>
          <a:p>
            <a:pPr>
              <a:buNone/>
            </a:pPr>
            <a:endParaRPr lang="en-IN" sz="1600" i="1" dirty="0" smtClean="0"/>
          </a:p>
          <a:p>
            <a:pPr>
              <a:buNone/>
            </a:pPr>
            <a:r>
              <a:rPr lang="en-IN" sz="1600" b="1" dirty="0" smtClean="0"/>
              <a:t>Unique Key:</a:t>
            </a:r>
          </a:p>
          <a:p>
            <a:pPr>
              <a:buNone/>
            </a:pPr>
            <a:r>
              <a:rPr lang="en-IN" sz="1600" i="1" dirty="0" smtClean="0"/>
              <a:t>If we already have Primary key but we still </a:t>
            </a:r>
            <a:r>
              <a:rPr lang="en-IN" sz="1600" i="1" dirty="0" err="1" smtClean="0"/>
              <a:t>dosent</a:t>
            </a:r>
            <a:r>
              <a:rPr lang="en-IN" sz="1600" i="1" dirty="0" smtClean="0"/>
              <a:t> want any duplicate record in to other column. </a:t>
            </a:r>
          </a:p>
          <a:p>
            <a:pPr>
              <a:buNone/>
            </a:pPr>
            <a:r>
              <a:rPr lang="en-IN" sz="1600" i="1" dirty="0" smtClean="0"/>
              <a:t>Then unique key is the solution. There can be multiple unique key can be used for a table. </a:t>
            </a:r>
          </a:p>
          <a:p>
            <a:pPr>
              <a:buNone/>
            </a:pPr>
            <a:r>
              <a:rPr lang="en-IN" sz="1600" i="1" dirty="0" smtClean="0"/>
              <a:t>Primary key </a:t>
            </a:r>
            <a:r>
              <a:rPr lang="en-IN" sz="1600" i="1" dirty="0" err="1" smtClean="0"/>
              <a:t>dosent</a:t>
            </a:r>
            <a:r>
              <a:rPr lang="en-IN" sz="1600" i="1" dirty="0" smtClean="0"/>
              <a:t> allow nulls. But Unique key allow only one null. </a:t>
            </a:r>
          </a:p>
          <a:p>
            <a:pPr>
              <a:buNone/>
            </a:pPr>
            <a:endParaRPr lang="en-IN" sz="1600" i="1" dirty="0" smtClean="0"/>
          </a:p>
          <a:p>
            <a:pPr>
              <a:buNone/>
            </a:pPr>
            <a:r>
              <a:rPr lang="en-IN" sz="1600" i="1" dirty="0" smtClean="0"/>
              <a:t>Alter table [Table_name] add constraints [</a:t>
            </a:r>
            <a:r>
              <a:rPr lang="en-IN" sz="1600" i="1" dirty="0" err="1" smtClean="0"/>
              <a:t>Contstraint</a:t>
            </a:r>
            <a:r>
              <a:rPr lang="en-IN" sz="1600" i="1" dirty="0" smtClean="0"/>
              <a:t> names] </a:t>
            </a:r>
            <a:r>
              <a:rPr lang="en-IN" sz="1600" i="1" dirty="0" err="1" smtClean="0"/>
              <a:t>Unqiue</a:t>
            </a:r>
            <a:r>
              <a:rPr lang="en-IN" sz="1600" i="1" dirty="0" smtClean="0"/>
              <a:t> [column name]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8040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Group by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5725" indent="-20638">
              <a:buNone/>
            </a:pPr>
            <a:r>
              <a:rPr lang="en-IN" dirty="0" smtClean="0"/>
              <a:t>The GROUP BY statement groups rows that have the same values into summary rows</a:t>
            </a:r>
          </a:p>
          <a:p>
            <a:pPr marL="85725" indent="-20638">
              <a:buNone/>
            </a:pPr>
            <a:endParaRPr lang="en-IN" dirty="0" smtClean="0"/>
          </a:p>
          <a:p>
            <a:pPr marL="85725" indent="-20638">
              <a:buNone/>
            </a:pPr>
            <a:r>
              <a:rPr lang="en-IN" dirty="0" smtClean="0"/>
              <a:t>The GROUP BY statement is often used with aggregate functions (COUNT, MAX, MIN, SUM, AVG) to group the result-set by one or more columns.</a:t>
            </a:r>
          </a:p>
          <a:p>
            <a:pPr marL="85725" indent="-20638">
              <a:buNone/>
            </a:pPr>
            <a:endParaRPr lang="en-IN" dirty="0" smtClean="0"/>
          </a:p>
          <a:p>
            <a:pPr marL="85725" indent="-20638">
              <a:buNone/>
            </a:pPr>
            <a:r>
              <a:rPr lang="en-IN" dirty="0" smtClean="0"/>
              <a:t>Group By Syntax:</a:t>
            </a:r>
          </a:p>
          <a:p>
            <a:pPr marL="85725" indent="-20638">
              <a:buNone/>
            </a:pPr>
            <a:r>
              <a:rPr lang="en-IN" dirty="0" smtClean="0"/>
              <a:t>SELECT </a:t>
            </a:r>
            <a:r>
              <a:rPr lang="en-IN" i="1" dirty="0" err="1" smtClean="0"/>
              <a:t>column_name</a:t>
            </a:r>
            <a:r>
              <a:rPr lang="en-IN" i="1" dirty="0" smtClean="0"/>
              <a:t>(s)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FROM </a:t>
            </a:r>
            <a:r>
              <a:rPr lang="en-IN" i="1" dirty="0" smtClean="0"/>
              <a:t>table_name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WHERE </a:t>
            </a:r>
            <a:r>
              <a:rPr lang="en-IN" i="1" dirty="0" smtClean="0"/>
              <a:t>condition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GROUP BY </a:t>
            </a:r>
            <a:r>
              <a:rPr lang="en-IN" i="1" dirty="0" err="1" smtClean="0"/>
              <a:t>column_name</a:t>
            </a:r>
            <a:r>
              <a:rPr lang="en-IN" i="1" dirty="0" smtClean="0"/>
              <a:t>(s)</a:t>
            </a:r>
            <a:br>
              <a:rPr lang="en-IN" i="1" dirty="0" smtClean="0"/>
            </a:br>
            <a:r>
              <a:rPr lang="en-IN" dirty="0" smtClean="0"/>
              <a:t>ORDER BY </a:t>
            </a:r>
            <a:r>
              <a:rPr lang="en-IN" i="1" dirty="0" err="1" smtClean="0"/>
              <a:t>column_name</a:t>
            </a:r>
            <a:r>
              <a:rPr lang="en-IN" i="1" dirty="0" smtClean="0"/>
              <a:t>(s);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1249</TotalTime>
  <Words>886</Words>
  <Application>Microsoft Office PowerPoint</Application>
  <PresentationFormat>On-screen Show (4:3)</PresentationFormat>
  <Paragraphs>160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SQL </vt:lpstr>
      <vt:lpstr>Topic to Cover</vt:lpstr>
      <vt:lpstr>SQL Commands Data Definition Language, Data Manipulation Language, Transaction Control Language, and  Data Control Language.</vt:lpstr>
      <vt:lpstr>SQL Data type</vt:lpstr>
      <vt:lpstr>Creating Person table</vt:lpstr>
      <vt:lpstr>Constraints </vt:lpstr>
      <vt:lpstr>Adding Foreignkey constrain</vt:lpstr>
      <vt:lpstr>Altering existing column with null</vt:lpstr>
      <vt:lpstr>Group by </vt:lpstr>
      <vt:lpstr>Joints</vt:lpstr>
      <vt:lpstr>Date function in SQL </vt:lpstr>
      <vt:lpstr>Date function in SQL-1 </vt:lpstr>
      <vt:lpstr>Date function in SQL-2 </vt:lpstr>
      <vt:lpstr>Questions on Date functions:</vt:lpstr>
      <vt:lpstr>String Functions</vt:lpstr>
      <vt:lpstr>INDEX</vt:lpstr>
      <vt:lpstr>Clustered index</vt:lpstr>
      <vt:lpstr>Rank function</vt:lpstr>
      <vt:lpstr>Bulk Insert </vt:lpstr>
      <vt:lpstr>Difference Btw Where and Having Clause</vt:lpstr>
      <vt:lpstr>Date Time functions</vt:lpstr>
      <vt:lpstr>Temporary Tables</vt:lpstr>
      <vt:lpstr>View Limitation</vt:lpstr>
      <vt:lpstr>CTE</vt:lpstr>
      <vt:lpstr>Data Base Normalization</vt:lpstr>
      <vt:lpstr>Co-related sub quries</vt:lpstr>
      <vt:lpstr>Except &amp; Not in ( difference )</vt:lpstr>
      <vt:lpstr>Where and Having clause( difference )</vt:lpstr>
      <vt:lpstr>Lead &amp; Lag function</vt:lpstr>
      <vt:lpstr>Cast &amp; Convert Function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Sangeetha Rajendran</dc:creator>
  <cp:lastModifiedBy>Sangeetha Rajendran</cp:lastModifiedBy>
  <cp:revision>130</cp:revision>
  <dcterms:created xsi:type="dcterms:W3CDTF">2020-05-05T16:11:53Z</dcterms:created>
  <dcterms:modified xsi:type="dcterms:W3CDTF">2020-05-11T04:09:41Z</dcterms:modified>
</cp:coreProperties>
</file>