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2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290233"/>
            <a:ext cx="8610600" cy="1938992"/>
          </a:xfrm>
          <a:prstGeom prst="rect">
            <a:avLst/>
          </a:prstGeom>
          <a:noFill/>
        </p:spPr>
        <p:txBody>
          <a:bodyPr wrap="square" rtlCol="0">
            <a:spAutoFit/>
          </a:bodyPr>
          <a:lstStyle/>
          <a:p>
            <a:r>
              <a:rPr lang="en-US" sz="2400" dirty="0"/>
              <a:t>STUDENT NAME: ARULMOZHI</a:t>
            </a:r>
          </a:p>
          <a:p>
            <a:r>
              <a:rPr lang="en-US" sz="2400" dirty="0"/>
              <a:t>REGISTER NO:FBE33B874FC0F38918A4B5272631AEDB,312208646</a:t>
            </a:r>
          </a:p>
          <a:p>
            <a:r>
              <a:rPr lang="en-US" sz="2400" dirty="0"/>
              <a:t>DEPARTMENT: B.COM(GENERAL)</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CBA2667B-5518-A3F2-DB7D-C9F286C530E8}"/>
              </a:ext>
            </a:extLst>
          </p:cNvPr>
          <p:cNvSpPr txBox="1"/>
          <p:nvPr/>
        </p:nvSpPr>
        <p:spPr>
          <a:xfrm>
            <a:off x="838200" y="1219200"/>
            <a:ext cx="6098796" cy="3416320"/>
          </a:xfrm>
          <a:prstGeom prst="rect">
            <a:avLst/>
          </a:prstGeom>
          <a:noFill/>
        </p:spPr>
        <p:txBody>
          <a:bodyPr wrap="square">
            <a:spAutoFit/>
          </a:bodyPr>
          <a:lstStyle/>
          <a:p>
            <a:r>
              <a:rPr lang="en-US" dirty="0"/>
              <a:t>● STEP -1 DOWNLOAD THE EMPLOYEE DATASET AND OPEN THE EMPLOYEE DATASET IN EXCEL.</a:t>
            </a:r>
          </a:p>
          <a:p>
            <a:r>
              <a:rPr lang="en-US" dirty="0"/>
              <a:t> ● STEP -2 SELECT THE ENTIRE DATA AND CLICK ON DATA AND CLICK ON FILTER OPTION. </a:t>
            </a:r>
          </a:p>
          <a:p>
            <a:r>
              <a:rPr lang="en-US" dirty="0"/>
              <a:t>● STEP -3 FILTER FTP FROM A TO Z ORDER.</a:t>
            </a:r>
          </a:p>
          <a:p>
            <a:r>
              <a:rPr lang="en-US" dirty="0"/>
              <a:t> ● STEP -4 SELECT THE ENTIRE DATA AND CLICK ON INSERT AND CLICK ON PIVOT TABLE TO CREATE PIVOT TABLE.</a:t>
            </a:r>
          </a:p>
          <a:p>
            <a:r>
              <a:rPr lang="en-US" dirty="0"/>
              <a:t> ● STEP -5 DRAG THE NEEDED DATA AND CREATE A PIVOT TABLE. </a:t>
            </a:r>
          </a:p>
          <a:p>
            <a:r>
              <a:rPr lang="en-US" dirty="0"/>
              <a:t>● STEP -6 SELECT THE PIVOT TABLE AND CLICK ON INSERT. </a:t>
            </a:r>
          </a:p>
          <a:p>
            <a:r>
              <a:rPr lang="en-US" dirty="0"/>
              <a:t>● STEP-7 NOW CLICK ON THE CHART THAT YOU WANT. </a:t>
            </a:r>
          </a:p>
          <a:p>
            <a:r>
              <a:rPr lang="en-US" dirty="0"/>
              <a:t>● STEP -8 THE CHART IS CREATED.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DEA77E-836B-673A-694D-36945B9A94D5}"/>
              </a:ext>
            </a:extLst>
          </p:cNvPr>
          <p:cNvSpPr txBox="1"/>
          <p:nvPr/>
        </p:nvSpPr>
        <p:spPr>
          <a:xfrm>
            <a:off x="700924" y="1068538"/>
            <a:ext cx="6101542"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1.TABLE</a:t>
            </a:r>
          </a:p>
        </p:txBody>
      </p:sp>
      <p:pic>
        <p:nvPicPr>
          <p:cNvPr id="11" name="Picture 10">
            <a:extLst>
              <a:ext uri="{FF2B5EF4-FFF2-40B4-BE49-F238E27FC236}">
                <a16:creationId xmlns:a16="http://schemas.microsoft.com/office/drawing/2014/main" id="{53FB4D76-A6AD-0960-E1C4-83DBFEC83FBB}"/>
              </a:ext>
            </a:extLst>
          </p:cNvPr>
          <p:cNvPicPr>
            <a:picLocks noChangeAspect="1"/>
          </p:cNvPicPr>
          <p:nvPr/>
        </p:nvPicPr>
        <p:blipFill rotWithShape="1">
          <a:blip r:embed="rId3">
            <a:extLst>
              <a:ext uri="{28A0092B-C50C-407E-A947-70E740481C1C}">
                <a14:useLocalDpi xmlns:a14="http://schemas.microsoft.com/office/drawing/2010/main" val="0"/>
              </a:ext>
            </a:extLst>
          </a:blip>
          <a:srcRect t="880" r="1542" b="2007"/>
          <a:stretch/>
        </p:blipFill>
        <p:spPr>
          <a:xfrm>
            <a:off x="838200" y="2311401"/>
            <a:ext cx="7075378" cy="3028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3D55-72AA-3B96-D86F-29F88B343113}"/>
              </a:ext>
            </a:extLst>
          </p:cNvPr>
          <p:cNvSpPr>
            <a:spLocks noGrp="1"/>
          </p:cNvSpPr>
          <p:nvPr>
            <p:ph type="title"/>
          </p:nvPr>
        </p:nvSpPr>
        <p:spPr/>
        <p:txBody>
          <a:bodyPr/>
          <a:lstStyle/>
          <a:p>
            <a:r>
              <a:rPr lang="en-IN" dirty="0"/>
              <a:t>2. PIE CHART</a:t>
            </a:r>
            <a:endParaRPr lang="en-IN" sz="4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639C240-17C9-4335-B486-40FD260BBA19}"/>
              </a:ext>
            </a:extLst>
          </p:cNvPr>
          <p:cNvPicPr>
            <a:picLocks noChangeAspect="1"/>
          </p:cNvPicPr>
          <p:nvPr/>
        </p:nvPicPr>
        <p:blipFill rotWithShape="1">
          <a:blip r:embed="rId2">
            <a:extLst>
              <a:ext uri="{28A0092B-C50C-407E-A947-70E740481C1C}">
                <a14:useLocalDpi xmlns:a14="http://schemas.microsoft.com/office/drawing/2010/main" val="0"/>
              </a:ext>
            </a:extLst>
          </a:blip>
          <a:srcRect l="1106" t="5904" r="1610" b="2014"/>
          <a:stretch/>
        </p:blipFill>
        <p:spPr>
          <a:xfrm>
            <a:off x="1524000" y="1524000"/>
            <a:ext cx="6705600" cy="3657600"/>
          </a:xfrm>
          <a:prstGeom prst="rect">
            <a:avLst/>
          </a:prstGeom>
        </p:spPr>
      </p:pic>
    </p:spTree>
    <p:extLst>
      <p:ext uri="{BB962C8B-B14F-4D97-AF65-F5344CB8AC3E}">
        <p14:creationId xmlns:p14="http://schemas.microsoft.com/office/powerpoint/2010/main" val="184944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analysis based on specific department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A56FA9E7-8BFA-FFD9-26DF-B9F8C691A314}"/>
              </a:ext>
            </a:extLst>
          </p:cNvPr>
          <p:cNvSpPr txBox="1"/>
          <p:nvPr/>
        </p:nvSpPr>
        <p:spPr>
          <a:xfrm>
            <a:off x="834072" y="1371600"/>
            <a:ext cx="5033328" cy="1754326"/>
          </a:xfrm>
          <a:prstGeom prst="rect">
            <a:avLst/>
          </a:prstGeom>
          <a:noFill/>
        </p:spPr>
        <p:txBody>
          <a:bodyPr wrap="square">
            <a:spAutoFit/>
          </a:bodyPr>
          <a:lstStyle/>
          <a:p>
            <a:r>
              <a:rPr lang="en-US" dirty="0"/>
              <a:t>The primary challenge is to identify performance gaps and satisfaction levels within specific departments. Without a clear analysis, organizations face difficulties in optimizing employee productivity, retaining talent, and ensuring balanced workloads.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598193E-1061-C4D5-DE47-7FC6B46FEA7A}"/>
              </a:ext>
            </a:extLst>
          </p:cNvPr>
          <p:cNvSpPr txBox="1"/>
          <p:nvPr/>
        </p:nvSpPr>
        <p:spPr>
          <a:xfrm>
            <a:off x="739775" y="1639962"/>
            <a:ext cx="6042025" cy="2093837"/>
          </a:xfrm>
          <a:prstGeom prst="rect">
            <a:avLst/>
          </a:prstGeom>
          <a:noFill/>
        </p:spPr>
        <p:txBody>
          <a:bodyPr wrap="square">
            <a:spAutoFit/>
          </a:bodyPr>
          <a:lstStyle/>
          <a:p>
            <a:r>
              <a:rPr lang="en-US" dirty="0"/>
              <a:t>Employee analysis in a specific department involves evaluating key metrics such as performance, productivity, and engagement. This includes assessing individual and team contributions to departmental goals, identifying skills gaps, and understanding workload distribution. Turnover rates, employee satisfaction, and professional development opportunities are also examined.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A2FEF8-1CF5-5E88-DEC0-F6E5C3345F32}"/>
              </a:ext>
            </a:extLst>
          </p:cNvPr>
          <p:cNvSpPr txBox="1"/>
          <p:nvPr/>
        </p:nvSpPr>
        <p:spPr>
          <a:xfrm>
            <a:off x="723900" y="1600200"/>
            <a:ext cx="8424294" cy="2031325"/>
          </a:xfrm>
          <a:prstGeom prst="rect">
            <a:avLst/>
          </a:prstGeom>
          <a:noFill/>
        </p:spPr>
        <p:txBody>
          <a:bodyPr wrap="square">
            <a:spAutoFit/>
          </a:bodyPr>
          <a:lstStyle/>
          <a:p>
            <a:pPr marL="285750" indent="-285750">
              <a:buFont typeface="Arial" panose="020B0604020202020204" pitchFamily="34" charset="0"/>
              <a:buChar char="•"/>
            </a:pPr>
            <a:r>
              <a:rPr lang="en-US" dirty="0"/>
              <a:t> HUMAN RESOURCE DEPARTMENTS </a:t>
            </a:r>
          </a:p>
          <a:p>
            <a:pPr marL="285750" indent="-285750">
              <a:buFont typeface="Arial" panose="020B0604020202020204" pitchFamily="34" charset="0"/>
              <a:buChar char="•"/>
            </a:pPr>
            <a:r>
              <a:rPr lang="en-US" dirty="0"/>
              <a:t> MANAGEMENT AND LEADERSHIP</a:t>
            </a:r>
          </a:p>
          <a:p>
            <a:pPr marL="285750" indent="-285750">
              <a:buFont typeface="Arial" panose="020B0604020202020204" pitchFamily="34" charset="0"/>
              <a:buChar char="•"/>
            </a:pPr>
            <a:r>
              <a:rPr lang="en-US" dirty="0"/>
              <a:t> TEAM LEADERS AND SUPERVISORS</a:t>
            </a:r>
          </a:p>
          <a:p>
            <a:pPr marL="285750" indent="-285750">
              <a:buFont typeface="Arial" panose="020B0604020202020204" pitchFamily="34" charset="0"/>
              <a:buChar char="•"/>
            </a:pPr>
            <a:r>
              <a:rPr lang="en-US" dirty="0"/>
              <a:t> EMPLOYEES </a:t>
            </a:r>
          </a:p>
          <a:p>
            <a:pPr marL="285750" indent="-285750">
              <a:buFont typeface="Arial" panose="020B0604020202020204" pitchFamily="34" charset="0"/>
              <a:buChar char="•"/>
            </a:pPr>
            <a:r>
              <a:rPr lang="en-US" dirty="0"/>
              <a:t> EXECUTIVE LEADERSHIP</a:t>
            </a:r>
          </a:p>
          <a:p>
            <a:pPr marL="285750" indent="-285750">
              <a:buFont typeface="Arial" panose="020B0604020202020204" pitchFamily="34" charset="0"/>
              <a:buChar char="•"/>
            </a:pPr>
            <a:r>
              <a:rPr lang="en-US" dirty="0"/>
              <a:t> BUSINESS ANALYSTS</a:t>
            </a:r>
          </a:p>
          <a:p>
            <a:pPr marL="285750" indent="-285750">
              <a:buFont typeface="Arial" panose="020B0604020202020204" pitchFamily="34" charset="0"/>
              <a:buChar char="•"/>
            </a:pPr>
            <a:r>
              <a:rPr lang="en-US" dirty="0"/>
              <a:t> RECRUITERS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2EB7766-7E23-2289-44AC-815CEEAF1760}"/>
              </a:ext>
            </a:extLst>
          </p:cNvPr>
          <p:cNvSpPr txBox="1"/>
          <p:nvPr/>
        </p:nvSpPr>
        <p:spPr>
          <a:xfrm>
            <a:off x="3343843" y="2223224"/>
            <a:ext cx="6100194" cy="1754326"/>
          </a:xfrm>
          <a:prstGeom prst="rect">
            <a:avLst/>
          </a:prstGeom>
          <a:noFill/>
        </p:spPr>
        <p:txBody>
          <a:bodyPr wrap="square">
            <a:spAutoFit/>
          </a:bodyPr>
          <a:lstStyle/>
          <a:p>
            <a:r>
              <a:rPr lang="en-US" dirty="0"/>
              <a:t>FILTERING- REMOVE VALUES</a:t>
            </a:r>
          </a:p>
          <a:p>
            <a:r>
              <a:rPr lang="en-US" dirty="0"/>
              <a:t> </a:t>
            </a:r>
          </a:p>
          <a:p>
            <a:r>
              <a:rPr lang="en-US" dirty="0"/>
              <a:t>PIVOT TABLE - SUMMARY OF</a:t>
            </a:r>
          </a:p>
          <a:p>
            <a:r>
              <a:rPr lang="en-US" dirty="0"/>
              <a:t> EMPLOYEE PERFORMANCE</a:t>
            </a:r>
          </a:p>
          <a:p>
            <a:endParaRPr lang="en-US" dirty="0"/>
          </a:p>
          <a:p>
            <a:r>
              <a:rPr lang="en-US" dirty="0"/>
              <a:t> PIE CHART-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17C163B-6AF6-5B88-4A3D-B7EBD73723AE}"/>
              </a:ext>
            </a:extLst>
          </p:cNvPr>
          <p:cNvSpPr txBox="1"/>
          <p:nvPr/>
        </p:nvSpPr>
        <p:spPr>
          <a:xfrm>
            <a:off x="838200" y="1295400"/>
            <a:ext cx="8309994" cy="3970318"/>
          </a:xfrm>
          <a:prstGeom prst="rect">
            <a:avLst/>
          </a:prstGeom>
          <a:noFill/>
        </p:spPr>
        <p:txBody>
          <a:bodyPr wrap="square">
            <a:spAutoFit/>
          </a:bodyPr>
          <a:lstStyle/>
          <a:p>
            <a:r>
              <a:rPr lang="en-US" dirty="0"/>
              <a:t>● EMPLOYEE DATA SET- NAN MUDHALVAN PORTAL</a:t>
            </a:r>
          </a:p>
          <a:p>
            <a:r>
              <a:rPr lang="en-US" dirty="0"/>
              <a:t>    9 FEATURES IN EXCEL:</a:t>
            </a:r>
          </a:p>
          <a:p>
            <a:r>
              <a:rPr lang="en-US" dirty="0"/>
              <a:t>    EMPLOYEE ID- ALPHANUMERIC(TEXT) </a:t>
            </a:r>
          </a:p>
          <a:p>
            <a:r>
              <a:rPr lang="en-US" dirty="0"/>
              <a:t>    NAME- ALPHABETICAL(TEXT) </a:t>
            </a:r>
          </a:p>
          <a:p>
            <a:r>
              <a:rPr lang="en-US" dirty="0"/>
              <a:t>    GENDER- ALPHABETICAL(TEXT) </a:t>
            </a:r>
          </a:p>
          <a:p>
            <a:r>
              <a:rPr lang="en-US" dirty="0"/>
              <a:t>    DEPARTMENT - ALPHABETICAL(TEXT) </a:t>
            </a:r>
          </a:p>
          <a:p>
            <a:r>
              <a:rPr lang="en-US" dirty="0"/>
              <a:t>    SALARY - NUMERICAL </a:t>
            </a:r>
          </a:p>
          <a:p>
            <a:r>
              <a:rPr lang="en-US" dirty="0"/>
              <a:t>    START DATE - ALPHANUMERIC(TEXT)</a:t>
            </a:r>
          </a:p>
          <a:p>
            <a:r>
              <a:rPr lang="en-US" dirty="0"/>
              <a:t>    FTE- NUMERICAL </a:t>
            </a:r>
          </a:p>
          <a:p>
            <a:r>
              <a:rPr lang="en-US" dirty="0"/>
              <a:t>    EMPLOYEE TYPE- ALPHABETICAL(TEXT)</a:t>
            </a:r>
          </a:p>
          <a:p>
            <a:r>
              <a:rPr lang="en-US" dirty="0"/>
              <a:t>    EMPLOYEE LOCATION- ALPHABETICAL(TEXT) </a:t>
            </a:r>
          </a:p>
          <a:p>
            <a:r>
              <a:rPr lang="en-US" dirty="0"/>
              <a:t>● 3 FEATURES USED: DEPARTMENT - ALPHABETICAL(TEXT)</a:t>
            </a:r>
          </a:p>
          <a:p>
            <a:r>
              <a:rPr lang="en-US" dirty="0"/>
              <a:t>    FTE- NUMERICAL </a:t>
            </a:r>
          </a:p>
          <a:p>
            <a:r>
              <a:rPr lang="en-US" dirty="0"/>
              <a:t>    EMPLOYEE TYPE- ALPHABETICAL(TEXT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678BA5A-3709-68A4-7950-DD837580F8CA}"/>
              </a:ext>
            </a:extLst>
          </p:cNvPr>
          <p:cNvSpPr txBox="1"/>
          <p:nvPr/>
        </p:nvSpPr>
        <p:spPr>
          <a:xfrm>
            <a:off x="2509252" y="2133600"/>
            <a:ext cx="6025148" cy="2031325"/>
          </a:xfrm>
          <a:prstGeom prst="rect">
            <a:avLst/>
          </a:prstGeom>
          <a:noFill/>
        </p:spPr>
        <p:txBody>
          <a:bodyPr wrap="square">
            <a:spAutoFit/>
          </a:bodyPr>
          <a:lstStyle/>
          <a:p>
            <a:r>
              <a:rPr lang="en-US" dirty="0"/>
              <a:t>❖ Our solution stands out by providing a detailed, department-specific analysis that not only highlights performance metrics but also uncovers hidden patterns and correlations.</a:t>
            </a:r>
          </a:p>
          <a:p>
            <a:r>
              <a:rPr lang="en-US" dirty="0"/>
              <a:t>❖ This approach empowers organizations to make informed decisions that drive tangible improvements in employee satisfaction and productivity.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492</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2. PIE 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arulmozhi arulmozhi</cp:lastModifiedBy>
  <cp:revision>16</cp:revision>
  <dcterms:created xsi:type="dcterms:W3CDTF">2024-03-29T15:07:22Z</dcterms:created>
  <dcterms:modified xsi:type="dcterms:W3CDTF">2024-08-25T06:18:58Z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