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19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rap-up" id="{3F8C9CC3-6900-43A2-8B85-170C2F38D3C6}">
          <p14:sldIdLst>
            <p14:sldId id="19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507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6755" autoAdjust="0"/>
  </p:normalViewPr>
  <p:slideViewPr>
    <p:cSldViewPr snapToGrid="0" snapToObjects="1">
      <p:cViewPr varScale="1">
        <p:scale>
          <a:sx n="141" d="100"/>
          <a:sy n="141" d="100"/>
        </p:scale>
        <p:origin x="1936" y="184"/>
      </p:cViewPr>
      <p:guideLst/>
    </p:cSldViewPr>
  </p:slideViewPr>
  <p:outlineViewPr>
    <p:cViewPr>
      <p:scale>
        <a:sx n="33" d="100"/>
        <a:sy n="33" d="100"/>
      </p:scale>
      <p:origin x="0" y="-146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24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3CE3D-C3A8-BC4E-9794-6B2587D81ED3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9C55C-CA90-6248-9B42-1A72C3A6C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3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40112068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7570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tx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2777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2750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7570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tx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21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2923819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40691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1764E9D7-2C3B-42BC-985C-E45BCBCA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253047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868259-8C52-44B1-BACD-8728F621D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29767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1F62981-58BC-5441-B7B6-B9B6902046E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70732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AB59FD-F272-7D4E-8968-7FAC0FB51ADE}"/>
              </a:ext>
            </a:extLst>
          </p:cNvPr>
          <p:cNvGrpSpPr/>
          <p:nvPr userDrawn="1"/>
        </p:nvGrpSpPr>
        <p:grpSpPr bwMode="black">
          <a:xfrm>
            <a:off x="448470" y="6473503"/>
            <a:ext cx="3638503" cy="291527"/>
            <a:chOff x="15462169" y="3999928"/>
            <a:chExt cx="5755114" cy="461120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F6251A-2B93-254B-9334-7AB42EAB76E7}"/>
                </a:ext>
              </a:extLst>
            </p:cNvPr>
            <p:cNvSpPr txBox="1"/>
            <p:nvPr userDrawn="1"/>
          </p:nvSpPr>
          <p:spPr bwMode="black">
            <a:xfrm>
              <a:off x="16349615" y="3999928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BDF5E59E-20D8-6B4B-8C12-F8034A2F4802}"/>
                </a:ext>
              </a:extLst>
            </p:cNvPr>
            <p:cNvSpPr/>
            <p:nvPr userDrawn="1"/>
          </p:nvSpPr>
          <p:spPr bwMode="black">
            <a:xfrm>
              <a:off x="15462169" y="4037601"/>
              <a:ext cx="705823" cy="423447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2951138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19750FA-2259-DC45-86DD-E3D70D9BB9AD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70732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692A9B-5F35-FE46-99CD-4B8EC8BC92FF}"/>
              </a:ext>
            </a:extLst>
          </p:cNvPr>
          <p:cNvGrpSpPr/>
          <p:nvPr userDrawn="1"/>
        </p:nvGrpSpPr>
        <p:grpSpPr bwMode="black">
          <a:xfrm>
            <a:off x="448470" y="6473503"/>
            <a:ext cx="3638503" cy="291527"/>
            <a:chOff x="15462169" y="3999928"/>
            <a:chExt cx="5755114" cy="461120"/>
          </a:xfrm>
          <a:solidFill>
            <a:schemeClr val="tx1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B5ED3-9ACA-FF47-B2ED-31FD709ECD8B}"/>
                </a:ext>
              </a:extLst>
            </p:cNvPr>
            <p:cNvSpPr txBox="1"/>
            <p:nvPr userDrawn="1"/>
          </p:nvSpPr>
          <p:spPr bwMode="black">
            <a:xfrm>
              <a:off x="16349615" y="3999928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D52D574B-105C-9249-A45B-FBEC2624CCA9}"/>
                </a:ext>
              </a:extLst>
            </p:cNvPr>
            <p:cNvSpPr/>
            <p:nvPr userDrawn="1"/>
          </p:nvSpPr>
          <p:spPr bwMode="black">
            <a:xfrm>
              <a:off x="15462169" y="4037601"/>
              <a:ext cx="705823" cy="423447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2200054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E357646A-0D8A-4815-8C4B-4541E630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866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18E54D-A0BE-4CD3-B844-7F60085A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47648981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B18E6A66-F6FC-4C29-B55E-8A0F62DC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8279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rvey Remin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E357646A-0D8A-4815-8C4B-4541E630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BBFF2-81E8-46B6-AA10-E6E305D2A846}"/>
              </a:ext>
            </a:extLst>
          </p:cNvPr>
          <p:cNvSpPr txBox="1"/>
          <p:nvPr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55329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572B5B3-3B0C-5842-9DEE-B12F0456E04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70732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3C30E4-9E64-E54D-8E6B-1C69EE7E6464}"/>
              </a:ext>
            </a:extLst>
          </p:cNvPr>
          <p:cNvGrpSpPr/>
          <p:nvPr userDrawn="1"/>
        </p:nvGrpSpPr>
        <p:grpSpPr bwMode="black">
          <a:xfrm>
            <a:off x="448470" y="6473503"/>
            <a:ext cx="3638503" cy="291527"/>
            <a:chOff x="15462169" y="3999928"/>
            <a:chExt cx="5755114" cy="461120"/>
          </a:xfrm>
          <a:solidFill>
            <a:schemeClr val="tx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2A904E-4643-7342-B6EB-58FAA6BDA4F1}"/>
                </a:ext>
              </a:extLst>
            </p:cNvPr>
            <p:cNvSpPr txBox="1"/>
            <p:nvPr userDrawn="1"/>
          </p:nvSpPr>
          <p:spPr bwMode="black">
            <a:xfrm>
              <a:off x="16349615" y="3999928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B91D5E1C-74DD-2C44-9C20-9E9F07E8E072}"/>
                </a:ext>
              </a:extLst>
            </p:cNvPr>
            <p:cNvSpPr/>
            <p:nvPr userDrawn="1"/>
          </p:nvSpPr>
          <p:spPr bwMode="black">
            <a:xfrm>
              <a:off x="15462169" y="4037601"/>
              <a:ext cx="705823" cy="423447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9602882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7" y="463296"/>
            <a:ext cx="11265408" cy="626440"/>
          </a:xfrm>
        </p:spPr>
        <p:txBody>
          <a:bodyPr lIns="91440" tIns="45720" rIns="91440" bIns="45720"/>
          <a:lstStyle>
            <a:lvl1pPr>
              <a:defRPr b="0" i="0" spc="4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75487" y="1304261"/>
            <a:ext cx="11265407" cy="1610644"/>
          </a:xfrm>
        </p:spPr>
        <p:txBody>
          <a:bodyPr/>
          <a:lstStyle>
            <a:lvl1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600" b="0" i="0" spc="67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16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C311A8-0048-4C08-BEC1-58CB402B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E284F4-9467-43F4-B445-7D9D9A904B4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4426625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DF17B9-7910-4F1D-A2E6-3BE5013A3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EB09985-DDBD-43D9-A4A3-6F4555DFC34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6553083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01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7557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6964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9270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9363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844DB65-7BC5-46FD-90A0-CE01B3D0D3C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445001" y="670732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02AE6-866E-4EC4-89B3-4AD1E9281E55}"/>
              </a:ext>
            </a:extLst>
          </p:cNvPr>
          <p:cNvGrpSpPr/>
          <p:nvPr/>
        </p:nvGrpSpPr>
        <p:grpSpPr bwMode="black">
          <a:xfrm>
            <a:off x="448470" y="6473503"/>
            <a:ext cx="3638503" cy="291527"/>
            <a:chOff x="15462169" y="3999928"/>
            <a:chExt cx="5755114" cy="461120"/>
          </a:xfrm>
          <a:solidFill>
            <a:schemeClr val="tx1"/>
          </a:solidFill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E2086-1A6A-442F-A5C7-E5F96AAF6B61}"/>
                </a:ext>
              </a:extLst>
            </p:cNvPr>
            <p:cNvSpPr txBox="1"/>
            <p:nvPr userDrawn="1"/>
          </p:nvSpPr>
          <p:spPr bwMode="black">
            <a:xfrm>
              <a:off x="16349615" y="3999928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4D031B-E88B-493D-B8EB-D3D99981E5BB}"/>
                </a:ext>
              </a:extLst>
            </p:cNvPr>
            <p:cNvSpPr/>
            <p:nvPr userDrawn="1"/>
          </p:nvSpPr>
          <p:spPr bwMode="black">
            <a:xfrm>
              <a:off x="15462169" y="4037601"/>
              <a:ext cx="705823" cy="423447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7437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69" r:id="rId23"/>
  </p:sldLayoutIdLst>
  <p:transition>
    <p:fade/>
  </p:transition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18" Type="http://schemas.openxmlformats.org/officeDocument/2006/relationships/image" Target="../media/image21.png"/><Relationship Id="rId26" Type="http://schemas.openxmlformats.org/officeDocument/2006/relationships/image" Target="../media/image29.emf"/><Relationship Id="rId39" Type="http://schemas.openxmlformats.org/officeDocument/2006/relationships/image" Target="../media/image42.emf"/><Relationship Id="rId21" Type="http://schemas.openxmlformats.org/officeDocument/2006/relationships/image" Target="../media/image24.svg"/><Relationship Id="rId34" Type="http://schemas.openxmlformats.org/officeDocument/2006/relationships/image" Target="../media/image37.emf"/><Relationship Id="rId42" Type="http://schemas.openxmlformats.org/officeDocument/2006/relationships/image" Target="../media/image45.em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emf"/><Relationship Id="rId41" Type="http://schemas.openxmlformats.org/officeDocument/2006/relationships/image" Target="../media/image44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emf"/><Relationship Id="rId32" Type="http://schemas.openxmlformats.org/officeDocument/2006/relationships/image" Target="../media/image35.emf"/><Relationship Id="rId37" Type="http://schemas.openxmlformats.org/officeDocument/2006/relationships/image" Target="../media/image40.emf"/><Relationship Id="rId40" Type="http://schemas.openxmlformats.org/officeDocument/2006/relationships/image" Target="../media/image43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23" Type="http://schemas.openxmlformats.org/officeDocument/2006/relationships/image" Target="../media/image26.svg"/><Relationship Id="rId28" Type="http://schemas.openxmlformats.org/officeDocument/2006/relationships/image" Target="../media/image31.emf"/><Relationship Id="rId36" Type="http://schemas.openxmlformats.org/officeDocument/2006/relationships/image" Target="../media/image39.emf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emf"/><Relationship Id="rId4" Type="http://schemas.openxmlformats.org/officeDocument/2006/relationships/image" Target="../media/image7.emf"/><Relationship Id="rId9" Type="http://schemas.openxmlformats.org/officeDocument/2006/relationships/image" Target="../media/image12.svg"/><Relationship Id="rId14" Type="http://schemas.openxmlformats.org/officeDocument/2006/relationships/image" Target="../media/image17.emf"/><Relationship Id="rId22" Type="http://schemas.openxmlformats.org/officeDocument/2006/relationships/image" Target="../media/image25.png"/><Relationship Id="rId27" Type="http://schemas.openxmlformats.org/officeDocument/2006/relationships/image" Target="../media/image30.emf"/><Relationship Id="rId30" Type="http://schemas.openxmlformats.org/officeDocument/2006/relationships/image" Target="../media/image33.emf"/><Relationship Id="rId35" Type="http://schemas.openxmlformats.org/officeDocument/2006/relationships/image" Target="../media/image38.emf"/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12" Type="http://schemas.openxmlformats.org/officeDocument/2006/relationships/image" Target="../media/image15.emf"/><Relationship Id="rId17" Type="http://schemas.openxmlformats.org/officeDocument/2006/relationships/image" Target="../media/image20.svg"/><Relationship Id="rId25" Type="http://schemas.openxmlformats.org/officeDocument/2006/relationships/image" Target="../media/image28.emf"/><Relationship Id="rId33" Type="http://schemas.openxmlformats.org/officeDocument/2006/relationships/image" Target="../media/image36.emf"/><Relationship Id="rId38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>
            <a:extLst>
              <a:ext uri="{FF2B5EF4-FFF2-40B4-BE49-F238E27FC236}">
                <a16:creationId xmlns:a16="http://schemas.microsoft.com/office/drawing/2014/main" id="{487D3A6B-DEDE-234A-A70D-63C1C6AC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67" y="3884039"/>
            <a:ext cx="508217" cy="519030"/>
          </a:xfrm>
          <a:prstGeom prst="rect">
            <a:avLst/>
          </a:prstGeom>
        </p:spPr>
      </p:pic>
      <p:sp>
        <p:nvSpPr>
          <p:cNvPr id="350" name="Rectangle 349">
            <a:extLst>
              <a:ext uri="{FF2B5EF4-FFF2-40B4-BE49-F238E27FC236}">
                <a16:creationId xmlns:a16="http://schemas.microsoft.com/office/drawing/2014/main" id="{E6E0BE8F-DDFE-BB4B-9529-2D500E2B75E3}"/>
              </a:ext>
            </a:extLst>
          </p:cNvPr>
          <p:cNvSpPr/>
          <p:nvPr/>
        </p:nvSpPr>
        <p:spPr>
          <a:xfrm>
            <a:off x="6750920" y="4007688"/>
            <a:ext cx="51328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 dirty="0">
                <a:effectLst>
                  <a:glow rad="165100">
                    <a:srgbClr val="000000"/>
                  </a:glow>
                </a:effectLst>
              </a:rPr>
              <a:t>NAT</a:t>
            </a:r>
          </a:p>
        </p:txBody>
      </p:sp>
      <p:sp>
        <p:nvSpPr>
          <p:cNvPr id="260" name="Title 1">
            <a:extLst>
              <a:ext uri="{FF2B5EF4-FFF2-40B4-BE49-F238E27FC236}">
                <a16:creationId xmlns:a16="http://schemas.microsoft.com/office/drawing/2014/main" id="{62B15106-82BB-A442-9265-144DB20E9FDB}"/>
              </a:ext>
            </a:extLst>
          </p:cNvPr>
          <p:cNvSpPr txBox="1">
            <a:spLocks/>
          </p:cNvSpPr>
          <p:nvPr/>
        </p:nvSpPr>
        <p:spPr>
          <a:xfrm>
            <a:off x="7408884" y="3870343"/>
            <a:ext cx="1176526" cy="285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000" dirty="0">
                <a:latin typeface="Amazon Ember Light" charset="0"/>
                <a:ea typeface="Amazon Ember Light" charset="0"/>
                <a:cs typeface="Amazon Ember Light" charset="0"/>
              </a:rPr>
              <a:t>Instance B</a:t>
            </a:r>
          </a:p>
        </p:txBody>
      </p:sp>
      <p:sp>
        <p:nvSpPr>
          <p:cNvPr id="261" name="Title 1">
            <a:extLst>
              <a:ext uri="{FF2B5EF4-FFF2-40B4-BE49-F238E27FC236}">
                <a16:creationId xmlns:a16="http://schemas.microsoft.com/office/drawing/2014/main" id="{54190AF2-AC36-5C49-9318-80ACDD429775}"/>
              </a:ext>
            </a:extLst>
          </p:cNvPr>
          <p:cNvSpPr txBox="1">
            <a:spLocks/>
          </p:cNvSpPr>
          <p:nvPr/>
        </p:nvSpPr>
        <p:spPr>
          <a:xfrm>
            <a:off x="7408884" y="4174991"/>
            <a:ext cx="1016991" cy="18253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defTabSz="609576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10.1.1.11/24</a:t>
            </a:r>
            <a:endParaRPr lang="en-US" sz="2000" dirty="0">
              <a:solidFill>
                <a:srgbClr val="FFFFFF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D86E5BC-FAE6-A14C-9A3B-3FA0CD9D2195}"/>
              </a:ext>
            </a:extLst>
          </p:cNvPr>
          <p:cNvSpPr/>
          <p:nvPr/>
        </p:nvSpPr>
        <p:spPr bwMode="auto">
          <a:xfrm>
            <a:off x="1473716" y="5339376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325" name="Text Placeholder 3">
            <a:extLst>
              <a:ext uri="{FF2B5EF4-FFF2-40B4-BE49-F238E27FC236}">
                <a16:creationId xmlns:a16="http://schemas.microsoft.com/office/drawing/2014/main" id="{A25AD825-A9B5-AA4A-A72A-DEC9F2751ABB}"/>
              </a:ext>
            </a:extLst>
          </p:cNvPr>
          <p:cNvSpPr txBox="1">
            <a:spLocks/>
          </p:cNvSpPr>
          <p:nvPr/>
        </p:nvSpPr>
        <p:spPr>
          <a:xfrm>
            <a:off x="1476776" y="5356145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Instance B</a:t>
            </a:r>
          </a:p>
        </p:txBody>
      </p:sp>
      <p:sp>
        <p:nvSpPr>
          <p:cNvPr id="209" name="Shadow Block Private Route Table">
            <a:extLst>
              <a:ext uri="{FF2B5EF4-FFF2-40B4-BE49-F238E27FC236}">
                <a16:creationId xmlns:a16="http://schemas.microsoft.com/office/drawing/2014/main" id="{A7C6F169-8C9A-1842-9530-A22FAEC242FB}"/>
              </a:ext>
            </a:extLst>
          </p:cNvPr>
          <p:cNvSpPr/>
          <p:nvPr/>
        </p:nvSpPr>
        <p:spPr>
          <a:xfrm>
            <a:off x="1599296" y="5372869"/>
            <a:ext cx="867691" cy="1389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210" name="Text Placeholder 3">
            <a:extLst>
              <a:ext uri="{FF2B5EF4-FFF2-40B4-BE49-F238E27FC236}">
                <a16:creationId xmlns:a16="http://schemas.microsoft.com/office/drawing/2014/main" id="{BF23A691-1EC0-074E-8FDF-10DBA4C44FC5}"/>
              </a:ext>
            </a:extLst>
          </p:cNvPr>
          <p:cNvSpPr txBox="1">
            <a:spLocks/>
          </p:cNvSpPr>
          <p:nvPr/>
        </p:nvSpPr>
        <p:spPr>
          <a:xfrm>
            <a:off x="1487097" y="5349024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NAT-GW</a:t>
            </a:r>
          </a:p>
        </p:txBody>
      </p:sp>
      <p:sp>
        <p:nvSpPr>
          <p:cNvPr id="122" name="Shadow Block Private Route Table">
            <a:extLst>
              <a:ext uri="{FF2B5EF4-FFF2-40B4-BE49-F238E27FC236}">
                <a16:creationId xmlns:a16="http://schemas.microsoft.com/office/drawing/2014/main" id="{09BB3335-7E4C-C345-829F-99274100D68C}"/>
              </a:ext>
            </a:extLst>
          </p:cNvPr>
          <p:cNvSpPr/>
          <p:nvPr/>
        </p:nvSpPr>
        <p:spPr>
          <a:xfrm>
            <a:off x="6649903" y="3768719"/>
            <a:ext cx="1993943" cy="72085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208" name="Title 1">
            <a:extLst>
              <a:ext uri="{FF2B5EF4-FFF2-40B4-BE49-F238E27FC236}">
                <a16:creationId xmlns:a16="http://schemas.microsoft.com/office/drawing/2014/main" id="{89053058-C1FB-804C-AFFF-CB42FB55E89C}"/>
              </a:ext>
            </a:extLst>
          </p:cNvPr>
          <p:cNvSpPr txBox="1">
            <a:spLocks/>
          </p:cNvSpPr>
          <p:nvPr/>
        </p:nvSpPr>
        <p:spPr>
          <a:xfrm>
            <a:off x="7426792" y="3973478"/>
            <a:ext cx="1176526" cy="285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000" dirty="0">
                <a:latin typeface="Amazon Ember Light" charset="0"/>
                <a:ea typeface="Amazon Ember Light" charset="0"/>
                <a:cs typeface="Amazon Ember Light" charset="0"/>
              </a:rPr>
              <a:t>NAT-GW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E9C314-080A-1E42-BDB9-10D33A477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10" y="3780157"/>
            <a:ext cx="683434" cy="697975"/>
          </a:xfrm>
          <a:prstGeom prst="rect">
            <a:avLst/>
          </a:prstGeom>
        </p:spPr>
      </p:pic>
      <p:sp>
        <p:nvSpPr>
          <p:cNvPr id="324" name="Text Placeholder 3">
            <a:extLst>
              <a:ext uri="{FF2B5EF4-FFF2-40B4-BE49-F238E27FC236}">
                <a16:creationId xmlns:a16="http://schemas.microsoft.com/office/drawing/2014/main" id="{7E549060-F24A-DB4E-B82F-8CC1AB2DFA43}"/>
              </a:ext>
            </a:extLst>
          </p:cNvPr>
          <p:cNvSpPr txBox="1">
            <a:spLocks/>
          </p:cNvSpPr>
          <p:nvPr/>
        </p:nvSpPr>
        <p:spPr>
          <a:xfrm>
            <a:off x="469094" y="5357195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0.0.0.0/0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5142DE-9F55-BB4E-BE25-FA1CED5B7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5830" y="5004644"/>
            <a:ext cx="404066" cy="404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3C0C6-A143-B14C-B9D7-9C4086CB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26" y="3891881"/>
            <a:ext cx="508217" cy="519030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6F17CF32-65A9-5146-B6AC-D579427D9DB8}"/>
              </a:ext>
            </a:extLst>
          </p:cNvPr>
          <p:cNvSpPr/>
          <p:nvPr/>
        </p:nvSpPr>
        <p:spPr>
          <a:xfrm>
            <a:off x="10956191" y="5229635"/>
            <a:ext cx="1068356" cy="713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750" dirty="0">
              <a:solidFill>
                <a:schemeClr val="tx1"/>
              </a:solidFill>
            </a:endParaRPr>
          </a:p>
        </p:txBody>
      </p:sp>
      <p:cxnSp>
        <p:nvCxnSpPr>
          <p:cNvPr id="199" name="Elbow Connector 63">
            <a:extLst>
              <a:ext uri="{FF2B5EF4-FFF2-40B4-BE49-F238E27FC236}">
                <a16:creationId xmlns:a16="http://schemas.microsoft.com/office/drawing/2014/main" id="{D602AC2F-CB01-3F40-97C0-511EA107E2FA}"/>
              </a:ext>
            </a:extLst>
          </p:cNvPr>
          <p:cNvCxnSpPr>
            <a:cxnSpLocks/>
          </p:cNvCxnSpPr>
          <p:nvPr/>
        </p:nvCxnSpPr>
        <p:spPr>
          <a:xfrm flipV="1">
            <a:off x="9395518" y="5394227"/>
            <a:ext cx="1568370" cy="1563"/>
          </a:xfrm>
          <a:prstGeom prst="straightConnector1">
            <a:avLst/>
          </a:prstGeom>
          <a:ln w="38100" cap="sq" cmpd="sng">
            <a:solidFill>
              <a:srgbClr val="F2F2F2"/>
            </a:solidFill>
            <a:headEnd type="none" w="med" len="sm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7BA36F-A3E1-C644-82AA-45C7A51EC2BC}"/>
              </a:ext>
            </a:extLst>
          </p:cNvPr>
          <p:cNvSpPr/>
          <p:nvPr/>
        </p:nvSpPr>
        <p:spPr>
          <a:xfrm>
            <a:off x="3115722" y="2529368"/>
            <a:ext cx="6096537" cy="39300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dirty="0">
              <a:solidFill>
                <a:srgbClr val="879196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4C6C82E-6E32-0E4A-8A58-C3F67F287728}"/>
              </a:ext>
            </a:extLst>
          </p:cNvPr>
          <p:cNvGrpSpPr/>
          <p:nvPr/>
        </p:nvGrpSpPr>
        <p:grpSpPr>
          <a:xfrm>
            <a:off x="2850931" y="730898"/>
            <a:ext cx="6629058" cy="5892640"/>
            <a:chOff x="4425950" y="528926"/>
            <a:chExt cx="7629796" cy="7071168"/>
          </a:xfrm>
        </p:grpSpPr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162C5931-A971-DE46-985F-8815E4B1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5950" y="541743"/>
              <a:ext cx="342900" cy="342900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6F5BB05-E1DD-744F-AD83-B7ED2D1C0843}"/>
                </a:ext>
              </a:extLst>
            </p:cNvPr>
            <p:cNvSpPr/>
            <p:nvPr/>
          </p:nvSpPr>
          <p:spPr>
            <a:xfrm>
              <a:off x="4425950" y="528926"/>
              <a:ext cx="7629796" cy="7071168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FFC000"/>
                  </a:solidFill>
                </a:rPr>
                <a:t>AWS Region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5831487-C890-F74C-8200-4E2C167CCF36}"/>
              </a:ext>
            </a:extLst>
          </p:cNvPr>
          <p:cNvGrpSpPr/>
          <p:nvPr/>
        </p:nvGrpSpPr>
        <p:grpSpPr>
          <a:xfrm>
            <a:off x="6245324" y="2889715"/>
            <a:ext cx="2675548" cy="3173682"/>
            <a:chOff x="8197849" y="1209674"/>
            <a:chExt cx="3210657" cy="4766607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2C0C1884-60D9-8446-B0F4-19EFC0F25533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429173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458C775-F488-4F41-9049-3DB57D90FD0C}"/>
                </a:ext>
              </a:extLst>
            </p:cNvPr>
            <p:cNvSpPr/>
            <p:nvPr/>
          </p:nvSpPr>
          <p:spPr>
            <a:xfrm>
              <a:off x="8197849" y="1209674"/>
              <a:ext cx="3210657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FFC000"/>
                  </a:solidFill>
                </a:rPr>
                <a:t>Availability Zone 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A20943-96AC-C841-9CB4-DE32C15CC6BD}"/>
              </a:ext>
            </a:extLst>
          </p:cNvPr>
          <p:cNvGrpSpPr/>
          <p:nvPr/>
        </p:nvGrpSpPr>
        <p:grpSpPr>
          <a:xfrm>
            <a:off x="3392149" y="2889715"/>
            <a:ext cx="2675548" cy="3169675"/>
            <a:chOff x="8197849" y="2172671"/>
            <a:chExt cx="3210657" cy="3803610"/>
          </a:xfrm>
        </p:grpSpPr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172C1595-FC00-7D45-89B6-578600D8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2185925"/>
              <a:ext cx="342900" cy="342900"/>
            </a:xfrm>
            <a:prstGeom prst="rect">
              <a:avLst/>
            </a:prstGeom>
          </p:spPr>
        </p:pic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2C91CA3-DB65-7447-8B82-4FB9DD53E0AF}"/>
                </a:ext>
              </a:extLst>
            </p:cNvPr>
            <p:cNvSpPr/>
            <p:nvPr/>
          </p:nvSpPr>
          <p:spPr>
            <a:xfrm>
              <a:off x="8197849" y="2172671"/>
              <a:ext cx="3210657" cy="380361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FFC000"/>
                  </a:solidFill>
                </a:rPr>
                <a:t>Availability Zone 1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369B31E-374C-144E-9804-2E33440D17D3}"/>
              </a:ext>
            </a:extLst>
          </p:cNvPr>
          <p:cNvGrpSpPr/>
          <p:nvPr/>
        </p:nvGrpSpPr>
        <p:grpSpPr>
          <a:xfrm>
            <a:off x="3616748" y="4738587"/>
            <a:ext cx="2235185" cy="1091346"/>
            <a:chOff x="1028700" y="4565650"/>
            <a:chExt cx="2682222" cy="1309615"/>
          </a:xfrm>
        </p:grpSpPr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8E3F16FE-3185-684B-BDCA-CA8C54E3C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D2E106A-D960-9143-BB8D-4B85C8A5A02F}"/>
                </a:ext>
              </a:extLst>
            </p:cNvPr>
            <p:cNvSpPr/>
            <p:nvPr/>
          </p:nvSpPr>
          <p:spPr>
            <a:xfrm>
              <a:off x="1028700" y="4565650"/>
              <a:ext cx="2682222" cy="1309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Private subnet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7B2EEE5-A1D8-8E4B-8563-F1928C636FFE}"/>
              </a:ext>
            </a:extLst>
          </p:cNvPr>
          <p:cNvSpPr/>
          <p:nvPr/>
        </p:nvSpPr>
        <p:spPr>
          <a:xfrm>
            <a:off x="10797217" y="3665006"/>
            <a:ext cx="1253256" cy="8477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dirty="0">
              <a:solidFill>
                <a:srgbClr val="879196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6973283-797A-324A-9134-522EA91F4C0B}"/>
              </a:ext>
            </a:extLst>
          </p:cNvPr>
          <p:cNvSpPr/>
          <p:nvPr/>
        </p:nvSpPr>
        <p:spPr>
          <a:xfrm>
            <a:off x="9062642" y="5987058"/>
            <a:ext cx="570990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VGW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1E83516-626A-BF45-8D50-80FD1596BC56}"/>
              </a:ext>
            </a:extLst>
          </p:cNvPr>
          <p:cNvSpPr/>
          <p:nvPr/>
        </p:nvSpPr>
        <p:spPr>
          <a:xfrm>
            <a:off x="8987012" y="4439660"/>
            <a:ext cx="77457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VPC</a:t>
            </a:r>
          </a:p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Peering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94A1888-1685-794A-8738-9F69B1021A8A}"/>
              </a:ext>
            </a:extLst>
          </p:cNvPr>
          <p:cNvSpPr/>
          <p:nvPr/>
        </p:nvSpPr>
        <p:spPr>
          <a:xfrm>
            <a:off x="8773787" y="1768166"/>
            <a:ext cx="960520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VPC</a:t>
            </a:r>
          </a:p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Flow Logs</a:t>
            </a:r>
          </a:p>
        </p:txBody>
      </p:sp>
      <p:cxnSp>
        <p:nvCxnSpPr>
          <p:cNvPr id="196" name="Elbow Connector 63">
            <a:extLst>
              <a:ext uri="{FF2B5EF4-FFF2-40B4-BE49-F238E27FC236}">
                <a16:creationId xmlns:a16="http://schemas.microsoft.com/office/drawing/2014/main" id="{597BFA47-6780-9947-B3D4-EC43A1BD867D}"/>
              </a:ext>
            </a:extLst>
          </p:cNvPr>
          <p:cNvCxnSpPr>
            <a:cxnSpLocks/>
          </p:cNvCxnSpPr>
          <p:nvPr/>
        </p:nvCxnSpPr>
        <p:spPr>
          <a:xfrm flipV="1">
            <a:off x="9424737" y="1904301"/>
            <a:ext cx="1590008" cy="497440"/>
          </a:xfrm>
          <a:prstGeom prst="straightConnector1">
            <a:avLst/>
          </a:prstGeom>
          <a:ln w="41275" cap="sq" cmpd="sng">
            <a:solidFill>
              <a:srgbClr val="F2F2F2"/>
            </a:solidFill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63">
            <a:extLst>
              <a:ext uri="{FF2B5EF4-FFF2-40B4-BE49-F238E27FC236}">
                <a16:creationId xmlns:a16="http://schemas.microsoft.com/office/drawing/2014/main" id="{472C00FD-D035-4A4F-92AE-A2A8CAC38836}"/>
              </a:ext>
            </a:extLst>
          </p:cNvPr>
          <p:cNvCxnSpPr>
            <a:cxnSpLocks/>
          </p:cNvCxnSpPr>
          <p:nvPr/>
        </p:nvCxnSpPr>
        <p:spPr>
          <a:xfrm>
            <a:off x="9561095" y="5825361"/>
            <a:ext cx="1402793" cy="0"/>
          </a:xfrm>
          <a:prstGeom prst="straightConnector1">
            <a:avLst/>
          </a:prstGeom>
          <a:ln w="38100" cap="sq" cmpd="sng">
            <a:solidFill>
              <a:srgbClr val="F2F2F2"/>
            </a:solidFill>
            <a:headEnd type="none" w="med" len="sm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2E97084-61BC-C047-A4B4-E6CC7EF0CBC3}"/>
              </a:ext>
            </a:extLst>
          </p:cNvPr>
          <p:cNvSpPr/>
          <p:nvPr/>
        </p:nvSpPr>
        <p:spPr>
          <a:xfrm>
            <a:off x="9680123" y="6284512"/>
            <a:ext cx="51809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VPN</a:t>
            </a: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12A72869-4A0E-9B4D-A398-C71BF5BC09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7201" y="129065"/>
            <a:ext cx="1740031" cy="1055296"/>
          </a:xfrm>
          <a:prstGeom prst="rect">
            <a:avLst/>
          </a:prstGeom>
        </p:spPr>
      </p:pic>
      <p:sp>
        <p:nvSpPr>
          <p:cNvPr id="203" name="Text Placeholder 3">
            <a:extLst>
              <a:ext uri="{FF2B5EF4-FFF2-40B4-BE49-F238E27FC236}">
                <a16:creationId xmlns:a16="http://schemas.microsoft.com/office/drawing/2014/main" id="{76CD63AA-E5E3-8447-8702-A1D1FCEAEE37}"/>
              </a:ext>
            </a:extLst>
          </p:cNvPr>
          <p:cNvSpPr txBox="1">
            <a:spLocks/>
          </p:cNvSpPr>
          <p:nvPr/>
        </p:nvSpPr>
        <p:spPr>
          <a:xfrm>
            <a:off x="10037990" y="312969"/>
            <a:ext cx="1411060" cy="4545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76">
              <a:spcBef>
                <a:spcPts val="0"/>
              </a:spcBef>
              <a:defRPr/>
            </a:pPr>
            <a:r>
              <a:rPr lang="en-US" sz="2133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The internet</a:t>
            </a:r>
            <a:endParaRPr lang="en-US" sz="2133" dirty="0">
              <a:solidFill>
                <a:srgbClr val="FFFFFF"/>
              </a:solidFill>
              <a:latin typeface="Amazon Ember Light" panose="020B0403020204020204" pitchFamily="34" charset="0"/>
              <a:ea typeface="Amazon Ember Light" charset="0"/>
              <a:cs typeface="Amazon Ember Light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2576BB4-109A-8742-B35C-657C0FBFF82B}"/>
              </a:ext>
            </a:extLst>
          </p:cNvPr>
          <p:cNvGrpSpPr/>
          <p:nvPr/>
        </p:nvGrpSpPr>
        <p:grpSpPr>
          <a:xfrm>
            <a:off x="6544850" y="4734153"/>
            <a:ext cx="2235185" cy="1091346"/>
            <a:chOff x="1028700" y="4565650"/>
            <a:chExt cx="2682222" cy="1309615"/>
          </a:xfrm>
        </p:grpSpPr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EDE023EC-C780-B442-BDB3-9EE9665A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9C6AEC3-0186-0B45-B3B0-03F8079A812B}"/>
                </a:ext>
              </a:extLst>
            </p:cNvPr>
            <p:cNvSpPr/>
            <p:nvPr/>
          </p:nvSpPr>
          <p:spPr>
            <a:xfrm>
              <a:off x="1028700" y="4565650"/>
              <a:ext cx="2682222" cy="1309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Private subnet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E7D5D6F-AAB5-6F4B-9801-D15A831B5A97}"/>
              </a:ext>
            </a:extLst>
          </p:cNvPr>
          <p:cNvGrpSpPr/>
          <p:nvPr/>
        </p:nvGrpSpPr>
        <p:grpSpPr>
          <a:xfrm>
            <a:off x="3614264" y="3474242"/>
            <a:ext cx="2235185" cy="1091346"/>
            <a:chOff x="1028700" y="4565650"/>
            <a:chExt cx="2682222" cy="1309615"/>
          </a:xfrm>
        </p:grpSpPr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D6F964EF-AEE2-3740-83D2-80E4D22E3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3AC10AB-F4B5-B44D-BC90-C0D0F5A91BD7}"/>
                </a:ext>
              </a:extLst>
            </p:cNvPr>
            <p:cNvSpPr/>
            <p:nvPr/>
          </p:nvSpPr>
          <p:spPr>
            <a:xfrm>
              <a:off x="1028700" y="4565650"/>
              <a:ext cx="2682222" cy="1309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00B050"/>
                  </a:solidFill>
                </a:rPr>
                <a:t>Public subnet</a:t>
              </a:r>
            </a:p>
          </p:txBody>
        </p:sp>
      </p:grpSp>
      <p:sp>
        <p:nvSpPr>
          <p:cNvPr id="225" name="Title 1">
            <a:extLst>
              <a:ext uri="{FF2B5EF4-FFF2-40B4-BE49-F238E27FC236}">
                <a16:creationId xmlns:a16="http://schemas.microsoft.com/office/drawing/2014/main" id="{D70D930E-A992-594F-8AC6-8EB233BD4CF8}"/>
              </a:ext>
            </a:extLst>
          </p:cNvPr>
          <p:cNvSpPr txBox="1">
            <a:spLocks/>
          </p:cNvSpPr>
          <p:nvPr/>
        </p:nvSpPr>
        <p:spPr>
          <a:xfrm>
            <a:off x="4496509" y="3868528"/>
            <a:ext cx="1216258" cy="285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000" dirty="0">
                <a:latin typeface="Amazon Ember Light" charset="0"/>
                <a:ea typeface="Amazon Ember Light" charset="0"/>
                <a:cs typeface="Amazon Ember Light" charset="0"/>
              </a:rPr>
              <a:t>Instance A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62F32FA-FC37-AF4D-A597-1CF464588569}"/>
              </a:ext>
            </a:extLst>
          </p:cNvPr>
          <p:cNvGrpSpPr/>
          <p:nvPr/>
        </p:nvGrpSpPr>
        <p:grpSpPr>
          <a:xfrm>
            <a:off x="6542366" y="3469808"/>
            <a:ext cx="2235185" cy="1091346"/>
            <a:chOff x="1028700" y="4565650"/>
            <a:chExt cx="2682222" cy="1309615"/>
          </a:xfrm>
        </p:grpSpPr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A5A459C6-D837-424B-89EC-8109633B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1E78AA6-F563-3944-91B4-9B00FCB40994}"/>
                </a:ext>
              </a:extLst>
            </p:cNvPr>
            <p:cNvSpPr/>
            <p:nvPr/>
          </p:nvSpPr>
          <p:spPr>
            <a:xfrm>
              <a:off x="1028700" y="4565650"/>
              <a:ext cx="2682222" cy="1309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000" dirty="0">
                  <a:solidFill>
                    <a:srgbClr val="00B050"/>
                  </a:solidFill>
                </a:rPr>
                <a:t>Public subnet</a:t>
              </a:r>
            </a:p>
          </p:txBody>
        </p:sp>
      </p:grpSp>
      <p:sp>
        <p:nvSpPr>
          <p:cNvPr id="237" name="Title 1">
            <a:extLst>
              <a:ext uri="{FF2B5EF4-FFF2-40B4-BE49-F238E27FC236}">
                <a16:creationId xmlns:a16="http://schemas.microsoft.com/office/drawing/2014/main" id="{E00092FE-B8E8-AA40-9B3D-4E8B6E78A31C}"/>
              </a:ext>
            </a:extLst>
          </p:cNvPr>
          <p:cNvSpPr txBox="1">
            <a:spLocks/>
          </p:cNvSpPr>
          <p:nvPr/>
        </p:nvSpPr>
        <p:spPr>
          <a:xfrm>
            <a:off x="3880751" y="1533491"/>
            <a:ext cx="669371" cy="7944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</a:p>
        </p:txBody>
      </p:sp>
      <p:cxnSp>
        <p:nvCxnSpPr>
          <p:cNvPr id="246" name="Elbow Connector 63">
            <a:extLst>
              <a:ext uri="{FF2B5EF4-FFF2-40B4-BE49-F238E27FC236}">
                <a16:creationId xmlns:a16="http://schemas.microsoft.com/office/drawing/2014/main" id="{F52F3EBD-07DB-4D46-A684-BB542BA9D2CD}"/>
              </a:ext>
            </a:extLst>
          </p:cNvPr>
          <p:cNvCxnSpPr/>
          <p:nvPr/>
        </p:nvCxnSpPr>
        <p:spPr>
          <a:xfrm flipH="1" flipV="1">
            <a:off x="5692834" y="1859310"/>
            <a:ext cx="582888" cy="679956"/>
          </a:xfrm>
          <a:prstGeom prst="straightConnector1">
            <a:avLst/>
          </a:prstGeom>
          <a:ln w="28575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63">
            <a:extLst>
              <a:ext uri="{FF2B5EF4-FFF2-40B4-BE49-F238E27FC236}">
                <a16:creationId xmlns:a16="http://schemas.microsoft.com/office/drawing/2014/main" id="{9045EAD5-A70A-9E48-8495-1A045EB8E665}"/>
              </a:ext>
            </a:extLst>
          </p:cNvPr>
          <p:cNvCxnSpPr/>
          <p:nvPr/>
        </p:nvCxnSpPr>
        <p:spPr>
          <a:xfrm flipV="1">
            <a:off x="6033024" y="1858558"/>
            <a:ext cx="639552" cy="681085"/>
          </a:xfrm>
          <a:prstGeom prst="straightConnector1">
            <a:avLst/>
          </a:prstGeom>
          <a:ln w="28575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63">
            <a:extLst>
              <a:ext uri="{FF2B5EF4-FFF2-40B4-BE49-F238E27FC236}">
                <a16:creationId xmlns:a16="http://schemas.microsoft.com/office/drawing/2014/main" id="{C37A6AA5-8E5F-604D-9916-8C05000C6601}"/>
              </a:ext>
            </a:extLst>
          </p:cNvPr>
          <p:cNvCxnSpPr>
            <a:cxnSpLocks/>
          </p:cNvCxnSpPr>
          <p:nvPr/>
        </p:nvCxnSpPr>
        <p:spPr>
          <a:xfrm flipV="1">
            <a:off x="6176216" y="400595"/>
            <a:ext cx="0" cy="2268051"/>
          </a:xfrm>
          <a:prstGeom prst="straightConnector1">
            <a:avLst/>
          </a:prstGeom>
          <a:ln w="25400" cap="rnd" cmpd="sng">
            <a:solidFill>
              <a:srgbClr val="F2F2F2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63">
            <a:extLst>
              <a:ext uri="{FF2B5EF4-FFF2-40B4-BE49-F238E27FC236}">
                <a16:creationId xmlns:a16="http://schemas.microsoft.com/office/drawing/2014/main" id="{C701B4DF-7541-7242-A297-F3CE7222E5DE}"/>
              </a:ext>
            </a:extLst>
          </p:cNvPr>
          <p:cNvCxnSpPr/>
          <p:nvPr/>
        </p:nvCxnSpPr>
        <p:spPr>
          <a:xfrm>
            <a:off x="6185472" y="400628"/>
            <a:ext cx="3719007" cy="0"/>
          </a:xfrm>
          <a:prstGeom prst="straightConnector1">
            <a:avLst/>
          </a:prstGeom>
          <a:ln w="25400" cap="rnd" cmpd="sng">
            <a:solidFill>
              <a:srgbClr val="F2F2F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0" name="Picture 249">
            <a:extLst>
              <a:ext uri="{FF2B5EF4-FFF2-40B4-BE49-F238E27FC236}">
                <a16:creationId xmlns:a16="http://schemas.microsoft.com/office/drawing/2014/main" id="{FCF239FB-406D-DC40-A672-5517715F18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7953" y="2982828"/>
            <a:ext cx="497113" cy="1042614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C8B590AB-A1D2-B142-8641-66F57F6003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3455" y="4081868"/>
            <a:ext cx="715133" cy="1309783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61D6C87E-1613-314D-BF7A-B32D9F4C33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94349" y="2994956"/>
            <a:ext cx="376288" cy="1023031"/>
          </a:xfrm>
          <a:prstGeom prst="rect">
            <a:avLst/>
          </a:prstGeom>
        </p:spPr>
      </p:pic>
      <p:sp>
        <p:nvSpPr>
          <p:cNvPr id="257" name="Text Placeholder 3">
            <a:extLst>
              <a:ext uri="{FF2B5EF4-FFF2-40B4-BE49-F238E27FC236}">
                <a16:creationId xmlns:a16="http://schemas.microsoft.com/office/drawing/2014/main" id="{5530C818-D0F5-F142-9343-BD45B4CAC926}"/>
              </a:ext>
            </a:extLst>
          </p:cNvPr>
          <p:cNvSpPr txBox="1">
            <a:spLocks/>
          </p:cNvSpPr>
          <p:nvPr/>
        </p:nvSpPr>
        <p:spPr>
          <a:xfrm>
            <a:off x="5419565" y="6211990"/>
            <a:ext cx="2713923" cy="2474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76">
              <a:spcBef>
                <a:spcPts val="0"/>
              </a:spcBef>
              <a:defRPr/>
            </a:pPr>
            <a:r>
              <a:rPr lang="en-US" sz="1333" b="1" dirty="0">
                <a:solidFill>
                  <a:srgbClr val="FFC000"/>
                </a:solidFill>
                <a:latin typeface="Amazon Ember Light" charset="0"/>
                <a:ea typeface="Amazon Ember Light" charset="0"/>
                <a:cs typeface="Amazon Ember Light" charset="0"/>
              </a:rPr>
              <a:t>VPC CIDR 10.1.0.0/16</a:t>
            </a:r>
            <a:endParaRPr lang="en-US" sz="2133" b="1" i="1" dirty="0">
              <a:solidFill>
                <a:srgbClr val="FFC000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259" name="Title 1">
            <a:extLst>
              <a:ext uri="{FF2B5EF4-FFF2-40B4-BE49-F238E27FC236}">
                <a16:creationId xmlns:a16="http://schemas.microsoft.com/office/drawing/2014/main" id="{850B14F0-2E61-7F49-95B5-068C2E6B4224}"/>
              </a:ext>
            </a:extLst>
          </p:cNvPr>
          <p:cNvSpPr txBox="1">
            <a:spLocks/>
          </p:cNvSpPr>
          <p:nvPr/>
        </p:nvSpPr>
        <p:spPr>
          <a:xfrm>
            <a:off x="4496509" y="4173176"/>
            <a:ext cx="1016991" cy="18253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defTabSz="609576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10.1.0.11/24</a:t>
            </a:r>
            <a:endParaRPr lang="en-US" sz="2000" dirty="0">
              <a:solidFill>
                <a:srgbClr val="FFFFFF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262" name="Title 1">
            <a:extLst>
              <a:ext uri="{FF2B5EF4-FFF2-40B4-BE49-F238E27FC236}">
                <a16:creationId xmlns:a16="http://schemas.microsoft.com/office/drawing/2014/main" id="{17569BA5-01CD-DC4A-B0F0-5F58150B5AD3}"/>
              </a:ext>
            </a:extLst>
          </p:cNvPr>
          <p:cNvSpPr txBox="1">
            <a:spLocks/>
          </p:cNvSpPr>
          <p:nvPr/>
        </p:nvSpPr>
        <p:spPr>
          <a:xfrm>
            <a:off x="4496509" y="5142512"/>
            <a:ext cx="1216258" cy="285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000" dirty="0">
                <a:latin typeface="Amazon Ember Light" charset="0"/>
                <a:ea typeface="Amazon Ember Light" charset="0"/>
                <a:cs typeface="Amazon Ember Light" charset="0"/>
              </a:rPr>
              <a:t>Instance C</a:t>
            </a:r>
          </a:p>
        </p:txBody>
      </p:sp>
      <p:sp>
        <p:nvSpPr>
          <p:cNvPr id="263" name="Title 1">
            <a:extLst>
              <a:ext uri="{FF2B5EF4-FFF2-40B4-BE49-F238E27FC236}">
                <a16:creationId xmlns:a16="http://schemas.microsoft.com/office/drawing/2014/main" id="{4FADCBB0-C45A-994B-BD52-ACDE0700C649}"/>
              </a:ext>
            </a:extLst>
          </p:cNvPr>
          <p:cNvSpPr txBox="1">
            <a:spLocks/>
          </p:cNvSpPr>
          <p:nvPr/>
        </p:nvSpPr>
        <p:spPr>
          <a:xfrm>
            <a:off x="4496509" y="5447160"/>
            <a:ext cx="1016991" cy="18253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defTabSz="609576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10.1.2.11/24</a:t>
            </a:r>
            <a:endParaRPr lang="en-US" sz="2000" dirty="0">
              <a:solidFill>
                <a:srgbClr val="FFFFFF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264" name="Title 1">
            <a:extLst>
              <a:ext uri="{FF2B5EF4-FFF2-40B4-BE49-F238E27FC236}">
                <a16:creationId xmlns:a16="http://schemas.microsoft.com/office/drawing/2014/main" id="{315C9F37-6E01-7A40-9994-4321D0A48EC4}"/>
              </a:ext>
            </a:extLst>
          </p:cNvPr>
          <p:cNvSpPr txBox="1">
            <a:spLocks/>
          </p:cNvSpPr>
          <p:nvPr/>
        </p:nvSpPr>
        <p:spPr>
          <a:xfrm>
            <a:off x="7408884" y="5144327"/>
            <a:ext cx="1176526" cy="285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000" dirty="0">
                <a:latin typeface="Amazon Ember Light" charset="0"/>
                <a:ea typeface="Amazon Ember Light" charset="0"/>
                <a:cs typeface="Amazon Ember Light" charset="0"/>
              </a:rPr>
              <a:t>Instance D</a:t>
            </a:r>
          </a:p>
        </p:txBody>
      </p:sp>
      <p:sp>
        <p:nvSpPr>
          <p:cNvPr id="265" name="Title 1">
            <a:extLst>
              <a:ext uri="{FF2B5EF4-FFF2-40B4-BE49-F238E27FC236}">
                <a16:creationId xmlns:a16="http://schemas.microsoft.com/office/drawing/2014/main" id="{57E69BE4-905A-9C4C-89BB-02A69C059592}"/>
              </a:ext>
            </a:extLst>
          </p:cNvPr>
          <p:cNvSpPr txBox="1">
            <a:spLocks/>
          </p:cNvSpPr>
          <p:nvPr/>
        </p:nvSpPr>
        <p:spPr>
          <a:xfrm>
            <a:off x="7408884" y="5448975"/>
            <a:ext cx="1016991" cy="18253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defTabSz="609576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10.1.3.11/24</a:t>
            </a:r>
            <a:endParaRPr lang="en-US" sz="2000" dirty="0">
              <a:solidFill>
                <a:srgbClr val="FFFFFF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2AADA0C-8EE3-CA49-A362-EF2B9380EDB6}"/>
              </a:ext>
            </a:extLst>
          </p:cNvPr>
          <p:cNvSpPr/>
          <p:nvPr/>
        </p:nvSpPr>
        <p:spPr>
          <a:xfrm>
            <a:off x="9642736" y="4921040"/>
            <a:ext cx="5565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effectLst>
                  <a:glow rad="165100">
                    <a:schemeClr val="bg1"/>
                  </a:glow>
                </a:effectLst>
              </a:rPr>
              <a:t>DXGW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C14FFD9-638D-4640-AA1C-ED8A685A6752}"/>
              </a:ext>
            </a:extLst>
          </p:cNvPr>
          <p:cNvSpPr/>
          <p:nvPr/>
        </p:nvSpPr>
        <p:spPr>
          <a:xfrm>
            <a:off x="7572156" y="6207024"/>
            <a:ext cx="86594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b="1" i="1" dirty="0">
                <a:solidFill>
                  <a:srgbClr val="FFC000"/>
                </a:solidFill>
                <a:latin typeface="Amazon Ember Light" charset="0"/>
                <a:ea typeface="Amazon Ember Light" charset="0"/>
                <a:cs typeface="Amazon Ember Light" charset="0"/>
              </a:rPr>
              <a:t>+ Expand</a:t>
            </a:r>
            <a:endParaRPr lang="en-US" sz="1333" dirty="0">
              <a:solidFill>
                <a:srgbClr val="FFC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01E7E30-4AD0-544F-8E11-A88C6007B8A1}"/>
              </a:ext>
            </a:extLst>
          </p:cNvPr>
          <p:cNvSpPr/>
          <p:nvPr/>
        </p:nvSpPr>
        <p:spPr>
          <a:xfrm>
            <a:off x="8311419" y="6208616"/>
            <a:ext cx="65434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b="1" i="1" dirty="0">
                <a:solidFill>
                  <a:srgbClr val="FFC000"/>
                </a:solidFill>
                <a:latin typeface="Amazon Ember Light" charset="0"/>
                <a:ea typeface="Amazon Ember Light" charset="0"/>
                <a:cs typeface="Amazon Ember Light" charset="0"/>
              </a:rPr>
              <a:t>+ IPv6</a:t>
            </a:r>
            <a:endParaRPr lang="en-US" sz="1333" dirty="0">
              <a:solidFill>
                <a:srgbClr val="FFC000"/>
              </a:solidFill>
            </a:endParaRPr>
          </a:p>
        </p:txBody>
      </p:sp>
      <p:cxnSp>
        <p:nvCxnSpPr>
          <p:cNvPr id="272" name="Elbow Connector 63">
            <a:extLst>
              <a:ext uri="{FF2B5EF4-FFF2-40B4-BE49-F238E27FC236}">
                <a16:creationId xmlns:a16="http://schemas.microsoft.com/office/drawing/2014/main" id="{A33CB4E8-6856-AB40-8DE6-EB09FD93F253}"/>
              </a:ext>
            </a:extLst>
          </p:cNvPr>
          <p:cNvCxnSpPr>
            <a:cxnSpLocks/>
          </p:cNvCxnSpPr>
          <p:nvPr/>
        </p:nvCxnSpPr>
        <p:spPr>
          <a:xfrm flipH="1" flipV="1">
            <a:off x="4215763" y="1880755"/>
            <a:ext cx="400686" cy="533575"/>
          </a:xfrm>
          <a:prstGeom prst="straightConnector1">
            <a:avLst/>
          </a:prstGeom>
          <a:ln w="28575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63">
            <a:extLst>
              <a:ext uri="{FF2B5EF4-FFF2-40B4-BE49-F238E27FC236}">
                <a16:creationId xmlns:a16="http://schemas.microsoft.com/office/drawing/2014/main" id="{C37DC115-98FD-C441-A990-AB79CCBDCFD3}"/>
              </a:ext>
            </a:extLst>
          </p:cNvPr>
          <p:cNvCxnSpPr/>
          <p:nvPr/>
        </p:nvCxnSpPr>
        <p:spPr>
          <a:xfrm flipV="1">
            <a:off x="4867795" y="1856294"/>
            <a:ext cx="4902" cy="758700"/>
          </a:xfrm>
          <a:prstGeom prst="straightConnector1">
            <a:avLst/>
          </a:prstGeom>
          <a:ln w="28575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4007507-0441-5945-BF9B-7821C1944587}"/>
              </a:ext>
            </a:extLst>
          </p:cNvPr>
          <p:cNvSpPr/>
          <p:nvPr/>
        </p:nvSpPr>
        <p:spPr>
          <a:xfrm>
            <a:off x="5945983" y="2737241"/>
            <a:ext cx="5100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IGW</a:t>
            </a:r>
            <a:endParaRPr lang="en-US" sz="1333" dirty="0">
              <a:solidFill>
                <a:srgbClr val="FFFFFF"/>
              </a:solidFill>
              <a:effectLst>
                <a:glow rad="127000">
                  <a:schemeClr val="bg1"/>
                </a:glow>
              </a:effectLst>
              <a:latin typeface="Amazon Ember" panose="02000000000000000000" pitchFamily="2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BA18C84-8AA8-A148-86D1-9D9B25F2EAB8}"/>
              </a:ext>
            </a:extLst>
          </p:cNvPr>
          <p:cNvSpPr/>
          <p:nvPr/>
        </p:nvSpPr>
        <p:spPr>
          <a:xfrm>
            <a:off x="4419336" y="2737241"/>
            <a:ext cx="596638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VPCE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046E66B-5E61-A84A-9CDA-11FEE45306E8}"/>
              </a:ext>
            </a:extLst>
          </p:cNvPr>
          <p:cNvSpPr/>
          <p:nvPr/>
        </p:nvSpPr>
        <p:spPr bwMode="auto">
          <a:xfrm>
            <a:off x="433298" y="3197643"/>
            <a:ext cx="1043845" cy="207233"/>
          </a:xfrm>
          <a:prstGeom prst="rect">
            <a:avLst/>
          </a:prstGeom>
          <a:solidFill>
            <a:srgbClr val="222F3E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B530D4-9E78-954E-9C25-A866FE68124F}"/>
              </a:ext>
            </a:extLst>
          </p:cNvPr>
          <p:cNvSpPr/>
          <p:nvPr/>
        </p:nvSpPr>
        <p:spPr bwMode="auto">
          <a:xfrm>
            <a:off x="433298" y="3405655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5C9CFE-26CD-7842-AEA2-941DAA81E35B}"/>
              </a:ext>
            </a:extLst>
          </p:cNvPr>
          <p:cNvSpPr/>
          <p:nvPr/>
        </p:nvSpPr>
        <p:spPr bwMode="auto">
          <a:xfrm>
            <a:off x="433298" y="3610198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B90867-3EC3-E84F-99D0-E5403A727C0E}"/>
              </a:ext>
            </a:extLst>
          </p:cNvPr>
          <p:cNvSpPr/>
          <p:nvPr/>
        </p:nvSpPr>
        <p:spPr bwMode="auto">
          <a:xfrm>
            <a:off x="433298" y="3811153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D6BEDF0-C4B1-1F4D-85DE-D88C710A2F32}"/>
              </a:ext>
            </a:extLst>
          </p:cNvPr>
          <p:cNvSpPr/>
          <p:nvPr/>
        </p:nvSpPr>
        <p:spPr bwMode="auto">
          <a:xfrm>
            <a:off x="433298" y="4016954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B79AA7A-A711-EB4F-9F1B-8F76B6E2C55D}"/>
              </a:ext>
            </a:extLst>
          </p:cNvPr>
          <p:cNvSpPr/>
          <p:nvPr/>
        </p:nvSpPr>
        <p:spPr bwMode="auto">
          <a:xfrm>
            <a:off x="433298" y="4219702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0EBF0D6-A249-4247-8BBD-360D03F421BE}"/>
              </a:ext>
            </a:extLst>
          </p:cNvPr>
          <p:cNvSpPr/>
          <p:nvPr/>
        </p:nvSpPr>
        <p:spPr bwMode="auto">
          <a:xfrm>
            <a:off x="1473716" y="3197643"/>
            <a:ext cx="1043845" cy="207233"/>
          </a:xfrm>
          <a:prstGeom prst="rect">
            <a:avLst/>
          </a:prstGeom>
          <a:solidFill>
            <a:srgbClr val="222F3E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BD0E83-4123-8246-8343-1C02E94B65EB}"/>
              </a:ext>
            </a:extLst>
          </p:cNvPr>
          <p:cNvSpPr/>
          <p:nvPr/>
        </p:nvSpPr>
        <p:spPr bwMode="auto">
          <a:xfrm>
            <a:off x="1473716" y="3405655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F185584-1692-AE4F-8F60-E7E1878BCD44}"/>
              </a:ext>
            </a:extLst>
          </p:cNvPr>
          <p:cNvSpPr/>
          <p:nvPr/>
        </p:nvSpPr>
        <p:spPr bwMode="auto">
          <a:xfrm>
            <a:off x="1473716" y="3610198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551D09B-5956-8A45-90D1-9BA2EFF7BB61}"/>
              </a:ext>
            </a:extLst>
          </p:cNvPr>
          <p:cNvSpPr/>
          <p:nvPr/>
        </p:nvSpPr>
        <p:spPr bwMode="auto">
          <a:xfrm>
            <a:off x="1473716" y="3811153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218CAEE-FF13-9244-A31F-B6A34A5FDF1F}"/>
              </a:ext>
            </a:extLst>
          </p:cNvPr>
          <p:cNvSpPr/>
          <p:nvPr/>
        </p:nvSpPr>
        <p:spPr bwMode="auto">
          <a:xfrm>
            <a:off x="1473716" y="4016954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4FAD2A8-4B74-3146-AAD4-6BB4386CB174}"/>
              </a:ext>
            </a:extLst>
          </p:cNvPr>
          <p:cNvSpPr/>
          <p:nvPr/>
        </p:nvSpPr>
        <p:spPr bwMode="auto">
          <a:xfrm>
            <a:off x="1473716" y="4219702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Text Placeholder 3">
            <a:extLst>
              <a:ext uri="{FF2B5EF4-FFF2-40B4-BE49-F238E27FC236}">
                <a16:creationId xmlns:a16="http://schemas.microsoft.com/office/drawing/2014/main" id="{13CE8A94-0846-B44E-9D4F-80748E69245D}"/>
              </a:ext>
            </a:extLst>
          </p:cNvPr>
          <p:cNvSpPr txBox="1">
            <a:spLocks/>
          </p:cNvSpPr>
          <p:nvPr/>
        </p:nvSpPr>
        <p:spPr>
          <a:xfrm>
            <a:off x="469094" y="3423350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10.1.0.0/16</a:t>
            </a:r>
          </a:p>
        </p:txBody>
      </p:sp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A2B50BF9-3DAE-084C-939D-050F92EAA1DD}"/>
              </a:ext>
            </a:extLst>
          </p:cNvPr>
          <p:cNvSpPr txBox="1">
            <a:spLocks/>
          </p:cNvSpPr>
          <p:nvPr/>
        </p:nvSpPr>
        <p:spPr>
          <a:xfrm>
            <a:off x="1476776" y="3422300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Local</a:t>
            </a:r>
          </a:p>
        </p:txBody>
      </p:sp>
      <p:sp>
        <p:nvSpPr>
          <p:cNvPr id="182" name="Text Placeholder 3">
            <a:extLst>
              <a:ext uri="{FF2B5EF4-FFF2-40B4-BE49-F238E27FC236}">
                <a16:creationId xmlns:a16="http://schemas.microsoft.com/office/drawing/2014/main" id="{E9194925-2365-034A-85E8-D97BE67BC422}"/>
              </a:ext>
            </a:extLst>
          </p:cNvPr>
          <p:cNvSpPr txBox="1">
            <a:spLocks/>
          </p:cNvSpPr>
          <p:nvPr/>
        </p:nvSpPr>
        <p:spPr>
          <a:xfrm>
            <a:off x="469094" y="3628017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0.0.0.0/0</a:t>
            </a:r>
          </a:p>
        </p:txBody>
      </p:sp>
      <p:sp>
        <p:nvSpPr>
          <p:cNvPr id="183" name="Text Placeholder 3">
            <a:extLst>
              <a:ext uri="{FF2B5EF4-FFF2-40B4-BE49-F238E27FC236}">
                <a16:creationId xmlns:a16="http://schemas.microsoft.com/office/drawing/2014/main" id="{CF88F583-9F42-E244-8387-25C8D68B3918}"/>
              </a:ext>
            </a:extLst>
          </p:cNvPr>
          <p:cNvSpPr txBox="1">
            <a:spLocks/>
          </p:cNvSpPr>
          <p:nvPr/>
        </p:nvSpPr>
        <p:spPr>
          <a:xfrm>
            <a:off x="1476776" y="3626967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IGW</a:t>
            </a:r>
            <a:endParaRPr lang="en-US" sz="1167" dirty="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84" name="Text Placeholder 3">
            <a:extLst>
              <a:ext uri="{FF2B5EF4-FFF2-40B4-BE49-F238E27FC236}">
                <a16:creationId xmlns:a16="http://schemas.microsoft.com/office/drawing/2014/main" id="{04D3B132-69AF-B449-ACBA-DBC45827D7DC}"/>
              </a:ext>
            </a:extLst>
          </p:cNvPr>
          <p:cNvSpPr txBox="1">
            <a:spLocks/>
          </p:cNvSpPr>
          <p:nvPr/>
        </p:nvSpPr>
        <p:spPr>
          <a:xfrm>
            <a:off x="469094" y="3826028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S3.prefix.list</a:t>
            </a:r>
            <a:endParaRPr lang="en-US" sz="1167" dirty="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85" name="Text Placeholder 3">
            <a:extLst>
              <a:ext uri="{FF2B5EF4-FFF2-40B4-BE49-F238E27FC236}">
                <a16:creationId xmlns:a16="http://schemas.microsoft.com/office/drawing/2014/main" id="{86A20413-17CC-814F-80DF-F376B9099000}"/>
              </a:ext>
            </a:extLst>
          </p:cNvPr>
          <p:cNvSpPr txBox="1">
            <a:spLocks/>
          </p:cNvSpPr>
          <p:nvPr/>
        </p:nvSpPr>
        <p:spPr>
          <a:xfrm>
            <a:off x="1476776" y="3824978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VPCE-123</a:t>
            </a:r>
          </a:p>
        </p:txBody>
      </p:sp>
      <p:sp>
        <p:nvSpPr>
          <p:cNvPr id="197" name="Text Placeholder 3">
            <a:extLst>
              <a:ext uri="{FF2B5EF4-FFF2-40B4-BE49-F238E27FC236}">
                <a16:creationId xmlns:a16="http://schemas.microsoft.com/office/drawing/2014/main" id="{C9319F58-C8B7-CB4C-9BB6-2E8170ACAFD4}"/>
              </a:ext>
            </a:extLst>
          </p:cNvPr>
          <p:cNvSpPr txBox="1">
            <a:spLocks/>
          </p:cNvSpPr>
          <p:nvPr/>
        </p:nvSpPr>
        <p:spPr>
          <a:xfrm>
            <a:off x="469094" y="4036281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On-premises</a:t>
            </a:r>
          </a:p>
        </p:txBody>
      </p:sp>
      <p:sp>
        <p:nvSpPr>
          <p:cNvPr id="201" name="Text Placeholder 3">
            <a:extLst>
              <a:ext uri="{FF2B5EF4-FFF2-40B4-BE49-F238E27FC236}">
                <a16:creationId xmlns:a16="http://schemas.microsoft.com/office/drawing/2014/main" id="{1AA8D20D-B8C3-A34C-B8F8-0F47EE37CA4A}"/>
              </a:ext>
            </a:extLst>
          </p:cNvPr>
          <p:cNvSpPr txBox="1">
            <a:spLocks/>
          </p:cNvSpPr>
          <p:nvPr/>
        </p:nvSpPr>
        <p:spPr>
          <a:xfrm>
            <a:off x="1476776" y="4038831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VGW</a:t>
            </a:r>
          </a:p>
        </p:txBody>
      </p:sp>
      <p:sp>
        <p:nvSpPr>
          <p:cNvPr id="204" name="Text Placeholder 3">
            <a:extLst>
              <a:ext uri="{FF2B5EF4-FFF2-40B4-BE49-F238E27FC236}">
                <a16:creationId xmlns:a16="http://schemas.microsoft.com/office/drawing/2014/main" id="{E32A1F82-DA8F-7245-89C4-416A82FDDE1B}"/>
              </a:ext>
            </a:extLst>
          </p:cNvPr>
          <p:cNvSpPr txBox="1">
            <a:spLocks/>
          </p:cNvSpPr>
          <p:nvPr/>
        </p:nvSpPr>
        <p:spPr>
          <a:xfrm>
            <a:off x="469094" y="4241348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VPC-B</a:t>
            </a:r>
          </a:p>
        </p:txBody>
      </p:sp>
      <p:sp>
        <p:nvSpPr>
          <p:cNvPr id="205" name="Text Placeholder 3">
            <a:extLst>
              <a:ext uri="{FF2B5EF4-FFF2-40B4-BE49-F238E27FC236}">
                <a16:creationId xmlns:a16="http://schemas.microsoft.com/office/drawing/2014/main" id="{910A0092-A4F5-5746-BAC5-B335F97DC3C0}"/>
              </a:ext>
            </a:extLst>
          </p:cNvPr>
          <p:cNvSpPr txBox="1">
            <a:spLocks/>
          </p:cNvSpPr>
          <p:nvPr/>
        </p:nvSpPr>
        <p:spPr>
          <a:xfrm>
            <a:off x="1476776" y="4240298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PCX-123</a:t>
            </a:r>
          </a:p>
        </p:txBody>
      </p:sp>
      <p:sp>
        <p:nvSpPr>
          <p:cNvPr id="206" name="Text Placeholder 3">
            <a:extLst>
              <a:ext uri="{FF2B5EF4-FFF2-40B4-BE49-F238E27FC236}">
                <a16:creationId xmlns:a16="http://schemas.microsoft.com/office/drawing/2014/main" id="{47EA820C-8A09-8744-9DAF-A0B2683911A8}"/>
              </a:ext>
            </a:extLst>
          </p:cNvPr>
          <p:cNvSpPr txBox="1">
            <a:spLocks/>
          </p:cNvSpPr>
          <p:nvPr/>
        </p:nvSpPr>
        <p:spPr>
          <a:xfrm>
            <a:off x="466034" y="3222735"/>
            <a:ext cx="1004622" cy="1582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Destination</a:t>
            </a:r>
          </a:p>
        </p:txBody>
      </p:sp>
      <p:sp>
        <p:nvSpPr>
          <p:cNvPr id="207" name="Text Placeholder 3">
            <a:extLst>
              <a:ext uri="{FF2B5EF4-FFF2-40B4-BE49-F238E27FC236}">
                <a16:creationId xmlns:a16="http://schemas.microsoft.com/office/drawing/2014/main" id="{FBDC1615-D90E-6A49-9769-BA5C06B6F3E8}"/>
              </a:ext>
            </a:extLst>
          </p:cNvPr>
          <p:cNvSpPr txBox="1">
            <a:spLocks/>
          </p:cNvSpPr>
          <p:nvPr/>
        </p:nvSpPr>
        <p:spPr>
          <a:xfrm>
            <a:off x="1473716" y="3221685"/>
            <a:ext cx="1004622" cy="1582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</a:t>
            </a:r>
          </a:p>
        </p:txBody>
      </p:sp>
      <p:cxnSp>
        <p:nvCxnSpPr>
          <p:cNvPr id="198" name="Elbow Connector 63">
            <a:extLst>
              <a:ext uri="{FF2B5EF4-FFF2-40B4-BE49-F238E27FC236}">
                <a16:creationId xmlns:a16="http://schemas.microsoft.com/office/drawing/2014/main" id="{3725C1BF-BFDD-0847-94AB-2B52B8434A6E}"/>
              </a:ext>
            </a:extLst>
          </p:cNvPr>
          <p:cNvCxnSpPr>
            <a:cxnSpLocks/>
          </p:cNvCxnSpPr>
          <p:nvPr/>
        </p:nvCxnSpPr>
        <p:spPr>
          <a:xfrm>
            <a:off x="9622779" y="4056753"/>
            <a:ext cx="1177083" cy="0"/>
          </a:xfrm>
          <a:prstGeom prst="straightConnector1">
            <a:avLst/>
          </a:prstGeom>
          <a:ln w="38100" cap="sq" cmpd="sng">
            <a:solidFill>
              <a:srgbClr val="F2F2F2"/>
            </a:solidFill>
            <a:headEnd type="none" w="med" len="sm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E2825F56-6B49-0A43-9C43-E6447FBAF143}"/>
              </a:ext>
            </a:extLst>
          </p:cNvPr>
          <p:cNvSpPr/>
          <p:nvPr/>
        </p:nvSpPr>
        <p:spPr>
          <a:xfrm>
            <a:off x="9803676" y="3712927"/>
            <a:ext cx="793114" cy="70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Intra</a:t>
            </a:r>
            <a:r>
              <a:rPr lang="en-US" sz="1333">
                <a:effectLst>
                  <a:glow rad="127000">
                    <a:schemeClr val="bg1"/>
                  </a:glow>
                </a:effectLst>
              </a:rPr>
              <a:t> or </a:t>
            </a:r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Inter</a:t>
            </a:r>
            <a:r>
              <a:rPr lang="en-US" sz="1333">
                <a:effectLst>
                  <a:glow rad="127000">
                    <a:schemeClr val="bg1"/>
                  </a:glow>
                </a:effectLst>
              </a:rPr>
              <a:t> </a:t>
            </a:r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region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08D413F-3389-2546-AEF7-8B0108D2EE24}"/>
              </a:ext>
            </a:extLst>
          </p:cNvPr>
          <p:cNvSpPr/>
          <p:nvPr/>
        </p:nvSpPr>
        <p:spPr bwMode="auto">
          <a:xfrm>
            <a:off x="433298" y="4932343"/>
            <a:ext cx="1043845" cy="207233"/>
          </a:xfrm>
          <a:prstGeom prst="rect">
            <a:avLst/>
          </a:prstGeom>
          <a:solidFill>
            <a:srgbClr val="222F3E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45D3027-85C5-8646-9C7A-E9467D7CC032}"/>
              </a:ext>
            </a:extLst>
          </p:cNvPr>
          <p:cNvSpPr/>
          <p:nvPr/>
        </p:nvSpPr>
        <p:spPr bwMode="auto">
          <a:xfrm>
            <a:off x="433298" y="5134833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E1B2FF6-BAF9-584A-A47F-8316DC793D81}"/>
              </a:ext>
            </a:extLst>
          </p:cNvPr>
          <p:cNvSpPr/>
          <p:nvPr/>
        </p:nvSpPr>
        <p:spPr bwMode="auto">
          <a:xfrm>
            <a:off x="433298" y="5339376"/>
            <a:ext cx="1043845" cy="207233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0AE2444-38C9-2743-9C05-DFCC6ED823D6}"/>
              </a:ext>
            </a:extLst>
          </p:cNvPr>
          <p:cNvSpPr/>
          <p:nvPr/>
        </p:nvSpPr>
        <p:spPr bwMode="auto">
          <a:xfrm>
            <a:off x="433298" y="5540332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6BC9588-EBA4-F242-9E17-4BAE547757F3}"/>
              </a:ext>
            </a:extLst>
          </p:cNvPr>
          <p:cNvSpPr/>
          <p:nvPr/>
        </p:nvSpPr>
        <p:spPr bwMode="auto">
          <a:xfrm>
            <a:off x="433298" y="5746132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51BC93C-5D4C-F64D-8CD6-AB750868688E}"/>
              </a:ext>
            </a:extLst>
          </p:cNvPr>
          <p:cNvSpPr/>
          <p:nvPr/>
        </p:nvSpPr>
        <p:spPr bwMode="auto">
          <a:xfrm>
            <a:off x="433298" y="5948880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DDCD32C-C551-C64C-97AF-5B38E9406425}"/>
              </a:ext>
            </a:extLst>
          </p:cNvPr>
          <p:cNvSpPr/>
          <p:nvPr/>
        </p:nvSpPr>
        <p:spPr bwMode="auto">
          <a:xfrm>
            <a:off x="1473716" y="4932343"/>
            <a:ext cx="1043845" cy="207233"/>
          </a:xfrm>
          <a:prstGeom prst="rect">
            <a:avLst/>
          </a:prstGeom>
          <a:solidFill>
            <a:srgbClr val="222F3E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5448E05-2D56-7B42-8817-723A9B20A21C}"/>
              </a:ext>
            </a:extLst>
          </p:cNvPr>
          <p:cNvSpPr/>
          <p:nvPr/>
        </p:nvSpPr>
        <p:spPr bwMode="auto">
          <a:xfrm>
            <a:off x="1473716" y="5134833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B508E0C-0D05-E948-86E7-CD8F00686E1E}"/>
              </a:ext>
            </a:extLst>
          </p:cNvPr>
          <p:cNvSpPr/>
          <p:nvPr/>
        </p:nvSpPr>
        <p:spPr bwMode="auto">
          <a:xfrm>
            <a:off x="1473716" y="5540332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2A7062A-FCF5-3E4F-AA99-6D506E4EF349}"/>
              </a:ext>
            </a:extLst>
          </p:cNvPr>
          <p:cNvSpPr/>
          <p:nvPr/>
        </p:nvSpPr>
        <p:spPr bwMode="auto">
          <a:xfrm>
            <a:off x="1473716" y="5746132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2426821A-CB9B-D34A-821C-579DD963F1E5}"/>
              </a:ext>
            </a:extLst>
          </p:cNvPr>
          <p:cNvSpPr/>
          <p:nvPr/>
        </p:nvSpPr>
        <p:spPr bwMode="auto">
          <a:xfrm>
            <a:off x="1473716" y="5948880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2" name="Text Placeholder 3">
            <a:extLst>
              <a:ext uri="{FF2B5EF4-FFF2-40B4-BE49-F238E27FC236}">
                <a16:creationId xmlns:a16="http://schemas.microsoft.com/office/drawing/2014/main" id="{FFEA3B9D-71AD-694B-A93D-F5D3FF453ADC}"/>
              </a:ext>
            </a:extLst>
          </p:cNvPr>
          <p:cNvSpPr txBox="1">
            <a:spLocks/>
          </p:cNvSpPr>
          <p:nvPr/>
        </p:nvSpPr>
        <p:spPr>
          <a:xfrm>
            <a:off x="469094" y="5152528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10.1.0.0/16</a:t>
            </a:r>
          </a:p>
        </p:txBody>
      </p:sp>
      <p:sp>
        <p:nvSpPr>
          <p:cNvPr id="323" name="Text Placeholder 3">
            <a:extLst>
              <a:ext uri="{FF2B5EF4-FFF2-40B4-BE49-F238E27FC236}">
                <a16:creationId xmlns:a16="http://schemas.microsoft.com/office/drawing/2014/main" id="{DEC2D805-D460-154D-BC1A-F736A9D455CA}"/>
              </a:ext>
            </a:extLst>
          </p:cNvPr>
          <p:cNvSpPr txBox="1">
            <a:spLocks/>
          </p:cNvSpPr>
          <p:nvPr/>
        </p:nvSpPr>
        <p:spPr>
          <a:xfrm>
            <a:off x="1476776" y="5151478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Local</a:t>
            </a:r>
          </a:p>
        </p:txBody>
      </p:sp>
      <p:sp>
        <p:nvSpPr>
          <p:cNvPr id="326" name="Text Placeholder 3">
            <a:extLst>
              <a:ext uri="{FF2B5EF4-FFF2-40B4-BE49-F238E27FC236}">
                <a16:creationId xmlns:a16="http://schemas.microsoft.com/office/drawing/2014/main" id="{E8B44779-B4AD-DD4F-8895-21666E081D44}"/>
              </a:ext>
            </a:extLst>
          </p:cNvPr>
          <p:cNvSpPr txBox="1">
            <a:spLocks/>
          </p:cNvSpPr>
          <p:nvPr/>
        </p:nvSpPr>
        <p:spPr>
          <a:xfrm>
            <a:off x="469094" y="5555206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S3.prefix.list</a:t>
            </a:r>
            <a:endParaRPr lang="en-US" sz="1167" dirty="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327" name="Text Placeholder 3">
            <a:extLst>
              <a:ext uri="{FF2B5EF4-FFF2-40B4-BE49-F238E27FC236}">
                <a16:creationId xmlns:a16="http://schemas.microsoft.com/office/drawing/2014/main" id="{0BFE7B9F-AB6F-4F47-A15B-55FEBD50079B}"/>
              </a:ext>
            </a:extLst>
          </p:cNvPr>
          <p:cNvSpPr txBox="1">
            <a:spLocks/>
          </p:cNvSpPr>
          <p:nvPr/>
        </p:nvSpPr>
        <p:spPr>
          <a:xfrm>
            <a:off x="1476776" y="5554156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VPCE-123</a:t>
            </a:r>
          </a:p>
        </p:txBody>
      </p:sp>
      <p:sp>
        <p:nvSpPr>
          <p:cNvPr id="328" name="Text Placeholder 3">
            <a:extLst>
              <a:ext uri="{FF2B5EF4-FFF2-40B4-BE49-F238E27FC236}">
                <a16:creationId xmlns:a16="http://schemas.microsoft.com/office/drawing/2014/main" id="{DCEE9C86-50DD-974B-BD5C-14A94899832E}"/>
              </a:ext>
            </a:extLst>
          </p:cNvPr>
          <p:cNvSpPr txBox="1">
            <a:spLocks/>
          </p:cNvSpPr>
          <p:nvPr/>
        </p:nvSpPr>
        <p:spPr>
          <a:xfrm>
            <a:off x="469094" y="5765459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On-premises</a:t>
            </a:r>
          </a:p>
        </p:txBody>
      </p:sp>
      <p:sp>
        <p:nvSpPr>
          <p:cNvPr id="329" name="Text Placeholder 3">
            <a:extLst>
              <a:ext uri="{FF2B5EF4-FFF2-40B4-BE49-F238E27FC236}">
                <a16:creationId xmlns:a16="http://schemas.microsoft.com/office/drawing/2014/main" id="{4757EEE5-F187-6B4F-BF61-163B480DC9C7}"/>
              </a:ext>
            </a:extLst>
          </p:cNvPr>
          <p:cNvSpPr txBox="1">
            <a:spLocks/>
          </p:cNvSpPr>
          <p:nvPr/>
        </p:nvSpPr>
        <p:spPr>
          <a:xfrm>
            <a:off x="1476776" y="5768009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VGW</a:t>
            </a:r>
          </a:p>
        </p:txBody>
      </p:sp>
      <p:sp>
        <p:nvSpPr>
          <p:cNvPr id="330" name="Text Placeholder 3">
            <a:extLst>
              <a:ext uri="{FF2B5EF4-FFF2-40B4-BE49-F238E27FC236}">
                <a16:creationId xmlns:a16="http://schemas.microsoft.com/office/drawing/2014/main" id="{3671F734-04B6-584E-B2D7-6332FA9615CC}"/>
              </a:ext>
            </a:extLst>
          </p:cNvPr>
          <p:cNvSpPr txBox="1">
            <a:spLocks/>
          </p:cNvSpPr>
          <p:nvPr/>
        </p:nvSpPr>
        <p:spPr>
          <a:xfrm>
            <a:off x="469094" y="5970526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VPC-B</a:t>
            </a:r>
          </a:p>
        </p:txBody>
      </p:sp>
      <p:sp>
        <p:nvSpPr>
          <p:cNvPr id="331" name="Text Placeholder 3">
            <a:extLst>
              <a:ext uri="{FF2B5EF4-FFF2-40B4-BE49-F238E27FC236}">
                <a16:creationId xmlns:a16="http://schemas.microsoft.com/office/drawing/2014/main" id="{961F5331-4358-074C-BE6D-3FFAE1749A46}"/>
              </a:ext>
            </a:extLst>
          </p:cNvPr>
          <p:cNvSpPr txBox="1">
            <a:spLocks/>
          </p:cNvSpPr>
          <p:nvPr/>
        </p:nvSpPr>
        <p:spPr>
          <a:xfrm>
            <a:off x="1476776" y="5969476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PCX-123</a:t>
            </a:r>
          </a:p>
        </p:txBody>
      </p:sp>
      <p:sp>
        <p:nvSpPr>
          <p:cNvPr id="332" name="Text Placeholder 3">
            <a:extLst>
              <a:ext uri="{FF2B5EF4-FFF2-40B4-BE49-F238E27FC236}">
                <a16:creationId xmlns:a16="http://schemas.microsoft.com/office/drawing/2014/main" id="{B620476A-5A23-CD46-98A1-853D5E7276AA}"/>
              </a:ext>
            </a:extLst>
          </p:cNvPr>
          <p:cNvSpPr txBox="1">
            <a:spLocks/>
          </p:cNvSpPr>
          <p:nvPr/>
        </p:nvSpPr>
        <p:spPr>
          <a:xfrm>
            <a:off x="466034" y="4957435"/>
            <a:ext cx="1004622" cy="1582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Destination</a:t>
            </a:r>
          </a:p>
        </p:txBody>
      </p:sp>
      <p:sp>
        <p:nvSpPr>
          <p:cNvPr id="333" name="Text Placeholder 3">
            <a:extLst>
              <a:ext uri="{FF2B5EF4-FFF2-40B4-BE49-F238E27FC236}">
                <a16:creationId xmlns:a16="http://schemas.microsoft.com/office/drawing/2014/main" id="{840E4276-4BB6-0546-AA52-7DF76A6624C1}"/>
              </a:ext>
            </a:extLst>
          </p:cNvPr>
          <p:cNvSpPr txBox="1">
            <a:spLocks/>
          </p:cNvSpPr>
          <p:nvPr/>
        </p:nvSpPr>
        <p:spPr>
          <a:xfrm>
            <a:off x="1473716" y="4956385"/>
            <a:ext cx="1004622" cy="1582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</a:t>
            </a:r>
          </a:p>
        </p:txBody>
      </p:sp>
      <p:cxnSp>
        <p:nvCxnSpPr>
          <p:cNvPr id="334" name="Elbow Connector 63">
            <a:extLst>
              <a:ext uri="{FF2B5EF4-FFF2-40B4-BE49-F238E27FC236}">
                <a16:creationId xmlns:a16="http://schemas.microsoft.com/office/drawing/2014/main" id="{31532CED-E15B-0E48-BDB8-46EF266F9CFA}"/>
              </a:ext>
            </a:extLst>
          </p:cNvPr>
          <p:cNvCxnSpPr>
            <a:cxnSpLocks/>
          </p:cNvCxnSpPr>
          <p:nvPr/>
        </p:nvCxnSpPr>
        <p:spPr>
          <a:xfrm flipH="1" flipV="1">
            <a:off x="2631614" y="3558564"/>
            <a:ext cx="808862" cy="635633"/>
          </a:xfrm>
          <a:prstGeom prst="straightConnector1">
            <a:avLst/>
          </a:prstGeom>
          <a:ln w="31750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63">
            <a:extLst>
              <a:ext uri="{FF2B5EF4-FFF2-40B4-BE49-F238E27FC236}">
                <a16:creationId xmlns:a16="http://schemas.microsoft.com/office/drawing/2014/main" id="{29ABE92C-D82D-584D-B803-CCBE3ABC2BFB}"/>
              </a:ext>
            </a:extLst>
          </p:cNvPr>
          <p:cNvCxnSpPr>
            <a:cxnSpLocks/>
          </p:cNvCxnSpPr>
          <p:nvPr/>
        </p:nvCxnSpPr>
        <p:spPr>
          <a:xfrm flipH="1" flipV="1">
            <a:off x="2608385" y="5187462"/>
            <a:ext cx="819021" cy="296304"/>
          </a:xfrm>
          <a:prstGeom prst="straightConnector1">
            <a:avLst/>
          </a:prstGeom>
          <a:ln w="31750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6E901D6-61FE-8441-ADC7-5937B051BB3D}"/>
              </a:ext>
            </a:extLst>
          </p:cNvPr>
          <p:cNvSpPr/>
          <p:nvPr/>
        </p:nvSpPr>
        <p:spPr>
          <a:xfrm>
            <a:off x="282160" y="967613"/>
            <a:ext cx="1608656" cy="12688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dirty="0">
              <a:solidFill>
                <a:srgbClr val="879196"/>
              </a:solidFill>
            </a:endParaRPr>
          </a:p>
        </p:txBody>
      </p:sp>
      <p:cxnSp>
        <p:nvCxnSpPr>
          <p:cNvPr id="342" name="Elbow Connector 63">
            <a:extLst>
              <a:ext uri="{FF2B5EF4-FFF2-40B4-BE49-F238E27FC236}">
                <a16:creationId xmlns:a16="http://schemas.microsoft.com/office/drawing/2014/main" id="{3074291F-A604-2B4D-BDB3-37BB7CC8F512}"/>
              </a:ext>
            </a:extLst>
          </p:cNvPr>
          <p:cNvCxnSpPr>
            <a:cxnSpLocks/>
          </p:cNvCxnSpPr>
          <p:nvPr/>
        </p:nvCxnSpPr>
        <p:spPr>
          <a:xfrm flipH="1">
            <a:off x="875597" y="1408504"/>
            <a:ext cx="232134" cy="125269"/>
          </a:xfrm>
          <a:prstGeom prst="straightConnector1">
            <a:avLst/>
          </a:prstGeom>
          <a:ln w="12700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63">
            <a:extLst>
              <a:ext uri="{FF2B5EF4-FFF2-40B4-BE49-F238E27FC236}">
                <a16:creationId xmlns:a16="http://schemas.microsoft.com/office/drawing/2014/main" id="{BBDDA4A8-B832-214B-A169-B430B0C76C4A}"/>
              </a:ext>
            </a:extLst>
          </p:cNvPr>
          <p:cNvCxnSpPr>
            <a:cxnSpLocks/>
          </p:cNvCxnSpPr>
          <p:nvPr/>
        </p:nvCxnSpPr>
        <p:spPr>
          <a:xfrm flipH="1" flipV="1">
            <a:off x="878620" y="1253288"/>
            <a:ext cx="230643" cy="141588"/>
          </a:xfrm>
          <a:prstGeom prst="straightConnector1">
            <a:avLst/>
          </a:prstGeom>
          <a:ln w="12700" cap="rnd" cmpd="sng">
            <a:solidFill>
              <a:srgbClr val="F2F2F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93C4D-36EF-6541-BCE4-2333D7893B91}"/>
              </a:ext>
            </a:extLst>
          </p:cNvPr>
          <p:cNvSpPr/>
          <p:nvPr/>
        </p:nvSpPr>
        <p:spPr>
          <a:xfrm>
            <a:off x="396627" y="1828105"/>
            <a:ext cx="1390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AWS PrivateLink </a:t>
            </a:r>
          </a:p>
          <a:p>
            <a:pPr algn="ctr"/>
            <a:r>
              <a:rPr lang="en-US" sz="1000" dirty="0"/>
              <a:t>Service Provider VPC</a:t>
            </a:r>
          </a:p>
        </p:txBody>
      </p:sp>
      <p:cxnSp>
        <p:nvCxnSpPr>
          <p:cNvPr id="345" name="Elbow Connector 63">
            <a:extLst>
              <a:ext uri="{FF2B5EF4-FFF2-40B4-BE49-F238E27FC236}">
                <a16:creationId xmlns:a16="http://schemas.microsoft.com/office/drawing/2014/main" id="{52980099-0E70-FF48-A3E4-4D2AB69AA2C7}"/>
              </a:ext>
            </a:extLst>
          </p:cNvPr>
          <p:cNvCxnSpPr>
            <a:cxnSpLocks/>
          </p:cNvCxnSpPr>
          <p:nvPr/>
        </p:nvCxnSpPr>
        <p:spPr>
          <a:xfrm flipH="1" flipV="1">
            <a:off x="1994530" y="2053487"/>
            <a:ext cx="1110871" cy="706745"/>
          </a:xfrm>
          <a:prstGeom prst="straightConnector1">
            <a:avLst/>
          </a:prstGeom>
          <a:ln w="31750" cap="rnd" cmpd="sng">
            <a:solidFill>
              <a:srgbClr val="F2F2F2"/>
            </a:solidFill>
            <a:prstDash val="sysDash"/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4F1E875-321D-1049-BA33-2EE54838E0E6}"/>
              </a:ext>
            </a:extLst>
          </p:cNvPr>
          <p:cNvSpPr/>
          <p:nvPr/>
        </p:nvSpPr>
        <p:spPr>
          <a:xfrm>
            <a:off x="1056921" y="1562388"/>
            <a:ext cx="461986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67">
                <a:solidFill>
                  <a:srgbClr val="FFFFFF"/>
                </a:solidFill>
                <a:effectLst>
                  <a:glow rad="228600">
                    <a:srgbClr val="000000"/>
                  </a:glow>
                </a:effectLst>
              </a:rPr>
              <a:t>NLB</a:t>
            </a:r>
            <a:endParaRPr lang="en-US" sz="1167" dirty="0">
              <a:solidFill>
                <a:srgbClr val="FFFFFF"/>
              </a:solidFill>
              <a:effectLst>
                <a:glow rad="228600">
                  <a:srgbClr val="000000"/>
                </a:glow>
              </a:effectLst>
              <a:latin typeface="Amazon Ember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951000-D2D7-524C-A12E-6EA8C9281AD7}"/>
              </a:ext>
            </a:extLst>
          </p:cNvPr>
          <p:cNvSpPr/>
          <p:nvPr/>
        </p:nvSpPr>
        <p:spPr>
          <a:xfrm>
            <a:off x="10974259" y="5456711"/>
            <a:ext cx="1048685" cy="271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67">
                <a:solidFill>
                  <a:srgbClr val="FFFFFF"/>
                </a:solidFill>
              </a:rPr>
              <a:t>On premises</a:t>
            </a:r>
            <a:endParaRPr lang="en-US" sz="1167" dirty="0">
              <a:solidFill>
                <a:srgbClr val="FFFFFF"/>
              </a:solidFill>
              <a:latin typeface="Amazon Ember" panose="02000000000000000000" pitchFamily="2" charset="0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A7DA32A-E685-A743-9BAE-72AFB26C98E6}"/>
              </a:ext>
            </a:extLst>
          </p:cNvPr>
          <p:cNvSpPr/>
          <p:nvPr/>
        </p:nvSpPr>
        <p:spPr>
          <a:xfrm>
            <a:off x="10980881" y="3911741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VPC-B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A5DCB45-A055-2D45-94CB-E817F7A3EC4E}"/>
              </a:ext>
            </a:extLst>
          </p:cNvPr>
          <p:cNvSpPr/>
          <p:nvPr/>
        </p:nvSpPr>
        <p:spPr>
          <a:xfrm>
            <a:off x="6509654" y="2074619"/>
            <a:ext cx="2361544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EIP</a:t>
            </a:r>
            <a:r>
              <a:rPr lang="en-US" sz="1333">
                <a:effectLst>
                  <a:glow rad="127000">
                    <a:schemeClr val="bg1"/>
                  </a:glow>
                </a:effectLst>
              </a:rPr>
              <a:t> - </a:t>
            </a:r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10.1.0.11 :</a:t>
            </a:r>
            <a:r>
              <a:rPr lang="en-US" sz="1333">
                <a:effectLst>
                  <a:glow rad="127000">
                    <a:schemeClr val="bg1"/>
                  </a:glow>
                </a:effectLst>
              </a:rPr>
              <a:t> </a:t>
            </a:r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54.23.12.43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57A02FA-C956-9942-914E-93EA8CFD6C0C}"/>
              </a:ext>
            </a:extLst>
          </p:cNvPr>
          <p:cNvSpPr/>
          <p:nvPr/>
        </p:nvSpPr>
        <p:spPr>
          <a:xfrm>
            <a:off x="6509654" y="2284204"/>
            <a:ext cx="2361544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EIP</a:t>
            </a:r>
            <a:r>
              <a:rPr lang="en-US" sz="1333">
                <a:effectLst>
                  <a:glow rad="127000">
                    <a:schemeClr val="bg1"/>
                  </a:glow>
                </a:effectLst>
              </a:rPr>
              <a:t> - </a:t>
            </a:r>
            <a:r>
              <a:rPr lang="en-US" sz="1333">
                <a:solidFill>
                  <a:srgbClr val="FFFFFF"/>
                </a:solidFill>
                <a:effectLst>
                  <a:glow rad="127000">
                    <a:schemeClr val="bg1"/>
                  </a:glow>
                </a:effectLst>
              </a:rPr>
              <a:t>10.1.1.11 :</a:t>
            </a:r>
            <a:r>
              <a:rPr lang="en-US" sz="1333">
                <a:effectLst>
                  <a:glow rad="127000">
                    <a:schemeClr val="bg1"/>
                  </a:glow>
                </a:effectLst>
              </a:rPr>
              <a:t> </a:t>
            </a:r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54.19.12.23</a:t>
            </a: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A572988F-29D4-904F-AEAF-82FEC0D3123B}"/>
              </a:ext>
            </a:extLst>
          </p:cNvPr>
          <p:cNvSpPr txBox="1">
            <a:spLocks/>
          </p:cNvSpPr>
          <p:nvPr/>
        </p:nvSpPr>
        <p:spPr>
          <a:xfrm>
            <a:off x="42180" y="-7133"/>
            <a:ext cx="4248869" cy="8377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>
            <a:lvl1pPr algn="l" defTabSz="9143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3200" dirty="0">
                <a:latin typeface="Amazon Ember Light" charset="0"/>
                <a:ea typeface="Amazon Ember Light" charset="0"/>
                <a:cs typeface="Amazon Ember Light" charset="0"/>
              </a:rPr>
              <a:t>Let’s take a </a:t>
            </a:r>
            <a:r>
              <a:rPr lang="en-US" sz="3200">
                <a:latin typeface="Amazon Ember Light" charset="0"/>
                <a:ea typeface="Amazon Ember Light" charset="0"/>
                <a:cs typeface="Amazon Ember Light" charset="0"/>
              </a:rPr>
              <a:t>closer </a:t>
            </a:r>
            <a:r>
              <a:rPr lang="en-US" sz="320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look</a:t>
            </a:r>
            <a:endParaRPr lang="en-US" sz="3200" dirty="0">
              <a:solidFill>
                <a:srgbClr val="FFFFFF"/>
              </a:solidFill>
              <a:ea typeface="Amazon Ember Light" charset="0"/>
              <a:cs typeface="Amazon Ember Light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2698A7-A29B-9E4D-87D5-44DC1501EC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16240" y="-1066266"/>
            <a:ext cx="529022" cy="52902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31D2873-A3A9-384F-90F3-8015FC79FA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8127" y="-1072567"/>
            <a:ext cx="535323" cy="53532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2188878-52D1-D74B-A8CA-E56A3D6612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91252" y="-1077326"/>
            <a:ext cx="544919" cy="54491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E83E498-47BD-984A-961D-253AF991F6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010" y="905419"/>
            <a:ext cx="533394" cy="5333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FA46CC-BB08-A142-8713-D0832B47871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42277" y="908761"/>
            <a:ext cx="436718" cy="517968"/>
          </a:xfrm>
          <a:prstGeom prst="rect">
            <a:avLst/>
          </a:prstGeom>
        </p:spPr>
      </p:pic>
      <p:sp>
        <p:nvSpPr>
          <p:cNvPr id="214" name="Title 1">
            <a:extLst>
              <a:ext uri="{FF2B5EF4-FFF2-40B4-BE49-F238E27FC236}">
                <a16:creationId xmlns:a16="http://schemas.microsoft.com/office/drawing/2014/main" id="{8FC842DF-F94E-4A4D-ACE9-371BE0D3F70A}"/>
              </a:ext>
            </a:extLst>
          </p:cNvPr>
          <p:cNvSpPr txBox="1">
            <a:spLocks/>
          </p:cNvSpPr>
          <p:nvPr/>
        </p:nvSpPr>
        <p:spPr>
          <a:xfrm>
            <a:off x="4589243" y="1497917"/>
            <a:ext cx="669371" cy="26059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DynamoDB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522292-EE44-B041-B482-9E760B0F820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39029" y="910166"/>
            <a:ext cx="518618" cy="507814"/>
          </a:xfrm>
          <a:prstGeom prst="rect">
            <a:avLst/>
          </a:prstGeom>
        </p:spPr>
      </p:pic>
      <p:sp>
        <p:nvSpPr>
          <p:cNvPr id="215" name="Title 1">
            <a:extLst>
              <a:ext uri="{FF2B5EF4-FFF2-40B4-BE49-F238E27FC236}">
                <a16:creationId xmlns:a16="http://schemas.microsoft.com/office/drawing/2014/main" id="{9CC7851B-3DFB-F046-840F-E4BC55844CC2}"/>
              </a:ext>
            </a:extLst>
          </p:cNvPr>
          <p:cNvSpPr txBox="1">
            <a:spLocks/>
          </p:cNvSpPr>
          <p:nvPr/>
        </p:nvSpPr>
        <p:spPr>
          <a:xfrm>
            <a:off x="5363653" y="1497917"/>
            <a:ext cx="669371" cy="26059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2CFE665-28F5-8340-93FE-C8E412CAE870}"/>
              </a:ext>
            </a:extLst>
          </p:cNvPr>
          <p:cNvSpPr/>
          <p:nvPr/>
        </p:nvSpPr>
        <p:spPr>
          <a:xfrm>
            <a:off x="10014026" y="4604794"/>
            <a:ext cx="949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FFFFFF"/>
                </a:solidFill>
                <a:effectLst>
                  <a:glow rad="165100">
                    <a:schemeClr val="bg1"/>
                  </a:glow>
                </a:effectLst>
              </a:rPr>
              <a:t>AWS Direct Connect</a:t>
            </a:r>
            <a:endParaRPr lang="en-US" sz="1000" dirty="0">
              <a:solidFill>
                <a:srgbClr val="FFFFFF"/>
              </a:solidFill>
              <a:effectLst>
                <a:glow rad="165100">
                  <a:schemeClr val="bg1"/>
                </a:glow>
              </a:effectLst>
              <a:latin typeface="Amazon Ember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65093D-A437-F04C-9DBC-B77270FCDF3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22629" y="974329"/>
            <a:ext cx="609600" cy="381000"/>
          </a:xfrm>
          <a:prstGeom prst="rect">
            <a:avLst/>
          </a:prstGeom>
        </p:spPr>
      </p:pic>
      <p:sp>
        <p:nvSpPr>
          <p:cNvPr id="220" name="Title 1">
            <a:extLst>
              <a:ext uri="{FF2B5EF4-FFF2-40B4-BE49-F238E27FC236}">
                <a16:creationId xmlns:a16="http://schemas.microsoft.com/office/drawing/2014/main" id="{D2F412E6-A68D-9145-A13B-AA4D661667F3}"/>
              </a:ext>
            </a:extLst>
          </p:cNvPr>
          <p:cNvSpPr txBox="1">
            <a:spLocks/>
          </p:cNvSpPr>
          <p:nvPr/>
        </p:nvSpPr>
        <p:spPr>
          <a:xfrm>
            <a:off x="6373695" y="1491574"/>
            <a:ext cx="669371" cy="26059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SQS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D8F6090-AB0E-FC47-8727-608A662D26C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15446" y="906065"/>
            <a:ext cx="583734" cy="5107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9DDE06C-4898-9743-AF46-E483BDEE57D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58200" y="869717"/>
            <a:ext cx="606483" cy="582223"/>
          </a:xfrm>
          <a:prstGeom prst="rect">
            <a:avLst/>
          </a:prstGeom>
        </p:spPr>
      </p:pic>
      <p:sp>
        <p:nvSpPr>
          <p:cNvPr id="224" name="Title 1">
            <a:extLst>
              <a:ext uri="{FF2B5EF4-FFF2-40B4-BE49-F238E27FC236}">
                <a16:creationId xmlns:a16="http://schemas.microsoft.com/office/drawing/2014/main" id="{C067FA24-14F0-C64A-9B11-0845A46B1F83}"/>
              </a:ext>
            </a:extLst>
          </p:cNvPr>
          <p:cNvSpPr txBox="1">
            <a:spLocks/>
          </p:cNvSpPr>
          <p:nvPr/>
        </p:nvSpPr>
        <p:spPr>
          <a:xfrm>
            <a:off x="7182223" y="1492176"/>
            <a:ext cx="669371" cy="26059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</a:p>
        </p:txBody>
      </p:sp>
      <p:sp>
        <p:nvSpPr>
          <p:cNvPr id="229" name="Title 1">
            <a:extLst>
              <a:ext uri="{FF2B5EF4-FFF2-40B4-BE49-F238E27FC236}">
                <a16:creationId xmlns:a16="http://schemas.microsoft.com/office/drawing/2014/main" id="{DB7B6C50-91D3-A14D-BECE-8C405867830E}"/>
              </a:ext>
            </a:extLst>
          </p:cNvPr>
          <p:cNvSpPr txBox="1">
            <a:spLocks/>
          </p:cNvSpPr>
          <p:nvPr/>
        </p:nvSpPr>
        <p:spPr>
          <a:xfrm>
            <a:off x="7938612" y="1553106"/>
            <a:ext cx="669371" cy="26059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</a:t>
            </a:r>
            <a:endParaRPr lang="en-US" sz="900" b="1" spc="0" dirty="0">
              <a:solidFill>
                <a:srgbClr val="FFFFFF"/>
              </a:solidFill>
              <a:latin typeface="Amazon Ember" panose="02000000000000000000" pitchFamily="2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FAFE47F-1CDE-254F-A315-17597D98142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263110" y="1403220"/>
            <a:ext cx="647700" cy="584200"/>
          </a:xfrm>
          <a:prstGeom prst="rect">
            <a:avLst/>
          </a:prstGeom>
        </p:spPr>
      </p:pic>
      <p:sp>
        <p:nvSpPr>
          <p:cNvPr id="230" name="Rectangle 229">
            <a:extLst>
              <a:ext uri="{FF2B5EF4-FFF2-40B4-BE49-F238E27FC236}">
                <a16:creationId xmlns:a16="http://schemas.microsoft.com/office/drawing/2014/main" id="{7EB1BC14-CBB1-F241-B426-CE74897EBBDD}"/>
              </a:ext>
            </a:extLst>
          </p:cNvPr>
          <p:cNvSpPr/>
          <p:nvPr/>
        </p:nvSpPr>
        <p:spPr>
          <a:xfrm>
            <a:off x="11014684" y="1911757"/>
            <a:ext cx="1149382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Amazon CloudWatch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06CDE-D65E-544E-9EAF-B87C29340DF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914232" y="2240578"/>
            <a:ext cx="499774" cy="499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0193-9F64-164E-8862-77BEDA7715A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62404" y="2282908"/>
            <a:ext cx="501396" cy="5013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4FE73E-578B-584D-8C5E-5A466B0D026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702261" y="5168949"/>
            <a:ext cx="437513" cy="4375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CAC6D0-BCA9-604A-BB09-B54D245FAED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922637" y="2219132"/>
            <a:ext cx="540121" cy="5401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D10C8B-8ABD-C041-B28A-ECF849A0181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027962" y="3752268"/>
            <a:ext cx="632008" cy="645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64C2E5-D370-744D-B851-1334F58EDA5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017961" y="5320958"/>
            <a:ext cx="619445" cy="61944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B7A4EB19-357E-C045-B4F5-39908F96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6" y="1139912"/>
            <a:ext cx="228500" cy="2333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66CD8A-6442-CA47-93A2-DA4BA66B128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407592" y="4173176"/>
            <a:ext cx="338160" cy="330965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44BAF26F-C6E9-EF41-8FD6-0A040E74D7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440913" y="5447815"/>
            <a:ext cx="338160" cy="330965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C9003B26-2BE4-9D4D-B614-8153A0AA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75" y="5126339"/>
            <a:ext cx="508217" cy="519030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54D69AFA-BFF0-0D47-91D4-A3A2AAFD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526" y="5117998"/>
            <a:ext cx="508217" cy="519030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38EA4C8-02C1-B641-9232-4E663FFBC624}"/>
              </a:ext>
            </a:extLst>
          </p:cNvPr>
          <p:cNvSpPr/>
          <p:nvPr/>
        </p:nvSpPr>
        <p:spPr>
          <a:xfrm>
            <a:off x="2133454" y="2727335"/>
            <a:ext cx="949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effectLst>
                  <a:glow rad="165100">
                    <a:schemeClr val="bg1"/>
                  </a:glow>
                </a:effectLst>
              </a:rPr>
              <a:t>AWS PrivateLink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0F135D2-74A0-9546-89D1-384AE13C173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259878" y="2252098"/>
            <a:ext cx="681200" cy="4493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0508E6B-8C39-6041-B121-CE23AA4E2A9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653199" y="5633126"/>
            <a:ext cx="546100" cy="609600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3E1DBB0A-22EC-7D40-8627-10AB1F3F8FA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50838" y="3433882"/>
            <a:ext cx="493721" cy="325646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2B4B8EB8-94E9-5346-B3DC-8E012D1D4BF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52136" y="807474"/>
            <a:ext cx="379863" cy="250548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12E01816-8656-8943-AA6D-888D5A050447}"/>
              </a:ext>
            </a:extLst>
          </p:cNvPr>
          <p:cNvSpPr/>
          <p:nvPr/>
        </p:nvSpPr>
        <p:spPr>
          <a:xfrm>
            <a:off x="9673445" y="3135176"/>
            <a:ext cx="1040418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dirty="0">
                <a:effectLst>
                  <a:glow rad="127000">
                    <a:schemeClr val="bg1"/>
                  </a:glow>
                </a:effectLst>
              </a:rPr>
              <a:t>Transit GW</a:t>
            </a: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EC919306-C8BE-CE44-AEF3-99F9448759A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691636" y="2326787"/>
            <a:ext cx="493721" cy="325646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EE507966-2A56-1C4A-8F01-912C51BD7F8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699896" y="2921412"/>
            <a:ext cx="493721" cy="325646"/>
          </a:xfrm>
          <a:prstGeom prst="rect">
            <a:avLst/>
          </a:prstGeom>
        </p:spPr>
      </p:pic>
      <p:sp>
        <p:nvSpPr>
          <p:cNvPr id="245" name="Rectangle 244">
            <a:extLst>
              <a:ext uri="{FF2B5EF4-FFF2-40B4-BE49-F238E27FC236}">
                <a16:creationId xmlns:a16="http://schemas.microsoft.com/office/drawing/2014/main" id="{3298210B-1360-5D44-A123-1DCC2C474440}"/>
              </a:ext>
            </a:extLst>
          </p:cNvPr>
          <p:cNvSpPr/>
          <p:nvPr/>
        </p:nvSpPr>
        <p:spPr>
          <a:xfrm>
            <a:off x="11295197" y="2594410"/>
            <a:ext cx="815789" cy="3678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F3031D7-3604-AD4B-849E-6CCFB1A4F8BE}"/>
              </a:ext>
            </a:extLst>
          </p:cNvPr>
          <p:cNvSpPr/>
          <p:nvPr/>
        </p:nvSpPr>
        <p:spPr>
          <a:xfrm>
            <a:off x="11289765" y="2655560"/>
            <a:ext cx="839151" cy="27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67" spc="-150">
                <a:solidFill>
                  <a:srgbClr val="FFFFFF"/>
                </a:solidFill>
              </a:rPr>
              <a:t>On  premises</a:t>
            </a:r>
            <a:endParaRPr lang="en-US" sz="1167" spc="-150" dirty="0">
              <a:solidFill>
                <a:srgbClr val="FFFFFF"/>
              </a:solidFill>
              <a:latin typeface="Amazon Ember" panose="02000000000000000000" pitchFamily="2" charset="0"/>
            </a:endParaRPr>
          </a:p>
        </p:txBody>
      </p:sp>
      <p:cxnSp>
        <p:nvCxnSpPr>
          <p:cNvPr id="254" name="Elbow Connector 63">
            <a:extLst>
              <a:ext uri="{FF2B5EF4-FFF2-40B4-BE49-F238E27FC236}">
                <a16:creationId xmlns:a16="http://schemas.microsoft.com/office/drawing/2014/main" id="{29186654-44EA-3B4E-A146-0E921796340C}"/>
              </a:ext>
            </a:extLst>
          </p:cNvPr>
          <p:cNvCxnSpPr>
            <a:cxnSpLocks/>
          </p:cNvCxnSpPr>
          <p:nvPr/>
        </p:nvCxnSpPr>
        <p:spPr>
          <a:xfrm flipH="1">
            <a:off x="9221516" y="2922478"/>
            <a:ext cx="705685" cy="385661"/>
          </a:xfrm>
          <a:prstGeom prst="straightConnector1">
            <a:avLst/>
          </a:prstGeom>
          <a:ln w="22225" cap="sq" cmpd="sng">
            <a:solidFill>
              <a:srgbClr val="F2F2F2"/>
            </a:solidFill>
            <a:headEnd type="none" w="med" len="sm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63">
            <a:extLst>
              <a:ext uri="{FF2B5EF4-FFF2-40B4-BE49-F238E27FC236}">
                <a16:creationId xmlns:a16="http://schemas.microsoft.com/office/drawing/2014/main" id="{6E02038A-F90A-3747-8702-FE6BBFBD9D3D}"/>
              </a:ext>
            </a:extLst>
          </p:cNvPr>
          <p:cNvCxnSpPr>
            <a:cxnSpLocks/>
          </p:cNvCxnSpPr>
          <p:nvPr/>
        </p:nvCxnSpPr>
        <p:spPr>
          <a:xfrm flipH="1">
            <a:off x="10488958" y="2781519"/>
            <a:ext cx="797607" cy="0"/>
          </a:xfrm>
          <a:prstGeom prst="straightConnector1">
            <a:avLst/>
          </a:prstGeom>
          <a:ln w="22225" cap="sq" cmpd="sng">
            <a:solidFill>
              <a:srgbClr val="F2F2F2"/>
            </a:solidFill>
            <a:headEnd type="none" w="med" len="sm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63">
            <a:extLst>
              <a:ext uri="{FF2B5EF4-FFF2-40B4-BE49-F238E27FC236}">
                <a16:creationId xmlns:a16="http://schemas.microsoft.com/office/drawing/2014/main" id="{ADFFC46B-73D9-7C48-BD29-21ADFE02A55A}"/>
              </a:ext>
            </a:extLst>
          </p:cNvPr>
          <p:cNvCxnSpPr>
            <a:cxnSpLocks/>
          </p:cNvCxnSpPr>
          <p:nvPr/>
        </p:nvCxnSpPr>
        <p:spPr>
          <a:xfrm flipH="1">
            <a:off x="10398414" y="2554941"/>
            <a:ext cx="296480" cy="60053"/>
          </a:xfrm>
          <a:prstGeom prst="straightConnector1">
            <a:avLst/>
          </a:prstGeom>
          <a:ln w="22225" cap="sq" cmpd="sng">
            <a:solidFill>
              <a:srgbClr val="F2F2F2"/>
            </a:solidFill>
            <a:headEnd type="none" w="med" len="sm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63">
            <a:extLst>
              <a:ext uri="{FF2B5EF4-FFF2-40B4-BE49-F238E27FC236}">
                <a16:creationId xmlns:a16="http://schemas.microsoft.com/office/drawing/2014/main" id="{DAC107B4-03FE-844C-A1E7-F9E5B061911E}"/>
              </a:ext>
            </a:extLst>
          </p:cNvPr>
          <p:cNvCxnSpPr>
            <a:cxnSpLocks/>
          </p:cNvCxnSpPr>
          <p:nvPr/>
        </p:nvCxnSpPr>
        <p:spPr>
          <a:xfrm flipH="1" flipV="1">
            <a:off x="10408024" y="2931459"/>
            <a:ext cx="367552" cy="107576"/>
          </a:xfrm>
          <a:prstGeom prst="straightConnector1">
            <a:avLst/>
          </a:prstGeom>
          <a:ln w="22225" cap="sq" cmpd="sng">
            <a:solidFill>
              <a:srgbClr val="F2F2F2"/>
            </a:solidFill>
            <a:headEnd type="none" w="med" len="sm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9AF5E794-E479-D349-B3DF-DA6BA5E57E6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915300" y="2494180"/>
            <a:ext cx="565827" cy="558665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1AF83BB5-1769-7243-9F27-6483A2AC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26" y="1395158"/>
            <a:ext cx="228500" cy="233362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EBBC1C60-7CC3-B645-B26C-17CA06B171E9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88750" y="1190509"/>
            <a:ext cx="404396" cy="404396"/>
          </a:xfrm>
          <a:prstGeom prst="rect">
            <a:avLst/>
          </a:prstGeom>
        </p:spPr>
      </p:pic>
      <p:sp>
        <p:nvSpPr>
          <p:cNvPr id="277" name="Rectangle 276">
            <a:extLst>
              <a:ext uri="{FF2B5EF4-FFF2-40B4-BE49-F238E27FC236}">
                <a16:creationId xmlns:a16="http://schemas.microsoft.com/office/drawing/2014/main" id="{438573CB-5256-FF44-8994-ECA9C0982469}"/>
              </a:ext>
            </a:extLst>
          </p:cNvPr>
          <p:cNvSpPr/>
          <p:nvPr/>
        </p:nvSpPr>
        <p:spPr>
          <a:xfrm>
            <a:off x="301269" y="2456226"/>
            <a:ext cx="154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AWS PrivateLink</a:t>
            </a:r>
          </a:p>
          <a:p>
            <a:pPr algn="ctr"/>
            <a:r>
              <a:rPr lang="en-US" sz="1400" dirty="0"/>
              <a:t>Enabled Services</a:t>
            </a:r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6D6E81DB-CDA3-5842-A95A-E9052DB14BB8}"/>
              </a:ext>
            </a:extLst>
          </p:cNvPr>
          <p:cNvSpPr/>
          <p:nvPr/>
        </p:nvSpPr>
        <p:spPr>
          <a:xfrm>
            <a:off x="1655041" y="2437082"/>
            <a:ext cx="232337" cy="545746"/>
          </a:xfrm>
          <a:prstGeom prst="rightBracket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Elbow Connector 63">
            <a:extLst>
              <a:ext uri="{FF2B5EF4-FFF2-40B4-BE49-F238E27FC236}">
                <a16:creationId xmlns:a16="http://schemas.microsoft.com/office/drawing/2014/main" id="{87B4D080-BBAD-4E45-88B0-8258BB11D485}"/>
              </a:ext>
            </a:extLst>
          </p:cNvPr>
          <p:cNvCxnSpPr>
            <a:cxnSpLocks/>
          </p:cNvCxnSpPr>
          <p:nvPr/>
        </p:nvCxnSpPr>
        <p:spPr>
          <a:xfrm flipH="1">
            <a:off x="1992157" y="2487393"/>
            <a:ext cx="456724" cy="184797"/>
          </a:xfrm>
          <a:prstGeom prst="straightConnector1">
            <a:avLst/>
          </a:prstGeom>
          <a:ln w="31750" cap="rnd" cmpd="sng">
            <a:solidFill>
              <a:srgbClr val="F2F2F2"/>
            </a:solidFill>
            <a:prstDash val="sysDash"/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54BE1A2-D699-B641-8C24-8B5A187ECD7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275904" y="2175456"/>
            <a:ext cx="673100" cy="431800"/>
          </a:xfrm>
          <a:prstGeom prst="rect">
            <a:avLst/>
          </a:prstGeom>
        </p:spPr>
      </p:pic>
      <p:sp>
        <p:nvSpPr>
          <p:cNvPr id="283" name="Rectangle 282">
            <a:extLst>
              <a:ext uri="{FF2B5EF4-FFF2-40B4-BE49-F238E27FC236}">
                <a16:creationId xmlns:a16="http://schemas.microsoft.com/office/drawing/2014/main" id="{74EED839-F3F1-DE43-BADE-AEF923ACC268}"/>
              </a:ext>
            </a:extLst>
          </p:cNvPr>
          <p:cNvSpPr/>
          <p:nvPr/>
        </p:nvSpPr>
        <p:spPr bwMode="auto">
          <a:xfrm>
            <a:off x="433298" y="4432293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EA82564-0773-084F-AAEB-AEBDCC0E6C09}"/>
              </a:ext>
            </a:extLst>
          </p:cNvPr>
          <p:cNvSpPr/>
          <p:nvPr/>
        </p:nvSpPr>
        <p:spPr bwMode="auto">
          <a:xfrm>
            <a:off x="1473716" y="4432293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6" name="Text Placeholder 3">
            <a:extLst>
              <a:ext uri="{FF2B5EF4-FFF2-40B4-BE49-F238E27FC236}">
                <a16:creationId xmlns:a16="http://schemas.microsoft.com/office/drawing/2014/main" id="{359352D8-AF80-AF43-B02A-59BA36B8AC82}"/>
              </a:ext>
            </a:extLst>
          </p:cNvPr>
          <p:cNvSpPr txBox="1">
            <a:spLocks/>
          </p:cNvSpPr>
          <p:nvPr/>
        </p:nvSpPr>
        <p:spPr>
          <a:xfrm>
            <a:off x="469094" y="4453939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Other Routes</a:t>
            </a:r>
          </a:p>
        </p:txBody>
      </p:sp>
      <p:sp>
        <p:nvSpPr>
          <p:cNvPr id="287" name="Text Placeholder 3">
            <a:extLst>
              <a:ext uri="{FF2B5EF4-FFF2-40B4-BE49-F238E27FC236}">
                <a16:creationId xmlns:a16="http://schemas.microsoft.com/office/drawing/2014/main" id="{20FA34CA-2423-D048-B19A-77C1ACFCCCA7}"/>
              </a:ext>
            </a:extLst>
          </p:cNvPr>
          <p:cNvSpPr txBox="1">
            <a:spLocks/>
          </p:cNvSpPr>
          <p:nvPr/>
        </p:nvSpPr>
        <p:spPr>
          <a:xfrm>
            <a:off x="1476776" y="4452889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TGW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C52588A-A339-F64E-A985-240DDB5AE28E}"/>
              </a:ext>
            </a:extLst>
          </p:cNvPr>
          <p:cNvSpPr/>
          <p:nvPr/>
        </p:nvSpPr>
        <p:spPr bwMode="auto">
          <a:xfrm>
            <a:off x="433298" y="6152888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D933C9B-FD3C-D344-ADB7-CBBFE4C3537E}"/>
              </a:ext>
            </a:extLst>
          </p:cNvPr>
          <p:cNvSpPr/>
          <p:nvPr/>
        </p:nvSpPr>
        <p:spPr bwMode="auto">
          <a:xfrm>
            <a:off x="1473716" y="6152888"/>
            <a:ext cx="1043845" cy="2072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0" name="Text Placeholder 3">
            <a:extLst>
              <a:ext uri="{FF2B5EF4-FFF2-40B4-BE49-F238E27FC236}">
                <a16:creationId xmlns:a16="http://schemas.microsoft.com/office/drawing/2014/main" id="{DCE10A07-780D-B94B-AE03-B8E248E28515}"/>
              </a:ext>
            </a:extLst>
          </p:cNvPr>
          <p:cNvSpPr txBox="1">
            <a:spLocks/>
          </p:cNvSpPr>
          <p:nvPr/>
        </p:nvSpPr>
        <p:spPr>
          <a:xfrm>
            <a:off x="469094" y="6174534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Other Routes</a:t>
            </a:r>
          </a:p>
        </p:txBody>
      </p:sp>
      <p:sp>
        <p:nvSpPr>
          <p:cNvPr id="291" name="Text Placeholder 3">
            <a:extLst>
              <a:ext uri="{FF2B5EF4-FFF2-40B4-BE49-F238E27FC236}">
                <a16:creationId xmlns:a16="http://schemas.microsoft.com/office/drawing/2014/main" id="{44E670A3-BD4D-A34E-B7FF-CE54146CFBD3}"/>
              </a:ext>
            </a:extLst>
          </p:cNvPr>
          <p:cNvSpPr txBox="1">
            <a:spLocks/>
          </p:cNvSpPr>
          <p:nvPr/>
        </p:nvSpPr>
        <p:spPr>
          <a:xfrm>
            <a:off x="1476776" y="6173484"/>
            <a:ext cx="1004622" cy="1582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0985">
              <a:spcBef>
                <a:spcPts val="0"/>
              </a:spcBef>
              <a:defRPr/>
            </a:pPr>
            <a:r>
              <a:rPr lang="en-US" sz="1167" dirty="0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TGW</a:t>
            </a:r>
          </a:p>
        </p:txBody>
      </p:sp>
      <p:sp>
        <p:nvSpPr>
          <p:cNvPr id="292" name="Title 1">
            <a:extLst>
              <a:ext uri="{FF2B5EF4-FFF2-40B4-BE49-F238E27FC236}">
                <a16:creationId xmlns:a16="http://schemas.microsoft.com/office/drawing/2014/main" id="{956CFDFE-2810-944A-9381-7849F69FA21C}"/>
              </a:ext>
            </a:extLst>
          </p:cNvPr>
          <p:cNvSpPr txBox="1">
            <a:spLocks/>
          </p:cNvSpPr>
          <p:nvPr/>
        </p:nvSpPr>
        <p:spPr>
          <a:xfrm>
            <a:off x="10504897" y="1636355"/>
            <a:ext cx="669371" cy="7944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algn="ctr"/>
            <a:r>
              <a:rPr lang="en-US" sz="900" b="1" spc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S3</a:t>
            </a: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25EA72D2-DED2-A746-B95F-9263EDB2B7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45085" y="1257925"/>
            <a:ext cx="331050" cy="331050"/>
          </a:xfrm>
          <a:prstGeom prst="rect">
            <a:avLst/>
          </a:prstGeom>
        </p:spPr>
      </p:pic>
      <p:cxnSp>
        <p:nvCxnSpPr>
          <p:cNvPr id="294" name="Elbow Connector 63">
            <a:extLst>
              <a:ext uri="{FF2B5EF4-FFF2-40B4-BE49-F238E27FC236}">
                <a16:creationId xmlns:a16="http://schemas.microsoft.com/office/drawing/2014/main" id="{99E6F99D-67B6-534A-9C3A-5D0F122FCEDC}"/>
              </a:ext>
            </a:extLst>
          </p:cNvPr>
          <p:cNvCxnSpPr>
            <a:cxnSpLocks/>
          </p:cNvCxnSpPr>
          <p:nvPr/>
        </p:nvCxnSpPr>
        <p:spPr>
          <a:xfrm flipV="1">
            <a:off x="10219741" y="1813698"/>
            <a:ext cx="296037" cy="333844"/>
          </a:xfrm>
          <a:prstGeom prst="straightConnector1">
            <a:avLst/>
          </a:prstGeom>
          <a:ln w="19050" cap="sq" cmpd="sng">
            <a:solidFill>
              <a:srgbClr val="F2F2F2"/>
            </a:solidFill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1" name="Picture 210">
            <a:extLst>
              <a:ext uri="{FF2B5EF4-FFF2-40B4-BE49-F238E27FC236}">
                <a16:creationId xmlns:a16="http://schemas.microsoft.com/office/drawing/2014/main" id="{96869B3A-52F5-384C-9B0B-B17B541E058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172501" y="6167500"/>
            <a:ext cx="530791" cy="5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260" grpId="0"/>
      <p:bldP spid="261" grpId="0"/>
      <p:bldP spid="318" grpId="0" animBg="1"/>
      <p:bldP spid="325" grpId="0"/>
      <p:bldP spid="209" grpId="0" animBg="1"/>
      <p:bldP spid="210" grpId="0"/>
      <p:bldP spid="122" grpId="0" animBg="1"/>
      <p:bldP spid="208" grpId="0"/>
      <p:bldP spid="324" grpId="0"/>
      <p:bldP spid="187" grpId="0" animBg="1"/>
      <p:bldP spid="189" grpId="0" animBg="1"/>
      <p:bldP spid="191" grpId="0"/>
      <p:bldP spid="192" grpId="0"/>
      <p:bldP spid="193" grpId="0"/>
      <p:bldP spid="194" grpId="0"/>
      <p:bldP spid="203" grpId="0"/>
      <p:bldP spid="225" grpId="0"/>
      <p:bldP spid="237" grpId="0"/>
      <p:bldP spid="259" grpId="0"/>
      <p:bldP spid="262" grpId="0"/>
      <p:bldP spid="263" grpId="0"/>
      <p:bldP spid="264" grpId="0"/>
      <p:bldP spid="265" grpId="0"/>
      <p:bldP spid="267" grpId="0"/>
      <p:bldP spid="274" grpId="0"/>
      <p:bldP spid="275" grpId="0"/>
      <p:bldP spid="147" grpId="0" animBg="1"/>
      <p:bldP spid="156" grpId="0" animBg="1"/>
      <p:bldP spid="158" grpId="0" animBg="1"/>
      <p:bldP spid="159" grpId="0" animBg="1"/>
      <p:bldP spid="160" grpId="0" animBg="1"/>
      <p:bldP spid="166" grpId="0" animBg="1"/>
      <p:bldP spid="167" grpId="0" animBg="1"/>
      <p:bldP spid="168" grpId="0" animBg="1"/>
      <p:bldP spid="172" grpId="0" animBg="1"/>
      <p:bldP spid="173" grpId="0" animBg="1"/>
      <p:bldP spid="178" grpId="0" animBg="1"/>
      <p:bldP spid="179" grpId="0" animBg="1"/>
      <p:bldP spid="153" grpId="0"/>
      <p:bldP spid="154" grpId="0"/>
      <p:bldP spid="182" grpId="0"/>
      <p:bldP spid="183" grpId="0"/>
      <p:bldP spid="184" grpId="0"/>
      <p:bldP spid="185" grpId="0"/>
      <p:bldP spid="197" grpId="0"/>
      <p:bldP spid="201" grpId="0"/>
      <p:bldP spid="204" grpId="0"/>
      <p:bldP spid="205" grpId="0"/>
      <p:bldP spid="206" grpId="0"/>
      <p:bldP spid="207" grpId="0"/>
      <p:bldP spid="268" grpId="0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9" grpId="0" animBg="1"/>
      <p:bldP spid="320" grpId="0" animBg="1"/>
      <p:bldP spid="321" grpId="0" animBg="1"/>
      <p:bldP spid="322" grpId="0"/>
      <p:bldP spid="323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7" grpId="0" animBg="1"/>
      <p:bldP spid="22" grpId="0"/>
      <p:bldP spid="346" grpId="0"/>
      <p:bldP spid="32" grpId="0"/>
      <p:bldP spid="351" grpId="0"/>
      <p:bldP spid="180" grpId="0"/>
      <p:bldP spid="181" grpId="0"/>
      <p:bldP spid="214" grpId="0"/>
      <p:bldP spid="215" grpId="0"/>
      <p:bldP spid="219" grpId="0"/>
      <p:bldP spid="220" grpId="0"/>
      <p:bldP spid="224" grpId="0"/>
      <p:bldP spid="229" grpId="0"/>
      <p:bldP spid="230" grpId="0"/>
      <p:bldP spid="236" grpId="0"/>
      <p:bldP spid="240" grpId="0"/>
      <p:bldP spid="245" grpId="0" animBg="1"/>
      <p:bldP spid="253" grpId="0"/>
      <p:bldP spid="277" grpId="0"/>
      <p:bldP spid="65" grpId="0" animBg="1"/>
      <p:bldP spid="283" grpId="0" animBg="1"/>
      <p:bldP spid="284" grpId="0" animBg="1"/>
      <p:bldP spid="286" grpId="0"/>
      <p:bldP spid="287" grpId="0"/>
      <p:bldP spid="288" grpId="0" animBg="1"/>
      <p:bldP spid="289" grpId="0" animBg="1"/>
      <p:bldP spid="290" grpId="0"/>
      <p:bldP spid="291" grpId="0"/>
      <p:bldP spid="292" grpId="0"/>
    </p:bldLst>
  </p:timing>
</p:sld>
</file>

<file path=ppt/theme/theme1.xml><?xml version="1.0" encoding="utf-8"?>
<a:theme xmlns:a="http://schemas.openxmlformats.org/drawingml/2006/main" name="4-05853_Summit_2019_Template_Dark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76BE32B-6DA6-43C7-B335-D87DA0BE6992}" vid="{8AF2A665-ABC2-4B4A-BB05-F61F8E629C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ReInvent 2018 template_16x9_dark</Template>
  <TotalTime>53099</TotalTime>
  <Words>147</Words>
  <Application>Microsoft Macintosh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Amazon Ember Light</vt:lpstr>
      <vt:lpstr>Amazon Ember Medium</vt:lpstr>
      <vt:lpstr>Arial</vt:lpstr>
      <vt:lpstr>Calibri</vt:lpstr>
      <vt:lpstr>Lucida Console</vt:lpstr>
      <vt:lpstr>4-05853_Summit_2019_Template_Dark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Morris</dc:creator>
  <cp:lastModifiedBy>Microsoft Office User</cp:lastModifiedBy>
  <cp:revision>574</cp:revision>
  <dcterms:created xsi:type="dcterms:W3CDTF">2018-09-13T00:03:23Z</dcterms:created>
  <dcterms:modified xsi:type="dcterms:W3CDTF">2021-12-08T21:18:45Z</dcterms:modified>
</cp:coreProperties>
</file>