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9"/>
  </p:notesMasterIdLst>
  <p:sldIdLst>
    <p:sldId id="256" r:id="rId6"/>
    <p:sldId id="311" r:id="rId7"/>
    <p:sldId id="334" r:id="rId8"/>
    <p:sldId id="335" r:id="rId9"/>
    <p:sldId id="328" r:id="rId10"/>
    <p:sldId id="336" r:id="rId11"/>
    <p:sldId id="329" r:id="rId12"/>
    <p:sldId id="337" r:id="rId13"/>
    <p:sldId id="338" r:id="rId14"/>
    <p:sldId id="331" r:id="rId15"/>
    <p:sldId id="332" r:id="rId16"/>
    <p:sldId id="333" r:id="rId17"/>
    <p:sldId id="321" r:id="rId18"/>
  </p:sldIdLst>
  <p:sldSz cx="9144000" cy="5143500" type="screen16x9"/>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32">
          <p15:clr>
            <a:srgbClr val="A4A3A4"/>
          </p15:clr>
        </p15:guide>
        <p15:guide id="2" orient="horz" pos="585">
          <p15:clr>
            <a:srgbClr val="A4A3A4"/>
          </p15:clr>
        </p15:guide>
        <p15:guide id="3" orient="horz" pos="498">
          <p15:clr>
            <a:srgbClr val="A4A3A4"/>
          </p15:clr>
        </p15:guide>
        <p15:guide id="4" orient="horz" pos="465">
          <p15:clr>
            <a:srgbClr val="A4A3A4"/>
          </p15:clr>
        </p15:guide>
        <p15:guide id="5" orient="horz" pos="1432">
          <p15:clr>
            <a:srgbClr val="A4A3A4"/>
          </p15:clr>
        </p15:guide>
        <p15:guide id="6" orient="horz" pos="2842">
          <p15:clr>
            <a:srgbClr val="A4A3A4"/>
          </p15:clr>
        </p15:guide>
        <p15:guide id="7" orient="horz" pos="865">
          <p15:clr>
            <a:srgbClr val="A4A3A4"/>
          </p15:clr>
        </p15:guide>
        <p15:guide id="8" orient="horz" pos="2141">
          <p15:clr>
            <a:srgbClr val="A4A3A4"/>
          </p15:clr>
        </p15:guide>
        <p15:guide id="9" pos="2880">
          <p15:clr>
            <a:srgbClr val="A4A3A4"/>
          </p15:clr>
        </p15:guide>
        <p15:guide id="10" pos="436">
          <p15:clr>
            <a:srgbClr val="A4A3A4"/>
          </p15:clr>
        </p15:guide>
        <p15:guide id="11" pos="5472">
          <p15:clr>
            <a:srgbClr val="A4A3A4"/>
          </p15:clr>
        </p15:guide>
        <p15:guide id="12" pos="847">
          <p15:clr>
            <a:srgbClr val="A4A3A4"/>
          </p15:clr>
        </p15:guide>
        <p15:guide id="13" pos="1107">
          <p15:clr>
            <a:srgbClr val="A4A3A4"/>
          </p15:clr>
        </p15:guide>
        <p15:guide id="14" pos="324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51" autoAdjust="0"/>
    <p:restoredTop sz="86231" autoAdjust="0"/>
  </p:normalViewPr>
  <p:slideViewPr>
    <p:cSldViewPr snapToGrid="0">
      <p:cViewPr varScale="1">
        <p:scale>
          <a:sx n="79" d="100"/>
          <a:sy n="79" d="100"/>
        </p:scale>
        <p:origin x="1156" y="48"/>
      </p:cViewPr>
      <p:guideLst>
        <p:guide orient="horz" pos="3132"/>
        <p:guide orient="horz" pos="585"/>
        <p:guide orient="horz" pos="498"/>
        <p:guide orient="horz" pos="465"/>
        <p:guide orient="horz" pos="1432"/>
        <p:guide orient="horz" pos="2842"/>
        <p:guide orient="horz" pos="865"/>
        <p:guide orient="horz" pos="2141"/>
        <p:guide pos="2880"/>
        <p:guide pos="436"/>
        <p:guide pos="5472"/>
        <p:guide pos="847"/>
        <p:guide pos="1107"/>
        <p:guide pos="3245"/>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7A6654-9E55-4B21-86D6-0CDCEC3C305A}" type="datetimeFigureOut">
              <a:rPr lang="en-US" smtClean="0"/>
              <a:t>5/19/2022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825A4A-E948-4C41-914A-68B9DB5F6DFC}" type="slidenum">
              <a:rPr lang="en-US" smtClean="0"/>
              <a:t>‹#›</a:t>
            </a:fld>
            <a:endParaRPr lang="en-US"/>
          </a:p>
        </p:txBody>
      </p:sp>
    </p:spTree>
    <p:extLst>
      <p:ext uri="{BB962C8B-B14F-4D97-AF65-F5344CB8AC3E}">
        <p14:creationId xmlns:p14="http://schemas.microsoft.com/office/powerpoint/2010/main" val="1312895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3D3853D-5D45-4A73-83F6-9262B14EA281}" type="slidenum">
              <a:rPr lang="en-US">
                <a:solidFill>
                  <a:prstClr val="black"/>
                </a:solidFill>
              </a:rPr>
              <a:pPr/>
              <a:t>1</a:t>
            </a:fld>
            <a:endParaRPr lang="en-US" dirty="0">
              <a:solidFill>
                <a:prstClr val="black"/>
              </a:solidFill>
            </a:endParaRPr>
          </a:p>
        </p:txBody>
      </p:sp>
      <p:sp>
        <p:nvSpPr>
          <p:cNvPr id="1432578" name="Rectangle 2"/>
          <p:cNvSpPr>
            <a:spLocks noGrp="1" noRot="1" noChangeAspect="1" noChangeArrowheads="1" noTextEdit="1"/>
          </p:cNvSpPr>
          <p:nvPr>
            <p:ph type="sldImg"/>
          </p:nvPr>
        </p:nvSpPr>
        <p:spPr>
          <a:xfrm>
            <a:off x="381000" y="685800"/>
            <a:ext cx="6096000" cy="3429000"/>
          </a:xfrm>
          <a:ln/>
        </p:spPr>
      </p:sp>
      <p:sp>
        <p:nvSpPr>
          <p:cNvPr id="1432579" name="Rectangle 3"/>
          <p:cNvSpPr>
            <a:spLocks noGrp="1" noChangeArrowheads="1"/>
          </p:cNvSpPr>
          <p:nvPr>
            <p:ph type="body" idx="1"/>
          </p:nvPr>
        </p:nvSpPr>
        <p:spPr/>
        <p:txBody>
          <a:bodyPr/>
          <a:lstStyle/>
          <a:p>
            <a:pPr marL="0" indent="0">
              <a:lnSpc>
                <a:spcPct val="90000"/>
              </a:lnSpc>
              <a:buFont typeface="Arial" pitchFamily="34" charset="0"/>
              <a:buNone/>
            </a:pPr>
            <a:endParaRPr lang="en-US" dirty="0"/>
          </a:p>
        </p:txBody>
      </p:sp>
    </p:spTree>
    <p:extLst>
      <p:ext uri="{BB962C8B-B14F-4D97-AF65-F5344CB8AC3E}">
        <p14:creationId xmlns:p14="http://schemas.microsoft.com/office/powerpoint/2010/main" val="3827664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25A4A-E948-4C41-914A-68B9DB5F6DFC}" type="slidenum">
              <a:rPr lang="en-US" smtClean="0"/>
              <a:t>10</a:t>
            </a:fld>
            <a:endParaRPr lang="en-US"/>
          </a:p>
        </p:txBody>
      </p:sp>
    </p:spTree>
    <p:extLst>
      <p:ext uri="{BB962C8B-B14F-4D97-AF65-F5344CB8AC3E}">
        <p14:creationId xmlns:p14="http://schemas.microsoft.com/office/powerpoint/2010/main" val="2414907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25A4A-E948-4C41-914A-68B9DB5F6DFC}" type="slidenum">
              <a:rPr lang="en-US" smtClean="0"/>
              <a:t>11</a:t>
            </a:fld>
            <a:endParaRPr lang="en-US"/>
          </a:p>
        </p:txBody>
      </p:sp>
    </p:spTree>
    <p:extLst>
      <p:ext uri="{BB962C8B-B14F-4D97-AF65-F5344CB8AC3E}">
        <p14:creationId xmlns:p14="http://schemas.microsoft.com/office/powerpoint/2010/main" val="3570193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25A4A-E948-4C41-914A-68B9DB5F6DFC}" type="slidenum">
              <a:rPr lang="en-US" smtClean="0"/>
              <a:t>12</a:t>
            </a:fld>
            <a:endParaRPr lang="en-US"/>
          </a:p>
        </p:txBody>
      </p:sp>
    </p:spTree>
    <p:extLst>
      <p:ext uri="{BB962C8B-B14F-4D97-AF65-F5344CB8AC3E}">
        <p14:creationId xmlns:p14="http://schemas.microsoft.com/office/powerpoint/2010/main" val="373889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3D3853D-5D45-4A73-83F6-9262B14EA281}" type="slidenum">
              <a:rPr lang="en-US">
                <a:solidFill>
                  <a:prstClr val="black"/>
                </a:solidFill>
              </a:rPr>
              <a:pPr/>
              <a:t>13</a:t>
            </a:fld>
            <a:endParaRPr lang="en-US" dirty="0">
              <a:solidFill>
                <a:prstClr val="black"/>
              </a:solidFill>
            </a:endParaRPr>
          </a:p>
        </p:txBody>
      </p:sp>
      <p:sp>
        <p:nvSpPr>
          <p:cNvPr id="1432578" name="Rectangle 2"/>
          <p:cNvSpPr>
            <a:spLocks noGrp="1" noRot="1" noChangeAspect="1" noChangeArrowheads="1" noTextEdit="1"/>
          </p:cNvSpPr>
          <p:nvPr>
            <p:ph type="sldImg"/>
          </p:nvPr>
        </p:nvSpPr>
        <p:spPr>
          <a:xfrm>
            <a:off x="381000" y="685800"/>
            <a:ext cx="6096000" cy="3429000"/>
          </a:xfrm>
          <a:ln/>
        </p:spPr>
      </p:sp>
      <p:sp>
        <p:nvSpPr>
          <p:cNvPr id="1432579" name="Rectangle 3"/>
          <p:cNvSpPr>
            <a:spLocks noGrp="1" noChangeArrowheads="1"/>
          </p:cNvSpPr>
          <p:nvPr>
            <p:ph type="body" idx="1"/>
          </p:nvPr>
        </p:nvSpPr>
        <p:spPr/>
        <p:txBody>
          <a:bodyPr/>
          <a:lstStyle/>
          <a:p>
            <a:pPr marL="0" indent="0">
              <a:lnSpc>
                <a:spcPct val="90000"/>
              </a:lnSpc>
              <a:buFont typeface="Arial" pitchFamily="34" charset="0"/>
              <a:buNone/>
            </a:pPr>
            <a:endParaRPr lang="en-US" dirty="0"/>
          </a:p>
        </p:txBody>
      </p:sp>
    </p:spTree>
    <p:extLst>
      <p:ext uri="{BB962C8B-B14F-4D97-AF65-F5344CB8AC3E}">
        <p14:creationId xmlns:p14="http://schemas.microsoft.com/office/powerpoint/2010/main" val="2247452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25A4A-E948-4C41-914A-68B9DB5F6DFC}" type="slidenum">
              <a:rPr lang="en-US" smtClean="0"/>
              <a:t>2</a:t>
            </a:fld>
            <a:endParaRPr lang="en-US"/>
          </a:p>
        </p:txBody>
      </p:sp>
    </p:spTree>
    <p:extLst>
      <p:ext uri="{BB962C8B-B14F-4D97-AF65-F5344CB8AC3E}">
        <p14:creationId xmlns:p14="http://schemas.microsoft.com/office/powerpoint/2010/main" val="398254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25A4A-E948-4C41-914A-68B9DB5F6DFC}" type="slidenum">
              <a:rPr lang="en-US" smtClean="0"/>
              <a:t>3</a:t>
            </a:fld>
            <a:endParaRPr lang="en-US"/>
          </a:p>
        </p:txBody>
      </p:sp>
    </p:spTree>
    <p:extLst>
      <p:ext uri="{BB962C8B-B14F-4D97-AF65-F5344CB8AC3E}">
        <p14:creationId xmlns:p14="http://schemas.microsoft.com/office/powerpoint/2010/main" val="3614835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25A4A-E948-4C41-914A-68B9DB5F6DFC}" type="slidenum">
              <a:rPr lang="en-US" smtClean="0"/>
              <a:t>4</a:t>
            </a:fld>
            <a:endParaRPr lang="en-US"/>
          </a:p>
        </p:txBody>
      </p:sp>
    </p:spTree>
    <p:extLst>
      <p:ext uri="{BB962C8B-B14F-4D97-AF65-F5344CB8AC3E}">
        <p14:creationId xmlns:p14="http://schemas.microsoft.com/office/powerpoint/2010/main" val="2011819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25A4A-E948-4C41-914A-68B9DB5F6DFC}" type="slidenum">
              <a:rPr lang="en-US" smtClean="0"/>
              <a:t>5</a:t>
            </a:fld>
            <a:endParaRPr lang="en-US"/>
          </a:p>
        </p:txBody>
      </p:sp>
    </p:spTree>
    <p:extLst>
      <p:ext uri="{BB962C8B-B14F-4D97-AF65-F5344CB8AC3E}">
        <p14:creationId xmlns:p14="http://schemas.microsoft.com/office/powerpoint/2010/main" val="603948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25A4A-E948-4C41-914A-68B9DB5F6DFC}" type="slidenum">
              <a:rPr lang="en-US" smtClean="0"/>
              <a:t>6</a:t>
            </a:fld>
            <a:endParaRPr lang="en-US"/>
          </a:p>
        </p:txBody>
      </p:sp>
    </p:spTree>
    <p:extLst>
      <p:ext uri="{BB962C8B-B14F-4D97-AF65-F5344CB8AC3E}">
        <p14:creationId xmlns:p14="http://schemas.microsoft.com/office/powerpoint/2010/main" val="2136353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25A4A-E948-4C41-914A-68B9DB5F6DFC}" type="slidenum">
              <a:rPr lang="en-US" smtClean="0"/>
              <a:t>7</a:t>
            </a:fld>
            <a:endParaRPr lang="en-US"/>
          </a:p>
        </p:txBody>
      </p:sp>
    </p:spTree>
    <p:extLst>
      <p:ext uri="{BB962C8B-B14F-4D97-AF65-F5344CB8AC3E}">
        <p14:creationId xmlns:p14="http://schemas.microsoft.com/office/powerpoint/2010/main" val="379200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25A4A-E948-4C41-914A-68B9DB5F6DFC}" type="slidenum">
              <a:rPr lang="en-US" smtClean="0"/>
              <a:t>8</a:t>
            </a:fld>
            <a:endParaRPr lang="en-US"/>
          </a:p>
        </p:txBody>
      </p:sp>
    </p:spTree>
    <p:extLst>
      <p:ext uri="{BB962C8B-B14F-4D97-AF65-F5344CB8AC3E}">
        <p14:creationId xmlns:p14="http://schemas.microsoft.com/office/powerpoint/2010/main" val="69277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25A4A-E948-4C41-914A-68B9DB5F6DFC}" type="slidenum">
              <a:rPr lang="en-US" smtClean="0"/>
              <a:t>9</a:t>
            </a:fld>
            <a:endParaRPr lang="en-US"/>
          </a:p>
        </p:txBody>
      </p:sp>
    </p:spTree>
    <p:extLst>
      <p:ext uri="{BB962C8B-B14F-4D97-AF65-F5344CB8AC3E}">
        <p14:creationId xmlns:p14="http://schemas.microsoft.com/office/powerpoint/2010/main" val="10432355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2">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173736" y="174171"/>
            <a:ext cx="8796528" cy="479515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ln>
                <a:noFill/>
              </a:ln>
              <a:noFill/>
            </a:endParaRPr>
          </a:p>
        </p:txBody>
      </p:sp>
      <p:sp>
        <p:nvSpPr>
          <p:cNvPr id="3" name="Subtitle 2"/>
          <p:cNvSpPr>
            <a:spLocks noGrp="1"/>
          </p:cNvSpPr>
          <p:nvPr>
            <p:ph type="subTitle" idx="1"/>
          </p:nvPr>
        </p:nvSpPr>
        <p:spPr bwMode="black">
          <a:xfrm>
            <a:off x="688974" y="2806304"/>
            <a:ext cx="7769225" cy="1372791"/>
          </a:xfrm>
        </p:spPr>
        <p:txBody>
          <a:bodyPr>
            <a:no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bwMode="black">
          <a:xfrm>
            <a:off x="688974" y="2314575"/>
            <a:ext cx="7769225" cy="355997"/>
          </a:xfrm>
          <a:prstGeom prst="rect">
            <a:avLst/>
          </a:prstGeom>
        </p:spPr>
        <p:txBody>
          <a:bodyPr>
            <a:noAutofit/>
          </a:bodyPr>
          <a:lstStyle>
            <a:lvl1pPr>
              <a:defRPr sz="2800">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685800" y="4477737"/>
            <a:ext cx="4887686" cy="153888"/>
          </a:xfrm>
        </p:spPr>
        <p:txBody>
          <a:bodyPr/>
          <a:lstStyle>
            <a:lvl1pPr marL="0" indent="0">
              <a:buNone/>
              <a:defRPr sz="1000" cap="all" baseline="0">
                <a:solidFill>
                  <a:schemeClr val="bg1"/>
                </a:solidFill>
              </a:defRPr>
            </a:lvl1pPr>
          </a:lstStyle>
          <a:p>
            <a:pPr lvl="0"/>
            <a:r>
              <a:rPr lang="en-US"/>
              <a:t>Click to edit Master text styles</a:t>
            </a:r>
          </a:p>
        </p:txBody>
      </p:sp>
      <p:pic>
        <p:nvPicPr>
          <p:cNvPr id="9" name="Picture 8"/>
          <p:cNvPicPr>
            <a:picLocks noChangeAspect="1"/>
          </p:cNvPicPr>
          <p:nvPr userDrawn="1"/>
        </p:nvPicPr>
        <p:blipFill>
          <a:blip r:embed="rId2"/>
          <a:stretch>
            <a:fillRect/>
          </a:stretch>
        </p:blipFill>
        <p:spPr bwMode="invGray">
          <a:xfrm>
            <a:off x="688973" y="881077"/>
            <a:ext cx="1857223" cy="475449"/>
          </a:xfrm>
          <a:prstGeom prst="rect">
            <a:avLst/>
          </a:prstGeom>
        </p:spPr>
      </p:pic>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a:ext>
            </a:extLst>
          </a:blip>
          <a:srcRect r="17793" b="20226"/>
          <a:stretch/>
        </p:blipFill>
        <p:spPr>
          <a:xfrm>
            <a:off x="5706940" y="1787974"/>
            <a:ext cx="3437060" cy="3355526"/>
          </a:xfrm>
          <a:prstGeom prst="rect">
            <a:avLst/>
          </a:prstGeom>
        </p:spPr>
      </p:pic>
    </p:spTree>
    <p:extLst>
      <p:ext uri="{BB962C8B-B14F-4D97-AF65-F5344CB8AC3E}">
        <p14:creationId xmlns:p14="http://schemas.microsoft.com/office/powerpoint/2010/main" val="1159673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bsection Break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173736" y="174171"/>
            <a:ext cx="8796528" cy="4795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ln>
                <a:noFill/>
              </a:ln>
              <a:noFill/>
            </a:endParaRPr>
          </a:p>
        </p:txBody>
      </p:sp>
      <p:sp>
        <p:nvSpPr>
          <p:cNvPr id="2" name="Title 1"/>
          <p:cNvSpPr>
            <a:spLocks noGrp="1"/>
          </p:cNvSpPr>
          <p:nvPr>
            <p:ph type="title" hasCustomPrompt="1"/>
          </p:nvPr>
        </p:nvSpPr>
        <p:spPr>
          <a:xfrm>
            <a:off x="688975" y="2750345"/>
            <a:ext cx="7772400" cy="496491"/>
          </a:xfrm>
          <a:prstGeom prst="rect">
            <a:avLst/>
          </a:prstGeom>
        </p:spPr>
        <p:txBody>
          <a:bodyPr anchor="t">
            <a:noAutofit/>
          </a:bodyPr>
          <a:lstStyle>
            <a:lvl1pPr algn="l">
              <a:defRPr sz="4000" b="1" cap="none">
                <a:solidFill>
                  <a:srgbClr val="000000"/>
                </a:solidFill>
              </a:defRPr>
            </a:lvl1pPr>
          </a:lstStyle>
          <a:p>
            <a:r>
              <a:rPr lang="en-US" dirty="0"/>
              <a:t>Click to edit master title style</a:t>
            </a:r>
          </a:p>
        </p:txBody>
      </p:sp>
      <p:sp>
        <p:nvSpPr>
          <p:cNvPr id="3" name="Text Placeholder 2"/>
          <p:cNvSpPr>
            <a:spLocks noGrp="1"/>
          </p:cNvSpPr>
          <p:nvPr>
            <p:ph type="body" idx="1"/>
          </p:nvPr>
        </p:nvSpPr>
        <p:spPr>
          <a:xfrm>
            <a:off x="685800" y="3381971"/>
            <a:ext cx="6813550" cy="1125140"/>
          </a:xfrm>
        </p:spPr>
        <p:txBody>
          <a:bodyPr anchor="t">
            <a:noAutofit/>
          </a:bodyPr>
          <a:lstStyle>
            <a:lvl1pPr marL="0" indent="0" algn="l">
              <a:buNone/>
              <a:defRPr sz="2400">
                <a:solidFill>
                  <a:srgbClr val="0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Text Placeholder 4"/>
          <p:cNvSpPr>
            <a:spLocks noGrp="1"/>
          </p:cNvSpPr>
          <p:nvPr>
            <p:ph type="body" sz="quarter" idx="10"/>
          </p:nvPr>
        </p:nvSpPr>
        <p:spPr>
          <a:xfrm>
            <a:off x="685800" y="2503711"/>
            <a:ext cx="3987800" cy="242207"/>
          </a:xfrm>
        </p:spPr>
        <p:txBody>
          <a:bodyPr>
            <a:noAutofit/>
          </a:bodyPr>
          <a:lstStyle>
            <a:lvl1pPr marL="0" indent="0">
              <a:buNone/>
              <a:defRPr sz="1800">
                <a:solidFill>
                  <a:srgbClr val="000000"/>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134783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ue sub-section breaker">
    <p:spTree>
      <p:nvGrpSpPr>
        <p:cNvPr id="1" name=""/>
        <p:cNvGrpSpPr/>
        <p:nvPr/>
      </p:nvGrpSpPr>
      <p:grpSpPr>
        <a:xfrm>
          <a:off x="0" y="0"/>
          <a:ext cx="0" cy="0"/>
          <a:chOff x="0" y="0"/>
          <a:chExt cx="0" cy="0"/>
        </a:xfrm>
      </p:grpSpPr>
      <p:sp>
        <p:nvSpPr>
          <p:cNvPr id="8" name="Rectangle 7"/>
          <p:cNvSpPr/>
          <p:nvPr userDrawn="1"/>
        </p:nvSpPr>
        <p:spPr>
          <a:xfrm>
            <a:off x="173736" y="174171"/>
            <a:ext cx="8796528" cy="479515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ln>
                <a:noFill/>
              </a:ln>
              <a:noFill/>
            </a:endParaRPr>
          </a:p>
        </p:txBody>
      </p:sp>
      <p:sp>
        <p:nvSpPr>
          <p:cNvPr id="4" name="Title 1"/>
          <p:cNvSpPr>
            <a:spLocks noGrp="1"/>
          </p:cNvSpPr>
          <p:nvPr>
            <p:ph type="title" hasCustomPrompt="1"/>
          </p:nvPr>
        </p:nvSpPr>
        <p:spPr bwMode="black">
          <a:xfrm>
            <a:off x="688975" y="2750345"/>
            <a:ext cx="7772400" cy="496491"/>
          </a:xfrm>
          <a:prstGeom prst="rect">
            <a:avLst/>
          </a:prstGeom>
        </p:spPr>
        <p:txBody>
          <a:bodyPr anchor="t">
            <a:noAutofit/>
          </a:bodyPr>
          <a:lstStyle>
            <a:lvl1pPr algn="l">
              <a:defRPr sz="4000" b="1" cap="none">
                <a:solidFill>
                  <a:schemeClr val="bg1"/>
                </a:solidFill>
              </a:defRPr>
            </a:lvl1pPr>
          </a:lstStyle>
          <a:p>
            <a:r>
              <a:rPr lang="en-US" dirty="0"/>
              <a:t>Click to edit master title style</a:t>
            </a:r>
          </a:p>
        </p:txBody>
      </p:sp>
      <p:sp>
        <p:nvSpPr>
          <p:cNvPr id="5" name="Text Placeholder 2"/>
          <p:cNvSpPr>
            <a:spLocks noGrp="1"/>
          </p:cNvSpPr>
          <p:nvPr>
            <p:ph type="body" idx="1"/>
          </p:nvPr>
        </p:nvSpPr>
        <p:spPr bwMode="black">
          <a:xfrm>
            <a:off x="685800" y="3381971"/>
            <a:ext cx="6813550" cy="1125140"/>
          </a:xfrm>
        </p:spPr>
        <p:txBody>
          <a:bodyPr anchor="t">
            <a:noAutofit/>
          </a:bodyPr>
          <a:lstStyle>
            <a:lvl1pPr marL="0" indent="0" algn="l">
              <a:buNone/>
              <a:defRPr sz="24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Text Placeholder 4"/>
          <p:cNvSpPr>
            <a:spLocks noGrp="1"/>
          </p:cNvSpPr>
          <p:nvPr>
            <p:ph type="body" sz="quarter" idx="10"/>
          </p:nvPr>
        </p:nvSpPr>
        <p:spPr bwMode="black">
          <a:xfrm>
            <a:off x="685800" y="2503711"/>
            <a:ext cx="3987800" cy="242207"/>
          </a:xfrm>
        </p:spPr>
        <p:txBody>
          <a:bodyPr>
            <a:noAutofit/>
          </a:bodyPr>
          <a:lstStyle>
            <a:lvl1pPr marL="0" indent="0">
              <a:buNone/>
              <a:defRPr sz="1800">
                <a:solidFill>
                  <a:srgbClr val="FFFFFF"/>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641316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Placeholder 3"/>
          <p:cNvSpPr>
            <a:spLocks noGrp="1"/>
          </p:cNvSpPr>
          <p:nvPr>
            <p:ph type="title"/>
          </p:nvPr>
        </p:nvSpPr>
        <p:spPr>
          <a:xfrm>
            <a:off x="1344613" y="582930"/>
            <a:ext cx="6155938" cy="231100"/>
          </a:xfrm>
          <a:prstGeom prst="rect">
            <a:avLst/>
          </a:prstGeom>
        </p:spPr>
        <p:txBody>
          <a:bodyPr vert="horz" lIns="0" tIns="0" rIns="0" bIns="0" rtlCol="0" anchor="b" anchorCtr="0">
            <a:normAutofit/>
          </a:bodyPr>
          <a:lstStyle/>
          <a:p>
            <a:r>
              <a:rPr lang="en-US"/>
              <a:t>Click to edit Master title style</a:t>
            </a:r>
            <a:endParaRPr lang="en-US" dirty="0"/>
          </a:p>
        </p:txBody>
      </p:sp>
    </p:spTree>
    <p:extLst>
      <p:ext uri="{BB962C8B-B14F-4D97-AF65-F5344CB8AC3E}">
        <p14:creationId xmlns:p14="http://schemas.microsoft.com/office/powerpoint/2010/main" val="355087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1800"/>
              </a:spcAft>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3"/>
          <p:cNvSpPr>
            <a:spLocks noGrp="1"/>
          </p:cNvSpPr>
          <p:nvPr>
            <p:ph type="title"/>
          </p:nvPr>
        </p:nvSpPr>
        <p:spPr>
          <a:xfrm>
            <a:off x="1345915" y="582930"/>
            <a:ext cx="6711696" cy="231100"/>
          </a:xfrm>
          <a:prstGeom prst="rect">
            <a:avLst/>
          </a:prstGeom>
        </p:spPr>
        <p:txBody>
          <a:bodyPr vert="horz" lIns="0" tIns="0" rIns="0" bIns="0" rtlCol="0" anchor="b" anchorCtr="0">
            <a:normAutofit/>
          </a:bodyPr>
          <a:lstStyle/>
          <a:p>
            <a:r>
              <a:rPr lang="en-US"/>
              <a:t>Click to edit Master title style</a:t>
            </a:r>
            <a:endParaRPr lang="en-US" dirty="0"/>
          </a:p>
        </p:txBody>
      </p:sp>
    </p:spTree>
    <p:extLst>
      <p:ext uri="{BB962C8B-B14F-4D97-AF65-F5344CB8AC3E}">
        <p14:creationId xmlns:p14="http://schemas.microsoft.com/office/powerpoint/2010/main" val="364888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ong Headline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976" y="1373188"/>
            <a:ext cx="6810375" cy="1743326"/>
          </a:xfrm>
        </p:spPr>
        <p:txBody>
          <a:bodyPr/>
          <a:lstStyle>
            <a:lvl1pPr>
              <a:spcAft>
                <a:spcPts val="1200"/>
              </a:spcAft>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Placeholder 3"/>
          <p:cNvSpPr>
            <a:spLocks noGrp="1"/>
          </p:cNvSpPr>
          <p:nvPr>
            <p:ph type="title"/>
          </p:nvPr>
        </p:nvSpPr>
        <p:spPr>
          <a:xfrm>
            <a:off x="1344613" y="582930"/>
            <a:ext cx="6711696" cy="231100"/>
          </a:xfrm>
          <a:prstGeom prst="rect">
            <a:avLst/>
          </a:prstGeom>
        </p:spPr>
        <p:txBody>
          <a:bodyPr vert="horz" lIns="0" tIns="0" rIns="0" bIns="0" rtlCol="0" anchor="b" anchorCtr="0">
            <a:normAutofit/>
          </a:bodyPr>
          <a:lstStyle/>
          <a:p>
            <a:r>
              <a:rPr lang="en-US"/>
              <a:t>Click to edit Master title style</a:t>
            </a:r>
            <a:endParaRPr lang="en-US" dirty="0"/>
          </a:p>
        </p:txBody>
      </p:sp>
    </p:spTree>
    <p:extLst>
      <p:ext uri="{BB962C8B-B14F-4D97-AF65-F5344CB8AC3E}">
        <p14:creationId xmlns:p14="http://schemas.microsoft.com/office/powerpoint/2010/main" val="1597034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ong Headline 2 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975" y="1373188"/>
            <a:ext cx="3752396" cy="1741324"/>
          </a:xfrm>
        </p:spPr>
        <p:txBody>
          <a:bodyPr/>
          <a:lstStyle>
            <a:lvl1pPr>
              <a:spcAft>
                <a:spcPts val="1200"/>
              </a:spcAft>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idx="10"/>
          </p:nvPr>
        </p:nvSpPr>
        <p:spPr>
          <a:xfrm>
            <a:off x="4691290" y="1373188"/>
            <a:ext cx="3752396" cy="1741324"/>
          </a:xfrm>
        </p:spPr>
        <p:txBody>
          <a:bodyPr/>
          <a:lstStyle>
            <a:lvl1pPr>
              <a:spcAft>
                <a:spcPts val="1200"/>
              </a:spcAft>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3"/>
          <p:cNvSpPr>
            <a:spLocks noGrp="1"/>
          </p:cNvSpPr>
          <p:nvPr>
            <p:ph type="title"/>
          </p:nvPr>
        </p:nvSpPr>
        <p:spPr>
          <a:xfrm>
            <a:off x="1344613" y="582930"/>
            <a:ext cx="7070044" cy="231100"/>
          </a:xfrm>
          <a:prstGeom prst="rect">
            <a:avLst/>
          </a:prstGeom>
        </p:spPr>
        <p:txBody>
          <a:bodyPr vert="horz" lIns="0" tIns="0" rIns="0" bIns="0" rtlCol="0" anchor="b" anchorCtr="0">
            <a:normAutofit/>
          </a:bodyPr>
          <a:lstStyle/>
          <a:p>
            <a:r>
              <a:rPr lang="en-US"/>
              <a:t>Click to edit Master title style</a:t>
            </a:r>
            <a:endParaRPr lang="en-US" dirty="0"/>
          </a:p>
        </p:txBody>
      </p:sp>
    </p:spTree>
    <p:extLst>
      <p:ext uri="{BB962C8B-B14F-4D97-AF65-F5344CB8AC3E}">
        <p14:creationId xmlns:p14="http://schemas.microsoft.com/office/powerpoint/2010/main" val="1373479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ong Headline 2 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975" y="1373188"/>
            <a:ext cx="3752396" cy="1741324"/>
          </a:xfrm>
        </p:spPr>
        <p:txBody>
          <a:bodyPr/>
          <a:lstStyle>
            <a:lvl1pPr>
              <a:spcAft>
                <a:spcPts val="1200"/>
              </a:spcAft>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3"/>
          <p:cNvSpPr>
            <a:spLocks noGrp="1"/>
          </p:cNvSpPr>
          <p:nvPr>
            <p:ph type="title"/>
          </p:nvPr>
        </p:nvSpPr>
        <p:spPr>
          <a:xfrm>
            <a:off x="1344613" y="582930"/>
            <a:ext cx="6711696" cy="231100"/>
          </a:xfrm>
          <a:prstGeom prst="rect">
            <a:avLst/>
          </a:prstGeom>
        </p:spPr>
        <p:txBody>
          <a:bodyPr vert="horz" lIns="0" tIns="0" rIns="0" bIns="0" rtlCol="0" anchor="b" anchorCtr="0">
            <a:normAutofit/>
          </a:bodyPr>
          <a:lstStyle/>
          <a:p>
            <a:r>
              <a:rPr lang="en-US"/>
              <a:t>Click to edit Master title style</a:t>
            </a:r>
            <a:endParaRPr lang="en-US" dirty="0"/>
          </a:p>
        </p:txBody>
      </p:sp>
    </p:spTree>
    <p:extLst>
      <p:ext uri="{BB962C8B-B14F-4D97-AF65-F5344CB8AC3E}">
        <p14:creationId xmlns:p14="http://schemas.microsoft.com/office/powerpoint/2010/main" val="1904616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nspiring sales reps">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685800" y="1674496"/>
            <a:ext cx="7765142" cy="1125140"/>
          </a:xfrm>
        </p:spPr>
        <p:txBody>
          <a:bodyPr anchor="t">
            <a:noAutofit/>
          </a:bodyPr>
          <a:lstStyle>
            <a:lvl1pPr marL="0" indent="0" algn="l">
              <a:buNone/>
              <a:defRPr sz="3200">
                <a:solidFill>
                  <a:srgbClr val="0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3" name="Picture 2" descr="TULogo_blue.e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14104" y="277361"/>
            <a:ext cx="886968" cy="231538"/>
          </a:xfrm>
          <a:prstGeom prst="rect">
            <a:avLst/>
          </a:prstGeom>
        </p:spPr>
      </p:pic>
    </p:spTree>
    <p:extLst>
      <p:ext uri="{BB962C8B-B14F-4D97-AF65-F5344CB8AC3E}">
        <p14:creationId xmlns:p14="http://schemas.microsoft.com/office/powerpoint/2010/main" val="3031412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nspiring Sales Reps 2">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173736" y="174171"/>
            <a:ext cx="8796528" cy="4795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ln>
                <a:noFill/>
              </a:ln>
              <a:noFill/>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14104" y="277361"/>
            <a:ext cx="886968" cy="231471"/>
          </a:xfrm>
          <a:prstGeom prst="rect">
            <a:avLst/>
          </a:prstGeom>
        </p:spPr>
      </p:pic>
      <p:sp>
        <p:nvSpPr>
          <p:cNvPr id="3" name="Text Placeholder 2"/>
          <p:cNvSpPr>
            <a:spLocks noGrp="1"/>
          </p:cNvSpPr>
          <p:nvPr>
            <p:ph type="body" idx="1"/>
          </p:nvPr>
        </p:nvSpPr>
        <p:spPr>
          <a:xfrm>
            <a:off x="685800" y="1674496"/>
            <a:ext cx="7765142" cy="1125140"/>
          </a:xfrm>
        </p:spPr>
        <p:txBody>
          <a:bodyPr anchor="t">
            <a:noAutofit/>
          </a:bodyPr>
          <a:lstStyle>
            <a:lvl1pPr marL="0" indent="0" algn="l">
              <a:buNone/>
              <a:defRPr sz="3200">
                <a:solidFill>
                  <a:srgbClr val="0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08653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5" name="Rectangle 4"/>
          <p:cNvSpPr/>
          <p:nvPr userDrawn="1"/>
        </p:nvSpPr>
        <p:spPr>
          <a:xfrm>
            <a:off x="173736" y="174171"/>
            <a:ext cx="8796528" cy="479515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ln>
                <a:noFill/>
              </a:ln>
              <a:noFill/>
            </a:endParaRPr>
          </a:p>
        </p:txBody>
      </p:sp>
      <p:sp>
        <p:nvSpPr>
          <p:cNvPr id="4" name="Text Placeholder 2"/>
          <p:cNvSpPr>
            <a:spLocks noGrp="1"/>
          </p:cNvSpPr>
          <p:nvPr>
            <p:ph type="body" idx="1"/>
          </p:nvPr>
        </p:nvSpPr>
        <p:spPr bwMode="black">
          <a:xfrm>
            <a:off x="685800" y="1674496"/>
            <a:ext cx="7765142" cy="1125140"/>
          </a:xfrm>
        </p:spPr>
        <p:txBody>
          <a:bodyPr anchor="t">
            <a:noAutofit/>
          </a:bodyPr>
          <a:lstStyle>
            <a:lvl1pPr marL="0" indent="0" algn="l">
              <a:buNone/>
              <a:defRPr sz="32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8" name="Picture 7"/>
          <p:cNvPicPr>
            <a:picLocks noChangeAspect="1"/>
          </p:cNvPicPr>
          <p:nvPr userDrawn="1"/>
        </p:nvPicPr>
        <p:blipFill rotWithShape="1">
          <a:blip r:embed="rId2"/>
          <a:srcRect b="-14674"/>
          <a:stretch/>
        </p:blipFill>
        <p:spPr>
          <a:xfrm>
            <a:off x="7822849" y="288422"/>
            <a:ext cx="883164" cy="259266"/>
          </a:xfrm>
          <a:prstGeom prst="rect">
            <a:avLst/>
          </a:prstGeom>
        </p:spPr>
      </p:pic>
    </p:spTree>
    <p:extLst>
      <p:ext uri="{BB962C8B-B14F-4D97-AF65-F5344CB8AC3E}">
        <p14:creationId xmlns:p14="http://schemas.microsoft.com/office/powerpoint/2010/main" val="2695983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Break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173736" y="174171"/>
            <a:ext cx="8796528" cy="479515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ln>
                <a:noFill/>
              </a:ln>
              <a:noFill/>
            </a:endParaRPr>
          </a:p>
        </p:txBody>
      </p:sp>
      <p:sp>
        <p:nvSpPr>
          <p:cNvPr id="2" name="Title 1"/>
          <p:cNvSpPr>
            <a:spLocks noGrp="1"/>
          </p:cNvSpPr>
          <p:nvPr>
            <p:ph type="title" hasCustomPrompt="1"/>
          </p:nvPr>
        </p:nvSpPr>
        <p:spPr bwMode="black">
          <a:xfrm>
            <a:off x="688975" y="2750345"/>
            <a:ext cx="7772400" cy="496491"/>
          </a:xfrm>
          <a:prstGeom prst="rect">
            <a:avLst/>
          </a:prstGeom>
        </p:spPr>
        <p:txBody>
          <a:bodyPr anchor="t">
            <a:noAutofit/>
          </a:bodyPr>
          <a:lstStyle>
            <a:lvl1pPr algn="l">
              <a:defRPr sz="4000" b="1" cap="none">
                <a:solidFill>
                  <a:schemeClr val="bg1"/>
                </a:solidFill>
              </a:defRPr>
            </a:lvl1pPr>
          </a:lstStyle>
          <a:p>
            <a:r>
              <a:rPr lang="en-US" dirty="0"/>
              <a:t>Click to edit master title style</a:t>
            </a:r>
          </a:p>
        </p:txBody>
      </p:sp>
      <p:sp>
        <p:nvSpPr>
          <p:cNvPr id="3" name="Text Placeholder 2"/>
          <p:cNvSpPr>
            <a:spLocks noGrp="1"/>
          </p:cNvSpPr>
          <p:nvPr>
            <p:ph type="body" idx="1"/>
          </p:nvPr>
        </p:nvSpPr>
        <p:spPr bwMode="black">
          <a:xfrm>
            <a:off x="685800" y="3381971"/>
            <a:ext cx="6813550" cy="1125140"/>
          </a:xfrm>
        </p:spPr>
        <p:txBody>
          <a:bodyPr anchor="t">
            <a:noAutofit/>
          </a:bodyPr>
          <a:lstStyle>
            <a:lvl1pPr marL="0" indent="0" algn="l">
              <a:buNone/>
              <a:defRPr sz="2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l="14669" t="10588" r="-1358" b="-168"/>
          <a:stretch/>
        </p:blipFill>
        <p:spPr>
          <a:xfrm>
            <a:off x="-1" y="0"/>
            <a:ext cx="2601687" cy="2704687"/>
          </a:xfrm>
          <a:prstGeom prst="rect">
            <a:avLst/>
          </a:prstGeom>
        </p:spPr>
      </p:pic>
    </p:spTree>
    <p:extLst>
      <p:ext uri="{BB962C8B-B14F-4D97-AF65-F5344CB8AC3E}">
        <p14:creationId xmlns:p14="http://schemas.microsoft.com/office/powerpoint/2010/main" val="3104546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8976" y="1373981"/>
            <a:ext cx="6810375" cy="1523494"/>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38"/>
          <p:cNvSpPr>
            <a:spLocks noChangeArrowheads="1"/>
          </p:cNvSpPr>
          <p:nvPr/>
        </p:nvSpPr>
        <p:spPr bwMode="auto">
          <a:xfrm>
            <a:off x="685801" y="4925824"/>
            <a:ext cx="4974431" cy="66128"/>
          </a:xfrm>
          <a:prstGeom prst="rect">
            <a:avLst/>
          </a:prstGeom>
          <a:noFill/>
          <a:ln w="9525">
            <a:noFill/>
            <a:miter lim="800000"/>
            <a:headEnd/>
            <a:tailEnd/>
          </a:ln>
        </p:spPr>
        <p:txBody>
          <a:bodyPr lIns="0" tIns="0" rIns="0" bIns="0" anchor="b"/>
          <a:lstStyle/>
          <a:p>
            <a:pPr eaLnBrk="0" hangingPunct="0"/>
            <a:fld id="{DDCA33D1-252A-4658-B1F4-82058961A0C0}" type="slidenum">
              <a:rPr lang="en-US" sz="600" kern="1200" smtClean="0">
                <a:solidFill>
                  <a:srgbClr val="A6A6A6"/>
                </a:solidFill>
                <a:latin typeface="+mn-lt"/>
                <a:ea typeface="+mn-ea"/>
                <a:cs typeface="Arial"/>
              </a:rPr>
              <a:pPr/>
              <a:t>‹#›</a:t>
            </a:fld>
            <a:r>
              <a:rPr lang="en-US" sz="600" dirty="0">
                <a:latin typeface="+mn-lt"/>
              </a:rPr>
              <a:t>   </a:t>
            </a:r>
            <a:r>
              <a:rPr lang="en-US" sz="600" dirty="0">
                <a:solidFill>
                  <a:srgbClr val="A6A6A6"/>
                </a:solidFill>
                <a:latin typeface="+mn-lt"/>
                <a:cs typeface="Arial"/>
              </a:rPr>
              <a:t>|   © 2015 </a:t>
            </a:r>
            <a:r>
              <a:rPr lang="en-US" sz="600" dirty="0" err="1">
                <a:solidFill>
                  <a:srgbClr val="A6A6A6"/>
                </a:solidFill>
                <a:latin typeface="+mn-lt"/>
                <a:cs typeface="Arial"/>
              </a:rPr>
              <a:t>TransUnion</a:t>
            </a:r>
            <a:r>
              <a:rPr lang="en-US" sz="600" dirty="0">
                <a:solidFill>
                  <a:srgbClr val="A6A6A6"/>
                </a:solidFill>
                <a:latin typeface="+mn-lt"/>
                <a:cs typeface="Arial"/>
              </a:rPr>
              <a:t> LLC All Rights</a:t>
            </a:r>
            <a:r>
              <a:rPr lang="en-US" sz="600" baseline="0" dirty="0">
                <a:solidFill>
                  <a:srgbClr val="A6A6A6"/>
                </a:solidFill>
                <a:latin typeface="+mn-lt"/>
                <a:cs typeface="Arial"/>
              </a:rPr>
              <a:t> Reserved</a:t>
            </a:r>
            <a:endParaRPr lang="en-US" sz="600" dirty="0">
              <a:solidFill>
                <a:srgbClr val="A6A6A6"/>
              </a:solidFill>
              <a:latin typeface="+mn-lt"/>
              <a:cs typeface="Arial"/>
            </a:endParaRPr>
          </a:p>
        </p:txBody>
      </p:sp>
      <p:cxnSp>
        <p:nvCxnSpPr>
          <p:cNvPr id="10" name="Straight Connector 9"/>
          <p:cNvCxnSpPr/>
          <p:nvPr/>
        </p:nvCxnSpPr>
        <p:spPr>
          <a:xfrm>
            <a:off x="685800" y="4590674"/>
            <a:ext cx="8001000" cy="0"/>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4" name="Title Placeholder 3"/>
          <p:cNvSpPr>
            <a:spLocks noGrp="1"/>
          </p:cNvSpPr>
          <p:nvPr>
            <p:ph type="title"/>
          </p:nvPr>
        </p:nvSpPr>
        <p:spPr>
          <a:xfrm>
            <a:off x="1344167" y="582930"/>
            <a:ext cx="6711261" cy="231100"/>
          </a:xfrm>
          <a:prstGeom prst="rect">
            <a:avLst/>
          </a:prstGeom>
        </p:spPr>
        <p:txBody>
          <a:bodyPr vert="horz" lIns="0" tIns="0" rIns="0" bIns="0" rtlCol="0" anchor="b" anchorCtr="0">
            <a:normAutofit/>
          </a:bodyPr>
          <a:lstStyle/>
          <a:p>
            <a:r>
              <a:rPr lang="en-US"/>
              <a:t>Click to edit Master title style</a:t>
            </a:r>
            <a:endParaRPr lang="en-US" dirty="0"/>
          </a:p>
        </p:txBody>
      </p:sp>
      <p:grpSp>
        <p:nvGrpSpPr>
          <p:cNvPr id="11" name="Group 10"/>
          <p:cNvGrpSpPr>
            <a:grpSpLocks noChangeAspect="1"/>
          </p:cNvGrpSpPr>
          <p:nvPr/>
        </p:nvGrpSpPr>
        <p:grpSpPr>
          <a:xfrm>
            <a:off x="-154108" y="-237823"/>
            <a:ext cx="1177713" cy="1188720"/>
            <a:chOff x="0" y="-350837"/>
            <a:chExt cx="1358900" cy="1371600"/>
          </a:xfrm>
        </p:grpSpPr>
        <p:sp>
          <p:nvSpPr>
            <p:cNvPr id="14" name="Freeform 5"/>
            <p:cNvSpPr>
              <a:spLocks/>
            </p:cNvSpPr>
            <p:nvPr/>
          </p:nvSpPr>
          <p:spPr bwMode="auto">
            <a:xfrm>
              <a:off x="0" y="-350837"/>
              <a:ext cx="1358900" cy="1371600"/>
            </a:xfrm>
            <a:custGeom>
              <a:avLst/>
              <a:gdLst>
                <a:gd name="T0" fmla="*/ 148 w 300"/>
                <a:gd name="T1" fmla="*/ 0 h 303"/>
                <a:gd name="T2" fmla="*/ 148 w 300"/>
                <a:gd name="T3" fmla="*/ 0 h 303"/>
                <a:gd name="T4" fmla="*/ 17 w 300"/>
                <a:gd name="T5" fmla="*/ 75 h 303"/>
                <a:gd name="T6" fmla="*/ 14 w 300"/>
                <a:gd name="T7" fmla="*/ 122 h 303"/>
                <a:gd name="T8" fmla="*/ 53 w 300"/>
                <a:gd name="T9" fmla="*/ 140 h 303"/>
                <a:gd name="T10" fmla="*/ 72 w 300"/>
                <a:gd name="T11" fmla="*/ 140 h 303"/>
                <a:gd name="T12" fmla="*/ 65 w 300"/>
                <a:gd name="T13" fmla="*/ 161 h 303"/>
                <a:gd name="T14" fmla="*/ 69 w 300"/>
                <a:gd name="T15" fmla="*/ 199 h 303"/>
                <a:gd name="T16" fmla="*/ 100 w 300"/>
                <a:gd name="T17" fmla="*/ 213 h 303"/>
                <a:gd name="T18" fmla="*/ 127 w 300"/>
                <a:gd name="T19" fmla="*/ 207 h 303"/>
                <a:gd name="T20" fmla="*/ 121 w 300"/>
                <a:gd name="T21" fmla="*/ 197 h 303"/>
                <a:gd name="T22" fmla="*/ 118 w 300"/>
                <a:gd name="T23" fmla="*/ 186 h 303"/>
                <a:gd name="T24" fmla="*/ 101 w 300"/>
                <a:gd name="T25" fmla="*/ 189 h 303"/>
                <a:gd name="T26" fmla="*/ 90 w 300"/>
                <a:gd name="T27" fmla="*/ 184 h 303"/>
                <a:gd name="T28" fmla="*/ 88 w 300"/>
                <a:gd name="T29" fmla="*/ 169 h 303"/>
                <a:gd name="T30" fmla="*/ 98 w 300"/>
                <a:gd name="T31" fmla="*/ 140 h 303"/>
                <a:gd name="T32" fmla="*/ 128 w 300"/>
                <a:gd name="T33" fmla="*/ 140 h 303"/>
                <a:gd name="T34" fmla="*/ 135 w 300"/>
                <a:gd name="T35" fmla="*/ 115 h 303"/>
                <a:gd name="T36" fmla="*/ 106 w 300"/>
                <a:gd name="T37" fmla="*/ 115 h 303"/>
                <a:gd name="T38" fmla="*/ 119 w 300"/>
                <a:gd name="T39" fmla="*/ 75 h 303"/>
                <a:gd name="T40" fmla="*/ 93 w 300"/>
                <a:gd name="T41" fmla="*/ 75 h 303"/>
                <a:gd name="T42" fmla="*/ 80 w 300"/>
                <a:gd name="T43" fmla="*/ 115 h 303"/>
                <a:gd name="T44" fmla="*/ 53 w 300"/>
                <a:gd name="T45" fmla="*/ 115 h 303"/>
                <a:gd name="T46" fmla="*/ 36 w 300"/>
                <a:gd name="T47" fmla="*/ 108 h 303"/>
                <a:gd name="T48" fmla="*/ 43 w 300"/>
                <a:gd name="T49" fmla="*/ 80 h 303"/>
                <a:gd name="T50" fmla="*/ 43 w 300"/>
                <a:gd name="T51" fmla="*/ 80 h 303"/>
                <a:gd name="T52" fmla="*/ 148 w 300"/>
                <a:gd name="T53" fmla="*/ 24 h 303"/>
                <a:gd name="T54" fmla="*/ 275 w 300"/>
                <a:gd name="T55" fmla="*/ 151 h 303"/>
                <a:gd name="T56" fmla="*/ 148 w 300"/>
                <a:gd name="T57" fmla="*/ 278 h 303"/>
                <a:gd name="T58" fmla="*/ 24 w 300"/>
                <a:gd name="T59" fmla="*/ 175 h 303"/>
                <a:gd name="T60" fmla="*/ 0 w 300"/>
                <a:gd name="T61" fmla="*/ 180 h 303"/>
                <a:gd name="T62" fmla="*/ 148 w 300"/>
                <a:gd name="T63" fmla="*/ 303 h 303"/>
                <a:gd name="T64" fmla="*/ 300 w 300"/>
                <a:gd name="T65" fmla="*/ 151 h 303"/>
                <a:gd name="T66" fmla="*/ 148 w 300"/>
                <a:gd name="T67"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303">
                  <a:moveTo>
                    <a:pt x="148" y="0"/>
                  </a:moveTo>
                  <a:lnTo>
                    <a:pt x="148" y="0"/>
                  </a:lnTo>
                  <a:cubicBezTo>
                    <a:pt x="92" y="0"/>
                    <a:pt x="43" y="30"/>
                    <a:pt x="17" y="75"/>
                  </a:cubicBezTo>
                  <a:cubicBezTo>
                    <a:pt x="7" y="93"/>
                    <a:pt x="6" y="109"/>
                    <a:pt x="14" y="122"/>
                  </a:cubicBezTo>
                  <a:cubicBezTo>
                    <a:pt x="22" y="137"/>
                    <a:pt x="42" y="140"/>
                    <a:pt x="53" y="140"/>
                  </a:cubicBezTo>
                  <a:lnTo>
                    <a:pt x="72" y="140"/>
                  </a:lnTo>
                  <a:lnTo>
                    <a:pt x="65" y="161"/>
                  </a:lnTo>
                  <a:cubicBezTo>
                    <a:pt x="60" y="175"/>
                    <a:pt x="62" y="189"/>
                    <a:pt x="69" y="199"/>
                  </a:cubicBezTo>
                  <a:cubicBezTo>
                    <a:pt x="76" y="208"/>
                    <a:pt x="87" y="213"/>
                    <a:pt x="100" y="213"/>
                  </a:cubicBezTo>
                  <a:cubicBezTo>
                    <a:pt x="109" y="213"/>
                    <a:pt x="118" y="211"/>
                    <a:pt x="127" y="207"/>
                  </a:cubicBezTo>
                  <a:cubicBezTo>
                    <a:pt x="124" y="204"/>
                    <a:pt x="122" y="201"/>
                    <a:pt x="121" y="197"/>
                  </a:cubicBezTo>
                  <a:cubicBezTo>
                    <a:pt x="120" y="193"/>
                    <a:pt x="119" y="189"/>
                    <a:pt x="118" y="186"/>
                  </a:cubicBezTo>
                  <a:cubicBezTo>
                    <a:pt x="113" y="188"/>
                    <a:pt x="107" y="189"/>
                    <a:pt x="101" y="189"/>
                  </a:cubicBezTo>
                  <a:cubicBezTo>
                    <a:pt x="97" y="189"/>
                    <a:pt x="92" y="187"/>
                    <a:pt x="90" y="184"/>
                  </a:cubicBezTo>
                  <a:cubicBezTo>
                    <a:pt x="87" y="180"/>
                    <a:pt x="87" y="175"/>
                    <a:pt x="88" y="169"/>
                  </a:cubicBezTo>
                  <a:lnTo>
                    <a:pt x="98" y="140"/>
                  </a:lnTo>
                  <a:lnTo>
                    <a:pt x="128" y="140"/>
                  </a:lnTo>
                  <a:lnTo>
                    <a:pt x="135" y="115"/>
                  </a:lnTo>
                  <a:lnTo>
                    <a:pt x="106" y="115"/>
                  </a:lnTo>
                  <a:lnTo>
                    <a:pt x="119" y="75"/>
                  </a:lnTo>
                  <a:lnTo>
                    <a:pt x="93" y="75"/>
                  </a:lnTo>
                  <a:lnTo>
                    <a:pt x="80" y="115"/>
                  </a:lnTo>
                  <a:lnTo>
                    <a:pt x="53" y="115"/>
                  </a:lnTo>
                  <a:cubicBezTo>
                    <a:pt x="44" y="115"/>
                    <a:pt x="38" y="113"/>
                    <a:pt x="36" y="108"/>
                  </a:cubicBezTo>
                  <a:cubicBezTo>
                    <a:pt x="33" y="103"/>
                    <a:pt x="36" y="93"/>
                    <a:pt x="43" y="80"/>
                  </a:cubicBezTo>
                  <a:lnTo>
                    <a:pt x="43" y="80"/>
                  </a:lnTo>
                  <a:cubicBezTo>
                    <a:pt x="66" y="46"/>
                    <a:pt x="104" y="24"/>
                    <a:pt x="148" y="24"/>
                  </a:cubicBezTo>
                  <a:cubicBezTo>
                    <a:pt x="218" y="24"/>
                    <a:pt x="275" y="81"/>
                    <a:pt x="275" y="151"/>
                  </a:cubicBezTo>
                  <a:cubicBezTo>
                    <a:pt x="275" y="221"/>
                    <a:pt x="218" y="278"/>
                    <a:pt x="148" y="278"/>
                  </a:cubicBezTo>
                  <a:cubicBezTo>
                    <a:pt x="86" y="278"/>
                    <a:pt x="35" y="233"/>
                    <a:pt x="24" y="175"/>
                  </a:cubicBezTo>
                  <a:lnTo>
                    <a:pt x="0" y="180"/>
                  </a:lnTo>
                  <a:cubicBezTo>
                    <a:pt x="13" y="250"/>
                    <a:pt x="74" y="303"/>
                    <a:pt x="148" y="303"/>
                  </a:cubicBezTo>
                  <a:cubicBezTo>
                    <a:pt x="232" y="303"/>
                    <a:pt x="300" y="235"/>
                    <a:pt x="300" y="151"/>
                  </a:cubicBezTo>
                  <a:cubicBezTo>
                    <a:pt x="300" y="67"/>
                    <a:pt x="232" y="0"/>
                    <a:pt x="148" y="0"/>
                  </a:cubicBezTo>
                  <a:close/>
                </a:path>
              </a:pathLst>
            </a:custGeom>
            <a:solidFill>
              <a:srgbClr val="00A6C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6"/>
            <p:cNvSpPr>
              <a:spLocks/>
            </p:cNvSpPr>
            <p:nvPr/>
          </p:nvSpPr>
          <p:spPr bwMode="auto">
            <a:xfrm>
              <a:off x="588963" y="169863"/>
              <a:ext cx="561975" cy="444500"/>
            </a:xfrm>
            <a:custGeom>
              <a:avLst/>
              <a:gdLst>
                <a:gd name="T0" fmla="*/ 115 w 124"/>
                <a:gd name="T1" fmla="*/ 77 h 98"/>
                <a:gd name="T2" fmla="*/ 115 w 124"/>
                <a:gd name="T3" fmla="*/ 77 h 98"/>
                <a:gd name="T4" fmla="*/ 96 w 124"/>
                <a:gd name="T5" fmla="*/ 73 h 98"/>
                <a:gd name="T6" fmla="*/ 91 w 124"/>
                <a:gd name="T7" fmla="*/ 65 h 98"/>
                <a:gd name="T8" fmla="*/ 91 w 124"/>
                <a:gd name="T9" fmla="*/ 65 h 98"/>
                <a:gd name="T10" fmla="*/ 92 w 124"/>
                <a:gd name="T11" fmla="*/ 58 h 98"/>
                <a:gd name="T12" fmla="*/ 110 w 124"/>
                <a:gd name="T13" fmla="*/ 0 h 98"/>
                <a:gd name="T14" fmla="*/ 110 w 124"/>
                <a:gd name="T15" fmla="*/ 0 h 98"/>
                <a:gd name="T16" fmla="*/ 84 w 124"/>
                <a:gd name="T17" fmla="*/ 0 h 98"/>
                <a:gd name="T18" fmla="*/ 84 w 124"/>
                <a:gd name="T19" fmla="*/ 0 h 98"/>
                <a:gd name="T20" fmla="*/ 68 w 124"/>
                <a:gd name="T21" fmla="*/ 50 h 98"/>
                <a:gd name="T22" fmla="*/ 68 w 124"/>
                <a:gd name="T23" fmla="*/ 50 h 98"/>
                <a:gd name="T24" fmla="*/ 38 w 124"/>
                <a:gd name="T25" fmla="*/ 73 h 98"/>
                <a:gd name="T26" fmla="*/ 29 w 124"/>
                <a:gd name="T27" fmla="*/ 69 h 98"/>
                <a:gd name="T28" fmla="*/ 28 w 124"/>
                <a:gd name="T29" fmla="*/ 58 h 98"/>
                <a:gd name="T30" fmla="*/ 47 w 124"/>
                <a:gd name="T31" fmla="*/ 0 h 98"/>
                <a:gd name="T32" fmla="*/ 20 w 124"/>
                <a:gd name="T33" fmla="*/ 0 h 98"/>
                <a:gd name="T34" fmla="*/ 4 w 124"/>
                <a:gd name="T35" fmla="*/ 50 h 98"/>
                <a:gd name="T36" fmla="*/ 8 w 124"/>
                <a:gd name="T37" fmla="*/ 84 h 98"/>
                <a:gd name="T38" fmla="*/ 37 w 124"/>
                <a:gd name="T39" fmla="*/ 98 h 98"/>
                <a:gd name="T40" fmla="*/ 73 w 124"/>
                <a:gd name="T41" fmla="*/ 84 h 98"/>
                <a:gd name="T42" fmla="*/ 87 w 124"/>
                <a:gd name="T43" fmla="*/ 95 h 98"/>
                <a:gd name="T44" fmla="*/ 107 w 124"/>
                <a:gd name="T45" fmla="*/ 98 h 98"/>
                <a:gd name="T46" fmla="*/ 114 w 124"/>
                <a:gd name="T47" fmla="*/ 97 h 98"/>
                <a:gd name="T48" fmla="*/ 115 w 124"/>
                <a:gd name="T49" fmla="*/ 95 h 98"/>
                <a:gd name="T50" fmla="*/ 118 w 124"/>
                <a:gd name="T51" fmla="*/ 90 h 98"/>
                <a:gd name="T52" fmla="*/ 120 w 124"/>
                <a:gd name="T53" fmla="*/ 85 h 98"/>
                <a:gd name="T54" fmla="*/ 123 w 124"/>
                <a:gd name="T55" fmla="*/ 80 h 98"/>
                <a:gd name="T56" fmla="*/ 124 w 124"/>
                <a:gd name="T57" fmla="*/ 76 h 98"/>
                <a:gd name="T58" fmla="*/ 115 w 124"/>
                <a:gd name="T59"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98">
                  <a:moveTo>
                    <a:pt x="115" y="77"/>
                  </a:moveTo>
                  <a:lnTo>
                    <a:pt x="115" y="77"/>
                  </a:lnTo>
                  <a:cubicBezTo>
                    <a:pt x="109" y="77"/>
                    <a:pt x="101" y="76"/>
                    <a:pt x="96" y="73"/>
                  </a:cubicBezTo>
                  <a:cubicBezTo>
                    <a:pt x="94" y="71"/>
                    <a:pt x="92" y="69"/>
                    <a:pt x="91" y="65"/>
                  </a:cubicBezTo>
                  <a:cubicBezTo>
                    <a:pt x="91" y="65"/>
                    <a:pt x="91" y="65"/>
                    <a:pt x="91" y="65"/>
                  </a:cubicBezTo>
                  <a:cubicBezTo>
                    <a:pt x="91" y="63"/>
                    <a:pt x="91" y="60"/>
                    <a:pt x="92" y="58"/>
                  </a:cubicBezTo>
                  <a:lnTo>
                    <a:pt x="110" y="0"/>
                  </a:lnTo>
                  <a:lnTo>
                    <a:pt x="110" y="0"/>
                  </a:lnTo>
                  <a:lnTo>
                    <a:pt x="84" y="0"/>
                  </a:lnTo>
                  <a:lnTo>
                    <a:pt x="84" y="0"/>
                  </a:lnTo>
                  <a:lnTo>
                    <a:pt x="68" y="50"/>
                  </a:lnTo>
                  <a:cubicBezTo>
                    <a:pt x="68" y="50"/>
                    <a:pt x="68" y="50"/>
                    <a:pt x="68" y="50"/>
                  </a:cubicBezTo>
                  <a:cubicBezTo>
                    <a:pt x="64" y="63"/>
                    <a:pt x="50" y="73"/>
                    <a:pt x="38" y="73"/>
                  </a:cubicBezTo>
                  <a:cubicBezTo>
                    <a:pt x="35" y="73"/>
                    <a:pt x="31" y="72"/>
                    <a:pt x="29" y="69"/>
                  </a:cubicBezTo>
                  <a:cubicBezTo>
                    <a:pt x="27" y="67"/>
                    <a:pt x="26" y="63"/>
                    <a:pt x="28" y="58"/>
                  </a:cubicBezTo>
                  <a:lnTo>
                    <a:pt x="47" y="0"/>
                  </a:lnTo>
                  <a:lnTo>
                    <a:pt x="20" y="0"/>
                  </a:lnTo>
                  <a:lnTo>
                    <a:pt x="4" y="50"/>
                  </a:lnTo>
                  <a:cubicBezTo>
                    <a:pt x="0" y="62"/>
                    <a:pt x="2" y="75"/>
                    <a:pt x="8" y="84"/>
                  </a:cubicBezTo>
                  <a:cubicBezTo>
                    <a:pt x="15" y="93"/>
                    <a:pt x="25" y="98"/>
                    <a:pt x="37" y="98"/>
                  </a:cubicBezTo>
                  <a:cubicBezTo>
                    <a:pt x="49" y="98"/>
                    <a:pt x="62" y="93"/>
                    <a:pt x="73" y="84"/>
                  </a:cubicBezTo>
                  <a:cubicBezTo>
                    <a:pt x="76" y="90"/>
                    <a:pt x="81" y="93"/>
                    <a:pt x="87" y="95"/>
                  </a:cubicBezTo>
                  <a:cubicBezTo>
                    <a:pt x="95" y="98"/>
                    <a:pt x="101" y="98"/>
                    <a:pt x="107" y="98"/>
                  </a:cubicBezTo>
                  <a:cubicBezTo>
                    <a:pt x="109" y="98"/>
                    <a:pt x="112" y="97"/>
                    <a:pt x="114" y="97"/>
                  </a:cubicBezTo>
                  <a:cubicBezTo>
                    <a:pt x="114" y="96"/>
                    <a:pt x="115" y="95"/>
                    <a:pt x="115" y="95"/>
                  </a:cubicBezTo>
                  <a:cubicBezTo>
                    <a:pt x="116" y="93"/>
                    <a:pt x="117" y="91"/>
                    <a:pt x="118" y="90"/>
                  </a:cubicBezTo>
                  <a:cubicBezTo>
                    <a:pt x="119" y="88"/>
                    <a:pt x="120" y="87"/>
                    <a:pt x="120" y="85"/>
                  </a:cubicBezTo>
                  <a:cubicBezTo>
                    <a:pt x="121" y="83"/>
                    <a:pt x="122" y="82"/>
                    <a:pt x="123" y="80"/>
                  </a:cubicBezTo>
                  <a:cubicBezTo>
                    <a:pt x="123" y="79"/>
                    <a:pt x="124" y="78"/>
                    <a:pt x="124" y="76"/>
                  </a:cubicBezTo>
                  <a:cubicBezTo>
                    <a:pt x="122" y="77"/>
                    <a:pt x="119" y="77"/>
                    <a:pt x="115" y="77"/>
                  </a:cubicBezTo>
                  <a:close/>
                </a:path>
              </a:pathLst>
            </a:custGeom>
            <a:solidFill>
              <a:srgbClr val="00A6C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18" name="Picture 17" descr="TULogo_blue.em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796216" y="4742466"/>
            <a:ext cx="897728" cy="234347"/>
          </a:xfrm>
          <a:prstGeom prst="rect">
            <a:avLst/>
          </a:prstGeom>
        </p:spPr>
      </p:pic>
    </p:spTree>
    <p:extLst>
      <p:ext uri="{BB962C8B-B14F-4D97-AF65-F5344CB8AC3E}">
        <p14:creationId xmlns:p14="http://schemas.microsoft.com/office/powerpoint/2010/main" val="277609839"/>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1" r:id="rId3"/>
    <p:sldLayoutId id="2147483662" r:id="rId4"/>
    <p:sldLayoutId id="2147483689" r:id="rId5"/>
    <p:sldLayoutId id="2147483651" r:id="rId6"/>
    <p:sldLayoutId id="2147483671" r:id="rId7"/>
    <p:sldLayoutId id="2147483713" r:id="rId8"/>
    <p:sldLayoutId id="2147483669" r:id="rId9"/>
    <p:sldLayoutId id="2147483670" r:id="rId10"/>
    <p:sldLayoutId id="2147483714" r:id="rId11"/>
    <p:sldLayoutId id="2147483654" r:id="rId12"/>
  </p:sldLayoutIdLst>
  <p:hf hdr="0" ftr="0" dt="0"/>
  <p:txStyles>
    <p:titleStyle>
      <a:lvl1pPr algn="l" defTabSz="914400" rtl="0" eaLnBrk="1" latinLnBrk="0" hangingPunct="1">
        <a:spcBef>
          <a:spcPct val="0"/>
        </a:spcBef>
        <a:buNone/>
        <a:defRPr sz="2000" b="1" kern="1200">
          <a:solidFill>
            <a:schemeClr val="tx1"/>
          </a:solidFill>
          <a:latin typeface="+mj-lt"/>
          <a:ea typeface="+mj-ea"/>
          <a:cs typeface="+mj-cs"/>
        </a:defRPr>
      </a:lvl1pPr>
    </p:titleStyle>
    <p:bodyStyle>
      <a:lvl1pPr marL="169863" indent="-169863" algn="l" defTabSz="914400" rtl="0" eaLnBrk="1" latinLnBrk="0" hangingPunct="1">
        <a:spcBef>
          <a:spcPts val="0"/>
        </a:spcBef>
        <a:spcAft>
          <a:spcPts val="1800"/>
        </a:spcAft>
        <a:buFont typeface="Arial" panose="020B0604020202020204" pitchFamily="34" charset="0"/>
        <a:buChar char="•"/>
        <a:defRPr sz="1400" kern="1200">
          <a:solidFill>
            <a:schemeClr val="tx1"/>
          </a:solidFill>
          <a:latin typeface="+mn-lt"/>
          <a:ea typeface="+mn-ea"/>
          <a:cs typeface="+mn-cs"/>
        </a:defRPr>
      </a:lvl1pPr>
      <a:lvl2pPr marL="398463" indent="-228600" algn="l" defTabSz="914400" rtl="0" eaLnBrk="1" latinLnBrk="0" hangingPunct="1">
        <a:spcBef>
          <a:spcPts val="0"/>
        </a:spcBef>
        <a:spcAft>
          <a:spcPts val="1200"/>
        </a:spcAft>
        <a:buFont typeface="Arial" panose="020B0604020202020204" pitchFamily="34" charset="0"/>
        <a:buChar char="–"/>
        <a:defRPr sz="1400" kern="1200">
          <a:solidFill>
            <a:schemeClr val="tx1"/>
          </a:solidFill>
          <a:latin typeface="+mn-lt"/>
          <a:ea typeface="+mn-ea"/>
          <a:cs typeface="+mn-cs"/>
        </a:defRPr>
      </a:lvl2pPr>
      <a:lvl3pPr marL="576263" indent="-177800" algn="l" defTabSz="914400" rtl="0" eaLnBrk="1" latinLnBrk="0" hangingPunct="1">
        <a:spcBef>
          <a:spcPts val="0"/>
        </a:spcBef>
        <a:spcAft>
          <a:spcPts val="600"/>
        </a:spcAft>
        <a:buFont typeface="Arial" panose="020B0604020202020204" pitchFamily="34" charset="0"/>
        <a:buChar char="•"/>
        <a:tabLst/>
        <a:defRPr sz="1200" kern="1200">
          <a:solidFill>
            <a:schemeClr val="tx1"/>
          </a:solidFill>
          <a:latin typeface="+mn-lt"/>
          <a:ea typeface="+mn-ea"/>
          <a:cs typeface="+mn-cs"/>
        </a:defRPr>
      </a:lvl3pPr>
      <a:lvl4pPr marL="804863" indent="-228600" algn="l" defTabSz="914400" rtl="0" eaLnBrk="1" latinLnBrk="0" hangingPunct="1">
        <a:spcBef>
          <a:spcPts val="0"/>
        </a:spcBef>
        <a:spcAft>
          <a:spcPts val="600"/>
        </a:spcAft>
        <a:buFont typeface="Arial" panose="020B0604020202020204" pitchFamily="34" charset="0"/>
        <a:buChar char="–"/>
        <a:defRPr sz="1200" kern="1200">
          <a:solidFill>
            <a:schemeClr val="tx1"/>
          </a:solidFill>
          <a:latin typeface="+mn-lt"/>
          <a:ea typeface="+mn-ea"/>
          <a:cs typeface="+mn-cs"/>
        </a:defRPr>
      </a:lvl4pPr>
      <a:lvl5pPr marL="973138" indent="-168275" algn="l" defTabSz="914400" rtl="0" eaLnBrk="1" latinLnBrk="0" hangingPunct="1">
        <a:spcBef>
          <a:spcPts val="0"/>
        </a:spcBef>
        <a:spcAft>
          <a:spcPts val="600"/>
        </a:spcAft>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5" name="Rectangle 3"/>
          <p:cNvSpPr>
            <a:spLocks noGrp="1" noChangeArrowheads="1"/>
          </p:cNvSpPr>
          <p:nvPr>
            <p:ph type="subTitle" idx="1"/>
          </p:nvPr>
        </p:nvSpPr>
        <p:spPr>
          <a:xfrm>
            <a:off x="688974" y="2824859"/>
            <a:ext cx="7769225" cy="1372791"/>
          </a:xfrm>
        </p:spPr>
        <p:txBody>
          <a:bodyPr/>
          <a:lstStyle/>
          <a:p>
            <a:r>
              <a:rPr lang="en-US" sz="1400" dirty="0"/>
              <a:t>- Ram Mohan Kamaraj</a:t>
            </a:r>
          </a:p>
          <a:p>
            <a:r>
              <a:rPr lang="en-US" sz="1400" dirty="0"/>
              <a:t>- Dnyaneshwari Sanjeev </a:t>
            </a:r>
            <a:r>
              <a:rPr lang="en-US" sz="1400" dirty="0" err="1"/>
              <a:t>Barkase</a:t>
            </a:r>
            <a:endParaRPr lang="en-US" sz="1400" dirty="0"/>
          </a:p>
          <a:p>
            <a:r>
              <a:rPr lang="en-US" sz="1400" dirty="0"/>
              <a:t>- Arul Prakash Ekambaram</a:t>
            </a:r>
          </a:p>
          <a:p>
            <a:r>
              <a:rPr lang="en-US" sz="1400" dirty="0"/>
              <a:t>- Dwarakesh Rajagopalan</a:t>
            </a:r>
          </a:p>
          <a:p>
            <a:endParaRPr lang="en-US" dirty="0"/>
          </a:p>
        </p:txBody>
      </p:sp>
      <p:sp>
        <p:nvSpPr>
          <p:cNvPr id="1431554" name="Rectangle 2"/>
          <p:cNvSpPr>
            <a:spLocks noGrp="1" noChangeArrowheads="1"/>
          </p:cNvSpPr>
          <p:nvPr>
            <p:ph type="ctrTitle"/>
          </p:nvPr>
        </p:nvSpPr>
        <p:spPr/>
        <p:txBody>
          <a:bodyPr/>
          <a:lstStyle/>
          <a:p>
            <a:r>
              <a:rPr lang="en-US" dirty="0" smtClean="0"/>
              <a:t>Jack of All Trades</a:t>
            </a:r>
            <a:endParaRPr lang="en-US" dirty="0"/>
          </a:p>
        </p:txBody>
      </p:sp>
    </p:spTree>
    <p:extLst>
      <p:ext uri="{BB962C8B-B14F-4D97-AF65-F5344CB8AC3E}">
        <p14:creationId xmlns:p14="http://schemas.microsoft.com/office/powerpoint/2010/main" val="3640822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effectLst>
            <a:outerShdw blurRad="50800" dist="38100" dir="5400000" algn="t" rotWithShape="0">
              <a:prstClr val="black">
                <a:alpha val="40000"/>
              </a:prstClr>
            </a:outerShdw>
          </a:effectLst>
        </p:spPr>
        <p:txBody>
          <a:bodyPr>
            <a:normAutofit fontScale="90000"/>
          </a:bodyPr>
          <a:lstStyle/>
          <a:p>
            <a:r>
              <a:rPr lang="en-US" dirty="0"/>
              <a:t>Advantages of Proposed Solution</a:t>
            </a:r>
          </a:p>
        </p:txBody>
      </p:sp>
      <p:grpSp>
        <p:nvGrpSpPr>
          <p:cNvPr id="4" name="Group 3"/>
          <p:cNvGrpSpPr/>
          <p:nvPr/>
        </p:nvGrpSpPr>
        <p:grpSpPr>
          <a:xfrm>
            <a:off x="161841" y="1314247"/>
            <a:ext cx="8464270" cy="3071636"/>
            <a:chOff x="0" y="147629"/>
            <a:chExt cx="10363200" cy="2515006"/>
          </a:xfrm>
        </p:grpSpPr>
        <p:sp>
          <p:nvSpPr>
            <p:cNvPr id="5" name="Rounded Rectangle 4"/>
            <p:cNvSpPr/>
            <p:nvPr/>
          </p:nvSpPr>
          <p:spPr>
            <a:xfrm>
              <a:off x="0" y="147629"/>
              <a:ext cx="10363200" cy="251500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ounded Rectangle 4"/>
            <p:cNvSpPr txBox="1"/>
            <p:nvPr/>
          </p:nvSpPr>
          <p:spPr>
            <a:xfrm>
              <a:off x="609600" y="508433"/>
              <a:ext cx="9630828" cy="20314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endParaRPr lang="en-US" sz="2000" kern="1200" dirty="0">
                <a:latin typeface="Arial" panose="020B0604020202020204" pitchFamily="34" charset="0"/>
                <a:cs typeface="Arial" panose="020B0604020202020204" pitchFamily="34" charset="0"/>
              </a:endParaRPr>
            </a:p>
          </p:txBody>
        </p:sp>
      </p:grpSp>
      <p:sp>
        <p:nvSpPr>
          <p:cNvPr id="2" name="Content Placeholder 1"/>
          <p:cNvSpPr>
            <a:spLocks noGrp="1"/>
          </p:cNvSpPr>
          <p:nvPr>
            <p:ph idx="1"/>
          </p:nvPr>
        </p:nvSpPr>
        <p:spPr>
          <a:xfrm>
            <a:off x="688976" y="1754905"/>
            <a:ext cx="7521574" cy="1985159"/>
          </a:xfrm>
        </p:spPr>
        <p:txBody>
          <a:bodyPr/>
          <a:lstStyle/>
          <a:p>
            <a:r>
              <a:rPr lang="en-US" dirty="0" smtClean="0"/>
              <a:t>The proposed solution is targeting three different sectors – Real Estate, Agriculture and Finance  </a:t>
            </a:r>
          </a:p>
          <a:p>
            <a:r>
              <a:rPr lang="en-US" dirty="0" smtClean="0"/>
              <a:t>A potential buyer of a farm land will have sufficient information to arrive at a decision</a:t>
            </a:r>
          </a:p>
          <a:p>
            <a:r>
              <a:rPr lang="en-US" dirty="0" smtClean="0"/>
              <a:t>A farmer will have sufficient details to improve his yield and revenue</a:t>
            </a:r>
          </a:p>
          <a:p>
            <a:r>
              <a:rPr lang="en-US" dirty="0" smtClean="0"/>
              <a:t>Financial Institution can decide on eligibility of the loans quickly based on the details of the report. </a:t>
            </a:r>
            <a:endParaRPr lang="en-US" dirty="0"/>
          </a:p>
        </p:txBody>
      </p:sp>
    </p:spTree>
    <p:extLst>
      <p:ext uri="{BB962C8B-B14F-4D97-AF65-F5344CB8AC3E}">
        <p14:creationId xmlns:p14="http://schemas.microsoft.com/office/powerpoint/2010/main" val="4044948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effectLst>
            <a:outerShdw blurRad="50800" dist="38100" dir="5400000" algn="t" rotWithShape="0">
              <a:prstClr val="black">
                <a:alpha val="40000"/>
              </a:prstClr>
            </a:outerShdw>
          </a:effectLst>
        </p:spPr>
        <p:txBody>
          <a:bodyPr>
            <a:normAutofit fontScale="90000"/>
          </a:bodyPr>
          <a:lstStyle/>
          <a:p>
            <a:r>
              <a:rPr lang="en-US" dirty="0"/>
              <a:t>Ease of Implementation: Scalability</a:t>
            </a:r>
          </a:p>
        </p:txBody>
      </p:sp>
      <p:grpSp>
        <p:nvGrpSpPr>
          <p:cNvPr id="4" name="Group 3"/>
          <p:cNvGrpSpPr/>
          <p:nvPr/>
        </p:nvGrpSpPr>
        <p:grpSpPr>
          <a:xfrm>
            <a:off x="161841" y="952500"/>
            <a:ext cx="8464270" cy="3433383"/>
            <a:chOff x="0" y="147629"/>
            <a:chExt cx="10363200" cy="2515006"/>
          </a:xfrm>
        </p:grpSpPr>
        <p:sp>
          <p:nvSpPr>
            <p:cNvPr id="5" name="Rounded Rectangle 4"/>
            <p:cNvSpPr/>
            <p:nvPr/>
          </p:nvSpPr>
          <p:spPr>
            <a:xfrm>
              <a:off x="0" y="147629"/>
              <a:ext cx="10363200" cy="251500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ounded Rectangle 4"/>
            <p:cNvSpPr txBox="1"/>
            <p:nvPr/>
          </p:nvSpPr>
          <p:spPr>
            <a:xfrm>
              <a:off x="609600" y="508433"/>
              <a:ext cx="9630828" cy="20314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endParaRPr lang="en-US" sz="2000" kern="1200" dirty="0">
                <a:latin typeface="Arial" panose="020B0604020202020204" pitchFamily="34" charset="0"/>
                <a:cs typeface="Arial" panose="020B0604020202020204" pitchFamily="34" charset="0"/>
              </a:endParaRPr>
            </a:p>
          </p:txBody>
        </p:sp>
      </p:grpSp>
      <p:sp>
        <p:nvSpPr>
          <p:cNvPr id="2" name="Content Placeholder 1"/>
          <p:cNvSpPr>
            <a:spLocks noGrp="1"/>
          </p:cNvSpPr>
          <p:nvPr>
            <p:ph idx="1"/>
          </p:nvPr>
        </p:nvSpPr>
        <p:spPr>
          <a:xfrm>
            <a:off x="659739" y="1104900"/>
            <a:ext cx="6810375" cy="3196400"/>
          </a:xfrm>
        </p:spPr>
        <p:txBody>
          <a:bodyPr/>
          <a:lstStyle/>
          <a:p>
            <a:r>
              <a:rPr lang="en-US" dirty="0"/>
              <a:t>We can provide API based solutions as well as UI based solution. It is easy for the </a:t>
            </a:r>
            <a:r>
              <a:rPr lang="en-US" dirty="0" smtClean="0"/>
              <a:t>members/customers </a:t>
            </a:r>
            <a:r>
              <a:rPr lang="en-US" dirty="0"/>
              <a:t>to adapt</a:t>
            </a:r>
            <a:r>
              <a:rPr lang="en-US" dirty="0" smtClean="0"/>
              <a:t>.</a:t>
            </a:r>
          </a:p>
          <a:p>
            <a:r>
              <a:rPr lang="en-US" dirty="0" smtClean="0"/>
              <a:t>We can extend the report to other sector like Insurance, where a company can determine the risks of a land/locality based on the proposed report</a:t>
            </a:r>
            <a:endParaRPr lang="en-US" dirty="0"/>
          </a:p>
          <a:p>
            <a:pPr marL="0" indent="0">
              <a:buNone/>
            </a:pPr>
            <a:r>
              <a:rPr lang="en-US" b="1" u="sng" dirty="0" smtClean="0"/>
              <a:t>Challenges</a:t>
            </a:r>
            <a:endParaRPr lang="en-US" b="1" u="sng" dirty="0"/>
          </a:p>
          <a:p>
            <a:r>
              <a:rPr lang="en-US" dirty="0" smtClean="0"/>
              <a:t>Availability of APIs to provide below details</a:t>
            </a:r>
          </a:p>
          <a:p>
            <a:pPr lvl="1">
              <a:spcAft>
                <a:spcPts val="300"/>
              </a:spcAft>
              <a:buClr>
                <a:schemeClr val="tx1"/>
              </a:buClr>
              <a:buFont typeface="Wingdings" panose="05000000000000000000" pitchFamily="2" charset="2"/>
              <a:buChar char="ü"/>
            </a:pPr>
            <a:r>
              <a:rPr lang="en-US" dirty="0" smtClean="0"/>
              <a:t>Valuation for the farm land</a:t>
            </a:r>
          </a:p>
          <a:p>
            <a:pPr lvl="1">
              <a:spcAft>
                <a:spcPts val="300"/>
              </a:spcAft>
              <a:buClr>
                <a:schemeClr val="tx1"/>
              </a:buClr>
              <a:buFont typeface="Wingdings" panose="05000000000000000000" pitchFamily="2" charset="2"/>
              <a:buChar char="ü"/>
            </a:pPr>
            <a:r>
              <a:rPr lang="en-US" dirty="0" smtClean="0"/>
              <a:t>Comparison </a:t>
            </a:r>
            <a:r>
              <a:rPr lang="en-US" dirty="0"/>
              <a:t>of the land price in the </a:t>
            </a:r>
            <a:r>
              <a:rPr lang="en-US" dirty="0" smtClean="0"/>
              <a:t>area</a:t>
            </a:r>
          </a:p>
          <a:p>
            <a:pPr lvl="1">
              <a:spcAft>
                <a:spcPts val="300"/>
              </a:spcAft>
              <a:buClr>
                <a:schemeClr val="tx1"/>
              </a:buClr>
              <a:buFont typeface="Wingdings" panose="05000000000000000000" pitchFamily="2" charset="2"/>
              <a:buChar char="ü"/>
            </a:pPr>
            <a:r>
              <a:rPr lang="en-US" dirty="0"/>
              <a:t>Detail of encumbrance on the land</a:t>
            </a:r>
          </a:p>
          <a:p>
            <a:endParaRPr lang="en-US" dirty="0"/>
          </a:p>
        </p:txBody>
      </p:sp>
    </p:spTree>
    <p:extLst>
      <p:ext uri="{BB962C8B-B14F-4D97-AF65-F5344CB8AC3E}">
        <p14:creationId xmlns:p14="http://schemas.microsoft.com/office/powerpoint/2010/main" val="3889325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effectLst>
            <a:outerShdw blurRad="50800" dist="38100" dir="5400000" algn="t" rotWithShape="0">
              <a:prstClr val="black">
                <a:alpha val="40000"/>
              </a:prstClr>
            </a:outerShdw>
          </a:effectLst>
        </p:spPr>
        <p:txBody>
          <a:bodyPr>
            <a:normAutofit fontScale="90000"/>
          </a:bodyPr>
          <a:lstStyle/>
          <a:p>
            <a:r>
              <a:rPr lang="en-US" dirty="0"/>
              <a:t>Competitive Advantage : Barriers to entry</a:t>
            </a:r>
          </a:p>
        </p:txBody>
      </p:sp>
      <p:grpSp>
        <p:nvGrpSpPr>
          <p:cNvPr id="4" name="Group 3"/>
          <p:cNvGrpSpPr/>
          <p:nvPr/>
        </p:nvGrpSpPr>
        <p:grpSpPr>
          <a:xfrm>
            <a:off x="161841" y="1314247"/>
            <a:ext cx="8464270" cy="3071636"/>
            <a:chOff x="0" y="147629"/>
            <a:chExt cx="10363200" cy="2515006"/>
          </a:xfrm>
        </p:grpSpPr>
        <p:sp>
          <p:nvSpPr>
            <p:cNvPr id="5" name="Rounded Rectangle 4"/>
            <p:cNvSpPr/>
            <p:nvPr/>
          </p:nvSpPr>
          <p:spPr>
            <a:xfrm>
              <a:off x="0" y="147629"/>
              <a:ext cx="10363200" cy="251500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ounded Rectangle 4"/>
            <p:cNvSpPr txBox="1"/>
            <p:nvPr/>
          </p:nvSpPr>
          <p:spPr>
            <a:xfrm>
              <a:off x="609600" y="508433"/>
              <a:ext cx="9630828" cy="20314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endParaRPr lang="en-US" sz="2000" kern="1200" dirty="0">
                <a:latin typeface="Arial" panose="020B0604020202020204" pitchFamily="34" charset="0"/>
                <a:cs typeface="Arial" panose="020B0604020202020204" pitchFamily="34" charset="0"/>
              </a:endParaRPr>
            </a:p>
          </p:txBody>
        </p:sp>
      </p:grpSp>
      <p:sp>
        <p:nvSpPr>
          <p:cNvPr id="2" name="Content Placeholder 1"/>
          <p:cNvSpPr>
            <a:spLocks noGrp="1"/>
          </p:cNvSpPr>
          <p:nvPr>
            <p:ph idx="1"/>
          </p:nvPr>
        </p:nvSpPr>
        <p:spPr>
          <a:xfrm>
            <a:off x="688976" y="1754905"/>
            <a:ext cx="6810375" cy="1754326"/>
          </a:xfrm>
        </p:spPr>
        <p:txBody>
          <a:bodyPr/>
          <a:lstStyle/>
          <a:p>
            <a:r>
              <a:rPr lang="en-US" dirty="0" smtClean="0"/>
              <a:t>There are very few products in the market to digitally solve the farming related issues </a:t>
            </a:r>
          </a:p>
          <a:p>
            <a:r>
              <a:rPr lang="en-US" dirty="0" smtClean="0"/>
              <a:t>As per our knowledge, we have very limited participation of private companies in collating information about a farm or a geography in India</a:t>
            </a:r>
          </a:p>
          <a:p>
            <a:r>
              <a:rPr lang="en-US" dirty="0" smtClean="0"/>
              <a:t>The data will be very much useful to Corporates who are setting their footprints in farming.</a:t>
            </a:r>
            <a:endParaRPr lang="en-US" dirty="0"/>
          </a:p>
        </p:txBody>
      </p:sp>
    </p:spTree>
    <p:extLst>
      <p:ext uri="{BB962C8B-B14F-4D97-AF65-F5344CB8AC3E}">
        <p14:creationId xmlns:p14="http://schemas.microsoft.com/office/powerpoint/2010/main" val="1625293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4" name="Rectangle 2"/>
          <p:cNvSpPr>
            <a:spLocks noGrp="1" noChangeArrowheads="1"/>
          </p:cNvSpPr>
          <p:nvPr>
            <p:ph type="ctrTitle"/>
          </p:nvPr>
        </p:nvSpPr>
        <p:spPr/>
        <p:txBody>
          <a:bodyPr/>
          <a:lstStyle/>
          <a:p>
            <a:r>
              <a:rPr lang="en-US" dirty="0"/>
              <a:t>Thank You</a:t>
            </a:r>
          </a:p>
        </p:txBody>
      </p:sp>
    </p:spTree>
    <p:extLst>
      <p:ext uri="{BB962C8B-B14F-4D97-AF65-F5344CB8AC3E}">
        <p14:creationId xmlns:p14="http://schemas.microsoft.com/office/powerpoint/2010/main" val="174732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effectLst>
            <a:outerShdw blurRad="50800" dist="38100" dir="5400000" algn="t" rotWithShape="0">
              <a:prstClr val="black">
                <a:alpha val="40000"/>
              </a:prstClr>
            </a:outerShdw>
          </a:effectLst>
        </p:spPr>
        <p:txBody>
          <a:bodyPr>
            <a:normAutofit fontScale="90000"/>
          </a:bodyPr>
          <a:lstStyle/>
          <a:p>
            <a:r>
              <a:rPr lang="en-US" dirty="0"/>
              <a:t>Business Case – Problem Statement</a:t>
            </a:r>
          </a:p>
        </p:txBody>
      </p:sp>
      <p:grpSp>
        <p:nvGrpSpPr>
          <p:cNvPr id="4" name="Group 3"/>
          <p:cNvGrpSpPr/>
          <p:nvPr/>
        </p:nvGrpSpPr>
        <p:grpSpPr>
          <a:xfrm>
            <a:off x="168191" y="1219200"/>
            <a:ext cx="8464270" cy="3683000"/>
            <a:chOff x="0" y="147629"/>
            <a:chExt cx="10363200" cy="2515006"/>
          </a:xfrm>
        </p:grpSpPr>
        <p:sp>
          <p:nvSpPr>
            <p:cNvPr id="5" name="Rounded Rectangle 4"/>
            <p:cNvSpPr/>
            <p:nvPr/>
          </p:nvSpPr>
          <p:spPr>
            <a:xfrm>
              <a:off x="0" y="147629"/>
              <a:ext cx="10363200" cy="251500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ounded Rectangle 4"/>
            <p:cNvSpPr txBox="1"/>
            <p:nvPr/>
          </p:nvSpPr>
          <p:spPr>
            <a:xfrm>
              <a:off x="609600" y="508433"/>
              <a:ext cx="9630828" cy="20314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endParaRPr lang="en-US" sz="2000" kern="1200" dirty="0">
                <a:latin typeface="Arial" panose="020B0604020202020204" pitchFamily="34" charset="0"/>
                <a:cs typeface="Arial" panose="020B0604020202020204" pitchFamily="34" charset="0"/>
              </a:endParaRPr>
            </a:p>
          </p:txBody>
        </p:sp>
      </p:grpSp>
      <p:sp>
        <p:nvSpPr>
          <p:cNvPr id="7" name="Rectangle 6"/>
          <p:cNvSpPr/>
          <p:nvPr/>
        </p:nvSpPr>
        <p:spPr>
          <a:xfrm>
            <a:off x="404601" y="1833086"/>
            <a:ext cx="8121233" cy="3323987"/>
          </a:xfrm>
          <a:prstGeom prst="rect">
            <a:avLst/>
          </a:prstGeom>
        </p:spPr>
        <p:txBody>
          <a:bodyPr wrap="square">
            <a:spAutoFit/>
          </a:bodyPr>
          <a:lstStyle/>
          <a:p>
            <a:pPr marL="285750" indent="-285750">
              <a:buFont typeface="Arial" panose="020B0604020202020204" pitchFamily="34" charset="0"/>
              <a:buChar char="•"/>
            </a:pPr>
            <a:r>
              <a:rPr lang="en-US" sz="1400" b="1" dirty="0" smtClean="0"/>
              <a:t>Buying a Farm Land – Real Estate Sector </a:t>
            </a:r>
          </a:p>
          <a:p>
            <a:endParaRPr lang="en-US" sz="1400" b="1" dirty="0" smtClean="0"/>
          </a:p>
          <a:p>
            <a:pPr marL="742950" lvl="1" indent="-285750">
              <a:buFont typeface="Arial" panose="020B0604020202020204" pitchFamily="34" charset="0"/>
              <a:buChar char="•"/>
            </a:pPr>
            <a:r>
              <a:rPr lang="en-US" sz="1400" dirty="0" smtClean="0"/>
              <a:t>Scenario 1: A </a:t>
            </a:r>
            <a:r>
              <a:rPr lang="en-US" sz="1400" dirty="0"/>
              <a:t>buyer visits </a:t>
            </a:r>
            <a:r>
              <a:rPr lang="en-US" sz="1400" dirty="0" smtClean="0"/>
              <a:t>any of the </a:t>
            </a:r>
            <a:r>
              <a:rPr lang="en-US" sz="1400" dirty="0"/>
              <a:t>real estate websites like </a:t>
            </a:r>
            <a:r>
              <a:rPr lang="en-US" sz="1400" dirty="0" smtClean="0"/>
              <a:t>99acres, Housing.com </a:t>
            </a:r>
            <a:r>
              <a:rPr lang="en-US" sz="1400" dirty="0"/>
              <a:t>or Magic Bricks and searches for a Farm Land in a specific location and contacts the </a:t>
            </a:r>
            <a:r>
              <a:rPr lang="en-US" sz="1400" dirty="0" smtClean="0"/>
              <a:t>seller to proceed with a deal. </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smtClean="0"/>
              <a:t>Scenario 2: A </a:t>
            </a:r>
            <a:r>
              <a:rPr lang="en-US" sz="1400" dirty="0"/>
              <a:t>buyer can contact the brokers in a specific location to buy a farm </a:t>
            </a:r>
            <a:r>
              <a:rPr lang="en-US" sz="1400" dirty="0" smtClean="0"/>
              <a:t>land</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smtClean="0"/>
              <a:t>Problem: A </a:t>
            </a:r>
            <a:r>
              <a:rPr lang="en-US" sz="1400" dirty="0"/>
              <a:t>buyer can </a:t>
            </a:r>
            <a:r>
              <a:rPr lang="en-US" sz="1400" dirty="0" smtClean="0"/>
              <a:t>get the details of </a:t>
            </a:r>
            <a:r>
              <a:rPr lang="en-US" sz="1400" dirty="0"/>
              <a:t>rainfall/climatic conditions/Irrigation facilities about the locality by contacting the seller/broker. He may not get the accurate </a:t>
            </a:r>
            <a:r>
              <a:rPr lang="en-US" sz="1400" dirty="0" smtClean="0"/>
              <a:t>information. There </a:t>
            </a:r>
            <a:r>
              <a:rPr lang="en-US" sz="1400" dirty="0"/>
              <a:t>is a possibility that the buyer might be provided with a false information about the land by a broker/seller for the sake of money</a:t>
            </a:r>
          </a:p>
          <a:p>
            <a:pPr marL="742950" lvl="1" indent="-285750">
              <a:buFont typeface="Arial" panose="020B0604020202020204" pitchFamily="34" charset="0"/>
              <a:buChar char="•"/>
            </a:pPr>
            <a:endParaRPr lang="en-US" sz="1400" dirty="0" smtClean="0"/>
          </a:p>
          <a:p>
            <a:pPr marL="285750" indent="-285750">
              <a:buFont typeface="Arial" panose="020B0604020202020204" pitchFamily="34" charset="0"/>
              <a:buChar char="•"/>
            </a:pPr>
            <a:endParaRPr lang="en-US" sz="1400" dirty="0" smtClean="0"/>
          </a:p>
          <a:p>
            <a:endParaRPr lang="en-US" sz="1400" dirty="0"/>
          </a:p>
        </p:txBody>
      </p:sp>
    </p:spTree>
    <p:extLst>
      <p:ext uri="{BB962C8B-B14F-4D97-AF65-F5344CB8AC3E}">
        <p14:creationId xmlns:p14="http://schemas.microsoft.com/office/powerpoint/2010/main" val="775236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effectLst>
            <a:outerShdw blurRad="50800" dist="38100" dir="5400000" algn="t" rotWithShape="0">
              <a:prstClr val="black">
                <a:alpha val="40000"/>
              </a:prstClr>
            </a:outerShdw>
          </a:effectLst>
        </p:spPr>
        <p:txBody>
          <a:bodyPr>
            <a:normAutofit fontScale="90000"/>
          </a:bodyPr>
          <a:lstStyle/>
          <a:p>
            <a:r>
              <a:rPr lang="en-US" dirty="0"/>
              <a:t>Business Case – Problem Statement (</a:t>
            </a:r>
            <a:r>
              <a:rPr lang="en-US" dirty="0" err="1"/>
              <a:t>Cont</a:t>
            </a:r>
            <a:r>
              <a:rPr lang="en-US" dirty="0"/>
              <a:t>)</a:t>
            </a:r>
          </a:p>
        </p:txBody>
      </p:sp>
      <p:grpSp>
        <p:nvGrpSpPr>
          <p:cNvPr id="4" name="Group 3"/>
          <p:cNvGrpSpPr/>
          <p:nvPr/>
        </p:nvGrpSpPr>
        <p:grpSpPr>
          <a:xfrm>
            <a:off x="168191" y="1219200"/>
            <a:ext cx="8464270" cy="3683000"/>
            <a:chOff x="0" y="147629"/>
            <a:chExt cx="10363200" cy="2515006"/>
          </a:xfrm>
        </p:grpSpPr>
        <p:sp>
          <p:nvSpPr>
            <p:cNvPr id="5" name="Rounded Rectangle 4"/>
            <p:cNvSpPr/>
            <p:nvPr/>
          </p:nvSpPr>
          <p:spPr>
            <a:xfrm>
              <a:off x="0" y="147629"/>
              <a:ext cx="10363200" cy="251500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ounded Rectangle 4"/>
            <p:cNvSpPr txBox="1"/>
            <p:nvPr/>
          </p:nvSpPr>
          <p:spPr>
            <a:xfrm>
              <a:off x="609600" y="508433"/>
              <a:ext cx="9630828" cy="20314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endParaRPr lang="en-US" sz="2000" kern="1200" dirty="0">
                <a:latin typeface="Arial" panose="020B0604020202020204" pitchFamily="34" charset="0"/>
                <a:cs typeface="Arial" panose="020B0604020202020204" pitchFamily="34" charset="0"/>
              </a:endParaRPr>
            </a:p>
          </p:txBody>
        </p:sp>
      </p:grpSp>
      <p:sp>
        <p:nvSpPr>
          <p:cNvPr id="7" name="Rectangle 6"/>
          <p:cNvSpPr/>
          <p:nvPr/>
        </p:nvSpPr>
        <p:spPr>
          <a:xfrm>
            <a:off x="404601" y="1833086"/>
            <a:ext cx="8121233" cy="3323987"/>
          </a:xfrm>
          <a:prstGeom prst="rect">
            <a:avLst/>
          </a:prstGeom>
        </p:spPr>
        <p:txBody>
          <a:bodyPr wrap="square">
            <a:spAutoFit/>
          </a:bodyPr>
          <a:lstStyle/>
          <a:p>
            <a:pPr marL="285750" indent="-285750">
              <a:buFont typeface="Arial" panose="020B0604020202020204" pitchFamily="34" charset="0"/>
              <a:buChar char="•"/>
            </a:pPr>
            <a:r>
              <a:rPr lang="en-US" sz="1400" b="1" dirty="0" smtClean="0"/>
              <a:t>Improving my Farm Land – Agriculture Sector </a:t>
            </a:r>
          </a:p>
          <a:p>
            <a:endParaRPr lang="en-US" sz="1400" b="1" dirty="0" smtClean="0"/>
          </a:p>
          <a:p>
            <a:pPr marL="742950" lvl="1" indent="-285750">
              <a:buFont typeface="Arial" panose="020B0604020202020204" pitchFamily="34" charset="0"/>
              <a:buChar char="•"/>
            </a:pPr>
            <a:r>
              <a:rPr lang="en-US" sz="1400" dirty="0" smtClean="0"/>
              <a:t>Scenario 1: A person who is very new to farming will not know the details like </a:t>
            </a:r>
          </a:p>
          <a:p>
            <a:pPr marL="1200150" lvl="2" indent="-285750">
              <a:buFont typeface="Arial" panose="020B0604020202020204" pitchFamily="34" charset="0"/>
              <a:buChar char="•"/>
            </a:pPr>
            <a:r>
              <a:rPr lang="en-US" sz="1400" dirty="0" smtClean="0"/>
              <a:t>Different types of crops that can be cultivated in his farm</a:t>
            </a:r>
          </a:p>
          <a:p>
            <a:pPr marL="1200150" lvl="2" indent="-285750">
              <a:buFont typeface="Arial" panose="020B0604020202020204" pitchFamily="34" charset="0"/>
              <a:buChar char="•"/>
            </a:pPr>
            <a:r>
              <a:rPr lang="en-US" sz="1400" dirty="0" smtClean="0"/>
              <a:t>Market demand for the crops that can be cultivated in his farm</a:t>
            </a:r>
          </a:p>
          <a:p>
            <a:pPr marL="1200150" lvl="2" indent="-285750">
              <a:buFont typeface="Arial" panose="020B0604020202020204" pitchFamily="34" charset="0"/>
              <a:buChar char="•"/>
            </a:pPr>
            <a:r>
              <a:rPr lang="en-US" sz="1400" dirty="0" smtClean="0"/>
              <a:t>List of the crops that is being cultivated in his locality</a:t>
            </a:r>
          </a:p>
          <a:p>
            <a:pPr marL="1200150" lvl="2" indent="-285750">
              <a:buFont typeface="Arial" panose="020B0604020202020204" pitchFamily="34" charset="0"/>
              <a:buChar char="•"/>
            </a:pPr>
            <a:r>
              <a:rPr lang="en-US" sz="1400" dirty="0" smtClean="0"/>
              <a:t>Details of the water bodies in his locality</a:t>
            </a:r>
          </a:p>
          <a:p>
            <a:pPr marL="1200150" lvl="2" indent="-285750">
              <a:buFont typeface="Arial" panose="020B0604020202020204" pitchFamily="34" charset="0"/>
              <a:buChar char="•"/>
            </a:pPr>
            <a:r>
              <a:rPr lang="en-US" sz="1400" dirty="0"/>
              <a:t>Details of the </a:t>
            </a:r>
            <a:r>
              <a:rPr lang="en-US" sz="1400" dirty="0" smtClean="0"/>
              <a:t>cultivation in his land </a:t>
            </a:r>
            <a:r>
              <a:rPr lang="en-US" sz="1400" dirty="0"/>
              <a:t>in the </a:t>
            </a:r>
            <a:r>
              <a:rPr lang="en-US" sz="1400" dirty="0" smtClean="0"/>
              <a:t>past</a:t>
            </a:r>
          </a:p>
          <a:p>
            <a:pPr marL="1200150" lvl="2" indent="-285750">
              <a:buFont typeface="Arial" panose="020B0604020202020204" pitchFamily="34" charset="0"/>
              <a:buChar char="•"/>
            </a:pPr>
            <a:r>
              <a:rPr lang="en-US" sz="1400" dirty="0"/>
              <a:t>Climatic </a:t>
            </a:r>
            <a:r>
              <a:rPr lang="en-US" sz="1400" dirty="0" smtClean="0"/>
              <a:t>conditions/Rainfall pattern </a:t>
            </a:r>
            <a:r>
              <a:rPr lang="en-US" sz="1400" dirty="0"/>
              <a:t>of the </a:t>
            </a:r>
            <a:r>
              <a:rPr lang="en-US" sz="1400" dirty="0" smtClean="0"/>
              <a:t>area</a:t>
            </a:r>
          </a:p>
          <a:p>
            <a:pPr marL="1200150" lvl="2" indent="-285750">
              <a:buFont typeface="Arial" panose="020B0604020202020204" pitchFamily="34" charset="0"/>
              <a:buChar char="•"/>
            </a:pPr>
            <a:endParaRPr lang="en-US" sz="1400" dirty="0" smtClean="0"/>
          </a:p>
          <a:p>
            <a:pPr marL="742950" lvl="1" indent="-285750">
              <a:buFont typeface="Arial" panose="020B0604020202020204" pitchFamily="34" charset="0"/>
              <a:buChar char="•"/>
            </a:pPr>
            <a:r>
              <a:rPr lang="en-US" sz="1400" dirty="0" smtClean="0"/>
              <a:t>Scenario 2: A farmer who is very much experienced, but not aware of the details like</a:t>
            </a:r>
          </a:p>
          <a:p>
            <a:pPr marL="1200150" lvl="2" indent="-285750">
              <a:buFont typeface="Arial" panose="020B0604020202020204" pitchFamily="34" charset="0"/>
              <a:buChar char="•"/>
            </a:pPr>
            <a:r>
              <a:rPr lang="en-US" sz="1400" dirty="0" smtClean="0"/>
              <a:t>Different </a:t>
            </a:r>
            <a:r>
              <a:rPr lang="en-US" sz="1400" dirty="0"/>
              <a:t>types of crops that can be cultivated in his farm</a:t>
            </a:r>
          </a:p>
          <a:p>
            <a:pPr marL="1200150" lvl="2" indent="-285750">
              <a:buFont typeface="Arial" panose="020B0604020202020204" pitchFamily="34" charset="0"/>
              <a:buChar char="•"/>
            </a:pPr>
            <a:r>
              <a:rPr lang="en-US" sz="1400" dirty="0"/>
              <a:t>Market demand for the crops that can be cultivated in his farm</a:t>
            </a:r>
            <a:endParaRPr lang="en-US" sz="1400" dirty="0" smtClean="0"/>
          </a:p>
          <a:p>
            <a:pPr marL="285750" indent="-285750">
              <a:buFont typeface="Arial" panose="020B0604020202020204" pitchFamily="34" charset="0"/>
              <a:buChar char="•"/>
            </a:pPr>
            <a:endParaRPr lang="en-US" sz="1400" dirty="0" smtClean="0"/>
          </a:p>
          <a:p>
            <a:endParaRPr lang="en-US" sz="1400" dirty="0"/>
          </a:p>
        </p:txBody>
      </p:sp>
    </p:spTree>
    <p:extLst>
      <p:ext uri="{BB962C8B-B14F-4D97-AF65-F5344CB8AC3E}">
        <p14:creationId xmlns:p14="http://schemas.microsoft.com/office/powerpoint/2010/main" val="3494771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effectLst>
            <a:outerShdw blurRad="50800" dist="38100" dir="5400000" algn="t" rotWithShape="0">
              <a:prstClr val="black">
                <a:alpha val="40000"/>
              </a:prstClr>
            </a:outerShdw>
          </a:effectLst>
        </p:spPr>
        <p:txBody>
          <a:bodyPr>
            <a:normAutofit fontScale="90000"/>
          </a:bodyPr>
          <a:lstStyle/>
          <a:p>
            <a:r>
              <a:rPr lang="en-US" dirty="0"/>
              <a:t>Business Case – Problem Statement (</a:t>
            </a:r>
            <a:r>
              <a:rPr lang="en-US" dirty="0" err="1"/>
              <a:t>Cont</a:t>
            </a:r>
            <a:r>
              <a:rPr lang="en-US" dirty="0"/>
              <a:t>)</a:t>
            </a:r>
          </a:p>
        </p:txBody>
      </p:sp>
      <p:grpSp>
        <p:nvGrpSpPr>
          <p:cNvPr id="4" name="Group 3"/>
          <p:cNvGrpSpPr/>
          <p:nvPr/>
        </p:nvGrpSpPr>
        <p:grpSpPr>
          <a:xfrm>
            <a:off x="168191" y="1219200"/>
            <a:ext cx="8464270" cy="3683000"/>
            <a:chOff x="0" y="147629"/>
            <a:chExt cx="10363200" cy="2515006"/>
          </a:xfrm>
        </p:grpSpPr>
        <p:sp>
          <p:nvSpPr>
            <p:cNvPr id="5" name="Rounded Rectangle 4"/>
            <p:cNvSpPr/>
            <p:nvPr/>
          </p:nvSpPr>
          <p:spPr>
            <a:xfrm>
              <a:off x="0" y="147629"/>
              <a:ext cx="10363200" cy="251500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ounded Rectangle 4"/>
            <p:cNvSpPr txBox="1"/>
            <p:nvPr/>
          </p:nvSpPr>
          <p:spPr>
            <a:xfrm>
              <a:off x="609600" y="508433"/>
              <a:ext cx="9630828" cy="20314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endParaRPr lang="en-US" sz="2000" kern="1200" dirty="0">
                <a:latin typeface="Arial" panose="020B0604020202020204" pitchFamily="34" charset="0"/>
                <a:cs typeface="Arial" panose="020B0604020202020204" pitchFamily="34" charset="0"/>
              </a:endParaRPr>
            </a:p>
          </p:txBody>
        </p:sp>
      </p:grpSp>
      <p:sp>
        <p:nvSpPr>
          <p:cNvPr id="7" name="Rectangle 6"/>
          <p:cNvSpPr/>
          <p:nvPr/>
        </p:nvSpPr>
        <p:spPr>
          <a:xfrm>
            <a:off x="404601" y="1833086"/>
            <a:ext cx="8121233" cy="2462213"/>
          </a:xfrm>
          <a:prstGeom prst="rect">
            <a:avLst/>
          </a:prstGeom>
        </p:spPr>
        <p:txBody>
          <a:bodyPr wrap="square">
            <a:spAutoFit/>
          </a:bodyPr>
          <a:lstStyle/>
          <a:p>
            <a:pPr marL="285750" indent="-285750">
              <a:buFont typeface="Arial" panose="020B0604020202020204" pitchFamily="34" charset="0"/>
              <a:buChar char="•"/>
            </a:pPr>
            <a:r>
              <a:rPr lang="en-US" sz="1400" b="1" dirty="0" smtClean="0"/>
              <a:t>Lending for a Farm Land – Finance  </a:t>
            </a:r>
          </a:p>
          <a:p>
            <a:endParaRPr lang="en-US" sz="1400" b="1" dirty="0" smtClean="0"/>
          </a:p>
          <a:p>
            <a:pPr marL="742950" lvl="1" indent="-285750">
              <a:buFont typeface="Arial" panose="020B0604020202020204" pitchFamily="34" charset="0"/>
              <a:buChar char="•"/>
            </a:pPr>
            <a:r>
              <a:rPr lang="en-US" sz="1400" dirty="0" smtClean="0"/>
              <a:t>Scenario 1: </a:t>
            </a:r>
            <a:r>
              <a:rPr lang="en-US" sz="1400" dirty="0"/>
              <a:t>A </a:t>
            </a:r>
            <a:r>
              <a:rPr lang="en-US" sz="1400" dirty="0" smtClean="0"/>
              <a:t>financial institution </a:t>
            </a:r>
            <a:r>
              <a:rPr lang="en-US" sz="1400" dirty="0"/>
              <a:t>lends loan to the owner of a farm land based on his repayment capability or size of the land or crop sown</a:t>
            </a:r>
            <a:endParaRPr lang="en-US" sz="1400" dirty="0" smtClean="0"/>
          </a:p>
          <a:p>
            <a:pPr marL="1200150" lvl="2" indent="-285750">
              <a:buFont typeface="Arial" panose="020B0604020202020204" pitchFamily="34" charset="0"/>
              <a:buChar char="•"/>
            </a:pPr>
            <a:endParaRPr lang="en-US" sz="1400" dirty="0" smtClean="0"/>
          </a:p>
          <a:p>
            <a:pPr marL="742950" lvl="1" indent="-285750">
              <a:buFont typeface="Arial" panose="020B0604020202020204" pitchFamily="34" charset="0"/>
              <a:buChar char="•"/>
            </a:pPr>
            <a:r>
              <a:rPr lang="en-US" sz="1400" dirty="0" smtClean="0"/>
              <a:t>Problem: A financial institution </a:t>
            </a:r>
            <a:r>
              <a:rPr lang="en-US" sz="1400" dirty="0"/>
              <a:t>may not have the complete details of the Farm Land or will the land be profitable enough for the farmer to repay the </a:t>
            </a:r>
            <a:r>
              <a:rPr lang="en-US" sz="1400" dirty="0" smtClean="0"/>
              <a:t>loan. Financial institutions </a:t>
            </a:r>
            <a:r>
              <a:rPr lang="en-US" sz="1400" dirty="0"/>
              <a:t>usually contacts a third party to get details/worthiness of a land for valuation/verification </a:t>
            </a:r>
            <a:r>
              <a:rPr lang="en-US" sz="1400" dirty="0" smtClean="0"/>
              <a:t>purpose. There is a possibility that the </a:t>
            </a:r>
            <a:r>
              <a:rPr lang="en-US" sz="1400" dirty="0"/>
              <a:t>Financial </a:t>
            </a:r>
            <a:r>
              <a:rPr lang="en-US" sz="1400" dirty="0" smtClean="0"/>
              <a:t>institution will be provided with false information</a:t>
            </a:r>
          </a:p>
          <a:p>
            <a:pPr marL="285750" indent="-285750">
              <a:buFont typeface="Arial" panose="020B0604020202020204" pitchFamily="34" charset="0"/>
              <a:buChar char="•"/>
            </a:pPr>
            <a:endParaRPr lang="en-US" sz="1400" dirty="0" smtClean="0"/>
          </a:p>
          <a:p>
            <a:endParaRPr lang="en-US" sz="1400" dirty="0"/>
          </a:p>
        </p:txBody>
      </p:sp>
    </p:spTree>
    <p:extLst>
      <p:ext uri="{BB962C8B-B14F-4D97-AF65-F5344CB8AC3E}">
        <p14:creationId xmlns:p14="http://schemas.microsoft.com/office/powerpoint/2010/main" val="608596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effectLst>
            <a:outerShdw blurRad="50800" dist="38100" dir="5400000" algn="t" rotWithShape="0">
              <a:prstClr val="black">
                <a:alpha val="40000"/>
              </a:prstClr>
            </a:outerShdw>
          </a:effectLst>
        </p:spPr>
        <p:txBody>
          <a:bodyPr>
            <a:normAutofit fontScale="90000"/>
          </a:bodyPr>
          <a:lstStyle/>
          <a:p>
            <a:r>
              <a:rPr lang="en-US" dirty="0"/>
              <a:t>Business Case – Proposed Solution</a:t>
            </a:r>
          </a:p>
        </p:txBody>
      </p:sp>
      <p:grpSp>
        <p:nvGrpSpPr>
          <p:cNvPr id="4" name="Group 3"/>
          <p:cNvGrpSpPr/>
          <p:nvPr/>
        </p:nvGrpSpPr>
        <p:grpSpPr>
          <a:xfrm>
            <a:off x="241176" y="964996"/>
            <a:ext cx="8464270" cy="3626053"/>
            <a:chOff x="0" y="147629"/>
            <a:chExt cx="10363200" cy="2515006"/>
          </a:xfrm>
        </p:grpSpPr>
        <p:sp>
          <p:nvSpPr>
            <p:cNvPr id="5" name="Rounded Rectangle 4"/>
            <p:cNvSpPr/>
            <p:nvPr/>
          </p:nvSpPr>
          <p:spPr>
            <a:xfrm>
              <a:off x="0" y="147629"/>
              <a:ext cx="10363200" cy="251500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ounded Rectangle 4"/>
            <p:cNvSpPr txBox="1"/>
            <p:nvPr/>
          </p:nvSpPr>
          <p:spPr>
            <a:xfrm>
              <a:off x="609600" y="508433"/>
              <a:ext cx="9630828" cy="20314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endParaRPr lang="en-US" sz="2000" kern="1200" dirty="0">
                <a:latin typeface="Arial" panose="020B0604020202020204" pitchFamily="34" charset="0"/>
                <a:cs typeface="Arial" panose="020B0604020202020204" pitchFamily="34" charset="0"/>
              </a:endParaRPr>
            </a:p>
          </p:txBody>
        </p:sp>
      </p:grpSp>
      <p:sp>
        <p:nvSpPr>
          <p:cNvPr id="7" name="Rectangle 6"/>
          <p:cNvSpPr/>
          <p:nvPr/>
        </p:nvSpPr>
        <p:spPr>
          <a:xfrm>
            <a:off x="420787" y="1485338"/>
            <a:ext cx="8105048" cy="3154710"/>
          </a:xfrm>
          <a:prstGeom prst="rect">
            <a:avLst/>
          </a:prstGeom>
        </p:spPr>
        <p:txBody>
          <a:bodyPr wrap="square">
            <a:spAutoFit/>
          </a:bodyPr>
          <a:lstStyle/>
          <a:p>
            <a:pPr marL="285750" indent="-285750">
              <a:buFont typeface="Arial" panose="020B0604020202020204" pitchFamily="34" charset="0"/>
              <a:buChar char="•"/>
            </a:pPr>
            <a:r>
              <a:rPr lang="en-US" sz="1400" dirty="0"/>
              <a:t>We are </a:t>
            </a:r>
            <a:r>
              <a:rPr lang="en-US" sz="1400" dirty="0" smtClean="0"/>
              <a:t>proposing </a:t>
            </a:r>
            <a:r>
              <a:rPr lang="en-US" sz="1400" dirty="0"/>
              <a:t>to remove </a:t>
            </a:r>
            <a:r>
              <a:rPr lang="en-US" sz="1400" dirty="0" smtClean="0"/>
              <a:t>the manual data collection about a farm land </a:t>
            </a:r>
            <a:r>
              <a:rPr lang="en-US" sz="1400" dirty="0"/>
              <a:t>which saves Money and Time of </a:t>
            </a:r>
            <a:r>
              <a:rPr lang="en-US" sz="1400" dirty="0" smtClean="0"/>
              <a:t>a buyer/farmer/financial institution.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Our </a:t>
            </a:r>
            <a:r>
              <a:rPr lang="en-US" sz="1400" dirty="0"/>
              <a:t>proposed solution is </a:t>
            </a:r>
            <a:r>
              <a:rPr lang="en-US" sz="1400" b="1" dirty="0"/>
              <a:t>Analysis and Report on Farm Land based on Survey </a:t>
            </a:r>
            <a:r>
              <a:rPr lang="en-US" sz="1400" b="1" dirty="0" smtClean="0"/>
              <a:t>number</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Report </a:t>
            </a:r>
            <a:r>
              <a:rPr lang="en-US" sz="1400" dirty="0"/>
              <a:t>is proposed to have following data.</a:t>
            </a:r>
          </a:p>
          <a:p>
            <a:pPr lvl="1">
              <a:spcBef>
                <a:spcPts val="0"/>
              </a:spcBef>
              <a:spcAft>
                <a:spcPts val="300"/>
              </a:spcAft>
              <a:buClr>
                <a:schemeClr val="tx1"/>
              </a:buClr>
              <a:buFont typeface="Wingdings" panose="05000000000000000000" pitchFamily="2" charset="2"/>
              <a:buChar char="ü"/>
            </a:pPr>
            <a:r>
              <a:rPr lang="en-US" sz="1400" dirty="0"/>
              <a:t>Soil Type</a:t>
            </a:r>
          </a:p>
          <a:p>
            <a:pPr lvl="1">
              <a:spcBef>
                <a:spcPts val="0"/>
              </a:spcBef>
              <a:spcAft>
                <a:spcPts val="300"/>
              </a:spcAft>
              <a:buClr>
                <a:schemeClr val="tx1"/>
              </a:buClr>
              <a:buFont typeface="Wingdings" panose="05000000000000000000" pitchFamily="2" charset="2"/>
              <a:buChar char="ü"/>
            </a:pPr>
            <a:r>
              <a:rPr lang="en-US" sz="1400" dirty="0"/>
              <a:t>Crops that are supported based on soil type</a:t>
            </a:r>
          </a:p>
          <a:p>
            <a:pPr lvl="1">
              <a:spcBef>
                <a:spcPts val="0"/>
              </a:spcBef>
              <a:spcAft>
                <a:spcPts val="300"/>
              </a:spcAft>
              <a:buClr>
                <a:schemeClr val="tx1"/>
              </a:buClr>
              <a:buFont typeface="Wingdings" panose="05000000000000000000" pitchFamily="2" charset="2"/>
              <a:buChar char="ü"/>
            </a:pPr>
            <a:r>
              <a:rPr lang="en-US" sz="1400" dirty="0"/>
              <a:t>Demand for the supported crops</a:t>
            </a:r>
          </a:p>
          <a:p>
            <a:pPr lvl="1">
              <a:spcBef>
                <a:spcPts val="0"/>
              </a:spcBef>
              <a:spcAft>
                <a:spcPts val="300"/>
              </a:spcAft>
              <a:buClr>
                <a:schemeClr val="tx1"/>
              </a:buClr>
              <a:buFont typeface="Wingdings" panose="05000000000000000000" pitchFamily="2" charset="2"/>
              <a:buChar char="ü"/>
            </a:pPr>
            <a:r>
              <a:rPr lang="en-US" sz="1400" dirty="0"/>
              <a:t>Details of the cultivation in the past</a:t>
            </a:r>
          </a:p>
          <a:p>
            <a:pPr lvl="1">
              <a:spcBef>
                <a:spcPts val="0"/>
              </a:spcBef>
              <a:spcAft>
                <a:spcPts val="300"/>
              </a:spcAft>
              <a:buClr>
                <a:schemeClr val="tx1"/>
              </a:buClr>
              <a:buFont typeface="Wingdings" panose="05000000000000000000" pitchFamily="2" charset="2"/>
              <a:buChar char="ü"/>
            </a:pPr>
            <a:r>
              <a:rPr lang="en-US" sz="1400" dirty="0"/>
              <a:t>Predicted Revenue if the supported crops are sown</a:t>
            </a:r>
          </a:p>
          <a:p>
            <a:pPr lvl="1">
              <a:spcBef>
                <a:spcPts val="0"/>
              </a:spcBef>
              <a:spcAft>
                <a:spcPts val="300"/>
              </a:spcAft>
              <a:buClr>
                <a:schemeClr val="tx1"/>
              </a:buClr>
              <a:buFont typeface="Wingdings" panose="05000000000000000000" pitchFamily="2" charset="2"/>
              <a:buChar char="ü"/>
            </a:pPr>
            <a:r>
              <a:rPr lang="en-US" sz="1400" dirty="0"/>
              <a:t>Detail of encumbrance on the land </a:t>
            </a:r>
          </a:p>
          <a:p>
            <a:endParaRPr lang="en-US" sz="1600" dirty="0"/>
          </a:p>
        </p:txBody>
      </p:sp>
    </p:spTree>
    <p:extLst>
      <p:ext uri="{BB962C8B-B14F-4D97-AF65-F5344CB8AC3E}">
        <p14:creationId xmlns:p14="http://schemas.microsoft.com/office/powerpoint/2010/main" val="3981342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effectLst>
            <a:outerShdw blurRad="50800" dist="38100" dir="5400000" algn="t" rotWithShape="0">
              <a:prstClr val="black">
                <a:alpha val="40000"/>
              </a:prstClr>
            </a:outerShdw>
          </a:effectLst>
        </p:spPr>
        <p:txBody>
          <a:bodyPr>
            <a:normAutofit fontScale="90000"/>
          </a:bodyPr>
          <a:lstStyle/>
          <a:p>
            <a:r>
              <a:rPr lang="en-US" dirty="0"/>
              <a:t>Business Case – Proposed </a:t>
            </a:r>
            <a:r>
              <a:rPr lang="en-US" dirty="0" smtClean="0"/>
              <a:t>Solution (</a:t>
            </a:r>
            <a:r>
              <a:rPr lang="en-US" dirty="0" err="1" smtClean="0"/>
              <a:t>Cont</a:t>
            </a:r>
            <a:r>
              <a:rPr lang="en-US" dirty="0" smtClean="0"/>
              <a:t>)</a:t>
            </a:r>
            <a:endParaRPr lang="en-US" dirty="0"/>
          </a:p>
        </p:txBody>
      </p:sp>
      <p:grpSp>
        <p:nvGrpSpPr>
          <p:cNvPr id="4" name="Group 3"/>
          <p:cNvGrpSpPr/>
          <p:nvPr/>
        </p:nvGrpSpPr>
        <p:grpSpPr>
          <a:xfrm>
            <a:off x="241176" y="964996"/>
            <a:ext cx="8464270" cy="3626053"/>
            <a:chOff x="0" y="147629"/>
            <a:chExt cx="10363200" cy="2515006"/>
          </a:xfrm>
        </p:grpSpPr>
        <p:sp>
          <p:nvSpPr>
            <p:cNvPr id="5" name="Rounded Rectangle 4"/>
            <p:cNvSpPr/>
            <p:nvPr/>
          </p:nvSpPr>
          <p:spPr>
            <a:xfrm>
              <a:off x="0" y="147629"/>
              <a:ext cx="10363200" cy="251500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ounded Rectangle 4"/>
            <p:cNvSpPr txBox="1"/>
            <p:nvPr/>
          </p:nvSpPr>
          <p:spPr>
            <a:xfrm>
              <a:off x="609600" y="508433"/>
              <a:ext cx="9630828" cy="20314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endParaRPr lang="en-US" sz="2000" kern="1200" dirty="0">
                <a:latin typeface="Arial" panose="020B0604020202020204" pitchFamily="34" charset="0"/>
                <a:cs typeface="Arial" panose="020B0604020202020204" pitchFamily="34" charset="0"/>
              </a:endParaRPr>
            </a:p>
          </p:txBody>
        </p:sp>
      </p:grpSp>
      <p:sp>
        <p:nvSpPr>
          <p:cNvPr id="7" name="Rectangle 6"/>
          <p:cNvSpPr/>
          <p:nvPr/>
        </p:nvSpPr>
        <p:spPr>
          <a:xfrm>
            <a:off x="420787" y="1485338"/>
            <a:ext cx="8105048" cy="2546851"/>
          </a:xfrm>
          <a:prstGeom prst="rect">
            <a:avLst/>
          </a:prstGeom>
        </p:spPr>
        <p:txBody>
          <a:bodyPr wrap="square">
            <a:spAutoFit/>
          </a:bodyPr>
          <a:lstStyle/>
          <a:p>
            <a:pPr lvl="1">
              <a:spcBef>
                <a:spcPts val="0"/>
              </a:spcBef>
              <a:spcAft>
                <a:spcPts val="300"/>
              </a:spcAft>
              <a:buClr>
                <a:schemeClr val="tx1"/>
              </a:buClr>
              <a:buFont typeface="Wingdings" panose="05000000000000000000" pitchFamily="2" charset="2"/>
              <a:buChar char="ü"/>
            </a:pPr>
            <a:r>
              <a:rPr lang="en-US" sz="1400" dirty="0"/>
              <a:t>Climatic conditions of the area</a:t>
            </a:r>
          </a:p>
          <a:p>
            <a:pPr lvl="1">
              <a:spcBef>
                <a:spcPts val="0"/>
              </a:spcBef>
              <a:spcAft>
                <a:spcPts val="300"/>
              </a:spcAft>
              <a:buClr>
                <a:schemeClr val="tx1"/>
              </a:buClr>
              <a:buFont typeface="Wingdings" panose="05000000000000000000" pitchFamily="2" charset="2"/>
              <a:buChar char="ü"/>
            </a:pPr>
            <a:r>
              <a:rPr lang="en-US" sz="1400" dirty="0"/>
              <a:t>Rainfall pattern of the area</a:t>
            </a:r>
          </a:p>
          <a:p>
            <a:pPr lvl="1">
              <a:spcBef>
                <a:spcPts val="0"/>
              </a:spcBef>
              <a:spcAft>
                <a:spcPts val="300"/>
              </a:spcAft>
              <a:buClr>
                <a:schemeClr val="tx1"/>
              </a:buClr>
              <a:buFont typeface="Wingdings" panose="05000000000000000000" pitchFamily="2" charset="2"/>
              <a:buChar char="ü"/>
            </a:pPr>
            <a:r>
              <a:rPr lang="en-US" sz="1400" dirty="0"/>
              <a:t>Irrigation facilities available in the area</a:t>
            </a:r>
          </a:p>
          <a:p>
            <a:pPr lvl="1">
              <a:spcBef>
                <a:spcPts val="0"/>
              </a:spcBef>
              <a:spcAft>
                <a:spcPts val="300"/>
              </a:spcAft>
              <a:buClr>
                <a:schemeClr val="tx1"/>
              </a:buClr>
              <a:buFont typeface="Wingdings" panose="05000000000000000000" pitchFamily="2" charset="2"/>
              <a:buChar char="ü"/>
            </a:pPr>
            <a:r>
              <a:rPr lang="en-US" sz="1400" dirty="0"/>
              <a:t>Is the land present in Disaster prone area? Details of disasters happened in the past</a:t>
            </a:r>
            <a:endParaRPr lang="en-US" sz="1400" dirty="0" smtClean="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We </a:t>
            </a:r>
            <a:r>
              <a:rPr lang="en-US" sz="1400" dirty="0"/>
              <a:t>may additional details in future basis need or availability.</a:t>
            </a:r>
            <a:endParaRPr lang="en-US" sz="1400" dirty="0" smtClean="0"/>
          </a:p>
          <a:p>
            <a:pPr lvl="1">
              <a:spcBef>
                <a:spcPts val="0"/>
              </a:spcBef>
              <a:spcAft>
                <a:spcPts val="300"/>
              </a:spcAft>
              <a:buClr>
                <a:schemeClr val="tx1"/>
              </a:buClr>
              <a:buFont typeface="Wingdings" panose="05000000000000000000" pitchFamily="2" charset="2"/>
              <a:buChar char="ü"/>
            </a:pPr>
            <a:r>
              <a:rPr lang="en-US" sz="1400" dirty="0"/>
              <a:t>Representation of the data using a map</a:t>
            </a:r>
          </a:p>
          <a:p>
            <a:pPr lvl="1">
              <a:spcBef>
                <a:spcPts val="0"/>
              </a:spcBef>
              <a:spcAft>
                <a:spcPts val="300"/>
              </a:spcAft>
              <a:buClr>
                <a:schemeClr val="tx1"/>
              </a:buClr>
              <a:buFont typeface="Wingdings" panose="05000000000000000000" pitchFamily="2" charset="2"/>
              <a:buChar char="ü"/>
            </a:pPr>
            <a:r>
              <a:rPr lang="en-US" sz="1400" dirty="0"/>
              <a:t>Valuation for the farm land</a:t>
            </a:r>
          </a:p>
          <a:p>
            <a:pPr lvl="1">
              <a:spcBef>
                <a:spcPts val="0"/>
              </a:spcBef>
              <a:spcAft>
                <a:spcPts val="300"/>
              </a:spcAft>
              <a:buClr>
                <a:schemeClr val="tx1"/>
              </a:buClr>
              <a:buFont typeface="Wingdings" panose="05000000000000000000" pitchFamily="2" charset="2"/>
              <a:buChar char="ü"/>
            </a:pPr>
            <a:r>
              <a:rPr lang="en-US" sz="1400" dirty="0"/>
              <a:t>Comparison of the land price in the area</a:t>
            </a:r>
            <a:endParaRPr lang="en-US" sz="1400" dirty="0" smtClean="0"/>
          </a:p>
          <a:p>
            <a:endParaRPr lang="en-US" sz="1600" dirty="0"/>
          </a:p>
        </p:txBody>
      </p:sp>
    </p:spTree>
    <p:extLst>
      <p:ext uri="{BB962C8B-B14F-4D97-AF65-F5344CB8AC3E}">
        <p14:creationId xmlns:p14="http://schemas.microsoft.com/office/powerpoint/2010/main" val="4272430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effectLst>
            <a:outerShdw blurRad="50800" dist="38100" dir="5400000" algn="t" rotWithShape="0">
              <a:prstClr val="black">
                <a:alpha val="40000"/>
              </a:prstClr>
            </a:outerShdw>
          </a:effectLst>
        </p:spPr>
        <p:txBody>
          <a:bodyPr>
            <a:normAutofit fontScale="90000"/>
          </a:bodyPr>
          <a:lstStyle/>
          <a:p>
            <a:r>
              <a:rPr lang="en-US" dirty="0"/>
              <a:t>How the proposed solution solves the problem</a:t>
            </a:r>
          </a:p>
        </p:txBody>
      </p:sp>
      <p:grpSp>
        <p:nvGrpSpPr>
          <p:cNvPr id="4" name="Group 3"/>
          <p:cNvGrpSpPr/>
          <p:nvPr/>
        </p:nvGrpSpPr>
        <p:grpSpPr>
          <a:xfrm>
            <a:off x="161841" y="1314247"/>
            <a:ext cx="8464270" cy="3071636"/>
            <a:chOff x="0" y="147629"/>
            <a:chExt cx="10363200" cy="2515006"/>
          </a:xfrm>
        </p:grpSpPr>
        <p:sp>
          <p:nvSpPr>
            <p:cNvPr id="5" name="Rounded Rectangle 4"/>
            <p:cNvSpPr/>
            <p:nvPr/>
          </p:nvSpPr>
          <p:spPr>
            <a:xfrm>
              <a:off x="0" y="147629"/>
              <a:ext cx="10363200" cy="251500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ounded Rectangle 4"/>
            <p:cNvSpPr txBox="1"/>
            <p:nvPr/>
          </p:nvSpPr>
          <p:spPr>
            <a:xfrm>
              <a:off x="609600" y="508433"/>
              <a:ext cx="9630828" cy="20314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endParaRPr lang="en-US" sz="2000" kern="1200" dirty="0">
                <a:latin typeface="Arial" panose="020B0604020202020204" pitchFamily="34" charset="0"/>
                <a:cs typeface="Arial" panose="020B0604020202020204" pitchFamily="34" charset="0"/>
              </a:endParaRPr>
            </a:p>
          </p:txBody>
        </p:sp>
      </p:grpSp>
      <p:sp>
        <p:nvSpPr>
          <p:cNvPr id="7" name="Rectangle 6"/>
          <p:cNvSpPr/>
          <p:nvPr/>
        </p:nvSpPr>
        <p:spPr>
          <a:xfrm>
            <a:off x="420786" y="1383738"/>
            <a:ext cx="8105048" cy="2893100"/>
          </a:xfrm>
          <a:prstGeom prst="rect">
            <a:avLst/>
          </a:prstGeom>
        </p:spPr>
        <p:txBody>
          <a:bodyPr wrap="square">
            <a:spAutoFit/>
          </a:bodyPr>
          <a:lstStyle/>
          <a:p>
            <a:pPr marL="285750" indent="-285750">
              <a:buFont typeface="Arial" panose="020B0604020202020204" pitchFamily="34" charset="0"/>
              <a:buChar char="•"/>
            </a:pPr>
            <a:r>
              <a:rPr lang="en-US" sz="1400" b="1" dirty="0" smtClean="0"/>
              <a:t>Buying </a:t>
            </a:r>
            <a:r>
              <a:rPr lang="en-US" sz="1400" b="1" dirty="0"/>
              <a:t>a Farm Land – Real Estate </a:t>
            </a:r>
            <a:r>
              <a:rPr lang="en-US" sz="1400" b="1" dirty="0" smtClean="0"/>
              <a:t>Sector</a:t>
            </a:r>
          </a:p>
          <a:p>
            <a:pPr marL="285750" indent="-285750">
              <a:buFont typeface="Arial" panose="020B0604020202020204" pitchFamily="34" charset="0"/>
              <a:buChar char="•"/>
            </a:pPr>
            <a:endParaRPr lang="en-US" sz="1400" b="1" dirty="0"/>
          </a:p>
          <a:p>
            <a:pPr marL="742950" lvl="1" indent="-285750">
              <a:buFont typeface="Arial" panose="020B0604020202020204" pitchFamily="34" charset="0"/>
              <a:buChar char="•"/>
            </a:pPr>
            <a:r>
              <a:rPr lang="en-US" sz="1400" dirty="0"/>
              <a:t>The report can be integrated to the real estate websites like 99acres,Magic Bricks etc., for each farm land basis the survey number. This gives accurate and detailed information of the farm land to the </a:t>
            </a:r>
            <a:r>
              <a:rPr lang="en-US" sz="1400" dirty="0" smtClean="0"/>
              <a:t>buyer</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A buyer buying a farm land through a broker can get the report based on the survey number from 3rd party websites where the report is integrated. </a:t>
            </a:r>
            <a:endParaRPr lang="en-US" sz="1400" dirty="0" smtClean="0"/>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A buyer can understand the rainfall/climatic conditions/Irrigation facilities about the locality through the proposed report</a:t>
            </a:r>
            <a:r>
              <a:rPr lang="en-US" sz="1400" dirty="0" smtClean="0"/>
              <a:t>.</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The buyer will have accurate information of the land</a:t>
            </a:r>
            <a:endParaRPr lang="en-US" sz="1600" dirty="0"/>
          </a:p>
        </p:txBody>
      </p:sp>
    </p:spTree>
    <p:extLst>
      <p:ext uri="{BB962C8B-B14F-4D97-AF65-F5344CB8AC3E}">
        <p14:creationId xmlns:p14="http://schemas.microsoft.com/office/powerpoint/2010/main" val="283366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effectLst>
            <a:outerShdw blurRad="50800" dist="38100" dir="5400000" algn="t" rotWithShape="0">
              <a:prstClr val="black">
                <a:alpha val="40000"/>
              </a:prstClr>
            </a:outerShdw>
          </a:effectLst>
        </p:spPr>
        <p:txBody>
          <a:bodyPr>
            <a:normAutofit fontScale="90000"/>
          </a:bodyPr>
          <a:lstStyle/>
          <a:p>
            <a:r>
              <a:rPr lang="en-US" dirty="0"/>
              <a:t>How the proposed solution solves the </a:t>
            </a:r>
            <a:r>
              <a:rPr lang="en-US" dirty="0" smtClean="0"/>
              <a:t>problem (</a:t>
            </a:r>
            <a:r>
              <a:rPr lang="en-US" dirty="0" err="1" smtClean="0"/>
              <a:t>cont</a:t>
            </a:r>
            <a:r>
              <a:rPr lang="en-US" dirty="0" smtClean="0"/>
              <a:t>)</a:t>
            </a:r>
            <a:endParaRPr lang="en-US" dirty="0"/>
          </a:p>
        </p:txBody>
      </p:sp>
      <p:grpSp>
        <p:nvGrpSpPr>
          <p:cNvPr id="4" name="Group 3"/>
          <p:cNvGrpSpPr/>
          <p:nvPr/>
        </p:nvGrpSpPr>
        <p:grpSpPr>
          <a:xfrm>
            <a:off x="161841" y="1314247"/>
            <a:ext cx="8464270" cy="3071636"/>
            <a:chOff x="0" y="147629"/>
            <a:chExt cx="10363200" cy="2515006"/>
          </a:xfrm>
        </p:grpSpPr>
        <p:sp>
          <p:nvSpPr>
            <p:cNvPr id="5" name="Rounded Rectangle 4"/>
            <p:cNvSpPr/>
            <p:nvPr/>
          </p:nvSpPr>
          <p:spPr>
            <a:xfrm>
              <a:off x="0" y="147629"/>
              <a:ext cx="10363200" cy="251500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ounded Rectangle 4"/>
            <p:cNvSpPr txBox="1"/>
            <p:nvPr/>
          </p:nvSpPr>
          <p:spPr>
            <a:xfrm>
              <a:off x="609600" y="508433"/>
              <a:ext cx="9630828" cy="20314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endParaRPr lang="en-US" sz="2000" kern="1200" dirty="0">
                <a:latin typeface="Arial" panose="020B0604020202020204" pitchFamily="34" charset="0"/>
                <a:cs typeface="Arial" panose="020B0604020202020204" pitchFamily="34" charset="0"/>
              </a:endParaRPr>
            </a:p>
          </p:txBody>
        </p:sp>
      </p:grpSp>
      <p:sp>
        <p:nvSpPr>
          <p:cNvPr id="7" name="Rectangle 6"/>
          <p:cNvSpPr/>
          <p:nvPr/>
        </p:nvSpPr>
        <p:spPr>
          <a:xfrm>
            <a:off x="420786" y="1383738"/>
            <a:ext cx="8105048" cy="2246769"/>
          </a:xfrm>
          <a:prstGeom prst="rect">
            <a:avLst/>
          </a:prstGeom>
        </p:spPr>
        <p:txBody>
          <a:bodyPr wrap="square">
            <a:spAutoFit/>
          </a:bodyPr>
          <a:lstStyle/>
          <a:p>
            <a:pPr marL="285750" indent="-285750">
              <a:buFont typeface="Arial" panose="020B0604020202020204" pitchFamily="34" charset="0"/>
              <a:buChar char="•"/>
            </a:pPr>
            <a:r>
              <a:rPr lang="en-US" sz="1400" b="1" dirty="0"/>
              <a:t>Improving my Farm Land – Agriculture Sector </a:t>
            </a:r>
          </a:p>
          <a:p>
            <a:endParaRPr lang="en-US" sz="1400" b="1" dirty="0"/>
          </a:p>
          <a:p>
            <a:pPr marL="742950" lvl="1" indent="-285750">
              <a:buFont typeface="Arial" panose="020B0604020202020204" pitchFamily="34" charset="0"/>
              <a:buChar char="•"/>
            </a:pPr>
            <a:r>
              <a:rPr lang="en-US" sz="1400" dirty="0" smtClean="0"/>
              <a:t>A new farmer will </a:t>
            </a:r>
            <a:r>
              <a:rPr lang="en-US" sz="1400" dirty="0"/>
              <a:t>get to know </a:t>
            </a:r>
            <a:r>
              <a:rPr lang="en-US" sz="1400" dirty="0" smtClean="0"/>
              <a:t>details about the resources available in/around his location, climatic conditions/rainfall pattern in his location, the details about the crops cultivated in the past and the list of crops that can be cultivated for better revenue.</a:t>
            </a:r>
          </a:p>
          <a:p>
            <a:pPr marL="742950" lvl="1" indent="-285750">
              <a:buFont typeface="Arial" panose="020B0604020202020204" pitchFamily="34" charset="0"/>
              <a:buChar char="•"/>
            </a:pPr>
            <a:endParaRPr lang="en-US" sz="1400" dirty="0" smtClean="0"/>
          </a:p>
          <a:p>
            <a:pPr marL="742950" lvl="1" indent="-285750">
              <a:buFont typeface="Arial" panose="020B0604020202020204" pitchFamily="34" charset="0"/>
              <a:buChar char="•"/>
            </a:pPr>
            <a:r>
              <a:rPr lang="en-US" sz="1400" dirty="0" smtClean="0"/>
              <a:t>An experienced farmer </a:t>
            </a:r>
            <a:r>
              <a:rPr lang="en-US" sz="1400" dirty="0"/>
              <a:t>may know the </a:t>
            </a:r>
            <a:r>
              <a:rPr lang="en-US" sz="1400" dirty="0" smtClean="0"/>
              <a:t>demand </a:t>
            </a:r>
            <a:r>
              <a:rPr lang="en-US" sz="1400" dirty="0"/>
              <a:t>for </a:t>
            </a:r>
            <a:r>
              <a:rPr lang="en-US" sz="1400" dirty="0" smtClean="0"/>
              <a:t>a particular </a:t>
            </a:r>
            <a:r>
              <a:rPr lang="en-US" sz="1400" dirty="0"/>
              <a:t>crop from the report. For example, Consider that a farmer is cultivating white rice for a long time. Based on the report he comes to know that his soil supports brown rice which is of higher demand, then he can be benefitted by cultivating the new </a:t>
            </a:r>
            <a:r>
              <a:rPr lang="en-US" sz="1400" dirty="0" smtClean="0"/>
              <a:t>crop</a:t>
            </a:r>
            <a:endParaRPr lang="en-US" sz="1400" dirty="0"/>
          </a:p>
        </p:txBody>
      </p:sp>
    </p:spTree>
    <p:extLst>
      <p:ext uri="{BB962C8B-B14F-4D97-AF65-F5344CB8AC3E}">
        <p14:creationId xmlns:p14="http://schemas.microsoft.com/office/powerpoint/2010/main" val="3381999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effectLst>
            <a:outerShdw blurRad="50800" dist="38100" dir="5400000" algn="t" rotWithShape="0">
              <a:prstClr val="black">
                <a:alpha val="40000"/>
              </a:prstClr>
            </a:outerShdw>
          </a:effectLst>
        </p:spPr>
        <p:txBody>
          <a:bodyPr>
            <a:normAutofit fontScale="90000"/>
          </a:bodyPr>
          <a:lstStyle/>
          <a:p>
            <a:r>
              <a:rPr lang="en-US" dirty="0"/>
              <a:t>How the proposed solution solves the </a:t>
            </a:r>
            <a:r>
              <a:rPr lang="en-US" dirty="0" smtClean="0"/>
              <a:t>problem (</a:t>
            </a:r>
            <a:r>
              <a:rPr lang="en-US" dirty="0" err="1" smtClean="0"/>
              <a:t>cont</a:t>
            </a:r>
            <a:r>
              <a:rPr lang="en-US" dirty="0" smtClean="0"/>
              <a:t>)</a:t>
            </a:r>
            <a:endParaRPr lang="en-US" dirty="0"/>
          </a:p>
        </p:txBody>
      </p:sp>
      <p:grpSp>
        <p:nvGrpSpPr>
          <p:cNvPr id="4" name="Group 3"/>
          <p:cNvGrpSpPr/>
          <p:nvPr/>
        </p:nvGrpSpPr>
        <p:grpSpPr>
          <a:xfrm>
            <a:off x="161841" y="1314247"/>
            <a:ext cx="8464270" cy="2959303"/>
            <a:chOff x="0" y="147629"/>
            <a:chExt cx="10363200" cy="2515006"/>
          </a:xfrm>
        </p:grpSpPr>
        <p:sp>
          <p:nvSpPr>
            <p:cNvPr id="5" name="Rounded Rectangle 4"/>
            <p:cNvSpPr/>
            <p:nvPr/>
          </p:nvSpPr>
          <p:spPr>
            <a:xfrm>
              <a:off x="0" y="147629"/>
              <a:ext cx="10363200" cy="251500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ounded Rectangle 4"/>
            <p:cNvSpPr txBox="1"/>
            <p:nvPr/>
          </p:nvSpPr>
          <p:spPr>
            <a:xfrm>
              <a:off x="609600" y="508433"/>
              <a:ext cx="9630828" cy="20314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endParaRPr lang="en-US" sz="2000" kern="1200" dirty="0">
                <a:latin typeface="Arial" panose="020B0604020202020204" pitchFamily="34" charset="0"/>
                <a:cs typeface="Arial" panose="020B0604020202020204" pitchFamily="34" charset="0"/>
              </a:endParaRPr>
            </a:p>
          </p:txBody>
        </p:sp>
      </p:grpSp>
      <p:sp>
        <p:nvSpPr>
          <p:cNvPr id="7" name="Rectangle 6"/>
          <p:cNvSpPr/>
          <p:nvPr/>
        </p:nvSpPr>
        <p:spPr>
          <a:xfrm>
            <a:off x="420786" y="1383738"/>
            <a:ext cx="8105048" cy="2462213"/>
          </a:xfrm>
          <a:prstGeom prst="rect">
            <a:avLst/>
          </a:prstGeom>
        </p:spPr>
        <p:txBody>
          <a:bodyPr wrap="square">
            <a:spAutoFit/>
          </a:bodyPr>
          <a:lstStyle/>
          <a:p>
            <a:pPr marL="285750" indent="-285750">
              <a:buFont typeface="Arial" panose="020B0604020202020204" pitchFamily="34" charset="0"/>
              <a:buChar char="•"/>
            </a:pPr>
            <a:r>
              <a:rPr lang="en-US" sz="1400" b="1" dirty="0"/>
              <a:t>Lending for a Farm Land – Finance  </a:t>
            </a:r>
          </a:p>
          <a:p>
            <a:endParaRPr lang="en-US" sz="1400" b="1" dirty="0"/>
          </a:p>
          <a:p>
            <a:pPr marL="742950" lvl="1" indent="-285750">
              <a:buFont typeface="Arial" panose="020B0604020202020204" pitchFamily="34" charset="0"/>
              <a:buChar char="•"/>
            </a:pPr>
            <a:r>
              <a:rPr lang="en-US" sz="1400" dirty="0"/>
              <a:t>A Financial </a:t>
            </a:r>
            <a:r>
              <a:rPr lang="en-US" sz="1400" dirty="0" smtClean="0"/>
              <a:t>institution </a:t>
            </a:r>
            <a:r>
              <a:rPr lang="en-US" sz="1400" dirty="0"/>
              <a:t>can lend </a:t>
            </a:r>
            <a:r>
              <a:rPr lang="en-US" sz="1400" dirty="0" smtClean="0"/>
              <a:t>loans </a:t>
            </a:r>
            <a:r>
              <a:rPr lang="en-US" sz="1400" dirty="0"/>
              <a:t>based on the additional details from the report such as predicted revenue, possibility of a disaster etc.  </a:t>
            </a:r>
            <a:endParaRPr lang="en-US" sz="1400" dirty="0" smtClean="0"/>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Financial institutions</a:t>
            </a:r>
            <a:r>
              <a:rPr lang="en-US" sz="1400" dirty="0" smtClean="0"/>
              <a:t> </a:t>
            </a:r>
            <a:r>
              <a:rPr lang="en-US" sz="1400" dirty="0"/>
              <a:t>will have complete details of the Farm Land and can arrive at decision if the land be profitable enough for the farmer to repay the </a:t>
            </a:r>
            <a:r>
              <a:rPr lang="en-US" sz="1400" dirty="0" smtClean="0"/>
              <a:t>loan</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The dependency on third party to get the details of the land can be avoided if the proposed report is used. </a:t>
            </a:r>
            <a:r>
              <a:rPr lang="en-US" sz="1400" dirty="0" smtClean="0"/>
              <a:t>This will reduce the time and money for the </a:t>
            </a:r>
            <a:r>
              <a:rPr lang="en-US" sz="1400" dirty="0"/>
              <a:t>Financial institutions</a:t>
            </a:r>
            <a:r>
              <a:rPr lang="en-US" sz="1400" dirty="0" smtClean="0"/>
              <a:t> to approve the loan</a:t>
            </a:r>
            <a:endParaRPr lang="en-US" sz="1400" dirty="0"/>
          </a:p>
        </p:txBody>
      </p:sp>
    </p:spTree>
    <p:extLst>
      <p:ext uri="{BB962C8B-B14F-4D97-AF65-F5344CB8AC3E}">
        <p14:creationId xmlns:p14="http://schemas.microsoft.com/office/powerpoint/2010/main" val="9929610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ORPORATE MARKETING&amp;quot;&quot;/&gt;&lt;property id=&quot;20307&quot; value=&quot;256&quot;/&gt;&lt;/object&gt;&lt;object type=&quot;3&quot; unique_id=&quot;10005&quot;&gt;&lt;property id=&quot;20148&quot; value=&quot;5&quot;/&gt;&lt;property id=&quot;20300&quot; value=&quot;Slide 2 - &amp;quot;Introduction&amp;quot;&quot;/&gt;&lt;property id=&quot;20307&quot; value=&quot;257&quot;/&gt;&lt;/object&gt;&lt;object type=&quot;3&quot; unique_id=&quot;10006&quot;&gt;&lt;property id=&quot;20148&quot; value=&quot;5&quot;/&gt;&lt;property id=&quot;20300&quot; value=&quot;Slide 3 - &amp;quot;Corporate color palette&amp;quot;&quot;/&gt;&lt;property id=&quot;20307&quot; value=&quot;258&quot;/&gt;&lt;/object&gt;&lt;object type=&quot;3&quot; unique_id=&quot;10007&quot;&gt;&lt;property id=&quot;20148&quot; value=&quot;5&quot;/&gt;&lt;property id=&quot;20300&quot; value=&quot;Slide 4 - &amp;quot;Presentation title&amp;quot;&quot;/&gt;&lt;property id=&quot;20307&quot; value=&quot;328&quot;/&gt;&lt;/object&gt;&lt;object type=&quot;3&quot; unique_id=&quot;10008&quot;&gt;&lt;property id=&quot;20148&quot; value=&quot;5&quot;/&gt;&lt;property id=&quot;20300&quot; value=&quot;Slide 5 - &amp;quot;Today’s agenda:  &amp;#x0D;&amp;#x0A;&amp;quot;&quot;/&gt;&lt;property id=&quot;20307&quot; value=&quot;329&quot;/&gt;&lt;/object&gt;&lt;object type=&quot;3&quot; unique_id=&quot;10009&quot;&gt;&lt;property id=&quot;20148&quot; value=&quot;5&quot;/&gt;&lt;property id=&quot;20300&quot; value=&quot;Slide 6 - &amp;quot;Headline here. Keep it to two lines. Not three. No one likes a sentence that runs on, and on, and on. Like this one&quot;/&gt;&lt;property id=&quot;20307&quot; value=&quot;330&quot;/&gt;&lt;/object&gt;&lt;object type=&quot;3&quot; unique_id=&quot;10010&quot;&gt;&lt;property id=&quot;20148&quot; value=&quot;5&quot;/&gt;&lt;property id=&quot;20300&quot; value=&quot;Slide 7 - &amp;quot;We get it, there are going to be times when it’s just easier to have three lines. But don’t be that presenter. Two &quot;/&gt;&lt;property id=&quot;20307&quot; value=&quot;331&quot;/&gt;&lt;/object&gt;&lt;object type=&quot;3&quot; unique_id=&quot;10011&quot;&gt;&lt;property id=&quot;20148&quot; value=&quot;5&quot;/&gt;&lt;property id=&quot;20300&quot; value=&quot;Slide 8 - &amp;quot;Headline here. Use two lines. Einstein’s Theory of Relativity? Six word title. So, something to shoot for.&amp;quot;&quot;/&gt;&lt;property id=&quot;20307&quot; value=&quot;332&quot;/&gt;&lt;/object&gt;&lt;object type=&quot;3&quot; unique_id=&quot;10012&quot;&gt;&lt;property id=&quot;20148&quot; value=&quot;5&quot;/&gt;&lt;property id=&quot;20300&quot; value=&quot;Slide 9 - &amp;quot;On this page, a three line headline fits perfectly. &amp;#x0D;&amp;#x0A;Just kidding. Two lines only.&amp;quot;&quot;/&gt;&lt;property id=&quot;20307&quot; value=&quot;333&quot;/&gt;&lt;/object&gt;&lt;object type=&quot;3&quot; unique_id=&quot;10013&quot;&gt;&lt;property id=&quot;20148&quot; value=&quot;5&quot;/&gt;&lt;property id=&quot;20300&quot; value=&quot;Slide 10 - &amp;quot;Headline with a chart below. Even here, use two lines. Short headlines work best.&amp;quot;&quot;/&gt;&lt;property id=&quot;20307&quot; value=&quot;334&quot;/&gt;&lt;/object&gt;&lt;object type=&quot;3&quot; unique_id=&quot;10014&quot;&gt;&lt;property id=&quot;20148&quot; value=&quot;5&quot;/&gt;&lt;property id=&quot;20300&quot; value=&quot;Slide 11 - &amp;quot;Section breaker name&amp;#x0D;&amp;#x0A;&amp;quot;&quot;/&gt;&lt;property id=&quot;20307&quot; value=&quot;335&quot;/&gt;&lt;/object&gt;&lt;object type=&quot;3&quot; unique_id=&quot;10015&quot;&gt;&lt;property id=&quot;20148&quot; value=&quot;5&quot;/&gt;&lt;property id=&quot;20300&quot; value=&quot;Slide 12 - &amp;quot;Sub-section name&amp;#x0D;&amp;#x0A;&amp;quot;&quot;/&gt;&lt;property id=&quot;20307&quot; value=&quot;336&quot;/&gt;&lt;/object&gt;&lt;object type=&quot;3&quot; unique_id=&quot;10016&quot;&gt;&lt;property id=&quot;20148&quot; value=&quot;5&quot;/&gt;&lt;property id=&quot;20300&quot; value=&quot;Slide 13 - &amp;quot;Section breaker name&amp;#x0D;&amp;#x0A;&amp;quot;&quot;/&gt;&lt;property id=&quot;20307&quot; value=&quot;337&quot;/&gt;&lt;/object&gt;&lt;object type=&quot;3&quot; unique_id=&quot;10017&quot;&gt;&lt;property id=&quot;20148&quot; value=&quot;5&quot;/&gt;&lt;property id=&quot;20300&quot; value=&quot;Slide 14 - &amp;quot;Sub-section name&amp;#x0D;&amp;#x0A;&amp;quot;&quot;/&gt;&lt;property id=&quot;20307&quot; value=&quot;338&quot;/&gt;&lt;/object&gt;&lt;object type=&quot;3&quot; unique_id=&quot;10018&quot;&gt;&lt;property id=&quot;20148&quot; value=&quot;5&quot;/&gt;&lt;property id=&quot;20300&quot; value=&quot;Slide 15&quot;/&gt;&lt;property id=&quot;20307&quot; value=&quot;339&quot;/&gt;&lt;/object&gt;&lt;object type=&quot;3&quot; unique_id=&quot;10019&quot;&gt;&lt;property id=&quot;20148&quot; value=&quot;5&quot;/&gt;&lt;property id=&quot;20300&quot; value=&quot;Slide 16&quot;/&gt;&lt;property id=&quot;20307&quot; value=&quot;340&quot;/&gt;&lt;/object&gt;&lt;object type=&quot;3&quot; unique_id=&quot;10020&quot;&gt;&lt;property id=&quot;20148&quot; value=&quot;5&quot;/&gt;&lt;property id=&quot;20300&quot; value=&quot;Slide 17&quot;/&gt;&lt;property id=&quot;20307&quot; value=&quot;341&quot;/&gt;&lt;/object&gt;&lt;object type=&quot;3&quot; unique_id=&quot;10021&quot;&gt;&lt;property id=&quot;20148&quot; value=&quot;5&quot;/&gt;&lt;property id=&quot;20300&quot; value=&quot;Slide 18 - &amp;quot;Creating heavy underlines for inspiring pages&amp;quot;&quot;/&gt;&lt;property id=&quot;20307&quot; value=&quot;342&quot;/&gt;&lt;/object&gt;&lt;object type=&quot;3&quot; unique_id=&quot;10022&quot;&gt;&lt;property id=&quot;20148&quot; value=&quot;5&quot;/&gt;&lt;property id=&quot;20300&quot; value=&quot;Slide 19 - &amp;quot;Corporate Marketing&amp;quot;&quot;/&gt;&lt;property id=&quot;20307&quot; value=&quot;259&quot;/&gt;&lt;/object&gt;&lt;object type=&quot;3&quot; unique_id=&quot;10023&quot;&gt;&lt;property id=&quot;20148&quot; value=&quot;5&quot;/&gt;&lt;property id=&quot;20300&quot; value=&quot;Slide 20 - &amp;quot;Table – highlighted row&amp;quot;&quot;/&gt;&lt;property id=&quot;20307&quot; value=&quot;260&quot;/&gt;&lt;/object&gt;&lt;object type=&quot;3&quot; unique_id=&quot;10024&quot;&gt;&lt;property id=&quot;20148&quot; value=&quot;5&quot;/&gt;&lt;property id=&quot;20300&quot; value=&quot;Slide 21 - &amp;quot;Table – highlighted column&amp;quot;&quot;/&gt;&lt;property id=&quot;20307&quot; value=&quot;261&quot;/&gt;&lt;/object&gt;&lt;object type=&quot;3&quot; unique_id=&quot;10025&quot;&gt;&lt;property id=&quot;20148&quot; value=&quot;5&quot;/&gt;&lt;property id=&quot;20300&quot; value=&quot;Slide 22 - &amp;quot;Table – highlighted columns&amp;quot;&quot;/&gt;&lt;property id=&quot;20307&quot; value=&quot;262&quot;/&gt;&lt;/object&gt;&lt;object type=&quot;3&quot; unique_id=&quot;10026&quot;&gt;&lt;property id=&quot;20148&quot; value=&quot;5&quot;/&gt;&lt;property id=&quot;20300&quot; value=&quot;Slide 23 - &amp;quot;Table – highlighted cells&amp;quot;&quot;/&gt;&lt;property id=&quot;20307&quot; value=&quot;263&quot;/&gt;&lt;/object&gt;&lt;object type=&quot;3&quot; unique_id=&quot;10027&quot;&gt;&lt;property id=&quot;20148&quot; value=&quot;5&quot;/&gt;&lt;property id=&quot;20300&quot; value=&quot;Slide 24 - &amp;quot;Table&amp;quot;&quot;/&gt;&lt;property id=&quot;20307&quot; value=&quot;264&quot;/&gt;&lt;/object&gt;&lt;object type=&quot;3&quot; unique_id=&quot;10028&quot;&gt;&lt;property id=&quot;20148&quot; value=&quot;5&quot;/&gt;&lt;property id=&quot;20300&quot; value=&quot;Slide 25 - &amp;quot;Table&amp;quot;&quot;/&gt;&lt;property id=&quot;20307&quot; value=&quot;265&quot;/&gt;&lt;/object&gt;&lt;object type=&quot;3&quot; unique_id=&quot;10029&quot;&gt;&lt;property id=&quot;20148&quot; value=&quot;5&quot;/&gt;&lt;property id=&quot;20300&quot; value=&quot;Slide 26 - &amp;quot;Table&amp;quot;&quot;/&gt;&lt;property id=&quot;20307&quot; value=&quot;266&quot;/&gt;&lt;/object&gt;&lt;object type=&quot;3&quot; unique_id=&quot;10030&quot;&gt;&lt;property id=&quot;20148&quot; value=&quot;5&quot;/&gt;&lt;property id=&quot;20300&quot; value=&quot;Slide 27 - &amp;quot;Table&amp;quot;&quot;/&gt;&lt;property id=&quot;20307&quot; value=&quot;267&quot;/&gt;&lt;/object&gt;&lt;object type=&quot;3&quot; unique_id=&quot;10031&quot;&gt;&lt;property id=&quot;20148&quot; value=&quot;5&quot;/&gt;&lt;property id=&quot;20300&quot; value=&quot;Slide 28 - &amp;quot;Table – comparison&amp;quot;&quot;/&gt;&lt;property id=&quot;20307&quot; value=&quot;268&quot;/&gt;&lt;/object&gt;&lt;object type=&quot;3&quot; unique_id=&quot;10032&quot;&gt;&lt;property id=&quot;20148&quot; value=&quot;5&quot;/&gt;&lt;property id=&quot;20300&quot; value=&quot;Slide 29 - &amp;quot;Checklist – 3 items&amp;quot;&quot;/&gt;&lt;property id=&quot;20307&quot; value=&quot;269&quot;/&gt;&lt;/object&gt;&lt;object type=&quot;3&quot; unique_id=&quot;10033&quot;&gt;&lt;property id=&quot;20148&quot; value=&quot;5&quot;/&gt;&lt;property id=&quot;20300&quot; value=&quot;Slide 30 - &amp;quot;Checklist – 8 items&amp;quot;&quot;/&gt;&lt;property id=&quot;20307&quot; value=&quot;270&quot;/&gt;&lt;/object&gt;&lt;object type=&quot;3&quot; unique_id=&quot;10034&quot;&gt;&lt;property id=&quot;20148&quot; value=&quot;5&quot;/&gt;&lt;property id=&quot;20300&quot; value=&quot;Slide 31 - &amp;quot;Corporate Marketing&amp;quot;&quot;/&gt;&lt;property id=&quot;20307&quot; value=&quot;271&quot;/&gt;&lt;/object&gt;&lt;object type=&quot;3&quot; unique_id=&quot;10035&quot;&gt;&lt;property id=&quot;20148&quot; value=&quot;5&quot;/&gt;&lt;property id=&quot;20300&quot; value=&quot;Slide 32 - &amp;quot;Step process – list&amp;quot;&quot;/&gt;&lt;property id=&quot;20307&quot; value=&quot;272&quot;/&gt;&lt;/object&gt;&lt;object type=&quot;3&quot; unique_id=&quot;10036&quot;&gt;&lt;property id=&quot;20148&quot; value=&quot;5&quot;/&gt;&lt;property id=&quot;20300&quot; value=&quot;Slide 33 - &amp;quot;Step process – list&amp;quot;&quot;/&gt;&lt;property id=&quot;20307&quot; value=&quot;273&quot;/&gt;&lt;/object&gt;&lt;object type=&quot;3&quot; unique_id=&quot;10037&quot;&gt;&lt;property id=&quot;20148&quot; value=&quot;5&quot;/&gt;&lt;property id=&quot;20300&quot; value=&quot;Slide 34 - &amp;quot;Step process – chart&amp;quot;&quot;/&gt;&lt;property id=&quot;20307&quot; value=&quot;274&quot;/&gt;&lt;/object&gt;&lt;object type=&quot;3&quot; unique_id=&quot;10038&quot;&gt;&lt;property id=&quot;20148&quot; value=&quot;5&quot;/&gt;&lt;property id=&quot;20300&quot; value=&quot;Slide 35 - &amp;quot;Step process – chart&amp;quot;&quot;/&gt;&lt;property id=&quot;20307&quot; value=&quot;275&quot;/&gt;&lt;/object&gt;&lt;object type=&quot;3&quot; unique_id=&quot;10039&quot;&gt;&lt;property id=&quot;20148&quot; value=&quot;5&quot;/&gt;&lt;property id=&quot;20300&quot; value=&quot;Slide 36 - &amp;quot;Step process – chart&amp;quot;&quot;/&gt;&lt;property id=&quot;20307&quot; value=&quot;276&quot;/&gt;&lt;/object&gt;&lt;object type=&quot;3&quot; unique_id=&quot;10040&quot;&gt;&lt;property id=&quot;20148&quot; value=&quot;5&quot;/&gt;&lt;property id=&quot;20300&quot; value=&quot;Slide 37 - &amp;quot;Step process – chart&amp;quot;&quot;/&gt;&lt;property id=&quot;20307&quot; value=&quot;277&quot;/&gt;&lt;/object&gt;&lt;object type=&quot;3&quot; unique_id=&quot;10041&quot;&gt;&lt;property id=&quot;20148&quot; value=&quot;5&quot;/&gt;&lt;property id=&quot;20300&quot; value=&quot;Slide 38 - &amp;quot;Corporate Marketing&amp;quot;&quot;/&gt;&lt;property id=&quot;20307&quot; value=&quot;278&quot;/&gt;&lt;/object&gt;&lt;object type=&quot;3&quot; unique_id=&quot;10042&quot;&gt;&lt;property id=&quot;20148&quot; value=&quot;5&quot;/&gt;&lt;property id=&quot;20300&quot; value=&quot;Slide 39 - &amp;quot;Radial diagram&amp;quot;&quot;/&gt;&lt;property id=&quot;20307&quot; value=&quot;279&quot;/&gt;&lt;/object&gt;&lt;object type=&quot;3&quot; unique_id=&quot;10043&quot;&gt;&lt;property id=&quot;20148&quot; value=&quot;5&quot;/&gt;&lt;property id=&quot;20300&quot; value=&quot;Slide 40 - &amp;quot;Radial diagram&amp;quot;&quot;/&gt;&lt;property id=&quot;20307&quot; value=&quot;280&quot;/&gt;&lt;/object&gt;&lt;object type=&quot;3&quot; unique_id=&quot;10044&quot;&gt;&lt;property id=&quot;20148&quot; value=&quot;5&quot;/&gt;&lt;property id=&quot;20300&quot; value=&quot;Slide 41 - &amp;quot;Radial diagram&amp;quot;&quot;/&gt;&lt;property id=&quot;20307&quot; value=&quot;281&quot;/&gt;&lt;/object&gt;&lt;object type=&quot;3&quot; unique_id=&quot;10045&quot;&gt;&lt;property id=&quot;20148&quot; value=&quot;5&quot;/&gt;&lt;property id=&quot;20300&quot; value=&quot;Slide 42 - &amp;quot;Radial diagram&amp;quot;&quot;/&gt;&lt;property id=&quot;20307&quot; value=&quot;282&quot;/&gt;&lt;/object&gt;&lt;object type=&quot;3&quot; unique_id=&quot;10046&quot;&gt;&lt;property id=&quot;20148&quot; value=&quot;5&quot;/&gt;&lt;property id=&quot;20300&quot; value=&quot;Slide 43 - &amp;quot;Oval egg chart&amp;quot;&quot;/&gt;&lt;property id=&quot;20307&quot; value=&quot;283&quot;/&gt;&lt;/object&gt;&lt;object type=&quot;3&quot; unique_id=&quot;10047&quot;&gt;&lt;property id=&quot;20148&quot; value=&quot;5&quot;/&gt;&lt;property id=&quot;20300&quot; value=&quot;Slide 44 - &amp;quot;Ring chart&amp;quot;&quot;/&gt;&lt;property id=&quot;20307&quot; value=&quot;284&quot;/&gt;&lt;/object&gt;&lt;object type=&quot;3&quot; unique_id=&quot;10048&quot;&gt;&lt;property id=&quot;20148&quot; value=&quot;5&quot;/&gt;&lt;property id=&quot;20300&quot; value=&quot;Slide 45 - &amp;quot;Seesaw chart&amp;quot;&quot;/&gt;&lt;property id=&quot;20307&quot; value=&quot;288&quot;/&gt;&lt;/object&gt;&lt;object type=&quot;3&quot; unique_id=&quot;10049&quot;&gt;&lt;property id=&quot;20148&quot; value=&quot;5&quot;/&gt;&lt;property id=&quot;20300&quot; value=&quot;Slide 46 - &amp;quot;Organizational chart&amp;quot;&quot;/&gt;&lt;property id=&quot;20307&quot; value=&quot;289&quot;/&gt;&lt;/object&gt;&lt;object type=&quot;3&quot; unique_id=&quot;10050&quot;&gt;&lt;property id=&quot;20148&quot; value=&quot;5&quot;/&gt;&lt;property id=&quot;20300&quot; value=&quot;Slide 47 - &amp;quot;Corporate Marketing&amp;quot;&quot;/&gt;&lt;property id=&quot;20307&quot; value=&quot;290&quot;/&gt;&lt;/object&gt;&lt;object type=&quot;3&quot; unique_id=&quot;10051&quot;&gt;&lt;property id=&quot;20148&quot; value=&quot;5&quot;/&gt;&lt;property id=&quot;20300&quot; value=&quot;Slide 48 - &amp;quot;Comparison chart&amp;quot;&quot;/&gt;&lt;property id=&quot;20307&quot; value=&quot;291&quot;/&gt;&lt;/object&gt;&lt;object type=&quot;3&quot; unique_id=&quot;10052&quot;&gt;&lt;property id=&quot;20148&quot; value=&quot;5&quot;/&gt;&lt;property id=&quot;20300&quot; value=&quot;Slide 49 - &amp;quot;Comparison chart&amp;quot;&quot;/&gt;&lt;property id=&quot;20307&quot; value=&quot;292&quot;/&gt;&lt;/object&gt;&lt;object type=&quot;3&quot; unique_id=&quot;10053&quot;&gt;&lt;property id=&quot;20148&quot; value=&quot;5&quot;/&gt;&lt;property id=&quot;20300&quot; value=&quot;Slide 50 - &amp;quot;Comparison matrix&amp;quot;&quot;/&gt;&lt;property id=&quot;20307&quot; value=&quot;293&quot;/&gt;&lt;/object&gt;&lt;object type=&quot;3&quot; unique_id=&quot;10054&quot;&gt;&lt;property id=&quot;20148&quot; value=&quot;5&quot;/&gt;&lt;property id=&quot;20300&quot; value=&quot;Slide 51 - &amp;quot;Comparison matrix&amp;quot;&quot;/&gt;&lt;property id=&quot;20307&quot; value=&quot;294&quot;/&gt;&lt;/object&gt;&lt;object type=&quot;3&quot; unique_id=&quot;10055&quot;&gt;&lt;property id=&quot;20148&quot; value=&quot;5&quot;/&gt;&lt;property id=&quot;20300&quot; value=&quot;Slide 52 - &amp;quot;Corporate Marketing&amp;quot;&quot;/&gt;&lt;property id=&quot;20307&quot; value=&quot;295&quot;/&gt;&lt;/object&gt;&lt;object type=&quot;3&quot; unique_id=&quot;10056&quot;&gt;&lt;property id=&quot;20148&quot; value=&quot;5&quot;/&gt;&lt;property id=&quot;20300&quot; value=&quot;Slide 53 - &amp;quot;Flow chart&amp;quot;&quot;/&gt;&lt;property id=&quot;20307&quot; value=&quot;296&quot;/&gt;&lt;/object&gt;&lt;object type=&quot;3&quot; unique_id=&quot;10057&quot;&gt;&lt;property id=&quot;20148&quot; value=&quot;5&quot;/&gt;&lt;property id=&quot;20300&quot; value=&quot;Slide 54 - &amp;quot;Flow chart&amp;quot;&quot;/&gt;&lt;property id=&quot;20307&quot; value=&quot;297&quot;/&gt;&lt;/object&gt;&lt;object type=&quot;3&quot; unique_id=&quot;10058&quot;&gt;&lt;property id=&quot;20148&quot; value=&quot;5&quot;/&gt;&lt;property id=&quot;20300&quot; value=&quot;Slide 55 - &amp;quot;Flow chart&amp;quot;&quot;/&gt;&lt;property id=&quot;20307&quot; value=&quot;298&quot;/&gt;&lt;/object&gt;&lt;object type=&quot;3&quot; unique_id=&quot;10059&quot;&gt;&lt;property id=&quot;20148&quot; value=&quot;5&quot;/&gt;&lt;property id=&quot;20300&quot; value=&quot;Slide 56 - &amp;quot;Flow chart&amp;quot;&quot;/&gt;&lt;property id=&quot;20307&quot; value=&quot;299&quot;/&gt;&lt;/object&gt;&lt;object type=&quot;3&quot; unique_id=&quot;10060&quot;&gt;&lt;property id=&quot;20148&quot; value=&quot;5&quot;/&gt;&lt;property id=&quot;20300&quot; value=&quot;Slide 57 - &amp;quot;Flow chart&amp;quot;&quot;/&gt;&lt;property id=&quot;20307&quot; value=&quot;300&quot;/&gt;&lt;/object&gt;&lt;object type=&quot;3&quot; unique_id=&quot;10061&quot;&gt;&lt;property id=&quot;20148&quot; value=&quot;5&quot;/&gt;&lt;property id=&quot;20300&quot; value=&quot;Slide 58 - &amp;quot;Flow chart&amp;quot;&quot;/&gt;&lt;property id=&quot;20307&quot; value=&quot;301&quot;/&gt;&lt;/object&gt;&lt;object type=&quot;3&quot; unique_id=&quot;10062&quot;&gt;&lt;property id=&quot;20148&quot; value=&quot;5&quot;/&gt;&lt;property id=&quot;20300&quot; value=&quot;Slide 59 - &amp;quot;Flow chart&amp;quot;&quot;/&gt;&lt;property id=&quot;20307&quot; value=&quot;302&quot;/&gt;&lt;/object&gt;&lt;object type=&quot;3&quot; unique_id=&quot;10063&quot;&gt;&lt;property id=&quot;20148&quot; value=&quot;5&quot;/&gt;&lt;property id=&quot;20300&quot; value=&quot;Slide 60 - &amp;quot;Flow chart&amp;quot;&quot;/&gt;&lt;property id=&quot;20307&quot; value=&quot;303&quot;/&gt;&lt;/object&gt;&lt;object type=&quot;3&quot; unique_id=&quot;10064&quot;&gt;&lt;property id=&quot;20148&quot; value=&quot;5&quot;/&gt;&lt;property id=&quot;20300&quot; value=&quot;Slide 61 - &amp;quot;Flow chart – symbols 1 of 3&amp;quot;&quot;/&gt;&lt;property id=&quot;20307&quot; value=&quot;304&quot;/&gt;&lt;/object&gt;&lt;object type=&quot;3&quot; unique_id=&quot;10065&quot;&gt;&lt;property id=&quot;20148&quot; value=&quot;5&quot;/&gt;&lt;property id=&quot;20300&quot; value=&quot;Slide 62 - &amp;quot;Flow chart – symbols 2 of 3&amp;quot;&quot;/&gt;&lt;property id=&quot;20307&quot; value=&quot;305&quot;/&gt;&lt;/object&gt;&lt;object type=&quot;3&quot; unique_id=&quot;10066&quot;&gt;&lt;property id=&quot;20148&quot; value=&quot;5&quot;/&gt;&lt;property id=&quot;20300&quot; value=&quot;Slide 63 - &amp;quot;Flow chart – symbols 3 of 3&amp;quot;&quot;/&gt;&lt;property id=&quot;20307&quot; value=&quot;306&quot;/&gt;&lt;/object&gt;&lt;object type=&quot;3&quot; unique_id=&quot;10067&quot;&gt;&lt;property id=&quot;20148&quot; value=&quot;5&quot;/&gt;&lt;property id=&quot;20300&quot; value=&quot;Slide 64 - &amp;quot;Corporate Marketing&amp;quot;&quot;/&gt;&lt;property id=&quot;20307&quot; value=&quot;307&quot;/&gt;&lt;/object&gt;&lt;object type=&quot;3&quot; unique_id=&quot;10068&quot;&gt;&lt;property id=&quot;20148&quot; value=&quot;5&quot;/&gt;&lt;property id=&quot;20300&quot; value=&quot;Slide 65 - &amp;quot;Process chart&amp;quot;&quot;/&gt;&lt;property id=&quot;20307&quot; value=&quot;308&quot;/&gt;&lt;/object&gt;&lt;object type=&quot;3&quot; unique_id=&quot;10069&quot;&gt;&lt;property id=&quot;20148&quot; value=&quot;5&quot;/&gt;&lt;property id=&quot;20300&quot; value=&quot;Slide 66 - &amp;quot;Process chart&amp;quot;&quot;/&gt;&lt;property id=&quot;20307&quot; value=&quot;309&quot;/&gt;&lt;/object&gt;&lt;object type=&quot;3&quot; unique_id=&quot;10070&quot;&gt;&lt;property id=&quot;20148&quot; value=&quot;5&quot;/&gt;&lt;property id=&quot;20300&quot; value=&quot;Slide 67 - &amp;quot;Corporate Marketing&amp;quot;&quot;/&gt;&lt;property id=&quot;20307&quot; value=&quot;310&quot;/&gt;&lt;/object&gt;&lt;object type=&quot;3&quot; unique_id=&quot;10071&quot;&gt;&lt;property id=&quot;20148&quot; value=&quot;5&quot;/&gt;&lt;property id=&quot;20300&quot; value=&quot;Slide 68 - &amp;quot;Pyramid chart&amp;quot;&quot;/&gt;&lt;property id=&quot;20307&quot; value=&quot;311&quot;/&gt;&lt;/object&gt;&lt;object type=&quot;3&quot; unique_id=&quot;10072&quot;&gt;&lt;property id=&quot;20148&quot; value=&quot;5&quot;/&gt;&lt;property id=&quot;20300&quot; value=&quot;Slide 69 - &amp;quot;CORPORATE MARKETING&amp;quot;&quot;/&gt;&lt;property id=&quot;20307&quot; value=&quot;312&quot;/&gt;&lt;/object&gt;&lt;object type=&quot;3&quot; unique_id=&quot;10073&quot;&gt;&lt;property id=&quot;20148&quot; value=&quot;5&quot;/&gt;&lt;property id=&quot;20300&quot; value=&quot;Slide 70 - &amp;quot;Trend chart&amp;quot;&quot;/&gt;&lt;property id=&quot;20307&quot; value=&quot;313&quot;/&gt;&lt;/object&gt;&lt;object type=&quot;3&quot; unique_id=&quot;10074&quot;&gt;&lt;property id=&quot;20148&quot; value=&quot;5&quot;/&gt;&lt;property id=&quot;20300&quot; value=&quot;Slide 71 - &amp;quot;Corporate Marketing&amp;quot;&quot;/&gt;&lt;property id=&quot;20307&quot; value=&quot;314&quot;/&gt;&lt;/object&gt;&lt;object type=&quot;3&quot; unique_id=&quot;10075&quot;&gt;&lt;property id=&quot;20148&quot; value=&quot;5&quot;/&gt;&lt;property id=&quot;20300&quot; value=&quot;Slide 72 - &amp;quot;Dashboard view – charts&amp;quot;&quot;/&gt;&lt;property id=&quot;20307&quot; value=&quot;315&quot;/&gt;&lt;/object&gt;&lt;object type=&quot;3&quot; unique_id=&quot;10076&quot;&gt;&lt;property id=&quot;20148&quot; value=&quot;5&quot;/&gt;&lt;property id=&quot;20300&quot; value=&quot;Slide 73 - &amp;quot;Dashboard view – tables&amp;quot;&quot;/&gt;&lt;property id=&quot;20307&quot; value=&quot;316&quot;/&gt;&lt;/object&gt;&lt;object type=&quot;3&quot; unique_id=&quot;10077&quot;&gt;&lt;property id=&quot;20148&quot; value=&quot;5&quot;/&gt;&lt;property id=&quot;20300&quot; value=&quot;Slide 74 - &amp;quot;Corporate Marketing&amp;quot;&quot;/&gt;&lt;property id=&quot;20307&quot; value=&quot;317&quot;/&gt;&lt;/object&gt;&lt;object type=&quot;3&quot; unique_id=&quot;10078&quot;&gt;&lt;property id=&quot;20148&quot; value=&quot;5&quot;/&gt;&lt;property id=&quot;20300&quot; value=&quot;Slide 75 - &amp;quot;Roadmapping&amp;quot;&quot;/&gt;&lt;property id=&quot;20307&quot; value=&quot;318&quot;/&gt;&lt;/object&gt;&lt;object type=&quot;3&quot; unique_id=&quot;10079&quot;&gt;&lt;property id=&quot;20148&quot; value=&quot;5&quot;/&gt;&lt;property id=&quot;20300&quot; value=&quot;Slide 76 - &amp;quot;Corporate Marketing&amp;quot;&quot;/&gt;&lt;property id=&quot;20307&quot; value=&quot;319&quot;/&gt;&lt;/object&gt;&lt;object type=&quot;3&quot; unique_id=&quot;10080&quot;&gt;&lt;property id=&quot;20148&quot; value=&quot;5&quot;/&gt;&lt;property id=&quot;20300&quot; value=&quot;Slide 77 - &amp;quot;TU Icons&amp;quot;&quot;/&gt;&lt;property id=&quot;20307&quot; value=&quot;320&quot;/&gt;&lt;/object&gt;&lt;object type=&quot;3&quot; unique_id=&quot;10081&quot;&gt;&lt;property id=&quot;20148&quot; value=&quot;5&quot;/&gt;&lt;property id=&quot;20300&quot; value=&quot;Slide 78 - &amp;quot;TU Icons&amp;quot;&quot;/&gt;&lt;property id=&quot;20307&quot; value=&quot;321&quot;/&gt;&lt;/object&gt;&lt;object type=&quot;3&quot; unique_id=&quot;10082&quot;&gt;&lt;property id=&quot;20148&quot; value=&quot;5&quot;/&gt;&lt;property id=&quot;20300&quot; value=&quot;Slide 79 - &amp;quot;TU Icons&amp;quot;&quot;/&gt;&lt;property id=&quot;20307&quot; value=&quot;322&quot;/&gt;&lt;/object&gt;&lt;object type=&quot;3&quot; unique_id=&quot;10083&quot;&gt;&lt;property id=&quot;20148&quot; value=&quot;5&quot;/&gt;&lt;property id=&quot;20300&quot; value=&quot;Slide 80 - &amp;quot;TU Icons&amp;quot;&quot;/&gt;&lt;property id=&quot;20307&quot; value=&quot;323&quot;/&gt;&lt;/object&gt;&lt;object type=&quot;3&quot; unique_id=&quot;10084&quot;&gt;&lt;property id=&quot;20148&quot; value=&quot;5&quot;/&gt;&lt;property id=&quot;20300&quot; value=&quot;Slide 81 - &amp;quot;IFG Icons&amp;quot;&quot;/&gt;&lt;property id=&quot;20307&quot; value=&quot;324&quot;/&gt;&lt;/object&gt;&lt;object type=&quot;3&quot; unique_id=&quot;10085&quot;&gt;&lt;property id=&quot;20148&quot; value=&quot;5&quot;/&gt;&lt;property id=&quot;20300&quot; value=&quot;Slide 82 - &amp;quot;TU Functional Icons&amp;quot;&quot;/&gt;&lt;property id=&quot;20307&quot; value=&quot;325&quot;/&gt;&lt;/object&gt;&lt;object type=&quot;3&quot; unique_id=&quot;10086&quot;&gt;&lt;property id=&quot;20148&quot; value=&quot;5&quot;/&gt;&lt;property id=&quot;20300&quot; value=&quot;Slide 83 - &amp;quot;TU Functional Icons&amp;quot;&quot;/&gt;&lt;property id=&quot;20307&quot; value=&quot;326&quot;/&gt;&lt;/object&gt;&lt;object type=&quot;3&quot; unique_id=&quot;10087&quot;&gt;&lt;property id=&quot;20148&quot; value=&quot;5&quot;/&gt;&lt;property id=&quot;20300&quot; value=&quot;Slide 84 - &amp;quot;TU Functional Icons&amp;quot;&quot;/&gt;&lt;property id=&quot;20307&quot; value=&quot;327&quot;/&gt;&lt;/object&gt;&lt;/object&gt;&lt;/object&gt;&lt;/database&gt;"/>
  <p:tag name="SECTOMILLISECCONVERTED" val="1"/>
</p:tagLst>
</file>

<file path=ppt/theme/theme1.xml><?xml version="1.0" encoding="utf-8"?>
<a:theme xmlns:a="http://schemas.openxmlformats.org/drawingml/2006/main" name="TU_PowerPoint_Template_16x9_20150106">
  <a:themeElements>
    <a:clrScheme name="TransUnion_PPT_Colors">
      <a:dk1>
        <a:srgbClr val="000000"/>
      </a:dk1>
      <a:lt1>
        <a:srgbClr val="FFFFFF"/>
      </a:lt1>
      <a:dk2>
        <a:srgbClr val="00A6CA"/>
      </a:dk2>
      <a:lt2>
        <a:srgbClr val="FCD800"/>
      </a:lt2>
      <a:accent1>
        <a:srgbClr val="00A6CA"/>
      </a:accent1>
      <a:accent2>
        <a:srgbClr val="FCD800"/>
      </a:accent2>
      <a:accent3>
        <a:srgbClr val="F17123"/>
      </a:accent3>
      <a:accent4>
        <a:srgbClr val="A9D161"/>
      </a:accent4>
      <a:accent5>
        <a:srgbClr val="A5A5A5"/>
      </a:accent5>
      <a:accent6>
        <a:srgbClr val="E04025"/>
      </a:accent6>
      <a:hlink>
        <a:srgbClr val="000000"/>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ransUnion Document" ma:contentTypeID="0x010100219C2EED1687E4439395C3647E1AFC6800FD77BA5E4836B643AF59F0E0B2F05E8A" ma:contentTypeVersion="3" ma:contentTypeDescription="" ma:contentTypeScope="" ma:versionID="f8a79b5f972daf6008d6c7dd6868eb9a">
  <xsd:schema xmlns:xsd="http://www.w3.org/2001/XMLSchema" xmlns:xs="http://www.w3.org/2001/XMLSchema" xmlns:p="http://schemas.microsoft.com/office/2006/metadata/properties" xmlns:ns2="aefd95a0-f48a-4013-8033-79f5e5ed6efc" targetNamespace="http://schemas.microsoft.com/office/2006/metadata/properties" ma:root="true" ma:fieldsID="3155413e587d2c27ba7f165ca7a2029f" ns2:_="">
    <xsd:import namespace="aefd95a0-f48a-4013-8033-79f5e5ed6efc"/>
    <xsd:element name="properties">
      <xsd:complexType>
        <xsd:sequence>
          <xsd:element name="documentManagement">
            <xsd:complexType>
              <xsd:all>
                <xsd:element ref="ns2:jf9130c25e4b4f3f8f663aa48b462a15" minOccurs="0"/>
                <xsd:element ref="ns2:TaxCatchAll" minOccurs="0"/>
                <xsd:element ref="ns2:TaxCatchAllLabel" minOccurs="0"/>
                <xsd:element ref="ns2:Own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fd95a0-f48a-4013-8033-79f5e5ed6efc" elementFormDefault="qualified">
    <xsd:import namespace="http://schemas.microsoft.com/office/2006/documentManagement/types"/>
    <xsd:import namespace="http://schemas.microsoft.com/office/infopath/2007/PartnerControls"/>
    <xsd:element name="jf9130c25e4b4f3f8f663aa48b462a15" ma:index="8" ma:taxonomy="true" ma:internalName="jf9130c25e4b4f3f8f663aa48b462a15" ma:taxonomyFieldName="TransUnion_x0020_Department" ma:displayName="TransUnion Department" ma:default="" ma:fieldId="{3f9130c2-5e4b-4f3f-8f66-3aa48b462a15}" ma:sspId="a22a3c64-876a-4cee-a2f5-28810d7da39d" ma:termSetId="45389022-b5d7-4572-828a-90d42e0c8031" ma:anchorId="00000000-0000-0000-0000-000000000000" ma:open="false" ma:isKeyword="false">
      <xsd:complexType>
        <xsd:sequence>
          <xsd:element ref="pc:Terms" minOccurs="0" maxOccurs="1"/>
        </xsd:sequence>
      </xsd:complexType>
    </xsd:element>
    <xsd:element name="TaxCatchAll" ma:index="9" nillable="true" ma:displayName="Taxonomy Catch All Column" ma:hidden="true" ma:list="{f8cefd2e-bd2a-4903-9144-695a682976a3}" ma:internalName="TaxCatchAll" ma:showField="CatchAllData" ma:web="ddf59b84-85dd-4a57-9b2a-1b03e56bb788">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f8cefd2e-bd2a-4903-9144-695a682976a3}" ma:internalName="TaxCatchAllLabel" ma:readOnly="true" ma:showField="CatchAllDataLabel" ma:web="ddf59b84-85dd-4a57-9b2a-1b03e56bb788">
      <xsd:complexType>
        <xsd:complexContent>
          <xsd:extension base="dms:MultiChoiceLookup">
            <xsd:sequence>
              <xsd:element name="Value" type="dms:Lookup" maxOccurs="unbounded" minOccurs="0" nillable="true"/>
            </xsd:sequence>
          </xsd:extension>
        </xsd:complexContent>
      </xsd:complexType>
    </xsd:element>
    <xsd:element name="Owner" ma:index="12" nillable="true" ma:displayName="Owner" ma:list="UserInfo"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Owner xmlns="aefd95a0-f48a-4013-8033-79f5e5ed6efc">
      <UserInfo>
        <DisplayName>Mee, Sara</DisplayName>
        <AccountId>49</AccountId>
        <AccountType/>
      </UserInfo>
    </Owner>
    <TaxCatchAll xmlns="aefd95a0-f48a-4013-8033-79f5e5ed6efc">
      <Value>4</Value>
    </TaxCatchAll>
    <jf9130c25e4b4f3f8f663aa48b462a15 xmlns="aefd95a0-f48a-4013-8033-79f5e5ed6efc">
      <Terms xmlns="http://schemas.microsoft.com/office/infopath/2007/PartnerControls">
        <TermInfo xmlns="http://schemas.microsoft.com/office/infopath/2007/PartnerControls">
          <TermName xmlns="http://schemas.microsoft.com/office/infopath/2007/PartnerControls">Global Marketing</TermName>
          <TermId xmlns="http://schemas.microsoft.com/office/infopath/2007/PartnerControls">ed8dcf37-daf3-4a2a-8bcf-efab26f773e8</TermId>
        </TermInfo>
      </Terms>
    </jf9130c25e4b4f3f8f663aa48b462a15>
  </documentManagement>
</p:properties>
</file>

<file path=customXml/item4.xml><?xml version="1.0" encoding="utf-8"?>
<?mso-contentType ?>
<SharedContentType xmlns="Microsoft.SharePoint.Taxonomy.ContentTypeSync" SourceId="a22a3c64-876a-4cee-a2f5-28810d7da39d" ContentTypeId="0x010100219C2EED1687E4439395C3647E1AFC68" PreviousValue="false"/>
</file>

<file path=customXml/itemProps1.xml><?xml version="1.0" encoding="utf-8"?>
<ds:datastoreItem xmlns:ds="http://schemas.openxmlformats.org/officeDocument/2006/customXml" ds:itemID="{21581B7C-5CBE-4F07-9367-4B44CC131AB6}">
  <ds:schemaRefs>
    <ds:schemaRef ds:uri="http://schemas.microsoft.com/sharepoint/v3/contenttype/forms"/>
  </ds:schemaRefs>
</ds:datastoreItem>
</file>

<file path=customXml/itemProps2.xml><?xml version="1.0" encoding="utf-8"?>
<ds:datastoreItem xmlns:ds="http://schemas.openxmlformats.org/officeDocument/2006/customXml" ds:itemID="{3241CFE9-743B-44A9-B221-8A72680BB6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fd95a0-f48a-4013-8033-79f5e5ed6e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9F35710-90DC-4AF1-BD00-936661C95716}">
  <ds:schemaRefs>
    <ds:schemaRef ds:uri="aefd95a0-f48a-4013-8033-79f5e5ed6efc"/>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schemas.microsoft.com/office/2006/metadata/properties"/>
    <ds:schemaRef ds:uri="http://purl.org/dc/terms/"/>
    <ds:schemaRef ds:uri="http://www.w3.org/XML/1998/namespace"/>
    <ds:schemaRef ds:uri="http://purl.org/dc/dcmitype/"/>
  </ds:schemaRefs>
</ds:datastoreItem>
</file>

<file path=customXml/itemProps4.xml><?xml version="1.0" encoding="utf-8"?>
<ds:datastoreItem xmlns:ds="http://schemas.openxmlformats.org/officeDocument/2006/customXml" ds:itemID="{D0C73804-609A-458C-A909-26C5BD2901B1}">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TU_PowerPoint_Template_16x9_20150106</Template>
  <TotalTime>13511</TotalTime>
  <Words>1091</Words>
  <Application>Microsoft Office PowerPoint</Application>
  <PresentationFormat>On-screen Show (16:9)</PresentationFormat>
  <Paragraphs>111</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TU_PowerPoint_Template_16x9_20150106</vt:lpstr>
      <vt:lpstr>Jack of All Trades</vt:lpstr>
      <vt:lpstr>Business Case – Problem Statement</vt:lpstr>
      <vt:lpstr>Business Case – Problem Statement (Cont)</vt:lpstr>
      <vt:lpstr>Business Case – Problem Statement (Cont)</vt:lpstr>
      <vt:lpstr>Business Case – Proposed Solution</vt:lpstr>
      <vt:lpstr>Business Case – Proposed Solution (Cont)</vt:lpstr>
      <vt:lpstr>How the proposed solution solves the problem</vt:lpstr>
      <vt:lpstr>How the proposed solution solves the problem (cont)</vt:lpstr>
      <vt:lpstr>How the proposed solution solves the problem (cont)</vt:lpstr>
      <vt:lpstr>Advantages of Proposed Solution</vt:lpstr>
      <vt:lpstr>Ease of Implementation: Scalability</vt:lpstr>
      <vt:lpstr>Competitive Advantage : Barriers to entry</vt:lpstr>
      <vt:lpstr>Thank You</vt:lpstr>
    </vt:vector>
  </TitlesOfParts>
  <Company>TransUnion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TU-PPT-Template-16x9</dc:title>
  <dc:creator>RamMohan.Kamaraj@transunion.com</dc:creator>
  <cp:lastModifiedBy>Kamaraj, RamMohan</cp:lastModifiedBy>
  <cp:revision>574</cp:revision>
  <dcterms:created xsi:type="dcterms:W3CDTF">2015-01-07T15:03:55Z</dcterms:created>
  <dcterms:modified xsi:type="dcterms:W3CDTF">2022-05-19T15:17:07Z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ransUnion Department">
    <vt:lpwstr>4;#Global Marketing|ed8dcf37-daf3-4a2a-8bcf-efab26f773e8</vt:lpwstr>
  </property>
  <property fmtid="{D5CDD505-2E9C-101B-9397-08002B2CF9AE}" pid="3" name="ContentTypeId">
    <vt:lpwstr>0x010100219C2EED1687E4439395C3647E1AFC6800FD77BA5E4836B643AF59F0E0B2F05E8A</vt:lpwstr>
  </property>
</Properties>
</file>