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411" r:id="rId8"/>
    <p:sldId id="412" r:id="rId9"/>
    <p:sldId id="414" r:id="rId10"/>
    <p:sldId id="413" r:id="rId11"/>
    <p:sldId id="416" r:id="rId12"/>
    <p:sldId id="417" r:id="rId13"/>
    <p:sldId id="418" r:id="rId14"/>
    <p:sldId id="420" r:id="rId15"/>
    <p:sldId id="398" r:id="rId16"/>
    <p:sldId id="4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2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9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2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0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Kafka Sink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D58D57A-E58F-09CA-A084-286B23776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Metrics Sink Connector 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Connectors write Kafka Metrics data(Such as Producer/Consumer throughout, lag, etc.) to Monitoring systems like Prometheus, </a:t>
            </a:r>
            <a:r>
              <a:rPr lang="en-US" dirty="0" err="1"/>
              <a:t>InfluxDB</a:t>
            </a:r>
            <a:r>
              <a:rPr lang="en-US" dirty="0"/>
              <a:t> or Grafana.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Example include –</a:t>
            </a:r>
            <a:r>
              <a:rPr lang="en-US" dirty="0" err="1"/>
              <a:t>InfluxDB</a:t>
            </a:r>
            <a:r>
              <a:rPr lang="en-US" dirty="0"/>
              <a:t> Sink Connector and Prometheus Sink Connector.</a:t>
            </a:r>
          </a:p>
          <a:p>
            <a:pPr algn="l"/>
            <a:r>
              <a:rPr lang="en-US" sz="2800" dirty="0"/>
              <a:t>Custom Sink Connector 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Organizations can also Develop Custom Sink connectors tailored to their specific use cases and integrate </a:t>
            </a:r>
            <a:r>
              <a:rPr lang="en-US" dirty="0" err="1"/>
              <a:t>kafka</a:t>
            </a:r>
            <a:r>
              <a:rPr lang="en-US" dirty="0"/>
              <a:t> with proprietary or niche systems not covered by existing connectors.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 Connectors offer Flexibility and can be implemented using </a:t>
            </a:r>
            <a:r>
              <a:rPr lang="en-US" dirty="0" err="1"/>
              <a:t>kafka</a:t>
            </a:r>
            <a:r>
              <a:rPr lang="en-US" dirty="0"/>
              <a:t> Connect API.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AEC844-74AE-0978-6FF2-E244F5BC01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Metrics Sink Connector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 Sink Connector</a:t>
            </a:r>
          </a:p>
        </p:txBody>
      </p:sp>
    </p:spTree>
    <p:extLst>
      <p:ext uri="{BB962C8B-B14F-4D97-AF65-F5344CB8AC3E}">
        <p14:creationId xmlns:p14="http://schemas.microsoft.com/office/powerpoint/2010/main" val="14381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5" y="3499667"/>
            <a:ext cx="4067176" cy="2542810"/>
          </a:xfrm>
        </p:spPr>
        <p:txBody>
          <a:bodyPr/>
          <a:lstStyle/>
          <a:p>
            <a:r>
              <a:rPr lang="en-US" dirty="0"/>
              <a:t>Command Used for Demo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28601"/>
            <a:ext cx="6597015" cy="5901508"/>
          </a:xfrm>
        </p:spPr>
        <p:txBody>
          <a:bodyPr>
            <a:noAutofit/>
          </a:bodyPr>
          <a:lstStyle/>
          <a:p>
            <a:r>
              <a:rPr lang="en-US" sz="1200" b="1" dirty="0"/>
              <a:t>To execute Zookeeper service:</a:t>
            </a:r>
          </a:p>
          <a:p>
            <a:r>
              <a:rPr lang="en-US" sz="1200" dirty="0"/>
              <a:t>C:\kafka\bin\windows\zookeeper-server-start.bat C:\kafka\config\zookeeper.properties</a:t>
            </a:r>
          </a:p>
          <a:p>
            <a:r>
              <a:rPr lang="en-US" sz="1200" b="1" dirty="0"/>
              <a:t>To Execute Broker Service: </a:t>
            </a:r>
          </a:p>
          <a:p>
            <a:r>
              <a:rPr lang="en-US" sz="1200" dirty="0"/>
              <a:t>C:\kafka\bin\windows\kafka-server-start.bat C:\kafka\config\server.properties</a:t>
            </a:r>
          </a:p>
          <a:p>
            <a:r>
              <a:rPr lang="en-US" sz="1200" b="1" dirty="0"/>
              <a:t>Topic creation: </a:t>
            </a:r>
          </a:p>
          <a:p>
            <a:r>
              <a:rPr lang="en-US" sz="1200" dirty="0"/>
              <a:t>C:\kafka\bin\windows\kafka-topics.bat --create --bootstrap-server localhost:9092 --replication-factor 1 --partitions 3 --topic </a:t>
            </a:r>
            <a:r>
              <a:rPr lang="en-US" sz="1200" dirty="0" err="1"/>
              <a:t>sampleSinkTopic</a:t>
            </a:r>
            <a:endParaRPr lang="en-US" sz="1200" dirty="0"/>
          </a:p>
          <a:p>
            <a:r>
              <a:rPr lang="en-US" sz="1200" b="1" dirty="0"/>
              <a:t>To Execute Consumer Service: </a:t>
            </a:r>
          </a:p>
          <a:p>
            <a:r>
              <a:rPr lang="en-US" sz="1200" dirty="0"/>
              <a:t>C:\kafka\bin\windows\kafka-console-consumer.bat --topic </a:t>
            </a:r>
            <a:r>
              <a:rPr lang="en-US" sz="1200" dirty="0" err="1"/>
              <a:t>sampleSinkTopic</a:t>
            </a:r>
            <a:r>
              <a:rPr lang="en-US" sz="1200" dirty="0"/>
              <a:t> --bootstrap-server localhost:9092 --from-beginning</a:t>
            </a:r>
          </a:p>
          <a:p>
            <a:r>
              <a:rPr lang="en-US" sz="1200" b="1" dirty="0"/>
              <a:t>To Execute Kafka Connect Service: </a:t>
            </a:r>
          </a:p>
          <a:p>
            <a:r>
              <a:rPr lang="en-US" sz="1200" dirty="0"/>
              <a:t>C:\kafka\bin\windows\connect-standalone.bat C:\kafka\config\connect-standalone.properties C:\kafka\config\connect-mssql-source-query-CCIR_DV.properties</a:t>
            </a:r>
          </a:p>
          <a:p>
            <a:r>
              <a:rPr lang="en-US" sz="1200" b="1" dirty="0"/>
              <a:t>To Execute Kafka Sink Service – For </a:t>
            </a:r>
            <a:r>
              <a:rPr lang="en-US" sz="1200" b="1" dirty="0" err="1"/>
              <a:t>DataBase</a:t>
            </a:r>
            <a:r>
              <a:rPr lang="en-US" sz="1200" b="1" dirty="0"/>
              <a:t> Sink</a:t>
            </a:r>
          </a:p>
          <a:p>
            <a:r>
              <a:rPr lang="en-US" sz="1200" dirty="0"/>
              <a:t>C:\kafka\bin\windows\connect-standalone.bat C:\kafka\config\connect-standalone.properties C:\kafka\config\connect-mssql-source-query-CCIR_DV.properties C:\kafka\config\connect-Database-sink.properties</a:t>
            </a:r>
          </a:p>
        </p:txBody>
      </p:sp>
    </p:spTree>
    <p:extLst>
      <p:ext uri="{BB962C8B-B14F-4D97-AF65-F5344CB8AC3E}">
        <p14:creationId xmlns:p14="http://schemas.microsoft.com/office/powerpoint/2010/main" val="12811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8D5FB-FE60-2729-62F5-8BB9D37C54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Database Sink Connectors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File Sink Connectors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Arulprakash E</a:t>
            </a:r>
          </a:p>
          <a:p>
            <a:r>
              <a:rPr lang="en-US" dirty="0"/>
              <a:t>Team Transformers.</a:t>
            </a:r>
          </a:p>
          <a:p>
            <a:r>
              <a:rPr lang="en-US" dirty="0"/>
              <a:t>DC India Engagement Session - Feb 2024</a:t>
            </a:r>
          </a:p>
        </p:txBody>
      </p:sp>
    </p:spTree>
    <p:extLst>
      <p:ext uri="{BB962C8B-B14F-4D97-AF65-F5344CB8AC3E}">
        <p14:creationId xmlns:p14="http://schemas.microsoft.com/office/powerpoint/2010/main" val="236996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 to Kafka Sink connector.</a:t>
            </a:r>
          </a:p>
          <a:p>
            <a:r>
              <a:rPr lang="en-US" dirty="0"/>
              <a:t>Demo setup – Kafka Cluster &amp; Kafka Connect.</a:t>
            </a:r>
          </a:p>
          <a:p>
            <a:r>
              <a:rPr lang="en-US" dirty="0"/>
              <a:t>Microsoft SQL – Demo</a:t>
            </a:r>
          </a:p>
          <a:p>
            <a:r>
              <a:rPr lang="en-US" dirty="0"/>
              <a:t>File writing – Demo</a:t>
            </a:r>
          </a:p>
          <a:p>
            <a:r>
              <a:rPr lang="en-US" dirty="0"/>
              <a:t>Performance Consideration.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Architecture – Kafka Sink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1433512"/>
          </a:xfrm>
        </p:spPr>
        <p:txBody>
          <a:bodyPr>
            <a:normAutofit/>
          </a:bodyPr>
          <a:lstStyle/>
          <a:p>
            <a:r>
              <a:rPr lang="en-US" dirty="0"/>
              <a:t>Kafka is a distributed streaming Platform Designed to handle real-time data feeds with high throughout and fault tolerance. It is built on a distributed architecture that enables scalability, reliability and fault tolerance.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diagram of a connection&#10;&#10;Description automatically generated">
            <a:extLst>
              <a:ext uri="{FF2B5EF4-FFF2-40B4-BE49-F238E27FC236}">
                <a16:creationId xmlns:a16="http://schemas.microsoft.com/office/drawing/2014/main" id="{65F84BAB-A9A0-24F3-ABCD-8DF9B766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4212908"/>
            <a:ext cx="7810501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Kafka Sink Connector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81250" y="2281237"/>
            <a:ext cx="9086850" cy="447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Kafka Sink Connector is to Facilitate the integration of </a:t>
            </a:r>
            <a:r>
              <a:rPr lang="en-US" dirty="0" err="1"/>
              <a:t>kafka</a:t>
            </a:r>
            <a:r>
              <a:rPr lang="en-US" dirty="0"/>
              <a:t> with external Systems by enabling the transfer of data from Kafka Topics to these System. </a:t>
            </a:r>
          </a:p>
          <a:p>
            <a:r>
              <a:rPr lang="en-US" dirty="0"/>
              <a:t>Data Transfer.</a:t>
            </a:r>
          </a:p>
          <a:p>
            <a:r>
              <a:rPr lang="en-US" dirty="0"/>
              <a:t>Real-Time data Processing.</a:t>
            </a:r>
          </a:p>
          <a:p>
            <a:r>
              <a:rPr lang="en-US" dirty="0"/>
              <a:t>Streamline Architecture.</a:t>
            </a:r>
          </a:p>
          <a:p>
            <a:r>
              <a:rPr lang="en-US" dirty="0"/>
              <a:t>Scalability and Flexibility.</a:t>
            </a:r>
          </a:p>
          <a:p>
            <a:r>
              <a:rPr lang="en-US" dirty="0"/>
              <a:t>Data Consistency and Reliability.</a:t>
            </a:r>
          </a:p>
          <a:p>
            <a:r>
              <a:rPr lang="en-US" dirty="0"/>
              <a:t>Integration with Ecosystem.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536638" y="4436770"/>
            <a:ext cx="2959226" cy="188595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60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021075"/>
          </a:xfrm>
        </p:spPr>
        <p:txBody>
          <a:bodyPr/>
          <a:lstStyle/>
          <a:p>
            <a:r>
              <a:rPr lang="en-US" dirty="0"/>
              <a:t>Benefits of Sink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275" y="1228725"/>
            <a:ext cx="11172825" cy="552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Transfer</a:t>
            </a:r>
            <a:r>
              <a:rPr lang="en-US" sz="2800" dirty="0"/>
              <a:t>:  </a:t>
            </a:r>
          </a:p>
          <a:p>
            <a:endParaRPr lang="en-US" dirty="0"/>
          </a:p>
          <a:p>
            <a:r>
              <a:rPr lang="en-US" dirty="0"/>
              <a:t>Enable the seamless transfer of data from </a:t>
            </a:r>
            <a:r>
              <a:rPr lang="en-US" dirty="0" err="1"/>
              <a:t>kafka</a:t>
            </a:r>
            <a:r>
              <a:rPr lang="en-US" dirty="0"/>
              <a:t> topics to external system such as databases, data warehouses , search engines and messaging systems.</a:t>
            </a:r>
          </a:p>
          <a:p>
            <a:r>
              <a:rPr lang="en-US" dirty="0"/>
              <a:t>This Allows Organizations to leverage Kafka’s capabilities for ingesting and processing data from various sources and the efficiently deliver it to downstream system for further analysis or action. </a:t>
            </a:r>
          </a:p>
          <a:p>
            <a:pPr marL="0" indent="0">
              <a:buNone/>
            </a:pPr>
            <a:r>
              <a:rPr lang="en-US" sz="2400" b="1" dirty="0"/>
              <a:t>Real- Time Data Processing: </a:t>
            </a:r>
          </a:p>
          <a:p>
            <a:r>
              <a:rPr lang="en-US" dirty="0"/>
              <a:t>Supports real-time data processing by providing a continuous flow of data from </a:t>
            </a:r>
            <a:r>
              <a:rPr lang="en-US" dirty="0" err="1"/>
              <a:t>kafkaTopics</a:t>
            </a:r>
            <a:r>
              <a:rPr lang="en-US" dirty="0"/>
              <a:t> to external systems without significant latency.</a:t>
            </a:r>
          </a:p>
          <a:p>
            <a:r>
              <a:rPr lang="en-US" dirty="0"/>
              <a:t>This enables organizations to make timely decisions and response quickly to events as they occur, enhancing operational efficiency and agility.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021075"/>
          </a:xfrm>
        </p:spPr>
        <p:txBody>
          <a:bodyPr/>
          <a:lstStyle/>
          <a:p>
            <a:r>
              <a:rPr lang="en-US" dirty="0"/>
              <a:t>Benefits of Sink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275" y="1228725"/>
            <a:ext cx="11172825" cy="552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Streamlining Architecture</a:t>
            </a:r>
            <a:r>
              <a:rPr lang="en-US" sz="2800" dirty="0"/>
              <a:t>:  </a:t>
            </a:r>
          </a:p>
          <a:p>
            <a:endParaRPr lang="en-US" dirty="0"/>
          </a:p>
          <a:p>
            <a:r>
              <a:rPr lang="en-US" dirty="0"/>
              <a:t>By Sink integration, Organizations can streamline their architecture and eliminate the need for custom-Built solutions or manual data transfer processes.</a:t>
            </a:r>
          </a:p>
          <a:p>
            <a:r>
              <a:rPr lang="en-US" dirty="0"/>
              <a:t>This simplifies the overall data pipeline and reduces maintenance efforts, resulting in cost savings and improved scalability. </a:t>
            </a:r>
          </a:p>
          <a:p>
            <a:pPr marL="0" indent="0">
              <a:buNone/>
            </a:pPr>
            <a:r>
              <a:rPr lang="en-US" sz="2400" b="1" dirty="0"/>
              <a:t>Scalability and Flexibility: </a:t>
            </a:r>
          </a:p>
          <a:p>
            <a:r>
              <a:rPr lang="en-US" dirty="0"/>
              <a:t>Kafka Sink connector are highly scalable and can handle large volume of data, Making them suitable for enterprise-level deployments.</a:t>
            </a:r>
          </a:p>
          <a:p>
            <a:r>
              <a:rPr lang="en-US" dirty="0"/>
              <a:t>They also offer flexibility in terms of configuring data delivery options, including batch processing, continuous streaming, and fault tolerance, to meet varying business requirements.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6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021075"/>
          </a:xfrm>
        </p:spPr>
        <p:txBody>
          <a:bodyPr/>
          <a:lstStyle/>
          <a:p>
            <a:r>
              <a:rPr lang="en-US" dirty="0"/>
              <a:t>Benefits of Sink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275" y="1228725"/>
            <a:ext cx="11172825" cy="552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Consistency and Reliability</a:t>
            </a:r>
            <a:r>
              <a:rPr lang="en-US" sz="2800" dirty="0"/>
              <a:t>:  </a:t>
            </a:r>
          </a:p>
          <a:p>
            <a:endParaRPr lang="en-US" dirty="0"/>
          </a:p>
          <a:p>
            <a:r>
              <a:rPr lang="en-US" dirty="0"/>
              <a:t>It provides DC and Reliability by providing fault-tolerant delivery mechanisms and built-in error handling capabilities.</a:t>
            </a:r>
          </a:p>
          <a:p>
            <a:r>
              <a:rPr lang="en-US" dirty="0"/>
              <a:t>This helps maintain data integrity and ensures </a:t>
            </a:r>
            <a:r>
              <a:rPr lang="en-US" b="1" dirty="0"/>
              <a:t>that all generated in </a:t>
            </a:r>
            <a:r>
              <a:rPr lang="en-US" b="1" dirty="0" err="1"/>
              <a:t>kafka</a:t>
            </a:r>
            <a:r>
              <a:rPr lang="en-US" b="1" dirty="0"/>
              <a:t> topics is reliably </a:t>
            </a:r>
            <a:r>
              <a:rPr lang="en-US" dirty="0"/>
              <a:t>delivered to the target systems, even in the event of failure or network disruptions.</a:t>
            </a:r>
          </a:p>
          <a:p>
            <a:pPr marL="0" indent="0">
              <a:buNone/>
            </a:pPr>
            <a:r>
              <a:rPr lang="en-US" sz="2400" b="1" dirty="0"/>
              <a:t>Integration with Ecosystem: </a:t>
            </a:r>
          </a:p>
          <a:p>
            <a:r>
              <a:rPr lang="en-US" dirty="0"/>
              <a:t>Kafka Sink connector integrate seamlessly with </a:t>
            </a:r>
            <a:r>
              <a:rPr lang="en-US" dirty="0" err="1"/>
              <a:t>kafka</a:t>
            </a:r>
            <a:r>
              <a:rPr lang="en-US" dirty="0"/>
              <a:t> ecosystem and are supported by wide range of connectors developed by both the community and Third-party vendors.</a:t>
            </a:r>
          </a:p>
          <a:p>
            <a:r>
              <a:rPr lang="en-US" dirty="0"/>
              <a:t>This Allows organizations to leverage existing connectors to integrate </a:t>
            </a:r>
            <a:r>
              <a:rPr lang="en-US" dirty="0" err="1"/>
              <a:t>kafka</a:t>
            </a:r>
            <a:r>
              <a:rPr lang="en-US" dirty="0"/>
              <a:t> with virtually any external system, maximizing interoperability and compatibility.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D58D57A-E58F-09CA-A084-286B23776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Database Sink Connectors 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connectors write data from Kafka topics to relational databases such as MYSQL, Microsoft SQL server, </a:t>
            </a:r>
            <a:r>
              <a:rPr lang="en-US" dirty="0" err="1"/>
              <a:t>PostgresSQL</a:t>
            </a:r>
            <a:r>
              <a:rPr lang="en-US" dirty="0"/>
              <a:t> and Oracle.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Examples include JDBC sin connector, </a:t>
            </a:r>
            <a:r>
              <a:rPr lang="en-US" dirty="0" err="1"/>
              <a:t>Debezium</a:t>
            </a:r>
            <a:r>
              <a:rPr lang="en-US" dirty="0"/>
              <a:t> connector for database CDC (Change data Capture), and Confluent’s </a:t>
            </a:r>
            <a:r>
              <a:rPr lang="en-US" dirty="0" err="1"/>
              <a:t>kafka</a:t>
            </a:r>
            <a:r>
              <a:rPr lang="en-US" dirty="0"/>
              <a:t> connect connectors for various databases.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sz="2800" dirty="0"/>
              <a:t>File Sink Connectors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File Sink Connector write data from Kafka topics to files stored in filesystem such as local disk or disturbed file systems like HDFS(Hadoop Distributed File system) or Amazon S3.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File Stream Sink Connector and HDFC sink Connector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AEC844-74AE-0978-6FF2-E244F5BC01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Sink Connectors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Sink Connectors</a:t>
            </a:r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E48C6-A742-6AAA-5B0F-669B2CD9F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254636"/>
              </p:ext>
            </p:extLst>
          </p:nvPr>
        </p:nvGraphicFramePr>
        <p:xfrm>
          <a:off x="1301750" y="2682875"/>
          <a:ext cx="2365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929240" imgH="481320" progId="Package">
                  <p:embed/>
                </p:oleObj>
              </mc:Choice>
              <mc:Fallback>
                <p:oleObj name="Packager Shell Object" showAsIcon="1" r:id="rId3" imgW="19292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750" y="2682875"/>
                        <a:ext cx="23653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01DC84-37AC-3065-FE65-76183A62A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72679"/>
              </p:ext>
            </p:extLst>
          </p:nvPr>
        </p:nvGraphicFramePr>
        <p:xfrm>
          <a:off x="1446213" y="6214522"/>
          <a:ext cx="1935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564200" imgH="481320" progId="Package">
                  <p:embed/>
                </p:oleObj>
              </mc:Choice>
              <mc:Fallback>
                <p:oleObj name="Packager Shell Object" showAsIcon="1" r:id="rId5" imgW="15642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6213" y="6214522"/>
                        <a:ext cx="1935162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1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D58D57A-E58F-09CA-A084-286B23776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Cloud Storage Sink Connectors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connectors write data from </a:t>
            </a:r>
            <a:r>
              <a:rPr lang="en-US" dirty="0" err="1"/>
              <a:t>kafka</a:t>
            </a:r>
            <a:r>
              <a:rPr lang="en-US" dirty="0"/>
              <a:t> topics to cloud storage services such as Amazon s3, Google cloud storage, or Azure blob storage.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Example include – Confluent’s Kafka connect connectors for cloud storage.</a:t>
            </a:r>
          </a:p>
          <a:p>
            <a:pPr algn="l"/>
            <a:r>
              <a:rPr lang="en-US" sz="2400" b="1" dirty="0"/>
              <a:t>Search Index Sink Connectors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Connectors index data from Kafka Topics into search engine such as </a:t>
            </a:r>
            <a:r>
              <a:rPr lang="en-US" dirty="0" err="1"/>
              <a:t>ElasticSearch</a:t>
            </a:r>
            <a:r>
              <a:rPr lang="en-US" dirty="0"/>
              <a:t>, Apache </a:t>
            </a:r>
            <a:r>
              <a:rPr lang="en-US" dirty="0" err="1"/>
              <a:t>Solr</a:t>
            </a:r>
            <a:r>
              <a:rPr lang="en-US" dirty="0"/>
              <a:t>, or Amazon Elasticsearch service.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Elasticsearch Sink Connector and </a:t>
            </a:r>
            <a:r>
              <a:rPr lang="en-US" dirty="0" err="1"/>
              <a:t>Solr</a:t>
            </a:r>
            <a:r>
              <a:rPr lang="en-US" dirty="0"/>
              <a:t> Sink Connector. </a:t>
            </a:r>
          </a:p>
          <a:p>
            <a:pPr algn="l"/>
            <a:r>
              <a:rPr lang="en-US" sz="2400" b="1" dirty="0"/>
              <a:t>Message Queue Sink Connectors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Connectors write data from Kafka Topics to message Queue or Pub/Sub system </a:t>
            </a:r>
            <a:r>
              <a:rPr lang="en-US" dirty="0" err="1"/>
              <a:t>suc</a:t>
            </a:r>
            <a:r>
              <a:rPr lang="en-US" dirty="0"/>
              <a:t> as Rabbit MQ, Amazon SQS, or Google Cloud Pub/Sub.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RabbitMQ Sink Connector, GCP Pub/Sub Sink Connector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AEC844-74AE-0978-6FF2-E244F5BC01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 Storage Sink Connectors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 Sink Connectors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Message Queue Sink Connectors</a:t>
            </a:r>
          </a:p>
        </p:txBody>
      </p:sp>
    </p:spTree>
    <p:extLst>
      <p:ext uri="{BB962C8B-B14F-4D97-AF65-F5344CB8AC3E}">
        <p14:creationId xmlns:p14="http://schemas.microsoft.com/office/powerpoint/2010/main" val="4468874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{13D77D87-B49C-44D7-8B5B-A26C9250F289}tf78853419_win32</Template>
  <TotalTime>2189</TotalTime>
  <Words>996</Words>
  <Application>Microsoft Office PowerPoint</Application>
  <PresentationFormat>Widescreen</PresentationFormat>
  <Paragraphs>108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Custom</vt:lpstr>
      <vt:lpstr>Packager Shell Object</vt:lpstr>
      <vt:lpstr>Kafka Sink</vt:lpstr>
      <vt:lpstr>Agenda</vt:lpstr>
      <vt:lpstr>Architecture – Kafka Sink</vt:lpstr>
      <vt:lpstr>Kafka Sink Connector</vt:lpstr>
      <vt:lpstr>Benefits of Sink</vt:lpstr>
      <vt:lpstr>Benefits of Sink</vt:lpstr>
      <vt:lpstr>Benefits of Sink</vt:lpstr>
      <vt:lpstr>Types</vt:lpstr>
      <vt:lpstr>Types</vt:lpstr>
      <vt:lpstr>Types</vt:lpstr>
      <vt:lpstr>Command Used for Demo session</vt:lpstr>
      <vt:lpstr>Demo</vt:lpstr>
      <vt:lpstr>Thank you</vt:lpstr>
    </vt:vector>
  </TitlesOfParts>
  <Company>TransUnion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Sink</dc:title>
  <dc:creator>Ekambaram, Arulprakash</dc:creator>
  <cp:lastModifiedBy>Ekambaram, Arulprakash</cp:lastModifiedBy>
  <cp:revision>8</cp:revision>
  <dcterms:created xsi:type="dcterms:W3CDTF">2024-02-11T12:08:50Z</dcterms:created>
  <dcterms:modified xsi:type="dcterms:W3CDTF">2024-02-21T06:03:28Z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