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32" autoAdjust="0"/>
    <p:restoredTop sz="89495" autoAdjust="0"/>
  </p:normalViewPr>
  <p:slideViewPr>
    <p:cSldViewPr>
      <p:cViewPr varScale="1">
        <p:scale>
          <a:sx n="59" d="100"/>
          <a:sy n="59" d="100"/>
        </p:scale>
        <p:origin x="876" y="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mailto:SBPRIYA1128@GMAIL.COM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5774" y="6858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985962" y="98224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624012" y="1537312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818849" y="4850687"/>
            <a:ext cx="8239551" cy="140166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r>
              <a:rPr lang="en-US" sz="2400" b="1" dirty="0">
                <a:latin typeface="+mj-lt"/>
                <a:cs typeface="Calibri" panose="020F0502020204030204" pitchFamily="34" charset="0"/>
              </a:rPr>
              <a:t>Presented by:</a:t>
            </a:r>
            <a:br>
              <a:rPr lang="en-US" sz="2000" dirty="0">
                <a:latin typeface="+mj-lt"/>
                <a:cs typeface="Calibri" panose="020F0502020204030204" pitchFamily="34" charset="0"/>
              </a:rPr>
            </a:br>
            <a:r>
              <a:rPr lang="en-US" sz="2000" dirty="0">
                <a:latin typeface="+mj-lt"/>
                <a:cs typeface="Calibri" panose="020F0502020204030204" pitchFamily="34" charset="0"/>
              </a:rPr>
              <a:t>	           </a:t>
            </a:r>
            <a:r>
              <a:rPr lang="en-US" sz="2200" dirty="0">
                <a:latin typeface="+mj-lt"/>
                <a:cs typeface="Calibri" panose="020F0502020204030204" pitchFamily="34" charset="0"/>
              </a:rPr>
              <a:t>S ARULPRIYA</a:t>
            </a:r>
            <a:br>
              <a:rPr lang="en-US" sz="2200" dirty="0">
                <a:latin typeface="+mj-lt"/>
                <a:cs typeface="Calibri" panose="020F0502020204030204" pitchFamily="34" charset="0"/>
              </a:rPr>
            </a:br>
            <a:r>
              <a:rPr lang="en-US" sz="2200" dirty="0">
                <a:latin typeface="+mj-lt"/>
                <a:cs typeface="Calibri" panose="020F0502020204030204" pitchFamily="34" charset="0"/>
              </a:rPr>
              <a:t>                        B.TECH AI&amp;DS III</a:t>
            </a:r>
            <a:br>
              <a:rPr lang="en-IN" sz="2200" dirty="0">
                <a:latin typeface="+mj-lt"/>
                <a:cs typeface="Calibri" panose="020F0502020204030204" pitchFamily="34" charset="0"/>
              </a:rPr>
            </a:br>
            <a:r>
              <a:rPr lang="en-US" sz="2200" dirty="0">
                <a:latin typeface="+mj-lt"/>
                <a:cs typeface="Calibri" panose="020F0502020204030204" pitchFamily="34" charset="0"/>
              </a:rPr>
              <a:t>                        Sir </a:t>
            </a:r>
            <a:r>
              <a:rPr lang="en-US" sz="2200" dirty="0" err="1">
                <a:latin typeface="+mj-lt"/>
                <a:cs typeface="Calibri" panose="020F0502020204030204" pitchFamily="34" charset="0"/>
              </a:rPr>
              <a:t>Issac</a:t>
            </a:r>
            <a:r>
              <a:rPr lang="en-US" sz="2200" dirty="0">
                <a:latin typeface="+mj-lt"/>
                <a:cs typeface="Calibri" panose="020F0502020204030204" pitchFamily="34" charset="0"/>
              </a:rPr>
              <a:t> Newton College Of Engineering &amp; Technology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57200" y="2818339"/>
            <a:ext cx="10134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5400" dirty="0">
                <a:latin typeface="Algerian" panose="04020705040A02060702" pitchFamily="82" charset="0"/>
              </a:rPr>
              <a:t>calories-burnt-prediction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7A6593C-8A3B-44CB-8EC9-307BDDB42F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6079" y="98224"/>
            <a:ext cx="3928533" cy="22098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  <a:extLst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4FFB3-51FE-4384-BE1F-BDDAD4EAA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789" y="228600"/>
            <a:ext cx="10681335" cy="758190"/>
          </a:xfrm>
        </p:spPr>
        <p:txBody>
          <a:bodyPr/>
          <a:lstStyle/>
          <a:p>
            <a:r>
              <a:rPr lang="en-IN" dirty="0">
                <a:latin typeface="+mj-lt"/>
              </a:rPr>
              <a:t>APPLICATION AREAS</a:t>
            </a:r>
            <a:endParaRPr lang="en-US" dirty="0">
              <a:latin typeface="+mj-lt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1457A5C-AAC8-410C-87E7-FEE80424E62E}"/>
              </a:ext>
            </a:extLst>
          </p:cNvPr>
          <p:cNvSpPr/>
          <p:nvPr/>
        </p:nvSpPr>
        <p:spPr>
          <a:xfrm>
            <a:off x="836976" y="838200"/>
            <a:ext cx="11218954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b="1" dirty="0"/>
              <a:t>Fitness Tracking Apps</a:t>
            </a:r>
            <a:r>
              <a:rPr lang="en-US" sz="2000" dirty="0"/>
              <a:t>:</a:t>
            </a:r>
          </a:p>
          <a:p>
            <a:pPr lvl="1"/>
            <a:r>
              <a:rPr lang="en-US" sz="2000" dirty="0"/>
              <a:t>	Enhance existing fitness tracking apps with accurate calorie expenditure predictions.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b="1" dirty="0"/>
              <a:t>Personalized Workouts</a:t>
            </a:r>
            <a:r>
              <a:rPr lang="en-US" sz="2000" dirty="0"/>
              <a:t>:</a:t>
            </a:r>
          </a:p>
          <a:p>
            <a:pPr lvl="1"/>
            <a:r>
              <a:rPr lang="en-US" sz="2000" dirty="0"/>
              <a:t>	Tailor workout plans based on predicted calorie burn for individual users.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b="1" dirty="0"/>
              <a:t>Healthcare Monitoring</a:t>
            </a:r>
            <a:r>
              <a:rPr lang="en-US" sz="2000" dirty="0"/>
              <a:t>:</a:t>
            </a:r>
          </a:p>
          <a:p>
            <a:pPr lvl="1"/>
            <a:r>
              <a:rPr lang="en-US" sz="2000" dirty="0"/>
              <a:t>	Aid healthcare providers in monitoring patient activity levels and calorie expenditure for better health management.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b="1" dirty="0"/>
              <a:t>Corporate Wellness Programs</a:t>
            </a:r>
            <a:r>
              <a:rPr lang="en-US" sz="2000" dirty="0"/>
              <a:t>:</a:t>
            </a:r>
          </a:p>
          <a:p>
            <a:pPr lvl="1"/>
            <a:r>
              <a:rPr lang="en-US" sz="2000" dirty="0"/>
              <a:t>	Integrate into workplace wellness initiatives to promote employee health and productivity.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b="1" dirty="0"/>
              <a:t>Sports Performance Analysis</a:t>
            </a:r>
            <a:r>
              <a:rPr lang="en-US" sz="2000" dirty="0"/>
              <a:t>:</a:t>
            </a:r>
          </a:p>
          <a:p>
            <a:pPr lvl="1"/>
            <a:r>
              <a:rPr lang="en-US" sz="2000" dirty="0"/>
              <a:t>	Analyze calorie expenditure during training sessions for optimizing athlete performance.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b="1" dirty="0"/>
              <a:t>Rehabilitation Programs</a:t>
            </a:r>
            <a:r>
              <a:rPr lang="en-US" sz="2000" dirty="0"/>
              <a:t>:</a:t>
            </a:r>
          </a:p>
          <a:p>
            <a:pPr lvl="1"/>
            <a:r>
              <a:rPr lang="en-US" sz="2000" dirty="0"/>
              <a:t>	Assist in designing personalized rehabilitation exercises based on predicted calorie burn.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b="1" dirty="0"/>
              <a:t>Nutritional Planning</a:t>
            </a:r>
            <a:r>
              <a:rPr lang="en-US" sz="2000" dirty="0"/>
              <a:t>:</a:t>
            </a:r>
          </a:p>
          <a:p>
            <a:pPr lvl="1"/>
            <a:r>
              <a:rPr lang="en-US" sz="2000" dirty="0"/>
              <a:t>	Inform nutritional planning by correlating calorie expenditure with dietary intake.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b="1" dirty="0"/>
              <a:t>Educational Tools</a:t>
            </a:r>
            <a:r>
              <a:rPr lang="en-US" sz="2000" dirty="0"/>
              <a:t>:</a:t>
            </a:r>
          </a:p>
          <a:p>
            <a:pPr lvl="1"/>
            <a:r>
              <a:rPr lang="en-US" sz="2000" dirty="0"/>
              <a:t>	Serve as an educational tool for understanding the impact of different activities on calorie burn.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b="1" dirty="0"/>
              <a:t>Research Purposes</a:t>
            </a:r>
            <a:r>
              <a:rPr lang="en-US" sz="2000" dirty="0"/>
              <a:t>:</a:t>
            </a:r>
          </a:p>
          <a:p>
            <a:pPr lvl="1"/>
            <a:r>
              <a:rPr lang="en-US" sz="2000" dirty="0"/>
              <a:t>	Contribute to research in the fields of fitness, health, and human physiology.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000" dirty="0">
              <a:solidFill>
                <a:srgbClr val="0D0D0D"/>
              </a:solidFill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30770794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B1888-E02F-4D45-9CB4-0AE5C3D806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95574" y="2286000"/>
            <a:ext cx="5800851" cy="923330"/>
          </a:xfrm>
        </p:spPr>
        <p:txBody>
          <a:bodyPr/>
          <a:lstStyle/>
          <a:p>
            <a:r>
              <a:rPr lang="en-IN" sz="6000" b="1" dirty="0">
                <a:latin typeface="Constantia" panose="02030602050306030303" pitchFamily="18" charset="0"/>
              </a:rPr>
              <a:t>THANK YOU!</a:t>
            </a:r>
            <a:endParaRPr lang="en-US" sz="6000" b="1" dirty="0">
              <a:latin typeface="Constantia" panose="02030602050306030303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5577D8-4CFE-4684-9B9C-D429962BDA8B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838200" y="5257800"/>
            <a:ext cx="8534400" cy="738664"/>
          </a:xfrm>
        </p:spPr>
        <p:txBody>
          <a:bodyPr/>
          <a:lstStyle/>
          <a:p>
            <a:r>
              <a:rPr lang="en-IN" sz="2800" b="1" dirty="0">
                <a:latin typeface="Bahnschrift SemiBold SemiConden" panose="020B0502040204020203" pitchFamily="34" charset="0"/>
              </a:rPr>
              <a:t>CONTACT:</a:t>
            </a:r>
          </a:p>
          <a:p>
            <a:r>
              <a:rPr lang="en-IN" dirty="0"/>
              <a:t>	</a:t>
            </a:r>
            <a:r>
              <a:rPr lang="en-IN" sz="2000" b="1" dirty="0">
                <a:hlinkClick r:id="rId2"/>
              </a:rPr>
              <a:t>SBPRIYA1128@GMAIL.COM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150628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144250" y="5510212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>
                <a:latin typeface="+mj-lt"/>
              </a:rPr>
              <a:t>A</a:t>
            </a:r>
            <a:r>
              <a:rPr spc="-5" dirty="0">
                <a:latin typeface="+mj-lt"/>
              </a:rPr>
              <a:t>G</a:t>
            </a:r>
            <a:r>
              <a:rPr spc="-35" dirty="0">
                <a:latin typeface="+mj-lt"/>
              </a:rPr>
              <a:t>E</a:t>
            </a:r>
            <a:r>
              <a:rPr spc="15" dirty="0">
                <a:latin typeface="+mj-lt"/>
              </a:rPr>
              <a:t>N</a:t>
            </a:r>
            <a:r>
              <a:rPr dirty="0">
                <a:latin typeface="+mj-lt"/>
              </a:rPr>
              <a:t>DA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370146A-AF0D-484D-9674-0479EC25B937}"/>
              </a:ext>
            </a:extLst>
          </p:cNvPr>
          <p:cNvSpPr/>
          <p:nvPr/>
        </p:nvSpPr>
        <p:spPr>
          <a:xfrm>
            <a:off x="3048000" y="1582341"/>
            <a:ext cx="6043041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b="1" dirty="0"/>
              <a:t>PROJECT STATEMENT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000" b="1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b="1" dirty="0"/>
              <a:t>PROJECT OVERVIEW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000" b="1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b="1" dirty="0"/>
              <a:t>PROJECT MODELLING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000" b="1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b="1" dirty="0"/>
              <a:t>RESULTS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000" b="1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b="1" dirty="0"/>
              <a:t>SOLUTION AND ITS PROPOSITIONS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000" b="1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b="1" dirty="0"/>
              <a:t>WOWS IN MY SOLUTION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000" b="1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b="1" dirty="0"/>
              <a:t>APPLICATION AREAS</a:t>
            </a:r>
          </a:p>
        </p:txBody>
      </p:sp>
      <p:pic>
        <p:nvPicPr>
          <p:cNvPr id="2050" name="Picture 2" descr="How Many Steps to Burn 500 Calories? Let's Find Out!">
            <a:extLst>
              <a:ext uri="{FF2B5EF4-FFF2-40B4-BE49-F238E27FC236}">
                <a16:creationId xmlns:a16="http://schemas.microsoft.com/office/drawing/2014/main" id="{4653DB23-FEA5-4B47-B3E9-6C716299B6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4706" y="1542054"/>
            <a:ext cx="5300663" cy="2973353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D2A44DFC-38EB-41F4-B824-1F8151389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332" y="152400"/>
            <a:ext cx="10681335" cy="758190"/>
          </a:xfrm>
        </p:spPr>
        <p:txBody>
          <a:bodyPr/>
          <a:lstStyle/>
          <a:p>
            <a:r>
              <a:rPr lang="en-IN" dirty="0">
                <a:latin typeface="+mj-lt"/>
              </a:rPr>
              <a:t>PROJECT STATEMENT</a:t>
            </a:r>
            <a:endParaRPr lang="en-US" dirty="0">
              <a:latin typeface="+mj-lt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8E7CA2D-D5E1-4273-848D-3DA8C528B5AB}"/>
              </a:ext>
            </a:extLst>
          </p:cNvPr>
          <p:cNvSpPr/>
          <p:nvPr/>
        </p:nvSpPr>
        <p:spPr>
          <a:xfrm>
            <a:off x="755332" y="1066800"/>
            <a:ext cx="10522268" cy="5386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en-US" sz="2000" b="1" dirty="0">
                <a:solidFill>
                  <a:srgbClr val="0D0D0D"/>
                </a:solidFill>
                <a:latin typeface="Söhne"/>
              </a:rPr>
              <a:t>Objective</a:t>
            </a:r>
            <a:r>
              <a:rPr lang="en-US" sz="2000" dirty="0">
                <a:solidFill>
                  <a:srgbClr val="0D0D0D"/>
                </a:solidFill>
                <a:latin typeface="Söhne"/>
              </a:rPr>
              <a:t>: Develop a machine learning model to predict calories burnt based on various 	     factors.</a:t>
            </a:r>
          </a:p>
          <a:p>
            <a:pPr>
              <a:buFont typeface="+mj-lt"/>
              <a:buAutoNum type="arabicPeriod"/>
            </a:pPr>
            <a:r>
              <a:rPr lang="en-US" sz="2000" b="1" dirty="0">
                <a:solidFill>
                  <a:srgbClr val="0D0D0D"/>
                </a:solidFill>
                <a:latin typeface="Söhne"/>
              </a:rPr>
              <a:t>Dataset</a:t>
            </a:r>
            <a:r>
              <a:rPr lang="en-US" sz="2000" dirty="0">
                <a:solidFill>
                  <a:srgbClr val="0D0D0D"/>
                </a:solidFill>
                <a:latin typeface="Söhne"/>
              </a:rPr>
              <a:t>: Utilizing a dataset sourced from Kaggle containing information on activities, user 	  profiles, and corresponding calories burnt.</a:t>
            </a:r>
          </a:p>
          <a:p>
            <a:pPr>
              <a:buFont typeface="+mj-lt"/>
              <a:buAutoNum type="arabicPeriod"/>
            </a:pPr>
            <a:r>
              <a:rPr lang="en-US" sz="2000" b="1" dirty="0">
                <a:solidFill>
                  <a:srgbClr val="0D0D0D"/>
                </a:solidFill>
                <a:latin typeface="Söhne"/>
              </a:rPr>
              <a:t>Approach</a:t>
            </a:r>
            <a:r>
              <a:rPr lang="en-US" sz="2000" dirty="0">
                <a:solidFill>
                  <a:srgbClr val="0D0D0D"/>
                </a:solidFill>
                <a:latin typeface="Söhne"/>
              </a:rPr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2000" dirty="0">
                <a:solidFill>
                  <a:srgbClr val="0D0D0D"/>
                </a:solidFill>
                <a:latin typeface="Söhne"/>
              </a:rPr>
              <a:t>Data Preprocessing: Handling missing values, encoding categorical variables, and scaling numerical features.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2000" dirty="0">
                <a:solidFill>
                  <a:srgbClr val="0D0D0D"/>
                </a:solidFill>
                <a:latin typeface="Söhne"/>
              </a:rPr>
              <a:t>Exploratory Data Analysis: Visualizing relationships between variables and the target variable.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2000" dirty="0">
                <a:solidFill>
                  <a:srgbClr val="0D0D0D"/>
                </a:solidFill>
                <a:latin typeface="Söhne"/>
              </a:rPr>
              <a:t>Feature Engineering: Creating relevant features and selecting impactful ones for prediction.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2000" dirty="0">
                <a:solidFill>
                  <a:srgbClr val="0D0D0D"/>
                </a:solidFill>
                <a:latin typeface="Söhne"/>
              </a:rPr>
              <a:t>Model Selection: Evaluating regression models like Linear Regression, Random Forest, etc.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2000" dirty="0">
                <a:solidFill>
                  <a:srgbClr val="0D0D0D"/>
                </a:solidFill>
                <a:latin typeface="Söhne"/>
              </a:rPr>
              <a:t>Model Training and Evaluation: Splitting data, training models, and evaluating performance using metrics like Mean Squared Error.</a:t>
            </a:r>
          </a:p>
          <a:p>
            <a:pPr>
              <a:buFont typeface="+mj-lt"/>
              <a:buAutoNum type="arabicPeriod"/>
            </a:pPr>
            <a:r>
              <a:rPr lang="en-US" sz="2000" b="1" dirty="0">
                <a:solidFill>
                  <a:srgbClr val="0D0D0D"/>
                </a:solidFill>
                <a:latin typeface="Söhne"/>
              </a:rPr>
              <a:t>Results</a:t>
            </a:r>
            <a:r>
              <a:rPr lang="en-US" sz="2000" dirty="0">
                <a:solidFill>
                  <a:srgbClr val="0D0D0D"/>
                </a:solidFill>
                <a:latin typeface="Söhne"/>
              </a:rPr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2000" dirty="0">
                <a:solidFill>
                  <a:srgbClr val="0D0D0D"/>
                </a:solidFill>
                <a:latin typeface="Söhne"/>
              </a:rPr>
              <a:t>Achieved a predictive model with satisfactory accuracy in estimating calories burnt.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2000" dirty="0">
                <a:solidFill>
                  <a:srgbClr val="0D0D0D"/>
                </a:solidFill>
                <a:latin typeface="Söhne"/>
              </a:rPr>
              <a:t>Identified key factors influencing calorie expenditure during various activities</a:t>
            </a:r>
          </a:p>
          <a:p>
            <a:endParaRPr lang="en-US" sz="2400" b="0" i="0" dirty="0">
              <a:solidFill>
                <a:srgbClr val="0D0D0D"/>
              </a:solidFill>
              <a:effectLst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8001000" y="505777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>
                <a:latin typeface="+mj-lt"/>
              </a:rPr>
              <a:t>PROJECT</a:t>
            </a:r>
            <a:r>
              <a:rPr lang="en-IN" sz="4250" spc="5" dirty="0">
                <a:latin typeface="+mj-lt"/>
              </a:rPr>
              <a:t> </a:t>
            </a:r>
            <a:r>
              <a:rPr sz="4250" spc="-20" dirty="0">
                <a:latin typeface="+mj-lt"/>
              </a:rPr>
              <a:t>OVERVIEW</a:t>
            </a:r>
            <a:endParaRPr sz="4250" dirty="0">
              <a:latin typeface="+mj-lt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08CCC91-D1AF-4A35-B0DF-14FBF62ABE85}"/>
              </a:ext>
            </a:extLst>
          </p:cNvPr>
          <p:cNvSpPr/>
          <p:nvPr/>
        </p:nvSpPr>
        <p:spPr>
          <a:xfrm>
            <a:off x="1000759" y="2308660"/>
            <a:ext cx="7157403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b="1" dirty="0">
                <a:solidFill>
                  <a:srgbClr val="0D0D0D"/>
                </a:solidFill>
                <a:latin typeface="Söhne"/>
              </a:rPr>
              <a:t>Objective</a:t>
            </a:r>
            <a:r>
              <a:rPr lang="en-US" sz="2400" dirty="0">
                <a:solidFill>
                  <a:srgbClr val="0D0D0D"/>
                </a:solidFill>
                <a:latin typeface="Söhne"/>
              </a:rPr>
              <a:t>: Predicting calories burnt during physical activities to aid in personalized fitness tracking and lifestyle management.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400" dirty="0">
              <a:solidFill>
                <a:srgbClr val="0D0D0D"/>
              </a:solidFill>
              <a:latin typeface="Söhne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b="1" dirty="0">
                <a:solidFill>
                  <a:srgbClr val="0D0D0D"/>
                </a:solidFill>
                <a:latin typeface="Söhne"/>
              </a:rPr>
              <a:t>Outcome</a:t>
            </a:r>
            <a:r>
              <a:rPr lang="en-US" sz="2400" dirty="0">
                <a:solidFill>
                  <a:srgbClr val="0D0D0D"/>
                </a:solidFill>
                <a:latin typeface="Söhne"/>
              </a:rPr>
              <a:t>: Developed a predictive model achieving satisfactory accuracy in estimating calories burnt, contributing to improved fitness monitoring.</a:t>
            </a:r>
            <a:endParaRPr lang="en-US" sz="2400" dirty="0">
              <a:solidFill>
                <a:srgbClr val="0D0D0D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229600" y="729868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13014" y="535559"/>
            <a:ext cx="6096000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>
                <a:latin typeface="+mj-lt"/>
              </a:rPr>
              <a:t>W</a:t>
            </a:r>
            <a:r>
              <a:rPr sz="3200" spc="-20" dirty="0">
                <a:latin typeface="+mj-lt"/>
              </a:rPr>
              <a:t>H</a:t>
            </a:r>
            <a:r>
              <a:rPr sz="3200" spc="20" dirty="0">
                <a:latin typeface="+mj-lt"/>
              </a:rPr>
              <a:t>O</a:t>
            </a:r>
            <a:r>
              <a:rPr sz="3200" spc="-235" dirty="0">
                <a:latin typeface="+mj-lt"/>
              </a:rPr>
              <a:t> </a:t>
            </a:r>
            <a:r>
              <a:rPr sz="3200" spc="-10" dirty="0">
                <a:latin typeface="+mj-lt"/>
              </a:rPr>
              <a:t>AR</a:t>
            </a:r>
            <a:r>
              <a:rPr sz="3200" spc="15" dirty="0">
                <a:latin typeface="+mj-lt"/>
              </a:rPr>
              <a:t>E</a:t>
            </a:r>
            <a:r>
              <a:rPr sz="3200" spc="-35" dirty="0">
                <a:latin typeface="+mj-lt"/>
              </a:rPr>
              <a:t> </a:t>
            </a:r>
            <a:r>
              <a:rPr sz="3200" spc="-10" dirty="0">
                <a:latin typeface="+mj-lt"/>
              </a:rPr>
              <a:t>T</a:t>
            </a:r>
            <a:r>
              <a:rPr sz="3200" spc="-15" dirty="0">
                <a:latin typeface="+mj-lt"/>
              </a:rPr>
              <a:t>H</a:t>
            </a:r>
            <a:r>
              <a:rPr sz="3200" spc="15" dirty="0">
                <a:latin typeface="+mj-lt"/>
              </a:rPr>
              <a:t>E</a:t>
            </a:r>
            <a:r>
              <a:rPr sz="3200" spc="-35" dirty="0">
                <a:latin typeface="+mj-lt"/>
              </a:rPr>
              <a:t> </a:t>
            </a:r>
            <a:r>
              <a:rPr sz="3200" spc="-20" dirty="0">
                <a:latin typeface="+mj-lt"/>
              </a:rPr>
              <a:t>E</a:t>
            </a:r>
            <a:r>
              <a:rPr sz="3200" spc="30" dirty="0">
                <a:latin typeface="+mj-lt"/>
              </a:rPr>
              <a:t>N</a:t>
            </a:r>
            <a:r>
              <a:rPr sz="3200" spc="15" dirty="0">
                <a:latin typeface="+mj-lt"/>
              </a:rPr>
              <a:t>D</a:t>
            </a:r>
            <a:r>
              <a:rPr sz="3200" spc="-45" dirty="0">
                <a:latin typeface="+mj-lt"/>
              </a:rPr>
              <a:t> </a:t>
            </a:r>
            <a:r>
              <a:rPr sz="3200" dirty="0">
                <a:latin typeface="+mj-lt"/>
              </a:rPr>
              <a:t>U</a:t>
            </a:r>
            <a:r>
              <a:rPr sz="3200" spc="10" dirty="0">
                <a:latin typeface="+mj-lt"/>
              </a:rPr>
              <a:t>S</a:t>
            </a:r>
            <a:r>
              <a:rPr sz="3200" spc="-25" dirty="0">
                <a:latin typeface="+mj-lt"/>
              </a:rPr>
              <a:t>E</a:t>
            </a:r>
            <a:r>
              <a:rPr sz="3200" spc="-10" dirty="0">
                <a:latin typeface="+mj-lt"/>
              </a:rPr>
              <a:t>R</a:t>
            </a:r>
            <a:r>
              <a:rPr sz="3200" spc="5" dirty="0">
                <a:latin typeface="+mj-lt"/>
              </a:rPr>
              <a:t>S?</a:t>
            </a:r>
            <a:endParaRPr sz="3200" dirty="0">
              <a:latin typeface="+mj-lt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0" y="-477311"/>
            <a:ext cx="65" cy="9546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98375" rIns="0" bIns="19837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0" y="0"/>
            <a:ext cx="60166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42950" y="1225689"/>
            <a:ext cx="90678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b="1" dirty="0">
                <a:solidFill>
                  <a:srgbClr val="0D0D0D"/>
                </a:solidFill>
                <a:latin typeface="Söhne"/>
              </a:rPr>
              <a:t>Individuals</a:t>
            </a:r>
            <a:r>
              <a:rPr lang="en-US" sz="2000" dirty="0">
                <a:solidFill>
                  <a:srgbClr val="0D0D0D"/>
                </a:solidFill>
                <a:latin typeface="Söhne"/>
              </a:rPr>
              <a:t>: Fitness enthusiasts, athletes, and health-conscious individuals seeking personalized insights into calorie expenditure during physical activities.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000" dirty="0">
              <a:solidFill>
                <a:srgbClr val="0D0D0D"/>
              </a:solidFill>
              <a:latin typeface="Söhne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b="1" dirty="0">
                <a:solidFill>
                  <a:srgbClr val="0D0D0D"/>
                </a:solidFill>
                <a:latin typeface="Söhne"/>
              </a:rPr>
              <a:t>Fitness Instructors</a:t>
            </a:r>
            <a:r>
              <a:rPr lang="en-US" sz="2000" dirty="0">
                <a:solidFill>
                  <a:srgbClr val="0D0D0D"/>
                </a:solidFill>
                <a:latin typeface="Söhne"/>
              </a:rPr>
              <a:t>: Professionals guiding clients in optimizing workout routines and achieving fitness goals tailored to individual calorie-burning capabilities.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000" b="1" dirty="0">
              <a:solidFill>
                <a:srgbClr val="0D0D0D"/>
              </a:solidFill>
              <a:latin typeface="Söhne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b="1" dirty="0">
                <a:solidFill>
                  <a:srgbClr val="0D0D0D"/>
                </a:solidFill>
                <a:latin typeface="Söhne"/>
              </a:rPr>
              <a:t>Healthcare Providers</a:t>
            </a:r>
            <a:r>
              <a:rPr lang="en-US" sz="2000" dirty="0">
                <a:solidFill>
                  <a:srgbClr val="0D0D0D"/>
                </a:solidFill>
                <a:latin typeface="Söhne"/>
              </a:rPr>
              <a:t>: Utilizing the system to monitor and advise patients on managing weight, improving cardiovascular health, and maintaining an active lifestyle.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000" b="1" dirty="0">
              <a:solidFill>
                <a:srgbClr val="0D0D0D"/>
              </a:solidFill>
              <a:latin typeface="Söhne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b="1" dirty="0">
                <a:solidFill>
                  <a:srgbClr val="0D0D0D"/>
                </a:solidFill>
                <a:latin typeface="Söhne"/>
              </a:rPr>
              <a:t>Corporate Wellness Programs</a:t>
            </a:r>
            <a:r>
              <a:rPr lang="en-US" sz="2000" dirty="0">
                <a:solidFill>
                  <a:srgbClr val="0D0D0D"/>
                </a:solidFill>
                <a:latin typeface="Söhne"/>
              </a:rPr>
              <a:t>: Employers integrating the system into wellness initiatives to promote employee health and productivity through informed physical activity choices.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000" b="1" dirty="0">
              <a:solidFill>
                <a:srgbClr val="0D0D0D"/>
              </a:solidFill>
              <a:latin typeface="Söhne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b="1" dirty="0">
                <a:solidFill>
                  <a:srgbClr val="0D0D0D"/>
                </a:solidFill>
                <a:latin typeface="Söhne"/>
              </a:rPr>
              <a:t>Mobile App Developers</a:t>
            </a:r>
            <a:r>
              <a:rPr lang="en-US" sz="2000" dirty="0">
                <a:solidFill>
                  <a:srgbClr val="0D0D0D"/>
                </a:solidFill>
                <a:latin typeface="Söhne"/>
              </a:rPr>
              <a:t>: Incorporating calorie prediction functionality into fitness tracking apps to offer users comprehensive health and fitness monitoring capabilities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endParaRPr lang="en-US" altLang="en-US" sz="2000" dirty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610600" y="245715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33400" y="622179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-40" dirty="0">
                <a:latin typeface="+mj-lt"/>
              </a:rPr>
              <a:t>Y</a:t>
            </a:r>
            <a:r>
              <a:rPr sz="3600" spc="10" dirty="0">
                <a:latin typeface="+mj-lt"/>
              </a:rPr>
              <a:t>O</a:t>
            </a:r>
            <a:r>
              <a:rPr sz="3600" spc="25" dirty="0">
                <a:latin typeface="+mj-lt"/>
              </a:rPr>
              <a:t>U</a:t>
            </a:r>
            <a:r>
              <a:rPr sz="3600" dirty="0">
                <a:latin typeface="+mj-lt"/>
              </a:rPr>
              <a:t>R</a:t>
            </a:r>
            <a:r>
              <a:rPr sz="3600" spc="5" dirty="0">
                <a:latin typeface="+mj-lt"/>
              </a:rPr>
              <a:t> </a:t>
            </a:r>
            <a:r>
              <a:rPr sz="3600" spc="25" dirty="0">
                <a:latin typeface="+mj-lt"/>
              </a:rPr>
              <a:t>S</a:t>
            </a:r>
            <a:r>
              <a:rPr sz="3600" spc="10" dirty="0">
                <a:latin typeface="+mj-lt"/>
              </a:rPr>
              <a:t>O</a:t>
            </a:r>
            <a:r>
              <a:rPr sz="3600" spc="25" dirty="0">
                <a:latin typeface="+mj-lt"/>
              </a:rPr>
              <a:t>LU</a:t>
            </a:r>
            <a:r>
              <a:rPr sz="3600" spc="-35" dirty="0">
                <a:latin typeface="+mj-lt"/>
              </a:rPr>
              <a:t>T</a:t>
            </a:r>
            <a:r>
              <a:rPr sz="3600" spc="-30" dirty="0">
                <a:latin typeface="+mj-lt"/>
              </a:rPr>
              <a:t>I</a:t>
            </a:r>
            <a:r>
              <a:rPr sz="3600" spc="10" dirty="0">
                <a:latin typeface="+mj-lt"/>
              </a:rPr>
              <a:t>O</a:t>
            </a:r>
            <a:r>
              <a:rPr sz="3600" dirty="0">
                <a:latin typeface="+mj-lt"/>
              </a:rPr>
              <a:t>N</a:t>
            </a:r>
            <a:r>
              <a:rPr sz="3600" spc="-345" dirty="0">
                <a:latin typeface="+mj-lt"/>
              </a:rPr>
              <a:t> </a:t>
            </a:r>
            <a:r>
              <a:rPr sz="3600" spc="-35" dirty="0">
                <a:latin typeface="+mj-lt"/>
              </a:rPr>
              <a:t>A</a:t>
            </a:r>
            <a:r>
              <a:rPr sz="3600" spc="-5" dirty="0">
                <a:latin typeface="+mj-lt"/>
              </a:rPr>
              <a:t>N</a:t>
            </a:r>
            <a:r>
              <a:rPr sz="3600" dirty="0">
                <a:latin typeface="+mj-lt"/>
              </a:rPr>
              <a:t>D</a:t>
            </a:r>
            <a:r>
              <a:rPr sz="3600" spc="35" dirty="0">
                <a:latin typeface="+mj-lt"/>
              </a:rPr>
              <a:t> </a:t>
            </a:r>
            <a:r>
              <a:rPr sz="3600" spc="-30" dirty="0">
                <a:latin typeface="+mj-lt"/>
              </a:rPr>
              <a:t>I</a:t>
            </a:r>
            <a:r>
              <a:rPr sz="3600" spc="-35" dirty="0">
                <a:latin typeface="+mj-lt"/>
              </a:rPr>
              <a:t>T</a:t>
            </a:r>
            <a:r>
              <a:rPr sz="3600" dirty="0">
                <a:latin typeface="+mj-lt"/>
              </a:rPr>
              <a:t>S</a:t>
            </a:r>
            <a:r>
              <a:rPr sz="3600" spc="60" dirty="0">
                <a:latin typeface="+mj-lt"/>
              </a:rPr>
              <a:t> </a:t>
            </a:r>
            <a:r>
              <a:rPr sz="3600" spc="-295" dirty="0">
                <a:latin typeface="+mj-lt"/>
              </a:rPr>
              <a:t>V</a:t>
            </a:r>
            <a:r>
              <a:rPr sz="3600" spc="-35" dirty="0">
                <a:latin typeface="+mj-lt"/>
              </a:rPr>
              <a:t>A</a:t>
            </a:r>
            <a:r>
              <a:rPr sz="3600" spc="25" dirty="0">
                <a:latin typeface="+mj-lt"/>
              </a:rPr>
              <a:t>LU</a:t>
            </a:r>
            <a:r>
              <a:rPr sz="3600" dirty="0">
                <a:latin typeface="+mj-lt"/>
              </a:rPr>
              <a:t>E</a:t>
            </a:r>
            <a:r>
              <a:rPr sz="3600" spc="-65" dirty="0">
                <a:latin typeface="+mj-lt"/>
              </a:rPr>
              <a:t> </a:t>
            </a:r>
            <a:r>
              <a:rPr sz="3600" spc="-15" dirty="0">
                <a:latin typeface="+mj-lt"/>
              </a:rPr>
              <a:t>P</a:t>
            </a:r>
            <a:r>
              <a:rPr sz="3600" spc="-30" dirty="0">
                <a:latin typeface="+mj-lt"/>
              </a:rPr>
              <a:t>R</a:t>
            </a:r>
            <a:r>
              <a:rPr sz="3600" spc="10" dirty="0">
                <a:latin typeface="+mj-lt"/>
              </a:rPr>
              <a:t>O</a:t>
            </a:r>
            <a:r>
              <a:rPr sz="3600" spc="-15" dirty="0">
                <a:latin typeface="+mj-lt"/>
              </a:rPr>
              <a:t>P</a:t>
            </a:r>
            <a:r>
              <a:rPr sz="3600" spc="10" dirty="0">
                <a:latin typeface="+mj-lt"/>
              </a:rPr>
              <a:t>O</a:t>
            </a:r>
            <a:r>
              <a:rPr sz="3600" spc="25" dirty="0">
                <a:latin typeface="+mj-lt"/>
              </a:rPr>
              <a:t>S</a:t>
            </a:r>
            <a:r>
              <a:rPr sz="3600" spc="-30" dirty="0">
                <a:latin typeface="+mj-lt"/>
              </a:rPr>
              <a:t>I</a:t>
            </a:r>
            <a:r>
              <a:rPr sz="3600" spc="-35" dirty="0">
                <a:latin typeface="+mj-lt"/>
              </a:rPr>
              <a:t>T</a:t>
            </a:r>
            <a:r>
              <a:rPr sz="3600" spc="-30" dirty="0">
                <a:latin typeface="+mj-lt"/>
              </a:rPr>
              <a:t>I</a:t>
            </a:r>
            <a:r>
              <a:rPr sz="3600" spc="10" dirty="0">
                <a:latin typeface="+mj-lt"/>
              </a:rPr>
              <a:t>O</a:t>
            </a:r>
            <a:r>
              <a:rPr sz="3600" dirty="0">
                <a:latin typeface="+mj-lt"/>
              </a:rPr>
              <a:t>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E9F9B3E-B4CA-4A1C-AEE0-0E878715B93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0136" y="4487778"/>
            <a:ext cx="3110389" cy="174959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4CDDA8B-B6CD-4E9C-99ED-7174782F873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1237" y="1675687"/>
            <a:ext cx="3117000" cy="175331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5A6950A-211E-49D8-B9EE-02C4FCD2676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2250" y="1675687"/>
            <a:ext cx="3117000" cy="175331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8D16F2C-17C3-4105-898E-696BA714498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223" y="1675687"/>
            <a:ext cx="3117001" cy="175331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6BF60EA-8434-4E08-B872-2A5C6ADCB99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4487778"/>
            <a:ext cx="3110389" cy="174959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32AC50E-474A-4E49-B585-6977D3DE2320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137" y="4486227"/>
            <a:ext cx="3110389" cy="174959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839200" y="331088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25261" y="678508"/>
            <a:ext cx="754316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>
                <a:latin typeface="+mj-lt"/>
              </a:rPr>
              <a:t>THE</a:t>
            </a:r>
            <a:r>
              <a:rPr sz="4250" spc="20" dirty="0">
                <a:latin typeface="+mj-lt"/>
              </a:rPr>
              <a:t> </a:t>
            </a:r>
            <a:r>
              <a:rPr sz="4250" spc="10" dirty="0">
                <a:latin typeface="+mj-lt"/>
              </a:rPr>
              <a:t>WOW</a:t>
            </a:r>
            <a:r>
              <a:rPr sz="4250" spc="85" dirty="0">
                <a:latin typeface="+mj-lt"/>
              </a:rPr>
              <a:t> </a:t>
            </a:r>
            <a:r>
              <a:rPr sz="4250" spc="10" dirty="0">
                <a:latin typeface="+mj-lt"/>
              </a:rPr>
              <a:t>IN</a:t>
            </a:r>
            <a:r>
              <a:rPr sz="4250" spc="-5" dirty="0">
                <a:latin typeface="+mj-lt"/>
              </a:rPr>
              <a:t> </a:t>
            </a:r>
            <a:r>
              <a:rPr sz="4250" spc="15" dirty="0">
                <a:latin typeface="+mj-lt"/>
              </a:rPr>
              <a:t>YOUR</a:t>
            </a:r>
            <a:r>
              <a:rPr sz="4250" spc="-10" dirty="0">
                <a:latin typeface="+mj-lt"/>
              </a:rPr>
              <a:t> </a:t>
            </a:r>
            <a:r>
              <a:rPr sz="4250" spc="20" dirty="0">
                <a:latin typeface="+mj-lt"/>
              </a:rPr>
              <a:t>SOLUTION</a:t>
            </a:r>
            <a:endParaRPr sz="4250" dirty="0">
              <a:latin typeface="+mj-lt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DC5C125-5AF0-4799-AD0E-BDCFBF33C2A3}"/>
              </a:ext>
            </a:extLst>
          </p:cNvPr>
          <p:cNvSpPr/>
          <p:nvPr/>
        </p:nvSpPr>
        <p:spPr>
          <a:xfrm>
            <a:off x="2357436" y="1805523"/>
            <a:ext cx="7319963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b="1" dirty="0">
                <a:solidFill>
                  <a:srgbClr val="0D0D0D"/>
                </a:solidFill>
                <a:latin typeface="Söhne"/>
              </a:rPr>
              <a:t>Precision Predictions</a:t>
            </a:r>
            <a:r>
              <a:rPr lang="en-US" sz="2000" dirty="0">
                <a:solidFill>
                  <a:srgbClr val="0D0D0D"/>
                </a:solidFill>
                <a:latin typeface="Söhne"/>
              </a:rPr>
              <a:t>:</a:t>
            </a:r>
          </a:p>
          <a:p>
            <a:pPr lvl="1"/>
            <a:r>
              <a:rPr lang="en-US" sz="2000" dirty="0">
                <a:solidFill>
                  <a:srgbClr val="0D0D0D"/>
                </a:solidFill>
                <a:latin typeface="Söhne"/>
              </a:rPr>
              <a:t>Real-time, AI-driven calorie expenditure predictions during workouts.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b="1" dirty="0">
                <a:solidFill>
                  <a:srgbClr val="0D0D0D"/>
                </a:solidFill>
                <a:latin typeface="Söhne"/>
              </a:rPr>
              <a:t>Personalized Insights</a:t>
            </a:r>
            <a:r>
              <a:rPr lang="en-US" sz="2000" dirty="0">
                <a:solidFill>
                  <a:srgbClr val="0D0D0D"/>
                </a:solidFill>
                <a:latin typeface="Söhne"/>
              </a:rPr>
              <a:t>:</a:t>
            </a:r>
          </a:p>
          <a:p>
            <a:pPr lvl="1"/>
            <a:r>
              <a:rPr lang="en-US" sz="2000" dirty="0">
                <a:solidFill>
                  <a:srgbClr val="0D0D0D"/>
                </a:solidFill>
                <a:latin typeface="Söhne"/>
              </a:rPr>
              <a:t>Tailored recommendations based on individual fitness levels and goals.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b="1" dirty="0">
                <a:solidFill>
                  <a:srgbClr val="0D0D0D"/>
                </a:solidFill>
                <a:latin typeface="Söhne"/>
              </a:rPr>
              <a:t>Seamless Integration</a:t>
            </a:r>
            <a:r>
              <a:rPr lang="en-US" sz="2000" dirty="0">
                <a:solidFill>
                  <a:srgbClr val="0D0D0D"/>
                </a:solidFill>
                <a:latin typeface="Söhne"/>
              </a:rPr>
              <a:t>:</a:t>
            </a:r>
          </a:p>
          <a:p>
            <a:pPr lvl="1"/>
            <a:r>
              <a:rPr lang="en-US" sz="2000" dirty="0">
                <a:solidFill>
                  <a:srgbClr val="0D0D0D"/>
                </a:solidFill>
                <a:latin typeface="Söhne"/>
              </a:rPr>
              <a:t>Easily integrates with existing fitness platforms and wearables.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b="1" dirty="0">
                <a:solidFill>
                  <a:srgbClr val="0D0D0D"/>
                </a:solidFill>
                <a:latin typeface="Söhne"/>
              </a:rPr>
              <a:t>Empowerment</a:t>
            </a:r>
            <a:r>
              <a:rPr lang="en-US" sz="2000" dirty="0">
                <a:solidFill>
                  <a:srgbClr val="0D0D0D"/>
                </a:solidFill>
                <a:latin typeface="Söhne"/>
              </a:rPr>
              <a:t>:</a:t>
            </a:r>
          </a:p>
          <a:p>
            <a:pPr lvl="1"/>
            <a:r>
              <a:rPr lang="en-US" sz="2000" dirty="0">
                <a:solidFill>
                  <a:srgbClr val="0D0D0D"/>
                </a:solidFill>
                <a:latin typeface="Söhne"/>
              </a:rPr>
              <a:t>Empowers users to optimize workouts and exceed fitness milestones.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b="1" dirty="0">
                <a:solidFill>
                  <a:srgbClr val="0D0D0D"/>
                </a:solidFill>
                <a:latin typeface="Söhne"/>
              </a:rPr>
              <a:t>Experience the Future</a:t>
            </a:r>
            <a:r>
              <a:rPr lang="en-US" sz="2000" dirty="0">
                <a:solidFill>
                  <a:srgbClr val="0D0D0D"/>
                </a:solidFill>
                <a:latin typeface="Söhne"/>
              </a:rPr>
              <a:t>:</a:t>
            </a:r>
          </a:p>
          <a:p>
            <a:pPr lvl="1"/>
            <a:r>
              <a:rPr lang="en-US" sz="2000" dirty="0">
                <a:solidFill>
                  <a:srgbClr val="0D0D0D"/>
                </a:solidFill>
                <a:latin typeface="Söhne"/>
              </a:rPr>
              <a:t>Elevate fitness tracking to new heights with our AI solution.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000" b="0" i="0" dirty="0">
              <a:solidFill>
                <a:srgbClr val="0D0D0D"/>
              </a:solidFill>
              <a:effectLst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+mj-lt"/>
                <a:cs typeface="Trebuchet MS"/>
              </a:rPr>
              <a:t>M</a:t>
            </a:r>
            <a:r>
              <a:rPr sz="4800" b="1" dirty="0">
                <a:latin typeface="+mj-lt"/>
                <a:cs typeface="Trebuchet MS"/>
              </a:rPr>
              <a:t>O</a:t>
            </a:r>
            <a:r>
              <a:rPr sz="4800" b="1" spc="-15" dirty="0">
                <a:latin typeface="+mj-lt"/>
                <a:cs typeface="Trebuchet MS"/>
              </a:rPr>
              <a:t>D</a:t>
            </a:r>
            <a:r>
              <a:rPr sz="4800" b="1" spc="-35" dirty="0">
                <a:latin typeface="+mj-lt"/>
                <a:cs typeface="Trebuchet MS"/>
              </a:rPr>
              <a:t>E</a:t>
            </a:r>
            <a:r>
              <a:rPr sz="4800" b="1" spc="-30" dirty="0">
                <a:latin typeface="+mj-lt"/>
                <a:cs typeface="Trebuchet MS"/>
              </a:rPr>
              <a:t>LL</a:t>
            </a:r>
            <a:r>
              <a:rPr sz="4800" b="1" spc="-5" dirty="0">
                <a:latin typeface="+mj-lt"/>
                <a:cs typeface="Trebuchet MS"/>
              </a:rPr>
              <a:t>I</a:t>
            </a:r>
            <a:r>
              <a:rPr sz="4800" b="1" spc="30" dirty="0">
                <a:latin typeface="+mj-lt"/>
                <a:cs typeface="Trebuchet MS"/>
              </a:rPr>
              <a:t>N</a:t>
            </a:r>
            <a:r>
              <a:rPr sz="4800" b="1" spc="5" dirty="0">
                <a:latin typeface="+mj-lt"/>
                <a:cs typeface="Trebuchet MS"/>
              </a:rPr>
              <a:t>G</a:t>
            </a:r>
            <a:endParaRPr sz="4800" dirty="0">
              <a:latin typeface="+mj-lt"/>
              <a:cs typeface="Trebuchet MS"/>
            </a:endParaRPr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0" y="-338811"/>
            <a:ext cx="65" cy="67762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98375" rIns="0" bIns="19837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750F4AE-1859-4FDC-97B1-14498DE877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4216" y="3429000"/>
            <a:ext cx="5418667" cy="30480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70942B7-3E1E-4259-BBB6-B87C5D2990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269206"/>
            <a:ext cx="5418666" cy="304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848600" y="602614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+mj-lt"/>
              </a:rPr>
              <a:t>R</a:t>
            </a:r>
            <a:r>
              <a:rPr spc="-40" dirty="0">
                <a:latin typeface="+mj-lt"/>
              </a:rPr>
              <a:t>E</a:t>
            </a:r>
            <a:r>
              <a:rPr spc="15" dirty="0">
                <a:latin typeface="+mj-lt"/>
              </a:rPr>
              <a:t>S</a:t>
            </a:r>
            <a:r>
              <a:rPr spc="-30" dirty="0">
                <a:latin typeface="+mj-lt"/>
              </a:rPr>
              <a:t>U</a:t>
            </a:r>
            <a:r>
              <a:rPr spc="-405" dirty="0">
                <a:latin typeface="+mj-lt"/>
              </a:rPr>
              <a:t>L</a:t>
            </a:r>
            <a:r>
              <a:rPr dirty="0">
                <a:latin typeface="+mj-lt"/>
              </a:rPr>
              <a:t>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8798775-6B0B-498E-8D2D-563F8432DD15}"/>
              </a:ext>
            </a:extLst>
          </p:cNvPr>
          <p:cNvSpPr/>
          <p:nvPr/>
        </p:nvSpPr>
        <p:spPr>
          <a:xfrm>
            <a:off x="1073450" y="1455798"/>
            <a:ext cx="8370587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b="1" dirty="0">
                <a:solidFill>
                  <a:srgbClr val="0D0D0D"/>
                </a:solidFill>
                <a:latin typeface="Söhne"/>
              </a:rPr>
              <a:t>Model Performance</a:t>
            </a:r>
            <a:r>
              <a:rPr lang="en-US" sz="2000" dirty="0">
                <a:solidFill>
                  <a:srgbClr val="0D0D0D"/>
                </a:solidFill>
                <a:latin typeface="Söhne"/>
              </a:rPr>
              <a:t>:</a:t>
            </a:r>
          </a:p>
          <a:p>
            <a:pPr lvl="1"/>
            <a:r>
              <a:rPr lang="en-US" sz="2000" dirty="0">
                <a:solidFill>
                  <a:srgbClr val="0D0D0D"/>
                </a:solidFill>
                <a:latin typeface="Söhne"/>
              </a:rPr>
              <a:t>	Achieved Mean Squared Error (MSE) of [insert MSE value] on test dataset.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b="1" dirty="0">
                <a:solidFill>
                  <a:srgbClr val="0D0D0D"/>
                </a:solidFill>
                <a:latin typeface="Söhne"/>
              </a:rPr>
              <a:t>Accuracy</a:t>
            </a:r>
            <a:r>
              <a:rPr lang="en-US" sz="2000" dirty="0">
                <a:solidFill>
                  <a:srgbClr val="0D0D0D"/>
                </a:solidFill>
                <a:latin typeface="Söhne"/>
              </a:rPr>
              <a:t>:</a:t>
            </a:r>
          </a:p>
          <a:p>
            <a:pPr lvl="1"/>
            <a:r>
              <a:rPr lang="en-US" sz="2000" dirty="0">
                <a:solidFill>
                  <a:srgbClr val="0D0D0D"/>
                </a:solidFill>
                <a:latin typeface="Söhne"/>
              </a:rPr>
              <a:t>	Predicted calorie expenditure within [insert accuracy percentage]% of actual values.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b="1" dirty="0">
                <a:solidFill>
                  <a:srgbClr val="0D0D0D"/>
                </a:solidFill>
                <a:latin typeface="Söhne"/>
              </a:rPr>
              <a:t>Validation</a:t>
            </a:r>
            <a:r>
              <a:rPr lang="en-US" sz="2000" dirty="0">
                <a:solidFill>
                  <a:srgbClr val="0D0D0D"/>
                </a:solidFill>
                <a:latin typeface="Söhne"/>
              </a:rPr>
              <a:t>:</a:t>
            </a:r>
          </a:p>
          <a:p>
            <a:pPr lvl="1"/>
            <a:r>
              <a:rPr lang="en-US" sz="2000" dirty="0">
                <a:solidFill>
                  <a:srgbClr val="0D0D0D"/>
                </a:solidFill>
                <a:latin typeface="Söhne"/>
              </a:rPr>
              <a:t>	Cross-validated results demonstrate robustness and reliability of the model.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b="1" dirty="0">
                <a:solidFill>
                  <a:srgbClr val="0D0D0D"/>
                </a:solidFill>
                <a:latin typeface="Söhne"/>
              </a:rPr>
              <a:t>User Feedback</a:t>
            </a:r>
            <a:r>
              <a:rPr lang="en-US" sz="2000" dirty="0">
                <a:solidFill>
                  <a:srgbClr val="0D0D0D"/>
                </a:solidFill>
                <a:latin typeface="Söhne"/>
              </a:rPr>
              <a:t>:</a:t>
            </a:r>
          </a:p>
          <a:p>
            <a:pPr lvl="1"/>
            <a:r>
              <a:rPr lang="en-US" sz="2000" dirty="0">
                <a:solidFill>
                  <a:srgbClr val="0D0D0D"/>
                </a:solidFill>
                <a:latin typeface="Söhne"/>
              </a:rPr>
              <a:t>	Positive feedback from users on accuracy and usefulness of predictions.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b="1" dirty="0">
                <a:solidFill>
                  <a:srgbClr val="0D0D0D"/>
                </a:solidFill>
                <a:latin typeface="Söhne"/>
              </a:rPr>
              <a:t>Future Potential</a:t>
            </a:r>
            <a:r>
              <a:rPr lang="en-US" sz="2000" dirty="0">
                <a:solidFill>
                  <a:srgbClr val="0D0D0D"/>
                </a:solidFill>
                <a:latin typeface="Söhne"/>
              </a:rPr>
              <a:t>:</a:t>
            </a:r>
          </a:p>
          <a:p>
            <a:pPr lvl="1"/>
            <a:r>
              <a:rPr lang="en-US" sz="2000" dirty="0">
                <a:solidFill>
                  <a:srgbClr val="0D0D0D"/>
                </a:solidFill>
                <a:latin typeface="Söhne"/>
              </a:rPr>
              <a:t>	Promising foundation for further enhancements and application in diverse fitness contexts.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000" b="0" i="0" dirty="0">
              <a:solidFill>
                <a:srgbClr val="0D0D0D"/>
              </a:solidFill>
              <a:effectLst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193</TotalTime>
  <Words>287</Words>
  <Application>Microsoft Office PowerPoint</Application>
  <PresentationFormat>Widescreen</PresentationFormat>
  <Paragraphs>90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Algerian</vt:lpstr>
      <vt:lpstr>Arial</vt:lpstr>
      <vt:lpstr>Bahnschrift SemiBold SemiConden</vt:lpstr>
      <vt:lpstr>Calibri</vt:lpstr>
      <vt:lpstr>Constantia</vt:lpstr>
      <vt:lpstr>Söhne</vt:lpstr>
      <vt:lpstr>Trebuchet MS</vt:lpstr>
      <vt:lpstr>Wingdings</vt:lpstr>
      <vt:lpstr>Office Theme</vt:lpstr>
      <vt:lpstr>Presented by:             S ARULPRIYA                         B.TECH AI&amp;DS III                         Sir Issac Newton College Of Engineering &amp; Technology</vt:lpstr>
      <vt:lpstr>AGENDA</vt:lpstr>
      <vt:lpstr>PROJECT STATEMENT</vt:lpstr>
      <vt:lpstr>PROJECT OVERVIEW</vt:lpstr>
      <vt:lpstr>WHO ARE THE END USERS?</vt:lpstr>
      <vt:lpstr>YOUR SOLUTION AND ITS VALUE PROPOSITION</vt:lpstr>
      <vt:lpstr>THE WOW IN YOUR SOLUTION</vt:lpstr>
      <vt:lpstr>PowerPoint Presentation</vt:lpstr>
      <vt:lpstr>RESULTS</vt:lpstr>
      <vt:lpstr>APPLICATION AREAS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Presented by: A Sneka                         B.TECH AI&amp;DS III                         Sir Issac Newton College Of Engineering &amp; Technology</dc:title>
  <dc:creator>ELCOT</dc:creator>
  <cp:lastModifiedBy>Sai Ram</cp:lastModifiedBy>
  <cp:revision>31</cp:revision>
  <dcterms:created xsi:type="dcterms:W3CDTF">2024-03-28T09:24:30Z</dcterms:created>
  <dcterms:modified xsi:type="dcterms:W3CDTF">2024-04-01T15:21:12Z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2024-03-28T00:00:00Z</vt:filetime>
  </property>
</Properties>
</file>