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41034" y="1901393"/>
            <a:ext cx="3600450" cy="1002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1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723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5211" y="3047999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547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3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885" y="273811"/>
            <a:ext cx="9736455" cy="121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339" y="1461896"/>
            <a:ext cx="5634355" cy="386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8869" y="647285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3" name="object 3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743712" y="1104900"/>
            <a:ext cx="1742439" cy="1333500"/>
            <a:chOff x="743712" y="1104900"/>
            <a:chExt cx="1742439" cy="1333500"/>
          </a:xfrm>
        </p:grpSpPr>
        <p:sp>
          <p:nvSpPr>
            <p:cNvPr id="13" name="object 13"/>
            <p:cNvSpPr/>
            <p:nvPr/>
          </p:nvSpPr>
          <p:spPr>
            <a:xfrm>
              <a:off x="743712" y="1380743"/>
              <a:ext cx="1228725" cy="1057910"/>
            </a:xfrm>
            <a:custGeom>
              <a:avLst/>
              <a:gdLst/>
              <a:ahLst/>
              <a:cxnLst/>
              <a:rect l="l" t="t" r="r" b="b"/>
              <a:pathLst>
                <a:path w="1228725" h="1057910">
                  <a:moveTo>
                    <a:pt x="964183" y="0"/>
                  </a:moveTo>
                  <a:lnTo>
                    <a:pt x="264236" y="0"/>
                  </a:lnTo>
                  <a:lnTo>
                    <a:pt x="0" y="528827"/>
                  </a:lnTo>
                  <a:lnTo>
                    <a:pt x="264236" y="1057655"/>
                  </a:lnTo>
                  <a:lnTo>
                    <a:pt x="964183" y="1057655"/>
                  </a:lnTo>
                  <a:lnTo>
                    <a:pt x="1228344" y="52882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7944" y="1104900"/>
              <a:ext cx="647700" cy="562610"/>
            </a:xfrm>
            <a:custGeom>
              <a:avLst/>
              <a:gdLst/>
              <a:ahLst/>
              <a:cxnLst/>
              <a:rect l="l" t="t" r="r" b="b"/>
              <a:pathLst>
                <a:path w="647700" h="562610">
                  <a:moveTo>
                    <a:pt x="507238" y="0"/>
                  </a:moveTo>
                  <a:lnTo>
                    <a:pt x="140462" y="0"/>
                  </a:lnTo>
                  <a:lnTo>
                    <a:pt x="0" y="281050"/>
                  </a:lnTo>
                  <a:lnTo>
                    <a:pt x="140462" y="562355"/>
                  </a:lnTo>
                  <a:lnTo>
                    <a:pt x="507238" y="562355"/>
                  </a:lnTo>
                  <a:lnTo>
                    <a:pt x="647700" y="28105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753611" y="1190244"/>
            <a:ext cx="1666239" cy="1438910"/>
          </a:xfrm>
          <a:custGeom>
            <a:avLst/>
            <a:gdLst/>
            <a:ahLst/>
            <a:cxnLst/>
            <a:rect l="l" t="t" r="r" b="b"/>
            <a:pathLst>
              <a:path w="1666239" h="1438910">
                <a:moveTo>
                  <a:pt x="1306449" y="0"/>
                </a:moveTo>
                <a:lnTo>
                  <a:pt x="359283" y="0"/>
                </a:lnTo>
                <a:lnTo>
                  <a:pt x="0" y="719201"/>
                </a:lnTo>
                <a:lnTo>
                  <a:pt x="359283" y="1438655"/>
                </a:lnTo>
                <a:lnTo>
                  <a:pt x="1306449" y="1438655"/>
                </a:lnTo>
                <a:lnTo>
                  <a:pt x="1665732" y="719201"/>
                </a:lnTo>
                <a:lnTo>
                  <a:pt x="1306449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0855" y="5228844"/>
            <a:ext cx="723900" cy="620395"/>
          </a:xfrm>
          <a:custGeom>
            <a:avLst/>
            <a:gdLst/>
            <a:ahLst/>
            <a:cxnLst/>
            <a:rect l="l" t="t" r="r" b="b"/>
            <a:pathLst>
              <a:path w="723900" h="620395">
                <a:moveTo>
                  <a:pt x="569087" y="0"/>
                </a:moveTo>
                <a:lnTo>
                  <a:pt x="154813" y="0"/>
                </a:lnTo>
                <a:lnTo>
                  <a:pt x="0" y="310133"/>
                </a:lnTo>
                <a:lnTo>
                  <a:pt x="154813" y="620267"/>
                </a:lnTo>
                <a:lnTo>
                  <a:pt x="569087" y="620267"/>
                </a:lnTo>
                <a:lnTo>
                  <a:pt x="723900" y="310133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5741034" y="1901393"/>
            <a:ext cx="360045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5"/>
              </a:spcBef>
            </a:pPr>
            <a:r>
              <a:rPr lang="en-US" sz="3200" b="0" spc="-50" dirty="0">
                <a:latin typeface="Trebuchet MS"/>
                <a:cs typeface="Trebuchet MS"/>
              </a:rPr>
              <a:t>      ARULRAJ S</a:t>
            </a:r>
            <a:r>
              <a:rPr sz="3200" b="0" spc="-50" dirty="0">
                <a:latin typeface="Trebuchet MS"/>
                <a:cs typeface="Trebuchet MS"/>
              </a:rPr>
              <a:t> </a:t>
            </a:r>
            <a:r>
              <a:rPr sz="3200" b="0" spc="-10" dirty="0">
                <a:latin typeface="Trebuchet MS"/>
                <a:cs typeface="Trebuchet MS"/>
              </a:rPr>
              <a:t>(311521</a:t>
            </a:r>
            <a:r>
              <a:rPr lang="en-US" sz="3200" b="0" spc="-10" dirty="0">
                <a:latin typeface="Trebuchet MS"/>
                <a:cs typeface="Trebuchet MS"/>
              </a:rPr>
              <a:t>243</a:t>
            </a:r>
            <a:r>
              <a:rPr sz="3200" b="0" spc="-10" dirty="0">
                <a:latin typeface="Trebuchet MS"/>
                <a:cs typeface="Trebuchet MS"/>
              </a:rPr>
              <a:t>0</a:t>
            </a:r>
            <a:r>
              <a:rPr lang="en-US" sz="3200" b="0" spc="-10" dirty="0">
                <a:latin typeface="Trebuchet MS"/>
                <a:cs typeface="Trebuchet MS"/>
              </a:rPr>
              <a:t>06</a:t>
            </a:r>
            <a:r>
              <a:rPr sz="3200" b="0" spc="-10" dirty="0">
                <a:latin typeface="Trebuchet MS"/>
                <a:cs typeface="Trebuchet MS"/>
              </a:rPr>
              <a:t>)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4581" y="3052317"/>
            <a:ext cx="967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GEN</a:t>
            </a:r>
            <a:r>
              <a:rPr sz="2400" b="1" spc="-12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2C926B"/>
                </a:solidFill>
                <a:latin typeface="Trebuchet MS"/>
                <a:cs typeface="Trebuchet MS"/>
              </a:rPr>
              <a:t>AI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3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5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4786" y="368046"/>
            <a:ext cx="2431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682853" y="6108903"/>
            <a:ext cx="587756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u="heavy" spc="-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rebuchet MS"/>
                <a:cs typeface="Trebuchet MS"/>
              </a:rPr>
              <a:t>https://github.com/Arulselvaraj2003/TNSDC-GEN_AI.git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  <a:r>
              <a:rPr spc="90" dirty="0"/>
              <a:t> </a:t>
            </a:r>
            <a:r>
              <a:rPr dirty="0"/>
              <a:t>conclusion,</a:t>
            </a:r>
            <a:r>
              <a:rPr spc="80" dirty="0"/>
              <a:t> </a:t>
            </a:r>
            <a:r>
              <a:rPr dirty="0"/>
              <a:t>spam</a:t>
            </a:r>
            <a:r>
              <a:rPr spc="90" dirty="0"/>
              <a:t> </a:t>
            </a:r>
            <a:r>
              <a:rPr dirty="0"/>
              <a:t>email</a:t>
            </a:r>
            <a:r>
              <a:rPr spc="85" dirty="0"/>
              <a:t> </a:t>
            </a:r>
            <a:r>
              <a:rPr dirty="0"/>
              <a:t>detection</a:t>
            </a:r>
            <a:r>
              <a:rPr spc="100" dirty="0"/>
              <a:t> </a:t>
            </a:r>
            <a:r>
              <a:rPr dirty="0"/>
              <a:t>is</a:t>
            </a:r>
            <a:r>
              <a:rPr spc="90" dirty="0"/>
              <a:t> </a:t>
            </a:r>
            <a:r>
              <a:rPr dirty="0"/>
              <a:t>a</a:t>
            </a:r>
            <a:r>
              <a:rPr spc="85" dirty="0"/>
              <a:t> </a:t>
            </a:r>
            <a:r>
              <a:rPr dirty="0"/>
              <a:t>critical</a:t>
            </a:r>
            <a:r>
              <a:rPr spc="95" dirty="0"/>
              <a:t> </a:t>
            </a:r>
            <a:r>
              <a:rPr spc="-10" dirty="0"/>
              <a:t>component </a:t>
            </a:r>
            <a:r>
              <a:rPr dirty="0"/>
              <a:t>of</a:t>
            </a:r>
            <a:r>
              <a:rPr spc="85" dirty="0"/>
              <a:t> </a:t>
            </a:r>
            <a:r>
              <a:rPr dirty="0"/>
              <a:t>email</a:t>
            </a:r>
            <a:r>
              <a:rPr spc="90" dirty="0"/>
              <a:t> </a:t>
            </a:r>
            <a:r>
              <a:rPr dirty="0"/>
              <a:t>security</a:t>
            </a:r>
            <a:r>
              <a:rPr spc="85" dirty="0"/>
              <a:t> </a:t>
            </a:r>
            <a:r>
              <a:rPr dirty="0"/>
              <a:t>systems,</a:t>
            </a:r>
            <a:r>
              <a:rPr spc="80" dirty="0"/>
              <a:t> </a:t>
            </a:r>
            <a:r>
              <a:rPr dirty="0"/>
              <a:t>aimed</a:t>
            </a:r>
            <a:r>
              <a:rPr spc="90" dirty="0"/>
              <a:t> </a:t>
            </a:r>
            <a:r>
              <a:rPr dirty="0"/>
              <a:t>at</a:t>
            </a:r>
            <a:r>
              <a:rPr spc="90" dirty="0"/>
              <a:t> </a:t>
            </a:r>
            <a:r>
              <a:rPr dirty="0"/>
              <a:t>identifying</a:t>
            </a:r>
            <a:r>
              <a:rPr spc="100" dirty="0"/>
              <a:t> </a:t>
            </a:r>
            <a:r>
              <a:rPr dirty="0"/>
              <a:t>and</a:t>
            </a:r>
            <a:r>
              <a:rPr spc="90" dirty="0"/>
              <a:t> </a:t>
            </a:r>
            <a:r>
              <a:rPr spc="-10" dirty="0"/>
              <a:t>filtering </a:t>
            </a:r>
            <a:r>
              <a:rPr dirty="0"/>
              <a:t>out</a:t>
            </a:r>
            <a:r>
              <a:rPr spc="425" dirty="0"/>
              <a:t> </a:t>
            </a:r>
            <a:r>
              <a:rPr dirty="0"/>
              <a:t>unwanted</a:t>
            </a:r>
            <a:r>
              <a:rPr spc="450" dirty="0"/>
              <a:t> </a:t>
            </a:r>
            <a:r>
              <a:rPr dirty="0"/>
              <a:t>or</a:t>
            </a:r>
            <a:r>
              <a:rPr spc="425" dirty="0"/>
              <a:t> </a:t>
            </a:r>
            <a:r>
              <a:rPr dirty="0"/>
              <a:t>malicious</a:t>
            </a:r>
            <a:r>
              <a:rPr spc="440" dirty="0"/>
              <a:t> </a:t>
            </a:r>
            <a:r>
              <a:rPr dirty="0"/>
              <a:t>emails</a:t>
            </a:r>
            <a:r>
              <a:rPr spc="440" dirty="0"/>
              <a:t> </a:t>
            </a:r>
            <a:r>
              <a:rPr dirty="0"/>
              <a:t>from</a:t>
            </a:r>
            <a:r>
              <a:rPr spc="430" dirty="0"/>
              <a:t> </a:t>
            </a:r>
            <a:r>
              <a:rPr dirty="0"/>
              <a:t>legitimate</a:t>
            </a:r>
            <a:r>
              <a:rPr spc="445" dirty="0"/>
              <a:t> </a:t>
            </a:r>
            <a:r>
              <a:rPr spc="-10" dirty="0"/>
              <a:t>ones. </a:t>
            </a:r>
            <a:r>
              <a:rPr dirty="0"/>
              <a:t>Through</a:t>
            </a:r>
            <a:r>
              <a:rPr spc="120" dirty="0"/>
              <a:t>  </a:t>
            </a:r>
            <a:r>
              <a:rPr dirty="0"/>
              <a:t>this</a:t>
            </a:r>
            <a:r>
              <a:rPr spc="125" dirty="0"/>
              <a:t>  </a:t>
            </a:r>
            <a:r>
              <a:rPr dirty="0"/>
              <a:t>process,</a:t>
            </a:r>
            <a:r>
              <a:rPr spc="125" dirty="0"/>
              <a:t>  </a:t>
            </a:r>
            <a:r>
              <a:rPr dirty="0"/>
              <a:t>we</a:t>
            </a:r>
            <a:r>
              <a:rPr spc="125" dirty="0"/>
              <a:t>  </a:t>
            </a:r>
            <a:r>
              <a:rPr dirty="0"/>
              <a:t>strive</a:t>
            </a:r>
            <a:r>
              <a:rPr spc="130" dirty="0"/>
              <a:t>  </a:t>
            </a:r>
            <a:r>
              <a:rPr dirty="0"/>
              <a:t>to</a:t>
            </a:r>
            <a:r>
              <a:rPr spc="120" dirty="0"/>
              <a:t>  </a:t>
            </a:r>
            <a:r>
              <a:rPr dirty="0"/>
              <a:t>protect</a:t>
            </a:r>
            <a:r>
              <a:rPr spc="125" dirty="0"/>
              <a:t>  </a:t>
            </a:r>
            <a:r>
              <a:rPr dirty="0"/>
              <a:t>users</a:t>
            </a:r>
            <a:r>
              <a:rPr spc="125" dirty="0"/>
              <a:t>  </a:t>
            </a:r>
            <a:r>
              <a:rPr spc="-20" dirty="0"/>
              <a:t>from </a:t>
            </a:r>
            <a:r>
              <a:rPr dirty="0"/>
              <a:t>various</a:t>
            </a:r>
            <a:r>
              <a:rPr spc="325" dirty="0"/>
              <a:t>  </a:t>
            </a:r>
            <a:r>
              <a:rPr dirty="0"/>
              <a:t>threats</a:t>
            </a:r>
            <a:r>
              <a:rPr spc="325" dirty="0"/>
              <a:t>  </a:t>
            </a:r>
            <a:r>
              <a:rPr dirty="0"/>
              <a:t>such</a:t>
            </a:r>
            <a:r>
              <a:rPr spc="335" dirty="0"/>
              <a:t>  </a:t>
            </a:r>
            <a:r>
              <a:rPr dirty="0"/>
              <a:t>as</a:t>
            </a:r>
            <a:r>
              <a:rPr spc="325" dirty="0"/>
              <a:t>  </a:t>
            </a:r>
            <a:r>
              <a:rPr dirty="0"/>
              <a:t>phishing</a:t>
            </a:r>
            <a:r>
              <a:rPr spc="335" dirty="0"/>
              <a:t>  </a:t>
            </a:r>
            <a:r>
              <a:rPr dirty="0"/>
              <a:t>attempts,</a:t>
            </a:r>
            <a:r>
              <a:rPr spc="325" dirty="0"/>
              <a:t>  </a:t>
            </a:r>
            <a:r>
              <a:rPr spc="-10" dirty="0"/>
              <a:t>malware </a:t>
            </a:r>
            <a:r>
              <a:rPr dirty="0"/>
              <a:t>distribution,</a:t>
            </a:r>
            <a:r>
              <a:rPr spc="380" dirty="0"/>
              <a:t>  </a:t>
            </a:r>
            <a:r>
              <a:rPr dirty="0"/>
              <a:t>and</a:t>
            </a:r>
            <a:r>
              <a:rPr spc="380" dirty="0"/>
              <a:t>  </a:t>
            </a:r>
            <a:r>
              <a:rPr dirty="0"/>
              <a:t>fraudulent</a:t>
            </a:r>
            <a:r>
              <a:rPr spc="375" dirty="0"/>
              <a:t>  </a:t>
            </a:r>
            <a:r>
              <a:rPr dirty="0"/>
              <a:t>schemes.Throughout</a:t>
            </a:r>
            <a:r>
              <a:rPr spc="375" dirty="0"/>
              <a:t>  </a:t>
            </a:r>
            <a:r>
              <a:rPr spc="-20" dirty="0"/>
              <a:t>this </a:t>
            </a:r>
            <a:r>
              <a:rPr dirty="0"/>
              <a:t>endeavor,</a:t>
            </a:r>
            <a:r>
              <a:rPr spc="270" dirty="0"/>
              <a:t>  </a:t>
            </a:r>
            <a:r>
              <a:rPr dirty="0"/>
              <a:t>we</a:t>
            </a:r>
            <a:r>
              <a:rPr spc="280" dirty="0"/>
              <a:t>  </a:t>
            </a:r>
            <a:r>
              <a:rPr dirty="0"/>
              <a:t>have</a:t>
            </a:r>
            <a:r>
              <a:rPr spc="280" dirty="0"/>
              <a:t>  </a:t>
            </a:r>
            <a:r>
              <a:rPr dirty="0"/>
              <a:t>explored</a:t>
            </a:r>
            <a:r>
              <a:rPr spc="275" dirty="0"/>
              <a:t>  </a:t>
            </a:r>
            <a:r>
              <a:rPr dirty="0"/>
              <a:t>various</a:t>
            </a:r>
            <a:r>
              <a:rPr spc="280" dirty="0"/>
              <a:t>  </a:t>
            </a:r>
            <a:r>
              <a:rPr dirty="0"/>
              <a:t>techniques</a:t>
            </a:r>
            <a:r>
              <a:rPr spc="285" dirty="0"/>
              <a:t>  </a:t>
            </a:r>
            <a:r>
              <a:rPr spc="-25" dirty="0"/>
              <a:t>and </a:t>
            </a:r>
            <a:r>
              <a:rPr dirty="0"/>
              <a:t>methodologies</a:t>
            </a:r>
            <a:r>
              <a:rPr spc="70" dirty="0"/>
              <a:t>  </a:t>
            </a:r>
            <a:r>
              <a:rPr dirty="0"/>
              <a:t>for</a:t>
            </a:r>
            <a:r>
              <a:rPr spc="55" dirty="0"/>
              <a:t>  </a:t>
            </a:r>
            <a:r>
              <a:rPr dirty="0"/>
              <a:t>detecting</a:t>
            </a:r>
            <a:r>
              <a:rPr spc="75" dirty="0"/>
              <a:t>  </a:t>
            </a:r>
            <a:r>
              <a:rPr dirty="0"/>
              <a:t>spam</a:t>
            </a:r>
            <a:r>
              <a:rPr spc="65" dirty="0"/>
              <a:t>  </a:t>
            </a:r>
            <a:r>
              <a:rPr dirty="0"/>
              <a:t>emails,</a:t>
            </a:r>
            <a:r>
              <a:rPr spc="60" dirty="0"/>
              <a:t>  </a:t>
            </a:r>
            <a:r>
              <a:rPr dirty="0"/>
              <a:t>ranging</a:t>
            </a:r>
            <a:r>
              <a:rPr spc="65" dirty="0"/>
              <a:t>  </a:t>
            </a:r>
            <a:r>
              <a:rPr spc="-20" dirty="0"/>
              <a:t>from </a:t>
            </a:r>
            <a:r>
              <a:rPr dirty="0"/>
              <a:t>traditional</a:t>
            </a:r>
            <a:r>
              <a:rPr spc="495" dirty="0"/>
              <a:t> </a:t>
            </a:r>
            <a:r>
              <a:rPr dirty="0"/>
              <a:t>rule</a:t>
            </a:r>
            <a:r>
              <a:rPr spc="465" dirty="0"/>
              <a:t> </a:t>
            </a:r>
            <a:r>
              <a:rPr dirty="0"/>
              <a:t>based</a:t>
            </a:r>
            <a:r>
              <a:rPr spc="45" dirty="0"/>
              <a:t>  </a:t>
            </a:r>
            <a:r>
              <a:rPr dirty="0"/>
              <a:t>approaches</a:t>
            </a:r>
            <a:r>
              <a:rPr spc="484" dirty="0"/>
              <a:t> </a:t>
            </a:r>
            <a:r>
              <a:rPr dirty="0"/>
              <a:t>to</a:t>
            </a:r>
            <a:r>
              <a:rPr spc="495" dirty="0"/>
              <a:t> </a:t>
            </a:r>
            <a:r>
              <a:rPr dirty="0"/>
              <a:t>more</a:t>
            </a:r>
            <a:r>
              <a:rPr spc="495" dirty="0"/>
              <a:t> </a:t>
            </a:r>
            <a:r>
              <a:rPr spc="-10" dirty="0"/>
              <a:t>sophisticated </a:t>
            </a:r>
            <a:r>
              <a:rPr dirty="0"/>
              <a:t>machine</a:t>
            </a:r>
            <a:r>
              <a:rPr spc="180" dirty="0"/>
              <a:t> </a:t>
            </a:r>
            <a:r>
              <a:rPr dirty="0"/>
              <a:t>learning</a:t>
            </a:r>
            <a:r>
              <a:rPr spc="185" dirty="0"/>
              <a:t> </a:t>
            </a:r>
            <a:r>
              <a:rPr dirty="0"/>
              <a:t>and</a:t>
            </a:r>
            <a:r>
              <a:rPr spc="180" dirty="0"/>
              <a:t> </a:t>
            </a:r>
            <a:r>
              <a:rPr dirty="0"/>
              <a:t>deep</a:t>
            </a:r>
            <a:r>
              <a:rPr spc="195" dirty="0"/>
              <a:t> </a:t>
            </a:r>
            <a:r>
              <a:rPr dirty="0"/>
              <a:t>learning</a:t>
            </a:r>
            <a:r>
              <a:rPr spc="175" dirty="0"/>
              <a:t> </a:t>
            </a:r>
            <a:r>
              <a:rPr dirty="0"/>
              <a:t>models.</a:t>
            </a:r>
            <a:r>
              <a:rPr spc="175" dirty="0"/>
              <a:t> </a:t>
            </a:r>
            <a:r>
              <a:rPr dirty="0"/>
              <a:t>By</a:t>
            </a:r>
            <a:r>
              <a:rPr spc="160" dirty="0"/>
              <a:t> </a:t>
            </a:r>
            <a:r>
              <a:rPr spc="-10" dirty="0"/>
              <a:t>leveraging </a:t>
            </a:r>
            <a:r>
              <a:rPr dirty="0"/>
              <a:t>features</a:t>
            </a:r>
            <a:r>
              <a:rPr spc="315" dirty="0"/>
              <a:t>  </a:t>
            </a:r>
            <a:r>
              <a:rPr dirty="0"/>
              <a:t>such</a:t>
            </a:r>
            <a:r>
              <a:rPr spc="320" dirty="0"/>
              <a:t>  </a:t>
            </a:r>
            <a:r>
              <a:rPr dirty="0"/>
              <a:t>as</a:t>
            </a:r>
            <a:r>
              <a:rPr spc="310" dirty="0"/>
              <a:t>  </a:t>
            </a:r>
            <a:r>
              <a:rPr dirty="0"/>
              <a:t>sender</a:t>
            </a:r>
            <a:r>
              <a:rPr spc="320" dirty="0"/>
              <a:t>  </a:t>
            </a:r>
            <a:r>
              <a:rPr dirty="0"/>
              <a:t>information,</a:t>
            </a:r>
            <a:r>
              <a:rPr spc="315" dirty="0"/>
              <a:t>  </a:t>
            </a:r>
            <a:r>
              <a:rPr dirty="0"/>
              <a:t>email</a:t>
            </a:r>
            <a:r>
              <a:rPr spc="315" dirty="0"/>
              <a:t>  </a:t>
            </a:r>
            <a:r>
              <a:rPr spc="-10" dirty="0"/>
              <a:t>content, </a:t>
            </a:r>
            <a:r>
              <a:rPr dirty="0"/>
              <a:t>structural</a:t>
            </a:r>
            <a:r>
              <a:rPr spc="70" dirty="0"/>
              <a:t> </a:t>
            </a:r>
            <a:r>
              <a:rPr dirty="0"/>
              <a:t>properties,</a:t>
            </a:r>
            <a:r>
              <a:rPr spc="60" dirty="0"/>
              <a:t> </a:t>
            </a:r>
            <a:r>
              <a:rPr dirty="0"/>
              <a:t>and</a:t>
            </a:r>
            <a:r>
              <a:rPr spc="85" dirty="0"/>
              <a:t> </a:t>
            </a:r>
            <a:r>
              <a:rPr dirty="0"/>
              <a:t>behavioral</a:t>
            </a:r>
            <a:r>
              <a:rPr spc="70" dirty="0"/>
              <a:t> </a:t>
            </a:r>
            <a:r>
              <a:rPr dirty="0"/>
              <a:t>patterns,</a:t>
            </a:r>
            <a:r>
              <a:rPr spc="65" dirty="0"/>
              <a:t> </a:t>
            </a:r>
            <a:r>
              <a:rPr dirty="0"/>
              <a:t>we</a:t>
            </a:r>
            <a:r>
              <a:rPr spc="70" dirty="0"/>
              <a:t> </a:t>
            </a:r>
            <a:r>
              <a:rPr dirty="0"/>
              <a:t>can</a:t>
            </a:r>
            <a:r>
              <a:rPr spc="80" dirty="0"/>
              <a:t> </a:t>
            </a:r>
            <a:r>
              <a:rPr spc="-10" dirty="0"/>
              <a:t>train </a:t>
            </a:r>
            <a:r>
              <a:rPr dirty="0"/>
              <a:t>models</a:t>
            </a:r>
            <a:r>
              <a:rPr spc="135" dirty="0"/>
              <a:t> </a:t>
            </a:r>
            <a:r>
              <a:rPr dirty="0"/>
              <a:t>to</a:t>
            </a:r>
            <a:r>
              <a:rPr spc="140" dirty="0"/>
              <a:t> </a:t>
            </a:r>
            <a:r>
              <a:rPr dirty="0"/>
              <a:t>distinguish</a:t>
            </a:r>
            <a:r>
              <a:rPr spc="150" dirty="0"/>
              <a:t> </a:t>
            </a:r>
            <a:r>
              <a:rPr dirty="0"/>
              <a:t>between</a:t>
            </a:r>
            <a:r>
              <a:rPr spc="145" dirty="0"/>
              <a:t> </a:t>
            </a:r>
            <a:r>
              <a:rPr dirty="0"/>
              <a:t>spam</a:t>
            </a:r>
            <a:r>
              <a:rPr spc="140" dirty="0"/>
              <a:t> </a:t>
            </a:r>
            <a:r>
              <a:rPr dirty="0"/>
              <a:t>and</a:t>
            </a:r>
            <a:r>
              <a:rPr spc="145" dirty="0"/>
              <a:t> </a:t>
            </a:r>
            <a:r>
              <a:rPr spc="-10" dirty="0"/>
              <a:t>non-</a:t>
            </a:r>
            <a:r>
              <a:rPr dirty="0"/>
              <a:t>spam</a:t>
            </a:r>
            <a:r>
              <a:rPr spc="145" dirty="0"/>
              <a:t> </a:t>
            </a:r>
            <a:r>
              <a:rPr spc="-10" dirty="0"/>
              <a:t>emails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high</a:t>
            </a:r>
            <a:r>
              <a:rPr spc="-15" dirty="0"/>
              <a:t> </a:t>
            </a:r>
            <a:r>
              <a:rPr spc="-10" dirty="0"/>
              <a:t>accuracy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4" name="object 4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9241" y="818514"/>
            <a:ext cx="389191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60" dirty="0">
                <a:latin typeface="Trebuchet MS"/>
                <a:cs typeface="Trebuchet MS"/>
              </a:rPr>
              <a:t> </a:t>
            </a:r>
            <a:r>
              <a:rPr sz="4250" b="1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372614" y="2748229"/>
            <a:ext cx="716470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50" dirty="0">
                <a:latin typeface="Calibri"/>
                <a:cs typeface="Calibri"/>
              </a:rPr>
              <a:t>SPAM</a:t>
            </a:r>
            <a:r>
              <a:rPr sz="5600" spc="-145" dirty="0">
                <a:latin typeface="Calibri"/>
                <a:cs typeface="Calibri"/>
              </a:rPr>
              <a:t> </a:t>
            </a:r>
            <a:r>
              <a:rPr sz="5600" dirty="0">
                <a:latin typeface="Calibri"/>
                <a:cs typeface="Calibri"/>
              </a:rPr>
              <a:t>EMAIL</a:t>
            </a:r>
            <a:r>
              <a:rPr sz="5600" spc="-135" dirty="0">
                <a:latin typeface="Calibri"/>
                <a:cs typeface="Calibri"/>
              </a:rPr>
              <a:t> </a:t>
            </a:r>
            <a:r>
              <a:rPr sz="5600" spc="-10" dirty="0">
                <a:latin typeface="Calibri"/>
                <a:cs typeface="Calibri"/>
              </a:rPr>
              <a:t>DETECTION</a:t>
            </a:r>
            <a:endParaRPr sz="5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3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5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4549" y="-190"/>
            <a:ext cx="4752340" cy="6863080"/>
            <a:chOff x="7444549" y="-190"/>
            <a:chExt cx="4752340" cy="6863080"/>
          </a:xfrm>
        </p:grpSpPr>
        <p:sp>
          <p:nvSpPr>
            <p:cNvPr id="4" name="object 4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3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443" y="448055"/>
            <a:ext cx="363220" cy="361315"/>
          </a:xfrm>
          <a:custGeom>
            <a:avLst/>
            <a:gdLst/>
            <a:ahLst/>
            <a:cxnLst/>
            <a:rect l="l" t="t" r="r" b="b"/>
            <a:pathLst>
              <a:path w="363220" h="361315">
                <a:moveTo>
                  <a:pt x="181355" y="0"/>
                </a:moveTo>
                <a:lnTo>
                  <a:pt x="133096" y="6477"/>
                </a:lnTo>
                <a:lnTo>
                  <a:pt x="89788" y="24638"/>
                </a:lnTo>
                <a:lnTo>
                  <a:pt x="53085" y="52832"/>
                </a:lnTo>
                <a:lnTo>
                  <a:pt x="24764" y="89408"/>
                </a:lnTo>
                <a:lnTo>
                  <a:pt x="6476" y="132588"/>
                </a:lnTo>
                <a:lnTo>
                  <a:pt x="0" y="180594"/>
                </a:lnTo>
                <a:lnTo>
                  <a:pt x="6476" y="228600"/>
                </a:lnTo>
                <a:lnTo>
                  <a:pt x="24764" y="271780"/>
                </a:lnTo>
                <a:lnTo>
                  <a:pt x="53085" y="308229"/>
                </a:lnTo>
                <a:lnTo>
                  <a:pt x="89788" y="336550"/>
                </a:lnTo>
                <a:lnTo>
                  <a:pt x="133096" y="354711"/>
                </a:lnTo>
                <a:lnTo>
                  <a:pt x="181355" y="361188"/>
                </a:lnTo>
                <a:lnTo>
                  <a:pt x="229615" y="354711"/>
                </a:lnTo>
                <a:lnTo>
                  <a:pt x="272923" y="336550"/>
                </a:lnTo>
                <a:lnTo>
                  <a:pt x="309625" y="308229"/>
                </a:lnTo>
                <a:lnTo>
                  <a:pt x="337947" y="271780"/>
                </a:lnTo>
                <a:lnTo>
                  <a:pt x="356234" y="228600"/>
                </a:lnTo>
                <a:lnTo>
                  <a:pt x="362711" y="180594"/>
                </a:lnTo>
                <a:lnTo>
                  <a:pt x="356234" y="132588"/>
                </a:lnTo>
                <a:lnTo>
                  <a:pt x="337947" y="89408"/>
                </a:lnTo>
                <a:lnTo>
                  <a:pt x="309625" y="52832"/>
                </a:lnTo>
                <a:lnTo>
                  <a:pt x="272923" y="24638"/>
                </a:lnTo>
                <a:lnTo>
                  <a:pt x="229615" y="6477"/>
                </a:lnTo>
                <a:lnTo>
                  <a:pt x="18135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0984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8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4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49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4"/>
                </a:lnTo>
                <a:lnTo>
                  <a:pt x="52197" y="500189"/>
                </a:lnTo>
                <a:lnTo>
                  <a:pt x="79501" y="536320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0"/>
                </a:lnTo>
                <a:lnTo>
                  <a:pt x="230377" y="633983"/>
                </a:lnTo>
                <a:lnTo>
                  <a:pt x="275971" y="644182"/>
                </a:lnTo>
                <a:lnTo>
                  <a:pt x="323850" y="647699"/>
                </a:lnTo>
                <a:lnTo>
                  <a:pt x="371728" y="644182"/>
                </a:lnTo>
                <a:lnTo>
                  <a:pt x="417322" y="633983"/>
                </a:lnTo>
                <a:lnTo>
                  <a:pt x="460375" y="617600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0"/>
                </a:lnTo>
                <a:lnTo>
                  <a:pt x="595502" y="500189"/>
                </a:lnTo>
                <a:lnTo>
                  <a:pt x="617601" y="460374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49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4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8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6888" cy="2484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9142"/>
            <a:ext cx="4125595" cy="3009900"/>
            <a:chOff x="47244" y="3819142"/>
            <a:chExt cx="412559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2"/>
              <a:ext cx="1734312" cy="3009898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6878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812795" y="1686560"/>
            <a:ext cx="669099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indent="-332105">
              <a:lnSpc>
                <a:spcPct val="100000"/>
              </a:lnSpc>
              <a:spcBef>
                <a:spcPts val="105"/>
              </a:spcBef>
              <a:buSzPct val="96875"/>
              <a:buAutoNum type="arabicParenR"/>
              <a:tabLst>
                <a:tab pos="342265" algn="l"/>
              </a:tabLst>
            </a:pPr>
            <a:r>
              <a:rPr sz="3200" dirty="0">
                <a:latin typeface="Calibri"/>
                <a:cs typeface="Calibri"/>
              </a:rPr>
              <a:t>Problem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  <a:p>
            <a:pPr marL="342265" indent="-332105">
              <a:lnSpc>
                <a:spcPct val="100000"/>
              </a:lnSpc>
              <a:buSzPct val="96875"/>
              <a:buAutoNum type="arabicParenR"/>
              <a:tabLst>
                <a:tab pos="342265" algn="l"/>
              </a:tabLst>
            </a:pPr>
            <a:r>
              <a:rPr sz="3200" dirty="0">
                <a:latin typeface="Calibri"/>
                <a:cs typeface="Calibri"/>
              </a:rPr>
              <a:t>Project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overview</a:t>
            </a:r>
            <a:endParaRPr sz="3200">
              <a:latin typeface="Calibri"/>
              <a:cs typeface="Calibri"/>
            </a:endParaRPr>
          </a:p>
          <a:p>
            <a:pPr marL="340995" indent="-332105">
              <a:lnSpc>
                <a:spcPct val="100000"/>
              </a:lnSpc>
              <a:buSzPct val="96875"/>
              <a:buAutoNum type="arabicParenR"/>
              <a:tabLst>
                <a:tab pos="340995" algn="l"/>
              </a:tabLst>
            </a:pPr>
            <a:r>
              <a:rPr sz="3200" dirty="0">
                <a:latin typeface="Calibri"/>
                <a:cs typeface="Calibri"/>
              </a:rPr>
              <a:t>Who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end</a:t>
            </a:r>
            <a:r>
              <a:rPr sz="3200" spc="-10" dirty="0">
                <a:latin typeface="Calibri"/>
                <a:cs typeface="Calibri"/>
              </a:rPr>
              <a:t> user?</a:t>
            </a:r>
            <a:endParaRPr sz="3200">
              <a:latin typeface="Calibri"/>
              <a:cs typeface="Calibri"/>
            </a:endParaRPr>
          </a:p>
          <a:p>
            <a:pPr marL="340995" indent="-332105">
              <a:lnSpc>
                <a:spcPct val="100000"/>
              </a:lnSpc>
              <a:buSzPct val="96875"/>
              <a:buAutoNum type="arabicParenR"/>
              <a:tabLst>
                <a:tab pos="340995" algn="l"/>
              </a:tabLst>
            </a:pPr>
            <a:r>
              <a:rPr sz="3200" spc="-35" dirty="0">
                <a:latin typeface="Calibri"/>
                <a:cs typeface="Calibri"/>
              </a:rPr>
              <a:t>Your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solution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proposition</a:t>
            </a:r>
            <a:endParaRPr sz="3200">
              <a:latin typeface="Calibri"/>
              <a:cs typeface="Calibri"/>
            </a:endParaRPr>
          </a:p>
          <a:p>
            <a:pPr marL="12700" marR="2170430" indent="-2540">
              <a:lnSpc>
                <a:spcPct val="100000"/>
              </a:lnSpc>
              <a:buSzPct val="96875"/>
              <a:buAutoNum type="arabicParenR"/>
              <a:tabLst>
                <a:tab pos="342265" algn="l"/>
              </a:tabLst>
            </a:pPr>
            <a:r>
              <a:rPr sz="3200" dirty="0">
                <a:latin typeface="Calibri"/>
                <a:cs typeface="Calibri"/>
              </a:rPr>
              <a:t>	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wow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solution 6)Modelling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7)Results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1615" cy="3258820"/>
            <a:chOff x="7991856" y="2933700"/>
            <a:chExt cx="2761615" cy="3258820"/>
          </a:xfrm>
        </p:grpSpPr>
        <p:sp>
          <p:nvSpPr>
            <p:cNvPr id="4" name="object 4"/>
            <p:cNvSpPr/>
            <p:nvPr/>
          </p:nvSpPr>
          <p:spPr>
            <a:xfrm>
              <a:off x="9354312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1488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9" y="564007"/>
            <a:ext cx="562991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5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91336" y="1402841"/>
            <a:ext cx="54800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61060" algn="l"/>
                <a:tab pos="1591310" algn="l"/>
                <a:tab pos="1818639" algn="l"/>
                <a:tab pos="2568575" algn="l"/>
                <a:tab pos="2873375" algn="l"/>
                <a:tab pos="3176270" algn="l"/>
                <a:tab pos="3821429" algn="l"/>
                <a:tab pos="4289425" algn="l"/>
                <a:tab pos="5208270" algn="l"/>
              </a:tabLst>
            </a:pPr>
            <a:r>
              <a:rPr sz="2400" spc="-20" dirty="0">
                <a:latin typeface="Calibri"/>
                <a:cs typeface="Calibri"/>
              </a:rPr>
              <a:t>Spam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emails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pose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significant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threat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4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individuals,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businesses,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organizations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3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5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0" name="object 10"/>
          <p:cNvSpPr txBox="1"/>
          <p:nvPr/>
        </p:nvSpPr>
        <p:spPr>
          <a:xfrm>
            <a:off x="891336" y="2134615"/>
            <a:ext cx="1414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worldwide, breaches,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0926" y="2134615"/>
            <a:ext cx="1493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 marR="5080" indent="-142240">
              <a:lnSpc>
                <a:spcPct val="100000"/>
              </a:lnSpc>
              <a:spcBef>
                <a:spcPts val="100"/>
              </a:spcBef>
              <a:tabLst>
                <a:tab pos="1223645" algn="l"/>
              </a:tabLst>
            </a:pPr>
            <a:r>
              <a:rPr sz="2400" spc="-10" dirty="0">
                <a:latin typeface="Calibri"/>
                <a:cs typeface="Calibri"/>
              </a:rPr>
              <a:t>leading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4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financial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72736" y="2134615"/>
            <a:ext cx="1998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0"/>
              </a:spcBef>
              <a:tabLst>
                <a:tab pos="1438910" algn="l"/>
                <a:tab pos="1518285" algn="l"/>
              </a:tabLst>
            </a:pPr>
            <a:r>
              <a:rPr sz="2400" spc="-10" dirty="0">
                <a:latin typeface="Calibri"/>
                <a:cs typeface="Calibri"/>
              </a:rPr>
              <a:t>potential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0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losses,</a:t>
            </a:r>
            <a:r>
              <a:rPr sz="2400" dirty="0">
                <a:latin typeface="Calibri"/>
                <a:cs typeface="Calibri"/>
              </a:rPr>
              <a:t>		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1336" y="2866135"/>
            <a:ext cx="3007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0245" algn="l"/>
              </a:tabLst>
            </a:pPr>
            <a:r>
              <a:rPr sz="2400" spc="-10" dirty="0">
                <a:latin typeface="Calibri"/>
                <a:cs typeface="Calibri"/>
              </a:rPr>
              <a:t>compromised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22546" y="2866135"/>
            <a:ext cx="2248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6035" algn="l"/>
              </a:tabLst>
            </a:pPr>
            <a:r>
              <a:rPr sz="2400" spc="-10" dirty="0">
                <a:latin typeface="Calibri"/>
                <a:cs typeface="Calibri"/>
              </a:rPr>
              <a:t>security.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Despite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1336" y="3231591"/>
            <a:ext cx="3021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6495" algn="l"/>
                <a:tab pos="2047239" algn="l"/>
              </a:tabLst>
            </a:pP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spam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filtering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99686" y="3231591"/>
            <a:ext cx="1644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mechanisms,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0265" y="3231591"/>
            <a:ext cx="440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1336" y="3597909"/>
            <a:ext cx="3026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5945" algn="l"/>
              </a:tabLst>
            </a:pPr>
            <a:r>
              <a:rPr sz="2400" spc="-10" dirty="0">
                <a:latin typeface="Calibri"/>
                <a:cs typeface="Calibri"/>
              </a:rPr>
              <a:t>continuous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evolution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9622" y="3597909"/>
            <a:ext cx="2022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2630" algn="l"/>
              </a:tabLst>
            </a:pP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spamming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1336" y="3963670"/>
            <a:ext cx="5481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techniques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presents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ongoing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challenge.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58795" y="4329429"/>
            <a:ext cx="3310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0955" algn="l"/>
                <a:tab pos="1766570" algn="l"/>
                <a:tab pos="2621915" algn="l"/>
                <a:tab pos="3041015" algn="l"/>
              </a:tabLst>
            </a:pPr>
            <a:r>
              <a:rPr sz="2400" spc="-10" dirty="0">
                <a:latin typeface="Calibri"/>
                <a:cs typeface="Calibri"/>
              </a:rPr>
              <a:t>problem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hand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1336" y="4329429"/>
            <a:ext cx="19627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17930" algn="l"/>
                <a:tab pos="1535430" algn="l"/>
              </a:tabLst>
            </a:pPr>
            <a:r>
              <a:rPr sz="2400" spc="-10" dirty="0">
                <a:latin typeface="Calibri"/>
                <a:cs typeface="Calibri"/>
              </a:rPr>
              <a:t>Therefore,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develop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22930" y="4694885"/>
            <a:ext cx="3749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2060" algn="l"/>
                <a:tab pos="1926589" algn="l"/>
                <a:tab pos="3066415" algn="l"/>
              </a:tabLst>
            </a:pPr>
            <a:r>
              <a:rPr sz="2400" spc="-10" dirty="0">
                <a:latin typeface="Calibri"/>
                <a:cs typeface="Calibri"/>
              </a:rPr>
              <a:t>efficient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reliable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spam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1336" y="5061330"/>
            <a:ext cx="54794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email</a:t>
            </a:r>
            <a:r>
              <a:rPr sz="2400" spc="409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detection</a:t>
            </a:r>
            <a:r>
              <a:rPr sz="2400" spc="415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409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capable</a:t>
            </a:r>
            <a:r>
              <a:rPr sz="2400" spc="415" dirty="0">
                <a:latin typeface="Calibri"/>
                <a:cs typeface="Calibri"/>
              </a:rPr>
              <a:t>  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accurately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filtering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spam </a:t>
            </a:r>
            <a:r>
              <a:rPr sz="2400" dirty="0">
                <a:latin typeface="Calibri"/>
                <a:cs typeface="Calibri"/>
              </a:rPr>
              <a:t>emails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minimizing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positives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1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41" y="818514"/>
            <a:ext cx="525526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2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21791" y="1707642"/>
            <a:ext cx="5599430" cy="438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Spam</a:t>
            </a:r>
            <a:r>
              <a:rPr sz="2600" spc="3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emails</a:t>
            </a:r>
            <a:r>
              <a:rPr sz="2600" spc="3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continue</a:t>
            </a:r>
            <a:r>
              <a:rPr sz="2600" spc="3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3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3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3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pervasive </a:t>
            </a:r>
            <a:r>
              <a:rPr sz="2600" dirty="0">
                <a:latin typeface="Calibri"/>
                <a:cs typeface="Calibri"/>
              </a:rPr>
              <a:t>issue,</a:t>
            </a:r>
            <a:r>
              <a:rPr sz="2600" spc="53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posing</a:t>
            </a:r>
            <a:r>
              <a:rPr sz="2600" spc="5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threats</a:t>
            </a:r>
            <a:r>
              <a:rPr sz="2600" spc="55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550" dirty="0">
                <a:latin typeface="Calibri"/>
                <a:cs typeface="Calibri"/>
              </a:rPr>
              <a:t>  </a:t>
            </a:r>
            <a:r>
              <a:rPr sz="2600" spc="-10" dirty="0">
                <a:latin typeface="Calibri"/>
                <a:cs typeface="Calibri"/>
              </a:rPr>
              <a:t>individuals, </a:t>
            </a:r>
            <a:r>
              <a:rPr sz="2600" dirty="0">
                <a:latin typeface="Calibri"/>
                <a:cs typeface="Calibri"/>
              </a:rPr>
              <a:t>businesses,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organizations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worldwide.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address</a:t>
            </a:r>
            <a:r>
              <a:rPr sz="2600" spc="6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challenge,</a:t>
            </a:r>
            <a:r>
              <a:rPr sz="2600" spc="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we</a:t>
            </a:r>
            <a:r>
              <a:rPr sz="2600" spc="65" dirty="0">
                <a:latin typeface="Calibri"/>
                <a:cs typeface="Calibri"/>
              </a:rPr>
              <a:t>  </a:t>
            </a:r>
            <a:r>
              <a:rPr sz="2600" spc="-10" dirty="0">
                <a:latin typeface="Calibri"/>
                <a:cs typeface="Calibri"/>
              </a:rPr>
              <a:t>propose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4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development</a:t>
            </a:r>
            <a:r>
              <a:rPr sz="2600" spc="43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4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4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Enhanced</a:t>
            </a:r>
            <a:r>
              <a:rPr sz="2600" spc="4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Spam </a:t>
            </a:r>
            <a:r>
              <a:rPr sz="2600" dirty="0">
                <a:latin typeface="Calibri"/>
                <a:cs typeface="Calibri"/>
              </a:rPr>
              <a:t>Email</a:t>
            </a:r>
            <a:r>
              <a:rPr sz="2600" spc="34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Detection</a:t>
            </a:r>
            <a:r>
              <a:rPr sz="2600" spc="3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System.</a:t>
            </a:r>
            <a:r>
              <a:rPr sz="2600" spc="34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340" dirty="0">
                <a:latin typeface="Calibri"/>
                <a:cs typeface="Calibri"/>
              </a:rPr>
              <a:t>  </a:t>
            </a:r>
            <a:r>
              <a:rPr sz="2600" spc="-10" dirty="0">
                <a:latin typeface="Calibri"/>
                <a:cs typeface="Calibri"/>
              </a:rPr>
              <a:t>project </a:t>
            </a:r>
            <a:r>
              <a:rPr sz="2600" dirty="0">
                <a:latin typeface="Calibri"/>
                <a:cs typeface="Calibri"/>
              </a:rPr>
              <a:t>aims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design</a:t>
            </a:r>
            <a:r>
              <a:rPr sz="2600" spc="3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implement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robust, </a:t>
            </a:r>
            <a:r>
              <a:rPr sz="2600" dirty="0">
                <a:latin typeface="Calibri"/>
                <a:cs typeface="Calibri"/>
              </a:rPr>
              <a:t>scalable,</a:t>
            </a:r>
            <a:r>
              <a:rPr sz="2600" spc="1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adaptive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capable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accurately</a:t>
            </a:r>
            <a:r>
              <a:rPr sz="2600" spc="114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identifying</a:t>
            </a:r>
            <a:r>
              <a:rPr sz="2600" spc="13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12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filtering</a:t>
            </a:r>
            <a:r>
              <a:rPr sz="2600" spc="130" dirty="0">
                <a:latin typeface="Calibri"/>
                <a:cs typeface="Calibri"/>
              </a:rPr>
              <a:t>  </a:t>
            </a:r>
            <a:r>
              <a:rPr sz="2600" spc="-25" dirty="0">
                <a:latin typeface="Calibri"/>
                <a:cs typeface="Calibri"/>
              </a:rPr>
              <a:t>out </a:t>
            </a:r>
            <a:r>
              <a:rPr sz="2600" dirty="0">
                <a:latin typeface="Calibri"/>
                <a:cs typeface="Calibri"/>
              </a:rPr>
              <a:t>spam</a:t>
            </a:r>
            <a:r>
              <a:rPr sz="2600" spc="580" dirty="0">
                <a:latin typeface="Calibri"/>
                <a:cs typeface="Calibri"/>
              </a:rPr>
              <a:t>    </a:t>
            </a:r>
            <a:r>
              <a:rPr sz="2600" dirty="0">
                <a:latin typeface="Calibri"/>
                <a:cs typeface="Calibri"/>
              </a:rPr>
              <a:t>emails</a:t>
            </a:r>
            <a:r>
              <a:rPr sz="2600" spc="580" dirty="0">
                <a:latin typeface="Calibri"/>
                <a:cs typeface="Calibri"/>
              </a:rPr>
              <a:t>    </a:t>
            </a:r>
            <a:r>
              <a:rPr sz="2600" dirty="0">
                <a:latin typeface="Calibri"/>
                <a:cs typeface="Calibri"/>
              </a:rPr>
              <a:t>while</a:t>
            </a:r>
            <a:r>
              <a:rPr sz="2600" spc="580" dirty="0">
                <a:latin typeface="Calibri"/>
                <a:cs typeface="Calibri"/>
              </a:rPr>
              <a:t>    </a:t>
            </a:r>
            <a:r>
              <a:rPr sz="2600" spc="-10" dirty="0">
                <a:latin typeface="Calibri"/>
                <a:cs typeface="Calibri"/>
              </a:rPr>
              <a:t>minimizing </a:t>
            </a:r>
            <a:r>
              <a:rPr sz="2600" dirty="0">
                <a:latin typeface="Calibri"/>
                <a:cs typeface="Calibri"/>
              </a:rPr>
              <a:t>false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positives.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3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5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18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54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2140" y="1707642"/>
            <a:ext cx="9294495" cy="438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end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users</a:t>
            </a:r>
            <a:r>
              <a:rPr sz="2600" spc="1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spam</a:t>
            </a:r>
            <a:r>
              <a:rPr sz="2600" spc="1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email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detection</a:t>
            </a:r>
            <a:r>
              <a:rPr sz="2600" spc="1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systems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vary</a:t>
            </a:r>
            <a:r>
              <a:rPr sz="2600" spc="1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depending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context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</a:t>
            </a:r>
            <a:r>
              <a:rPr sz="2600" spc="5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deployed.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Here</a:t>
            </a:r>
            <a:r>
              <a:rPr sz="2600" spc="5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5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some </a:t>
            </a:r>
            <a:r>
              <a:rPr sz="2600" dirty="0">
                <a:latin typeface="Calibri"/>
                <a:cs typeface="Calibri"/>
              </a:rPr>
              <a:t>common</a:t>
            </a:r>
            <a:r>
              <a:rPr sz="2600" spc="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categories</a:t>
            </a:r>
            <a:r>
              <a:rPr sz="2600" spc="6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end</a:t>
            </a:r>
            <a:r>
              <a:rPr sz="2600" spc="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users:Individual</a:t>
            </a:r>
            <a:r>
              <a:rPr sz="2600" spc="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Email</a:t>
            </a:r>
            <a:r>
              <a:rPr sz="2600" spc="70" dirty="0">
                <a:latin typeface="Calibri"/>
                <a:cs typeface="Calibri"/>
              </a:rPr>
              <a:t>  </a:t>
            </a:r>
            <a:r>
              <a:rPr sz="2600" spc="-10" dirty="0">
                <a:latin typeface="Calibri"/>
                <a:cs typeface="Calibri"/>
              </a:rPr>
              <a:t>Users:Everyday </a:t>
            </a:r>
            <a:r>
              <a:rPr sz="2600" dirty="0">
                <a:latin typeface="Calibri"/>
                <a:cs typeface="Calibri"/>
              </a:rPr>
              <a:t>email</a:t>
            </a:r>
            <a:r>
              <a:rPr sz="2600" spc="1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users</a:t>
            </a:r>
            <a:r>
              <a:rPr sz="2600" spc="1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1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one</a:t>
            </a:r>
            <a:r>
              <a:rPr sz="2600" spc="15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1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primary</a:t>
            </a:r>
            <a:r>
              <a:rPr sz="2600" spc="1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end</a:t>
            </a:r>
            <a:r>
              <a:rPr sz="2600" spc="16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users</a:t>
            </a:r>
            <a:r>
              <a:rPr sz="2600" spc="17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16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spam</a:t>
            </a:r>
            <a:r>
              <a:rPr sz="2600" spc="160" dirty="0">
                <a:latin typeface="Calibri"/>
                <a:cs typeface="Calibri"/>
              </a:rPr>
              <a:t>  </a:t>
            </a:r>
            <a:r>
              <a:rPr sz="2600" spc="-10" dirty="0">
                <a:latin typeface="Calibri"/>
                <a:cs typeface="Calibri"/>
              </a:rPr>
              <a:t>email </a:t>
            </a:r>
            <a:r>
              <a:rPr sz="2600" dirty="0">
                <a:latin typeface="Calibri"/>
                <a:cs typeface="Calibri"/>
              </a:rPr>
              <a:t>detection</a:t>
            </a:r>
            <a:r>
              <a:rPr sz="2600" spc="8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systems.</a:t>
            </a:r>
            <a:r>
              <a:rPr sz="2600" spc="9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They</a:t>
            </a:r>
            <a:r>
              <a:rPr sz="2600" spc="8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rely</a:t>
            </a:r>
            <a:r>
              <a:rPr sz="2600" spc="9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8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these</a:t>
            </a:r>
            <a:r>
              <a:rPr sz="2600" spc="8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systems</a:t>
            </a:r>
            <a:r>
              <a:rPr sz="2600" spc="8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9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protect</a:t>
            </a:r>
            <a:r>
              <a:rPr sz="2600" spc="80" dirty="0">
                <a:latin typeface="Calibri"/>
                <a:cs typeface="Calibri"/>
              </a:rPr>
              <a:t>  </a:t>
            </a:r>
            <a:r>
              <a:rPr sz="2600" spc="-10" dirty="0">
                <a:latin typeface="Calibri"/>
                <a:cs typeface="Calibri"/>
              </a:rPr>
              <a:t>their </a:t>
            </a:r>
            <a:r>
              <a:rPr sz="2600" dirty="0">
                <a:latin typeface="Calibri"/>
                <a:cs typeface="Calibri"/>
              </a:rPr>
              <a:t>inboxes</a:t>
            </a:r>
            <a:r>
              <a:rPr sz="2600" spc="15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1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unwanted</a:t>
            </a:r>
            <a:r>
              <a:rPr sz="2600" spc="16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15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malicious</a:t>
            </a:r>
            <a:r>
              <a:rPr sz="2600" spc="16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emails,</a:t>
            </a:r>
            <a:r>
              <a:rPr sz="2600" spc="15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including</a:t>
            </a:r>
            <a:r>
              <a:rPr sz="2600" spc="160" dirty="0">
                <a:latin typeface="Calibri"/>
                <a:cs typeface="Calibri"/>
              </a:rPr>
              <a:t>  </a:t>
            </a:r>
            <a:r>
              <a:rPr sz="2600" spc="-10" dirty="0">
                <a:latin typeface="Calibri"/>
                <a:cs typeface="Calibri"/>
              </a:rPr>
              <a:t>phishing </a:t>
            </a:r>
            <a:r>
              <a:rPr sz="2600" dirty="0">
                <a:latin typeface="Calibri"/>
                <a:cs typeface="Calibri"/>
              </a:rPr>
              <a:t>attempts,</a:t>
            </a:r>
            <a:r>
              <a:rPr sz="2600" spc="34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scams,</a:t>
            </a:r>
            <a:r>
              <a:rPr sz="2600" spc="34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35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unsolicited</a:t>
            </a:r>
            <a:r>
              <a:rPr sz="2600" spc="3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advertisements.Email</a:t>
            </a:r>
            <a:r>
              <a:rPr sz="2600" spc="355" dirty="0">
                <a:latin typeface="Calibri"/>
                <a:cs typeface="Calibri"/>
              </a:rPr>
              <a:t>  </a:t>
            </a:r>
            <a:r>
              <a:rPr sz="2600" spc="-10" dirty="0">
                <a:latin typeface="Calibri"/>
                <a:cs typeface="Calibri"/>
              </a:rPr>
              <a:t>Service </a:t>
            </a:r>
            <a:r>
              <a:rPr sz="2600" dirty="0">
                <a:latin typeface="Calibri"/>
                <a:cs typeface="Calibri"/>
              </a:rPr>
              <a:t>Providers:Email</a:t>
            </a:r>
            <a:r>
              <a:rPr sz="2600" spc="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service</a:t>
            </a:r>
            <a:r>
              <a:rPr sz="2600" spc="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providers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(ESPs)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such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Gmail,</a:t>
            </a:r>
            <a:r>
              <a:rPr sz="2600" spc="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Outlook,</a:t>
            </a:r>
            <a:r>
              <a:rPr sz="2600" spc="7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and </a:t>
            </a:r>
            <a:r>
              <a:rPr sz="2600" dirty="0">
                <a:latin typeface="Calibri"/>
                <a:cs typeface="Calibri"/>
              </a:rPr>
              <a:t>Yahoo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Mail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deploy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spam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email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detection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systems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safeguard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their </a:t>
            </a:r>
            <a:r>
              <a:rPr sz="2600" dirty="0">
                <a:latin typeface="Calibri"/>
                <a:cs typeface="Calibri"/>
              </a:rPr>
              <a:t>users'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email</a:t>
            </a:r>
            <a:r>
              <a:rPr sz="2600" spc="4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accounts.</a:t>
            </a:r>
            <a:r>
              <a:rPr sz="2600" spc="4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These</a:t>
            </a:r>
            <a:r>
              <a:rPr sz="2600" spc="43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systems</a:t>
            </a:r>
            <a:r>
              <a:rPr sz="2600" spc="4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operate</a:t>
            </a:r>
            <a:r>
              <a:rPr sz="2600" spc="4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scale,</a:t>
            </a:r>
            <a:r>
              <a:rPr sz="2600" spc="4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processing </a:t>
            </a:r>
            <a:r>
              <a:rPr sz="2600" dirty="0">
                <a:latin typeface="Calibri"/>
                <a:cs typeface="Calibri"/>
              </a:rPr>
              <a:t>millions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emails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daily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identify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filter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spam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3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5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5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6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YOUR</a:t>
            </a:r>
            <a:r>
              <a:rPr sz="3600" spc="-114" dirty="0"/>
              <a:t> </a:t>
            </a:r>
            <a:r>
              <a:rPr sz="3600" spc="-10" dirty="0"/>
              <a:t>SOLUTION</a:t>
            </a:r>
            <a:r>
              <a:rPr sz="3600" spc="-335" dirty="0"/>
              <a:t> </a:t>
            </a:r>
            <a:r>
              <a:rPr sz="3600" dirty="0"/>
              <a:t>AND</a:t>
            </a:r>
            <a:r>
              <a:rPr sz="3600" spc="-55" dirty="0"/>
              <a:t> </a:t>
            </a:r>
            <a:r>
              <a:rPr sz="3600" dirty="0"/>
              <a:t>ITS</a:t>
            </a:r>
            <a:r>
              <a:rPr sz="3600" spc="-15" dirty="0"/>
              <a:t> </a:t>
            </a:r>
            <a:r>
              <a:rPr sz="3600" spc="-3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55594" y="1841957"/>
            <a:ext cx="670369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Our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solution,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Advanced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Spam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Detection </a:t>
            </a:r>
            <a:r>
              <a:rPr sz="2400" dirty="0">
                <a:latin typeface="Calibri"/>
                <a:cs typeface="Calibri"/>
              </a:rPr>
              <a:t>System,</a:t>
            </a:r>
            <a:r>
              <a:rPr sz="2400" spc="2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harnesses</a:t>
            </a:r>
            <a:r>
              <a:rPr sz="2400" spc="25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cutting-</a:t>
            </a:r>
            <a:r>
              <a:rPr sz="2400" dirty="0">
                <a:latin typeface="Calibri"/>
                <a:cs typeface="Calibri"/>
              </a:rPr>
              <a:t>edge</a:t>
            </a:r>
            <a:r>
              <a:rPr sz="2400" spc="25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25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learning </a:t>
            </a:r>
            <a:r>
              <a:rPr sz="2400" dirty="0">
                <a:latin typeface="Calibri"/>
                <a:cs typeface="Calibri"/>
              </a:rPr>
              <a:t>algorithms,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real-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adaptive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mechanisms,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advanced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natural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techniques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unparalleled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accuracy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effectiveness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detecting</a:t>
            </a:r>
            <a:r>
              <a:rPr sz="2400" spc="225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35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filtering</a:t>
            </a:r>
            <a:r>
              <a:rPr sz="2400" spc="235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229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spam</a:t>
            </a:r>
            <a:r>
              <a:rPr sz="2400" spc="229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emails.</a:t>
            </a:r>
            <a:r>
              <a:rPr sz="2400" spc="235" dirty="0">
                <a:latin typeface="Calibri"/>
                <a:cs typeface="Calibri"/>
              </a:rPr>
              <a:t>   </a:t>
            </a:r>
            <a:r>
              <a:rPr sz="2400" spc="-2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incorporating</a:t>
            </a:r>
            <a:r>
              <a:rPr sz="2400" spc="355" dirty="0">
                <a:latin typeface="Calibri"/>
                <a:cs typeface="Calibri"/>
              </a:rPr>
              <a:t>   </a:t>
            </a:r>
            <a:r>
              <a:rPr sz="2400" spc="-30" dirty="0">
                <a:latin typeface="Calibri"/>
                <a:cs typeface="Calibri"/>
              </a:rPr>
              <a:t>state-</a:t>
            </a:r>
            <a:r>
              <a:rPr sz="2400" spc="-20" dirty="0">
                <a:latin typeface="Calibri"/>
                <a:cs typeface="Calibri"/>
              </a:rPr>
              <a:t>of-the-</a:t>
            </a:r>
            <a:r>
              <a:rPr sz="2400" dirty="0">
                <a:latin typeface="Calibri"/>
                <a:cs typeface="Calibri"/>
              </a:rPr>
              <a:t>art</a:t>
            </a:r>
            <a:r>
              <a:rPr sz="2400" spc="365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technologies</a:t>
            </a:r>
            <a:r>
              <a:rPr sz="2400" spc="365" dirty="0">
                <a:latin typeface="Calibri"/>
                <a:cs typeface="Calibri"/>
              </a:rPr>
              <a:t>  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innovative</a:t>
            </a:r>
            <a:r>
              <a:rPr sz="2400" spc="254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approaches,</a:t>
            </a:r>
            <a:r>
              <a:rPr sz="2400" spc="260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254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solution</a:t>
            </a:r>
            <a:r>
              <a:rPr sz="2400" spc="254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offers</a:t>
            </a:r>
            <a:r>
              <a:rPr sz="2400" spc="254" dirty="0">
                <a:latin typeface="Calibri"/>
                <a:cs typeface="Calibri"/>
              </a:rPr>
              <a:t>  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comprehensive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defense</a:t>
            </a:r>
            <a:r>
              <a:rPr sz="2400" spc="5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against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evolving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spamming </a:t>
            </a:r>
            <a:r>
              <a:rPr sz="2400" dirty="0">
                <a:latin typeface="Calibri"/>
                <a:cs typeface="Calibri"/>
              </a:rPr>
              <a:t>techniques,</a:t>
            </a:r>
            <a:r>
              <a:rPr sz="2400" spc="540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ensuring</a:t>
            </a:r>
            <a:r>
              <a:rPr sz="2400" spc="545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robust</a:t>
            </a:r>
            <a:r>
              <a:rPr sz="2400" spc="540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protection</a:t>
            </a:r>
            <a:r>
              <a:rPr sz="2400" spc="545" dirty="0">
                <a:latin typeface="Calibri"/>
                <a:cs typeface="Calibri"/>
              </a:rPr>
              <a:t>  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individuals,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businesses,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organizations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3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5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3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4"/>
            <a:ext cx="2467356" cy="34183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14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5" dirty="0"/>
              <a:t> </a:t>
            </a:r>
            <a:r>
              <a:rPr dirty="0"/>
              <a:t>WOW</a:t>
            </a:r>
            <a:r>
              <a:rPr spc="4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YOUR</a:t>
            </a:r>
            <a:r>
              <a:rPr spc="1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898394" y="1712213"/>
            <a:ext cx="6017260" cy="3713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Advanced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Techniques: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Incorporate </a:t>
            </a:r>
            <a:r>
              <a:rPr sz="2200" dirty="0">
                <a:latin typeface="Calibri"/>
                <a:cs typeface="Calibri"/>
              </a:rPr>
              <a:t>cutting</a:t>
            </a:r>
            <a:r>
              <a:rPr sz="2200" spc="3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edge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45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4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algorithms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as </a:t>
            </a:r>
            <a:r>
              <a:rPr sz="2200" dirty="0">
                <a:latin typeface="Calibri"/>
                <a:cs typeface="Calibri"/>
              </a:rPr>
              <a:t>deep</a:t>
            </a:r>
            <a:r>
              <a:rPr sz="2200" spc="22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neural</a:t>
            </a:r>
            <a:r>
              <a:rPr sz="2200" spc="22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networks,</a:t>
            </a:r>
            <a:r>
              <a:rPr sz="2200" spc="22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ensemble</a:t>
            </a:r>
            <a:r>
              <a:rPr sz="2200" spc="22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methods,</a:t>
            </a:r>
            <a:r>
              <a:rPr sz="2200" spc="220" dirty="0">
                <a:latin typeface="Calibri"/>
                <a:cs typeface="Calibri"/>
              </a:rPr>
              <a:t> 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active</a:t>
            </a:r>
            <a:r>
              <a:rPr sz="2200" spc="260" dirty="0">
                <a:latin typeface="Calibri"/>
                <a:cs typeface="Calibri"/>
              </a:rPr>
              <a:t>   </a:t>
            </a:r>
            <a:r>
              <a:rPr sz="2200" dirty="0">
                <a:latin typeface="Calibri"/>
                <a:cs typeface="Calibri"/>
              </a:rPr>
              <a:t>learning.</a:t>
            </a:r>
            <a:r>
              <a:rPr sz="2200" spc="265" dirty="0">
                <a:latin typeface="Calibri"/>
                <a:cs typeface="Calibri"/>
              </a:rPr>
              <a:t>   </a:t>
            </a:r>
            <a:r>
              <a:rPr sz="2200" spc="-20" dirty="0">
                <a:latin typeface="Calibri"/>
                <a:cs typeface="Calibri"/>
              </a:rPr>
              <a:t>Real-</a:t>
            </a:r>
            <a:r>
              <a:rPr sz="2200" dirty="0">
                <a:latin typeface="Calibri"/>
                <a:cs typeface="Calibri"/>
              </a:rPr>
              <a:t>time</a:t>
            </a:r>
            <a:r>
              <a:rPr sz="2200" spc="270" dirty="0">
                <a:latin typeface="Calibri"/>
                <a:cs typeface="Calibri"/>
              </a:rPr>
              <a:t>   </a:t>
            </a:r>
            <a:r>
              <a:rPr sz="2200" dirty="0">
                <a:latin typeface="Calibri"/>
                <a:cs typeface="Calibri"/>
              </a:rPr>
              <a:t>Adaptive</a:t>
            </a:r>
            <a:r>
              <a:rPr sz="2200" spc="265" dirty="0">
                <a:latin typeface="Calibri"/>
                <a:cs typeface="Calibri"/>
              </a:rPr>
              <a:t>   </a:t>
            </a:r>
            <a:r>
              <a:rPr sz="2200" spc="-10" dirty="0">
                <a:latin typeface="Calibri"/>
                <a:cs typeface="Calibri"/>
              </a:rPr>
              <a:t>Learning: </a:t>
            </a:r>
            <a:r>
              <a:rPr sz="2200" dirty="0">
                <a:latin typeface="Calibri"/>
                <a:cs typeface="Calibri"/>
              </a:rPr>
              <a:t>Implement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real-</a:t>
            </a:r>
            <a:r>
              <a:rPr sz="2200" dirty="0">
                <a:latin typeface="Calibri"/>
                <a:cs typeface="Calibri"/>
              </a:rPr>
              <a:t>time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adaptive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learning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mechanism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19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continuously</a:t>
            </a:r>
            <a:r>
              <a:rPr sz="2200" spc="19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updates</a:t>
            </a:r>
            <a:r>
              <a:rPr sz="2200" spc="20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0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19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based</a:t>
            </a:r>
            <a:r>
              <a:rPr sz="2200" spc="200" dirty="0">
                <a:latin typeface="Calibri"/>
                <a:cs typeface="Calibri"/>
              </a:rPr>
              <a:t>  </a:t>
            </a:r>
            <a:r>
              <a:rPr sz="2200" spc="-2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incoming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feedback.Interactive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Visualization </a:t>
            </a:r>
            <a:r>
              <a:rPr sz="2200" dirty="0">
                <a:latin typeface="Calibri"/>
                <a:cs typeface="Calibri"/>
              </a:rPr>
              <a:t>Dashboard:</a:t>
            </a:r>
            <a:r>
              <a:rPr sz="2200" spc="32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Develop</a:t>
            </a:r>
            <a:r>
              <a:rPr sz="2200" spc="33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33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interactive</a:t>
            </a:r>
            <a:r>
              <a:rPr sz="2200" spc="340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visualization </a:t>
            </a:r>
            <a:r>
              <a:rPr sz="2200" dirty="0">
                <a:latin typeface="Calibri"/>
                <a:cs typeface="Calibri"/>
              </a:rPr>
              <a:t>dashboard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provides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real-</a:t>
            </a:r>
            <a:r>
              <a:rPr sz="2200" dirty="0">
                <a:latin typeface="Calibri"/>
                <a:cs typeface="Calibri"/>
              </a:rPr>
              <a:t>time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insights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spam </a:t>
            </a:r>
            <a:r>
              <a:rPr sz="2200" dirty="0">
                <a:latin typeface="Calibri"/>
                <a:cs typeface="Calibri"/>
              </a:rPr>
              <a:t>email</a:t>
            </a:r>
            <a:r>
              <a:rPr sz="2200" spc="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trends,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detection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performance</a:t>
            </a:r>
            <a:r>
              <a:rPr sz="2200" spc="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metrics,</a:t>
            </a:r>
            <a:r>
              <a:rPr sz="2200" spc="5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behavior.</a:t>
            </a:r>
            <a:r>
              <a:rPr sz="2200" spc="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Administrators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visualize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3448" y="5400852"/>
            <a:ext cx="11283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detection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appealing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8394" y="5400852"/>
            <a:ext cx="470852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distributions,</a:t>
            </a:r>
            <a:r>
              <a:rPr sz="2200" spc="38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38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predictions,</a:t>
            </a:r>
            <a:r>
              <a:rPr sz="2200" spc="380" dirty="0">
                <a:latin typeface="Calibri"/>
                <a:cs typeface="Calibri"/>
              </a:rPr>
              <a:t> 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accuracy</a:t>
            </a:r>
            <a:r>
              <a:rPr sz="2200" spc="28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28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28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intuitive</a:t>
            </a:r>
            <a:r>
              <a:rPr sz="2200" spc="29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285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visually interface.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9241" y="273811"/>
            <a:ext cx="32975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612140" y="1325117"/>
            <a:ext cx="586994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selecting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modeling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approach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spam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3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detection,</a:t>
            </a:r>
            <a:r>
              <a:rPr sz="2400" spc="3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it's</a:t>
            </a:r>
            <a:r>
              <a:rPr sz="2400" spc="3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essential</a:t>
            </a:r>
            <a:r>
              <a:rPr sz="2400" spc="3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3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consider </a:t>
            </a:r>
            <a:r>
              <a:rPr sz="2400" dirty="0">
                <a:latin typeface="Calibri"/>
                <a:cs typeface="Calibri"/>
              </a:rPr>
              <a:t>factors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nature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dataset,</a:t>
            </a:r>
            <a:r>
              <a:rPr sz="2400" spc="2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computational</a:t>
            </a:r>
            <a:r>
              <a:rPr sz="2400" spc="2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resources</a:t>
            </a:r>
            <a:r>
              <a:rPr sz="2400" spc="28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available,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desired</a:t>
            </a:r>
            <a:r>
              <a:rPr sz="2400" spc="265" dirty="0">
                <a:latin typeface="Calibri"/>
                <a:cs typeface="Calibri"/>
              </a:rPr>
              <a:t>  </a:t>
            </a:r>
            <a:r>
              <a:rPr sz="2400" spc="-20" dirty="0">
                <a:latin typeface="Calibri"/>
                <a:cs typeface="Calibri"/>
              </a:rPr>
              <a:t>trade-</a:t>
            </a:r>
            <a:r>
              <a:rPr sz="2400" dirty="0">
                <a:latin typeface="Calibri"/>
                <a:cs typeface="Calibri"/>
              </a:rPr>
              <a:t>off</a:t>
            </a:r>
            <a:r>
              <a:rPr sz="2400" spc="2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26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3153866"/>
            <a:ext cx="413892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5115" algn="l"/>
                <a:tab pos="2214880" algn="l"/>
              </a:tabLst>
            </a:pPr>
            <a:r>
              <a:rPr sz="2400" spc="-10" dirty="0">
                <a:latin typeface="Calibri"/>
                <a:cs typeface="Calibri"/>
              </a:rPr>
              <a:t>complexity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interpretability.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thorough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9733" y="3520185"/>
            <a:ext cx="2404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7995" algn="l"/>
              </a:tabLst>
            </a:pPr>
            <a:r>
              <a:rPr sz="2400" spc="-10" dirty="0">
                <a:latin typeface="Calibri"/>
                <a:cs typeface="Calibri"/>
              </a:rPr>
              <a:t>evaluation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using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8075" y="3153866"/>
            <a:ext cx="15640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Additionally,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appropriate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3885945"/>
            <a:ext cx="586994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performance metrics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necessary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effectiveness</a:t>
            </a:r>
            <a:r>
              <a:rPr sz="2400" spc="11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chosen</a:t>
            </a:r>
            <a:r>
              <a:rPr sz="2400" spc="11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model.When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comes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modeling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spam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detection, </a:t>
            </a:r>
            <a:r>
              <a:rPr sz="2400" dirty="0">
                <a:latin typeface="Calibri"/>
                <a:cs typeface="Calibri"/>
              </a:rPr>
              <a:t>several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approaches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employed,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ranging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traditional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algorithms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advanced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techniques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779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Trebuchet MS</vt:lpstr>
      <vt:lpstr>Office Theme</vt:lpstr>
      <vt:lpstr>      ARULRAJ S (311521243006)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ARULRAJ S (311521205006)</dc:title>
  <dc:creator>Sathish Ganesan</dc:creator>
  <cp:lastModifiedBy>admin</cp:lastModifiedBy>
  <cp:revision>2</cp:revision>
  <dcterms:created xsi:type="dcterms:W3CDTF">2024-05-08T10:30:02Z</dcterms:created>
  <dcterms:modified xsi:type="dcterms:W3CDTF">2024-05-08T10:37:27Z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2024-05-08T00:00:00Z</vt:filetime>
  </property>
  <property fmtid="{D5CDD505-2E9C-101B-9397-08002B2CF9AE}" pid="5" name="Producer">
    <vt:lpwstr>Microsoft® PowerPoint® 2021</vt:lpwstr>
  </property>
</Properties>
</file>