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72" r:id="rId4"/>
    <p:sldId id="262" r:id="rId5"/>
    <p:sldId id="263" r:id="rId6"/>
    <p:sldId id="264" r:id="rId7"/>
    <p:sldId id="266" r:id="rId8"/>
    <p:sldId id="270"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97661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24428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062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25-04-2021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253414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25-04-2021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6007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25-04-2021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973994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854066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08533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83751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25-04-2021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97415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B580B-9548-4E08-B108-EA185389F2B1}" type="datetimeFigureOut">
              <a:rPr lang="en-IN" smtClean="0"/>
              <a:t>25-04-2021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27836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5B580B-9548-4E08-B108-EA185389F2B1}" type="datetimeFigureOut">
              <a:rPr lang="en-IN" smtClean="0"/>
              <a:t>25-04-2021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297365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5B580B-9548-4E08-B108-EA185389F2B1}" type="datetimeFigureOut">
              <a:rPr lang="en-IN" smtClean="0"/>
              <a:t>25-04-2021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11242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B580B-9548-4E08-B108-EA185389F2B1}" type="datetimeFigureOut">
              <a:rPr lang="en-IN" smtClean="0"/>
              <a:t>25-04-2021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84611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25-04-2021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73126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25-04-2021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87104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5B580B-9548-4E08-B108-EA185389F2B1}" type="datetimeFigureOut">
              <a:rPr lang="en-IN" smtClean="0"/>
              <a:t>25-04-2021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FBF0F0-58B7-4577-8CC8-C5FFDAD45EC7}" type="slidenum">
              <a:rPr lang="en-IN" smtClean="0"/>
              <a:t>‹#›</a:t>
            </a:fld>
            <a:endParaRPr lang="en-IN"/>
          </a:p>
        </p:txBody>
      </p:sp>
    </p:spTree>
    <p:extLst>
      <p:ext uri="{BB962C8B-B14F-4D97-AF65-F5344CB8AC3E}">
        <p14:creationId xmlns:p14="http://schemas.microsoft.com/office/powerpoint/2010/main" val="30662842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490" y="891543"/>
            <a:ext cx="8456023" cy="963889"/>
          </a:xfrm>
        </p:spPr>
        <p:txBody>
          <a:bodyPr>
            <a:normAutofit/>
          </a:bodyPr>
          <a:lstStyle/>
          <a:p>
            <a:pPr algn="ctr"/>
            <a:r>
              <a:rPr lang="en-US" sz="1800" b="1" dirty="0">
                <a:solidFill>
                  <a:srgbClr val="C00000"/>
                </a:solidFill>
                <a:effectLst/>
                <a:latin typeface="Arial" panose="020B0604020202020204" pitchFamily="34" charset="0"/>
                <a:ea typeface="Calibri" panose="020F0502020204030204" pitchFamily="34" charset="0"/>
              </a:rPr>
              <a:t>Fake -News Detection Project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Subtitle 2"/>
          <p:cNvSpPr>
            <a:spLocks noGrp="1"/>
          </p:cNvSpPr>
          <p:nvPr>
            <p:ph type="subTitle" idx="1"/>
          </p:nvPr>
        </p:nvSpPr>
        <p:spPr>
          <a:xfrm>
            <a:off x="2778034" y="4829946"/>
            <a:ext cx="9144000" cy="1655762"/>
          </a:xfrm>
        </p:spPr>
        <p:txBody>
          <a:bodyPr/>
          <a:lstStyle/>
          <a:p>
            <a:r>
              <a:rPr lang="en-US" dirty="0"/>
              <a:t>                                                                        </a:t>
            </a:r>
            <a:r>
              <a:rPr lang="en-US" sz="1400" b="1" dirty="0"/>
              <a:t>Submitted by-</a:t>
            </a:r>
          </a:p>
          <a:p>
            <a:r>
              <a:rPr lang="en-US" sz="1400" dirty="0"/>
              <a:t>                                                                                                                                  </a:t>
            </a:r>
            <a:r>
              <a:rPr lang="en-US" sz="1400" b="1" dirty="0" err="1"/>
              <a:t>Arumoy</a:t>
            </a:r>
            <a:r>
              <a:rPr lang="en-US" sz="1400" b="1" dirty="0"/>
              <a:t> </a:t>
            </a:r>
            <a:r>
              <a:rPr lang="en-US" sz="1400" b="1" dirty="0" err="1"/>
              <a:t>Saha</a:t>
            </a:r>
            <a:endParaRPr lang="en-IN" sz="1400" b="1" dirty="0"/>
          </a:p>
        </p:txBody>
      </p:sp>
    </p:spTree>
    <p:extLst>
      <p:ext uri="{BB962C8B-B14F-4D97-AF65-F5344CB8AC3E}">
        <p14:creationId xmlns:p14="http://schemas.microsoft.com/office/powerpoint/2010/main" val="360278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25594" cy="732155"/>
          </a:xfrm>
        </p:spPr>
        <p:txBody>
          <a:bodyPr>
            <a:normAutofit/>
          </a:bodyPr>
          <a:lstStyle/>
          <a:p>
            <a:pPr algn="ctr"/>
            <a:r>
              <a:rPr lang="en-US" sz="3200" dirty="0"/>
              <a:t>Problem Statement Analysis</a:t>
            </a:r>
            <a:endParaRPr lang="en-IN" sz="3200" dirty="0"/>
          </a:p>
        </p:txBody>
      </p:sp>
      <p:sp>
        <p:nvSpPr>
          <p:cNvPr id="3" name="Content Placeholder 2"/>
          <p:cNvSpPr>
            <a:spLocks noGrp="1"/>
          </p:cNvSpPr>
          <p:nvPr>
            <p:ph idx="1"/>
          </p:nvPr>
        </p:nvSpPr>
        <p:spPr/>
        <p:txBody>
          <a:bodyPr>
            <a:noAutofit/>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authenticity of Information has become a longstanding issue affecting businesses and society, both for printed and digital media. </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On social networks, the reach and effects of information spread occur at such a fast pace</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several public concerns about this problem and some approaches to mitigate the problem were expressed.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25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B4BC-D97F-4A64-80EA-0DE427788526}"/>
              </a:ext>
            </a:extLst>
          </p:cNvPr>
          <p:cNvSpPr>
            <a:spLocks noGrp="1"/>
          </p:cNvSpPr>
          <p:nvPr>
            <p:ph type="title"/>
          </p:nvPr>
        </p:nvSpPr>
        <p:spPr>
          <a:xfrm>
            <a:off x="2296680" y="242370"/>
            <a:ext cx="7598640" cy="592131"/>
          </a:xfrm>
        </p:spPr>
        <p:txBody>
          <a:bodyPr>
            <a:normAutofit fontScale="90000"/>
          </a:bodyPr>
          <a:lstStyle/>
          <a:p>
            <a:pPr algn="ctr"/>
            <a:r>
              <a:rPr lang="en-US" sz="3600" dirty="0"/>
              <a:t>Data set description </a:t>
            </a:r>
            <a:endParaRPr lang="en-IN" dirty="0"/>
          </a:p>
        </p:txBody>
      </p:sp>
      <p:sp>
        <p:nvSpPr>
          <p:cNvPr id="3" name="Content Placeholder 2">
            <a:extLst>
              <a:ext uri="{FF2B5EF4-FFF2-40B4-BE49-F238E27FC236}">
                <a16:creationId xmlns:a16="http://schemas.microsoft.com/office/drawing/2014/main" id="{209FC726-6C06-4437-9032-6147A900D179}"/>
              </a:ext>
            </a:extLst>
          </p:cNvPr>
          <p:cNvSpPr>
            <a:spLocks noGrp="1"/>
          </p:cNvSpPr>
          <p:nvPr>
            <p:ph idx="1"/>
          </p:nvPr>
        </p:nvSpPr>
        <p:spPr/>
        <p:txBody>
          <a:bodyPr>
            <a:normAutofit/>
          </a:bodyPr>
          <a:lstStyle/>
          <a:p>
            <a:pPr>
              <a:lnSpc>
                <a:spcPct val="107000"/>
              </a:lnSpc>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are 6 columns in the dataset provided to you. The description of each of the column is given below:</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“id”:  Unique id of each news article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“headline”:  It is the title of the news.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“news”:  It contains the full text of the news article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“Unnamed:0”:  It is a serial number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written_by</a:t>
            </a: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It represents the author of the news article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“label”:  It tells whether the news is fake (1) or not fake (0).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56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52017" cy="898320"/>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1948205" y="4230890"/>
            <a:ext cx="88696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Using the shape we find out the total number of rows &amp; columns present in the dataset.</a:t>
            </a:r>
            <a:endParaRPr lang="en-IN" sz="1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954790B-4B55-4E3C-9D51-6C5D437344A9}"/>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BF7CC845-9DB9-4623-B84B-2B3BBDD7537C}"/>
              </a:ext>
            </a:extLst>
          </p:cNvPr>
          <p:cNvPicPr>
            <a:picLocks noChangeAspect="1"/>
          </p:cNvPicPr>
          <p:nvPr/>
        </p:nvPicPr>
        <p:blipFill>
          <a:blip r:embed="rId2"/>
          <a:stretch>
            <a:fillRect/>
          </a:stretch>
        </p:blipFill>
        <p:spPr>
          <a:xfrm>
            <a:off x="4147952" y="2429710"/>
            <a:ext cx="2333625" cy="857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911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25297" cy="636361"/>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1506583" y="5782491"/>
            <a:ext cx="100845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columns function we find out name of each columns available in both training &amp; testing dataset. </a:t>
            </a:r>
            <a:endParaRPr lang="en-IN" sz="1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F26BF19-4BEB-46F5-8EA8-84969BCC7438}"/>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900E6E93-1541-455F-96D3-801F03361F7F}"/>
              </a:ext>
            </a:extLst>
          </p:cNvPr>
          <p:cNvPicPr>
            <a:picLocks noChangeAspect="1"/>
          </p:cNvPicPr>
          <p:nvPr/>
        </p:nvPicPr>
        <p:blipFill>
          <a:blip r:embed="rId2"/>
          <a:stretch>
            <a:fillRect/>
          </a:stretch>
        </p:blipFill>
        <p:spPr>
          <a:xfrm>
            <a:off x="2784861" y="2934788"/>
            <a:ext cx="8203113" cy="8559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6810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73640" cy="79311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705394" y="5303520"/>
            <a:ext cx="10694126"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this function we find out the number of null values available in each columns that is the number of missing values available in each column both in train &amp; test dataset.</a:t>
            </a:r>
            <a:endParaRPr lang="en-IN" sz="14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03EFEF53-452F-4D2E-95C4-E2A16A2FF195}"/>
              </a:ext>
            </a:extLst>
          </p:cNvPr>
          <p:cNvPicPr>
            <a:picLocks noGrp="1" noChangeAspect="1"/>
          </p:cNvPicPr>
          <p:nvPr>
            <p:ph idx="1"/>
          </p:nvPr>
        </p:nvPicPr>
        <p:blipFill>
          <a:blip r:embed="rId2"/>
          <a:stretch>
            <a:fillRect/>
          </a:stretch>
        </p:blipFill>
        <p:spPr>
          <a:xfrm>
            <a:off x="4083343" y="1890789"/>
            <a:ext cx="2305050" cy="1866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094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618944"/>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flipH="1">
            <a:off x="1532709" y="5495108"/>
            <a:ext cx="8908868"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a:t>
            </a:r>
            <a:r>
              <a:rPr lang="en-US" sz="1400" dirty="0" err="1">
                <a:latin typeface="Times New Roman" panose="02020603050405020304" pitchFamily="18" charset="0"/>
                <a:cs typeface="Times New Roman" panose="02020603050405020304" pitchFamily="18" charset="0"/>
              </a:rPr>
              <a:t>dtypes</a:t>
            </a:r>
            <a:r>
              <a:rPr lang="en-US" sz="1400" dirty="0">
                <a:latin typeface="Times New Roman" panose="02020603050405020304" pitchFamily="18" charset="0"/>
                <a:cs typeface="Times New Roman" panose="02020603050405020304" pitchFamily="18" charset="0"/>
              </a:rPr>
              <a:t>” we got to know the data types for each of the columns. Mostly data type are object in nature for training dataset and for test data type are classified under object type.</a:t>
            </a:r>
            <a:endParaRPr lang="en-IN" sz="1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33002A7-59FF-4E29-B3DD-38DAB448E4E4}"/>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A0F3DF89-488C-4141-9E01-886D9A6B611C}"/>
              </a:ext>
            </a:extLst>
          </p:cNvPr>
          <p:cNvPicPr>
            <a:picLocks noChangeAspect="1"/>
          </p:cNvPicPr>
          <p:nvPr/>
        </p:nvPicPr>
        <p:blipFill>
          <a:blip r:embed="rId2"/>
          <a:stretch>
            <a:fillRect/>
          </a:stretch>
        </p:blipFill>
        <p:spPr>
          <a:xfrm>
            <a:off x="4619625" y="2438400"/>
            <a:ext cx="2952750" cy="1981200"/>
          </a:xfrm>
          <a:prstGeom prst="rect">
            <a:avLst/>
          </a:prstGeom>
        </p:spPr>
      </p:pic>
    </p:spTree>
    <p:extLst>
      <p:ext uri="{BB962C8B-B14F-4D97-AF65-F5344CB8AC3E}">
        <p14:creationId xmlns:p14="http://schemas.microsoft.com/office/powerpoint/2010/main" val="2646654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51126" cy="706029"/>
          </a:xfrm>
        </p:spPr>
        <p:txBody>
          <a:bodyPr>
            <a:normAutofit/>
          </a:bodyPr>
          <a:lstStyle/>
          <a:p>
            <a:pPr algn="ctr"/>
            <a:r>
              <a:rPr lang="en-US" sz="2800" dirty="0">
                <a:latin typeface="Times New Roman" panose="02020603050405020304" pitchFamily="18" charset="0"/>
                <a:cs typeface="Times New Roman" panose="02020603050405020304" pitchFamily="18" charset="0"/>
              </a:rPr>
              <a:t>Model Dashboard</a:t>
            </a:r>
            <a:endParaRPr lang="en-IN" sz="2800" dirty="0"/>
          </a:p>
        </p:txBody>
      </p:sp>
      <p:sp>
        <p:nvSpPr>
          <p:cNvPr id="8" name="Rectangle 7"/>
          <p:cNvSpPr/>
          <p:nvPr/>
        </p:nvSpPr>
        <p:spPr>
          <a:xfrm>
            <a:off x="838200" y="4705066"/>
            <a:ext cx="10075817" cy="1125308"/>
          </a:xfrm>
          <a:prstGeom prst="rect">
            <a:avLst/>
          </a:prstGeom>
        </p:spPr>
        <p:txBody>
          <a:bodyPr wrap="square">
            <a:spAutoFit/>
          </a:bodyPr>
          <a:lstStyle/>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To predict the result of this dataset above are classification models  used for evaluations.</a:t>
            </a:r>
          </a:p>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Out of all the machine learning models used I have selected Passive Aggressive classifier model for further evaluation of this dataset.</a:t>
            </a:r>
            <a:endParaRPr lang="en-IN" sz="1400" dirty="0"/>
          </a:p>
        </p:txBody>
      </p:sp>
      <p:graphicFrame>
        <p:nvGraphicFramePr>
          <p:cNvPr id="6" name="Content Placeholder 5">
            <a:extLst>
              <a:ext uri="{FF2B5EF4-FFF2-40B4-BE49-F238E27FC236}">
                <a16:creationId xmlns:a16="http://schemas.microsoft.com/office/drawing/2014/main" id="{26051739-5C57-4493-B99C-502C749F1944}"/>
              </a:ext>
            </a:extLst>
          </p:cNvPr>
          <p:cNvGraphicFramePr>
            <a:graphicFrameLocks noGrp="1"/>
          </p:cNvGraphicFramePr>
          <p:nvPr>
            <p:ph idx="1"/>
            <p:extLst>
              <p:ext uri="{D42A27DB-BD31-4B8C-83A1-F6EECF244321}">
                <p14:modId xmlns:p14="http://schemas.microsoft.com/office/powerpoint/2010/main" val="4021758123"/>
              </p:ext>
            </p:extLst>
          </p:nvPr>
        </p:nvGraphicFramePr>
        <p:xfrm>
          <a:off x="2828911" y="1452248"/>
          <a:ext cx="4876907" cy="2871724"/>
        </p:xfrm>
        <a:graphic>
          <a:graphicData uri="http://schemas.openxmlformats.org/drawingml/2006/table">
            <a:tbl>
              <a:tblPr firstRow="1" firstCol="1" bandRow="1">
                <a:tableStyleId>{912C8C85-51F0-491E-9774-3900AFEF0FD7}</a:tableStyleId>
              </a:tblPr>
              <a:tblGrid>
                <a:gridCol w="1894422">
                  <a:extLst>
                    <a:ext uri="{9D8B030D-6E8A-4147-A177-3AD203B41FA5}">
                      <a16:colId xmlns:a16="http://schemas.microsoft.com/office/drawing/2014/main" val="3397713444"/>
                    </a:ext>
                  </a:extLst>
                </a:gridCol>
                <a:gridCol w="2982485">
                  <a:extLst>
                    <a:ext uri="{9D8B030D-6E8A-4147-A177-3AD203B41FA5}">
                      <a16:colId xmlns:a16="http://schemas.microsoft.com/office/drawing/2014/main" val="4128404257"/>
                    </a:ext>
                  </a:extLst>
                </a:gridCol>
              </a:tblGrid>
              <a:tr h="210750">
                <a:tc>
                  <a:txBody>
                    <a:bodyPr/>
                    <a:lstStyle/>
                    <a:p>
                      <a:pPr algn="ctr">
                        <a:lnSpc>
                          <a:spcPct val="150000"/>
                        </a:lnSpc>
                        <a:spcAft>
                          <a:spcPts val="800"/>
                        </a:spcAft>
                      </a:pPr>
                      <a:r>
                        <a:rPr lang="en-IN" sz="1400" dirty="0">
                          <a:effectLst/>
                        </a:rPr>
                        <a:t>ML Algorithm Used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rPr>
                        <a:t>Predicted Score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45447315"/>
                  </a:ext>
                </a:extLst>
              </a:tr>
              <a:tr h="450628">
                <a:tc>
                  <a:txBody>
                    <a:bodyPr/>
                    <a:lstStyle/>
                    <a:p>
                      <a:pPr algn="ctr">
                        <a:lnSpc>
                          <a:spcPct val="150000"/>
                        </a:lnSpc>
                        <a:spcAft>
                          <a:spcPts val="800"/>
                        </a:spcAft>
                      </a:pPr>
                      <a:r>
                        <a:rPr lang="en-IN" sz="1400" dirty="0" err="1">
                          <a:effectLst/>
                        </a:rPr>
                        <a:t>PassiveAgressiveClassifier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rPr>
                        <a:t>91.32%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970594"/>
                  </a:ext>
                </a:extLst>
              </a:tr>
              <a:tr h="210845">
                <a:tc>
                  <a:txBody>
                    <a:bodyPr/>
                    <a:lstStyle/>
                    <a:p>
                      <a:pPr algn="ctr">
                        <a:lnSpc>
                          <a:spcPct val="150000"/>
                        </a:lnSpc>
                        <a:spcAft>
                          <a:spcPts val="800"/>
                        </a:spcAft>
                      </a:pPr>
                      <a:r>
                        <a:rPr lang="en-IN" sz="1400" dirty="0" err="1">
                          <a:effectLst/>
                        </a:rPr>
                        <a:t>HashingVectorizer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rPr>
                        <a:t>89.22%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37866951"/>
                  </a:ext>
                </a:extLst>
              </a:tr>
              <a:tr h="210845">
                <a:tc>
                  <a:txBody>
                    <a:bodyPr/>
                    <a:lstStyle/>
                    <a:p>
                      <a:pPr algn="ctr">
                        <a:lnSpc>
                          <a:spcPct val="150000"/>
                        </a:lnSpc>
                        <a:spcAft>
                          <a:spcPts val="800"/>
                        </a:spcAft>
                      </a:pPr>
                      <a:r>
                        <a:rPr lang="en-IN" sz="1400" dirty="0">
                          <a:effectLst/>
                        </a:rPr>
                        <a:t>Naive Bayes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rPr>
                        <a:t>87.48%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03081418"/>
                  </a:ext>
                </a:extLst>
              </a:tr>
              <a:tr h="165916">
                <a:tc>
                  <a:txBody>
                    <a:bodyPr/>
                    <a:lstStyle/>
                    <a:p>
                      <a:pPr algn="ctr">
                        <a:lnSpc>
                          <a:spcPct val="150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48451380"/>
                  </a:ext>
                </a:extLst>
              </a:tr>
              <a:tr h="165916">
                <a:tc>
                  <a:txBody>
                    <a:bodyPr/>
                    <a:lstStyle/>
                    <a:p>
                      <a:pPr algn="ctr">
                        <a:lnSpc>
                          <a:spcPct val="150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81021698"/>
                  </a:ext>
                </a:extLst>
              </a:tr>
              <a:tr h="165916">
                <a:tc>
                  <a:txBody>
                    <a:bodyPr/>
                    <a:lstStyle/>
                    <a:p>
                      <a:pPr algn="ctr">
                        <a:lnSpc>
                          <a:spcPct val="150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20335509"/>
                  </a:ext>
                </a:extLst>
              </a:tr>
              <a:tr h="165916">
                <a:tc>
                  <a:txBody>
                    <a:bodyPr/>
                    <a:lstStyle/>
                    <a:p>
                      <a:pPr algn="ctr">
                        <a:lnSpc>
                          <a:spcPct val="150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2011305"/>
                  </a:ext>
                </a:extLst>
              </a:tr>
              <a:tr h="165916">
                <a:tc>
                  <a:txBody>
                    <a:bodyPr/>
                    <a:lstStyle/>
                    <a:p>
                      <a:pPr algn="ctr">
                        <a:lnSpc>
                          <a:spcPct val="150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78738467"/>
                  </a:ext>
                </a:extLst>
              </a:tr>
            </a:tbl>
          </a:graphicData>
        </a:graphic>
      </p:graphicFrame>
    </p:spTree>
    <p:extLst>
      <p:ext uri="{BB962C8B-B14F-4D97-AF65-F5344CB8AC3E}">
        <p14:creationId xmlns:p14="http://schemas.microsoft.com/office/powerpoint/2010/main" val="368619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749572"/>
          </a:xfrm>
        </p:spPr>
        <p:txBody>
          <a:bodyPr>
            <a:normAutofit/>
          </a:bodyPr>
          <a:lstStyle/>
          <a:p>
            <a:pPr algn="ctr"/>
            <a:r>
              <a:rPr lang="en-US" sz="2800" dirty="0">
                <a:latin typeface="Times New Roman" panose="02020603050405020304" pitchFamily="18" charset="0"/>
                <a:cs typeface="Times New Roman" panose="02020603050405020304" pitchFamily="18" charset="0"/>
              </a:rPr>
              <a:t>CONCLUSIONS</a:t>
            </a:r>
            <a:endParaRPr lang="en-IN" sz="2800" dirty="0"/>
          </a:p>
        </p:txBody>
      </p:sp>
      <p:sp>
        <p:nvSpPr>
          <p:cNvPr id="3" name="Content Placeholder 2"/>
          <p:cNvSpPr>
            <a:spLocks noGrp="1"/>
          </p:cNvSpPr>
          <p:nvPr>
            <p:ph idx="1"/>
          </p:nvPr>
        </p:nvSpPr>
        <p:spPr/>
        <p:txBody>
          <a:bodyPr>
            <a:normAutofit/>
          </a:bodyPr>
          <a:lstStyle/>
          <a:p>
            <a:pPr>
              <a:lnSpc>
                <a:spcPct val="150000"/>
              </a:lnSpc>
            </a:pP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 have used various classifications methods and out of all algorithm, passive </a:t>
            </a:r>
            <a:r>
              <a:rPr lang="en-IN" sz="1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agressiveyields</a:t>
            </a: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the best results.</a:t>
            </a:r>
          </a:p>
          <a:p>
            <a:pPr>
              <a:lnSpc>
                <a:spcPct val="150000"/>
              </a:lnSpc>
            </a:pPr>
            <a:endParaRPr lang="en-US"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 have also used cross validation technique to find the trade-off between bias&amp; variance </a:t>
            </a: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lvl="0"/>
            <a:r>
              <a:rPr lang="en-IN" sz="1400" dirty="0">
                <a:solidFill>
                  <a:schemeClr val="tx1"/>
                </a:solidFill>
                <a:effectLst/>
                <a:latin typeface="Times New Roman" panose="02020603050405020304" pitchFamily="18" charset="0"/>
                <a:ea typeface="Calibri" panose="020F0502020204030204" pitchFamily="34" charset="0"/>
              </a:rPr>
              <a:t>These fake news detection can be used by media companies to filter and classify some keywords as fake news  and set their own policy going forward for the customers and other shareholders.</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9813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168</TotalTime>
  <Words>415</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Wisp</vt:lpstr>
      <vt:lpstr>Fake -News Detection Project  </vt:lpstr>
      <vt:lpstr>Problem Statement Analysis</vt:lpstr>
      <vt:lpstr>Data set description </vt:lpstr>
      <vt:lpstr>Exploratory data analysis process</vt:lpstr>
      <vt:lpstr>Exploratory data analysis process</vt:lpstr>
      <vt:lpstr>Exploratory data analysis process</vt:lpstr>
      <vt:lpstr>Exploratory data analysis process</vt:lpstr>
      <vt:lpstr>Model Dashboard</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PREDICITION</dc:title>
  <dc:creator>sodainmind</dc:creator>
  <cp:lastModifiedBy>sodainmind</cp:lastModifiedBy>
  <cp:revision>19</cp:revision>
  <dcterms:created xsi:type="dcterms:W3CDTF">2021-02-20T08:16:17Z</dcterms:created>
  <dcterms:modified xsi:type="dcterms:W3CDTF">2021-04-25T14:26:55Z</dcterms:modified>
</cp:coreProperties>
</file>