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2" r:id="rId5"/>
    <p:sldId id="263" r:id="rId6"/>
    <p:sldId id="264" r:id="rId7"/>
    <p:sldId id="265" r:id="rId8"/>
    <p:sldId id="266" r:id="rId9"/>
    <p:sldId id="259" r:id="rId10"/>
    <p:sldId id="260" r:id="rId11"/>
    <p:sldId id="261"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9766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4428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062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25341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007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97399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5406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08533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83751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9741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B580B-9548-4E08-B108-EA185389F2B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78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t>20-02-2021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97365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5B580B-9548-4E08-B108-EA185389F2B1}" type="datetimeFigureOut">
              <a:rPr lang="en-IN" smtClean="0"/>
              <a:t>20-02-2021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11242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580B-9548-4E08-B108-EA185389F2B1}" type="datetimeFigureOut">
              <a:rPr lang="en-IN" smtClean="0"/>
              <a:t>20-02-2021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461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7312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87104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5B580B-9548-4E08-B108-EA185389F2B1}" type="datetimeFigureOut">
              <a:rPr lang="en-IN" smtClean="0"/>
              <a:t>20-02-2021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BF0F0-58B7-4577-8CC8-C5FFDAD45EC7}" type="slidenum">
              <a:rPr lang="en-IN" smtClean="0"/>
              <a:t>‹#›</a:t>
            </a:fld>
            <a:endParaRPr lang="en-IN"/>
          </a:p>
        </p:txBody>
      </p:sp>
    </p:spTree>
    <p:extLst>
      <p:ext uri="{BB962C8B-B14F-4D97-AF65-F5344CB8AC3E}">
        <p14:creationId xmlns:p14="http://schemas.microsoft.com/office/powerpoint/2010/main" val="30662842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456023" cy="540974"/>
          </a:xfrm>
        </p:spPr>
        <p:txBody>
          <a:bodyPr>
            <a:normAutofit/>
          </a:bodyPr>
          <a:lstStyle/>
          <a:p>
            <a:r>
              <a:rPr lang="en-IN" sz="2800" dirty="0"/>
              <a:t>HOUSE PRICE PREDICITION</a:t>
            </a:r>
          </a:p>
        </p:txBody>
      </p:sp>
      <p:sp>
        <p:nvSpPr>
          <p:cNvPr id="3" name="Subtitle 2"/>
          <p:cNvSpPr>
            <a:spLocks noGrp="1"/>
          </p:cNvSpPr>
          <p:nvPr>
            <p:ph type="subTitle" idx="1"/>
          </p:nvPr>
        </p:nvSpPr>
        <p:spPr>
          <a:xfrm>
            <a:off x="2778034" y="4829946"/>
            <a:ext cx="9144000" cy="1655762"/>
          </a:xfrm>
        </p:spPr>
        <p:txBody>
          <a:bodyPr/>
          <a:lstStyle/>
          <a:p>
            <a:r>
              <a:rPr lang="en-US" dirty="0" smtClean="0"/>
              <a:t>                                                                        </a:t>
            </a:r>
            <a:r>
              <a:rPr lang="en-US" sz="1400" b="1" dirty="0" smtClean="0"/>
              <a:t>Submitted by-</a:t>
            </a:r>
          </a:p>
          <a:p>
            <a:r>
              <a:rPr lang="en-US" sz="1400" dirty="0" smtClean="0"/>
              <a:t>                                                                                                                                  </a:t>
            </a:r>
            <a:r>
              <a:rPr lang="en-US" sz="1400" b="1" dirty="0" err="1" smtClean="0"/>
              <a:t>Arumoy</a:t>
            </a:r>
            <a:r>
              <a:rPr lang="en-US" sz="1400" b="1" dirty="0" smtClean="0"/>
              <a:t> </a:t>
            </a:r>
            <a:r>
              <a:rPr lang="en-US" sz="1400" b="1" dirty="0" err="1" smtClean="0"/>
              <a:t>Saha</a:t>
            </a:r>
            <a:endParaRPr lang="en-IN" sz="1400" b="1" dirty="0"/>
          </a:p>
        </p:txBody>
      </p:sp>
    </p:spTree>
    <p:extLst>
      <p:ext uri="{BB962C8B-B14F-4D97-AF65-F5344CB8AC3E}">
        <p14:creationId xmlns:p14="http://schemas.microsoft.com/office/powerpoint/2010/main" val="3602781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p:cNvPicPr>
            <a:picLocks noGrp="1"/>
          </p:cNvPicPr>
          <p:nvPr>
            <p:ph idx="1"/>
          </p:nvPr>
        </p:nvPicPr>
        <p:blipFill>
          <a:blip r:embed="rId2"/>
          <a:stretch>
            <a:fillRect/>
          </a:stretch>
        </p:blipFill>
        <p:spPr>
          <a:xfrm>
            <a:off x="2860007" y="1201783"/>
            <a:ext cx="6057331"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881051" y="5651862"/>
            <a:ext cx="9213669" cy="307777"/>
          </a:xfrm>
          <a:prstGeom prst="rect">
            <a:avLst/>
          </a:prstGeom>
          <a:noFill/>
        </p:spPr>
        <p:txBody>
          <a:bodyPr wrap="square" rtlCol="0">
            <a:spAutoFit/>
          </a:bodyPr>
          <a:lstStyle/>
          <a:p>
            <a:r>
              <a:rPr lang="en-IN" sz="1400" dirty="0"/>
              <a:t>From the above bar plot </a:t>
            </a:r>
            <a:r>
              <a:rPr lang="en-IN" sz="1400" dirty="0" smtClean="0"/>
              <a:t>we got to know the </a:t>
            </a:r>
            <a:r>
              <a:rPr lang="en-IN" sz="1400" dirty="0"/>
              <a:t>Physical locations within city limits.</a:t>
            </a:r>
          </a:p>
        </p:txBody>
      </p:sp>
    </p:spTree>
    <p:extLst>
      <p:ext uri="{BB962C8B-B14F-4D97-AF65-F5344CB8AC3E}">
        <p14:creationId xmlns:p14="http://schemas.microsoft.com/office/powerpoint/2010/main" val="1911649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p:cNvPicPr>
            <a:picLocks noGrp="1"/>
          </p:cNvPicPr>
          <p:nvPr>
            <p:ph idx="1"/>
          </p:nvPr>
        </p:nvPicPr>
        <p:blipFill>
          <a:blip r:embed="rId2"/>
          <a:stretch>
            <a:fillRect/>
          </a:stretch>
        </p:blipFill>
        <p:spPr>
          <a:xfrm>
            <a:off x="3001511" y="1367881"/>
            <a:ext cx="5756906"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p:cNvSpPr txBox="1"/>
          <p:nvPr/>
        </p:nvSpPr>
        <p:spPr>
          <a:xfrm>
            <a:off x="1471749" y="5617029"/>
            <a:ext cx="896112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From the above distribution plot </a:t>
            </a:r>
            <a:r>
              <a:rPr lang="en-IN" sz="1400" dirty="0" smtClean="0">
                <a:latin typeface="Times New Roman" panose="02020603050405020304" pitchFamily="18" charset="0"/>
                <a:cs typeface="Times New Roman" panose="02020603050405020304" pitchFamily="18" charset="0"/>
              </a:rPr>
              <a:t>we find out how </a:t>
            </a:r>
            <a:r>
              <a:rPr lang="en-IN" sz="1400" dirty="0">
                <a:latin typeface="Times New Roman" panose="02020603050405020304" pitchFamily="18" charset="0"/>
                <a:cs typeface="Times New Roman" panose="02020603050405020304" pitchFamily="18" charset="0"/>
              </a:rPr>
              <a:t>the house sales price are distributed using the univariate analysis.</a:t>
            </a:r>
          </a:p>
        </p:txBody>
      </p:sp>
    </p:spTree>
    <p:extLst>
      <p:ext uri="{BB962C8B-B14F-4D97-AF65-F5344CB8AC3E}">
        <p14:creationId xmlns:p14="http://schemas.microsoft.com/office/powerpoint/2010/main" val="3886999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Data preprocessing stage</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71265" y="1262743"/>
            <a:ext cx="7887661"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flipH="1">
            <a:off x="1236616" y="5442857"/>
            <a:ext cx="8934993" cy="52322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In this data preprocessing stage we have handled the missing values for few columns and replace them with mode/mean values.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019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94966" cy="697321"/>
          </a:xfrm>
        </p:spPr>
        <p:txBody>
          <a:bodyPr>
            <a:normAutofit/>
          </a:bodyPr>
          <a:lstStyle/>
          <a:p>
            <a:pPr algn="ctr"/>
            <a:r>
              <a:rPr lang="en-US" sz="2800" dirty="0">
                <a:latin typeface="Times New Roman" panose="02020603050405020304" pitchFamily="18" charset="0"/>
                <a:cs typeface="Times New Roman" panose="02020603050405020304" pitchFamily="18" charset="0"/>
              </a:rPr>
              <a:t>Data preprocessing stage</a:t>
            </a:r>
            <a:endParaRPr lang="en-IN" sz="2800" dirty="0"/>
          </a:p>
        </p:txBody>
      </p:sp>
      <p:pic>
        <p:nvPicPr>
          <p:cNvPr id="4" name="Content Placeholder 3"/>
          <p:cNvPicPr>
            <a:picLocks noGrp="1" noChangeAspect="1"/>
          </p:cNvPicPr>
          <p:nvPr>
            <p:ph idx="1"/>
          </p:nvPr>
        </p:nvPicPr>
        <p:blipFill>
          <a:blip r:embed="rId2"/>
          <a:stretch>
            <a:fillRect/>
          </a:stretch>
        </p:blipFill>
        <p:spPr>
          <a:xfrm>
            <a:off x="1611358" y="1961718"/>
            <a:ext cx="8248650" cy="790191"/>
          </a:xfrm>
          <a:prstGeom prst="rect">
            <a:avLst/>
          </a:prstGeom>
        </p:spPr>
      </p:pic>
      <p:sp>
        <p:nvSpPr>
          <p:cNvPr id="5" name="TextBox 4"/>
          <p:cNvSpPr txBox="1"/>
          <p:nvPr/>
        </p:nvSpPr>
        <p:spPr>
          <a:xfrm>
            <a:off x="975360" y="3762103"/>
            <a:ext cx="9762309" cy="52322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In this pre processing stage, few of the columns are removed from further processing as they are unnecessary for model evaluation process.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959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12086" cy="653778"/>
          </a:xfrm>
        </p:spPr>
        <p:txBody>
          <a:bodyPr>
            <a:normAutofit/>
          </a:bodyPr>
          <a:lstStyle/>
          <a:p>
            <a:pPr algn="ctr"/>
            <a:r>
              <a:rPr lang="en-US" sz="2800" dirty="0">
                <a:latin typeface="Times New Roman" panose="02020603050405020304" pitchFamily="18" charset="0"/>
                <a:cs typeface="Times New Roman" panose="02020603050405020304" pitchFamily="18" charset="0"/>
              </a:rPr>
              <a:t>Model building process </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In this dataset, I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assume that </a:t>
            </a:r>
            <a:r>
              <a:rPr lang="en-IN" sz="1400" dirty="0" err="1" smtClean="0">
                <a:latin typeface="Times New Roman" panose="02020603050405020304" pitchFamily="18" charset="0"/>
                <a:ea typeface="Calibri" panose="020F0502020204030204" pitchFamily="34" charset="0"/>
                <a:cs typeface="Times New Roman" panose="02020603050405020304" pitchFamily="18" charset="0"/>
              </a:rPr>
              <a:t>Saleprice</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400" dirty="0">
                <a:latin typeface="Times New Roman" panose="02020603050405020304" pitchFamily="18" charset="0"/>
                <a:ea typeface="Calibri" panose="020F0502020204030204" pitchFamily="34" charset="0"/>
                <a:cs typeface="Times New Roman" panose="02020603050405020304" pitchFamily="18" charset="0"/>
              </a:rPr>
              <a:t>is the target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variable</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which is a continuous data, hence we have used various regression method for Machine learning model building process. </a:t>
            </a:r>
          </a:p>
          <a:p>
            <a:pPr>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smtClean="0">
                <a:latin typeface="Times New Roman" panose="02020603050405020304" pitchFamily="18" charset="0"/>
                <a:ea typeface="Calibri" panose="020F0502020204030204" pitchFamily="34" charset="0"/>
                <a:cs typeface="Times New Roman" panose="02020603050405020304" pitchFamily="18" charset="0"/>
              </a:rPr>
              <a:t>I have come across some features for missing values which handled as per the my understanding. Keep in mind that data is expensive and cannot afford to lose more than 8-9% of the data.  </a:t>
            </a:r>
          </a:p>
          <a:p>
            <a:pPr>
              <a:lnSpc>
                <a:spcPct val="150000"/>
              </a:lnSpc>
              <a:spcAft>
                <a:spcPts val="800"/>
              </a:spcAft>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a </a:t>
            </a:r>
            <a:r>
              <a:rPr lang="en-IN"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gradient boosting regressor model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predict the probability </a:t>
            </a:r>
            <a:r>
              <a:rPr lang="en-IN"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house price prediction, also used cross validation to find the trade off between bias-variance</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825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51126" cy="706029"/>
          </a:xfrm>
        </p:spPr>
        <p:txBody>
          <a:bodyPr>
            <a:normAutofit/>
          </a:bodyPr>
          <a:lstStyle/>
          <a:p>
            <a:pPr algn="ctr"/>
            <a:r>
              <a:rPr lang="en-US" sz="2800" dirty="0">
                <a:latin typeface="Times New Roman" panose="02020603050405020304" pitchFamily="18" charset="0"/>
                <a:cs typeface="Times New Roman" panose="02020603050405020304" pitchFamily="18" charset="0"/>
              </a:rPr>
              <a:t>Model Dashboard</a:t>
            </a:r>
            <a:endParaRPr lang="en-IN"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4203540"/>
              </p:ext>
            </p:extLst>
          </p:nvPr>
        </p:nvGraphicFramePr>
        <p:xfrm>
          <a:off x="933450" y="1995329"/>
          <a:ext cx="10515600" cy="2240280"/>
        </p:xfrm>
        <a:graphic>
          <a:graphicData uri="http://schemas.openxmlformats.org/drawingml/2006/table">
            <a:tbl>
              <a:tblPr firstRow="1" firstCol="1" bandRow="1">
                <a:tableStyleId>{125E5076-3810-47DD-B79F-674D7AD40C01}</a:tableStyleId>
              </a:tblPr>
              <a:tblGrid>
                <a:gridCol w="6452372">
                  <a:extLst>
                    <a:ext uri="{9D8B030D-6E8A-4147-A177-3AD203B41FA5}">
                      <a16:colId xmlns:a16="http://schemas.microsoft.com/office/drawing/2014/main" val="1265123153"/>
                    </a:ext>
                  </a:extLst>
                </a:gridCol>
                <a:gridCol w="4063228">
                  <a:extLst>
                    <a:ext uri="{9D8B030D-6E8A-4147-A177-3AD203B41FA5}">
                      <a16:colId xmlns:a16="http://schemas.microsoft.com/office/drawing/2014/main" val="3091157963"/>
                    </a:ext>
                  </a:extLst>
                </a:gridCol>
              </a:tblGrid>
              <a:tr h="182880">
                <a:tc>
                  <a:txBody>
                    <a:bodyPr/>
                    <a:lstStyle/>
                    <a:p>
                      <a:pPr algn="ctr">
                        <a:lnSpc>
                          <a:spcPct val="150000"/>
                        </a:lnSpc>
                        <a:spcAft>
                          <a:spcPts val="0"/>
                        </a:spcAft>
                      </a:pPr>
                      <a:r>
                        <a:rPr lang="en-IN" sz="1400" dirty="0">
                          <a:effectLst/>
                        </a:rPr>
                        <a:t>ML Algorithm Used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Predicted Score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01772275"/>
                  </a:ext>
                </a:extLst>
              </a:tr>
              <a:tr h="182880">
                <a:tc>
                  <a:txBody>
                    <a:bodyPr/>
                    <a:lstStyle/>
                    <a:p>
                      <a:pPr algn="ctr">
                        <a:lnSpc>
                          <a:spcPct val="150000"/>
                        </a:lnSpc>
                        <a:spcAft>
                          <a:spcPts val="0"/>
                        </a:spcAft>
                      </a:pPr>
                      <a:r>
                        <a:rPr lang="en-IN" sz="1400" dirty="0">
                          <a:effectLst/>
                        </a:rPr>
                        <a:t>Random Forest Regressor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a:effectLst/>
                        </a:rPr>
                        <a:t>87.54%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77585698"/>
                  </a:ext>
                </a:extLst>
              </a:tr>
              <a:tr h="182880">
                <a:tc>
                  <a:txBody>
                    <a:bodyPr/>
                    <a:lstStyle/>
                    <a:p>
                      <a:pPr algn="ctr">
                        <a:lnSpc>
                          <a:spcPct val="150000"/>
                        </a:lnSpc>
                        <a:spcAft>
                          <a:spcPts val="0"/>
                        </a:spcAft>
                      </a:pPr>
                      <a:r>
                        <a:rPr lang="en-IN" sz="1400" dirty="0">
                          <a:effectLst/>
                        </a:rPr>
                        <a:t>Decision Tree Regressor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77.86%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09015321"/>
                  </a:ext>
                </a:extLst>
              </a:tr>
              <a:tr h="182880">
                <a:tc>
                  <a:txBody>
                    <a:bodyPr/>
                    <a:lstStyle/>
                    <a:p>
                      <a:pPr algn="ctr">
                        <a:lnSpc>
                          <a:spcPct val="150000"/>
                        </a:lnSpc>
                        <a:spcAft>
                          <a:spcPts val="0"/>
                        </a:spcAft>
                      </a:pPr>
                      <a:r>
                        <a:rPr lang="en-IN" sz="1400" dirty="0">
                          <a:effectLst/>
                        </a:rPr>
                        <a:t>Gradient Boosting Regressor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90.18%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50439933"/>
                  </a:ext>
                </a:extLst>
              </a:tr>
              <a:tr h="182880">
                <a:tc>
                  <a:txBody>
                    <a:bodyPr/>
                    <a:lstStyle/>
                    <a:p>
                      <a:pPr algn="ctr">
                        <a:lnSpc>
                          <a:spcPct val="150000"/>
                        </a:lnSpc>
                        <a:spcAft>
                          <a:spcPts val="0"/>
                        </a:spcAft>
                      </a:pPr>
                      <a:r>
                        <a:rPr lang="en-IN" sz="1400" dirty="0">
                          <a:effectLst/>
                        </a:rPr>
                        <a:t>Ada Boosting Regressor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83.43%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78545857"/>
                  </a:ext>
                </a:extLst>
              </a:tr>
              <a:tr h="182880">
                <a:tc>
                  <a:txBody>
                    <a:bodyPr/>
                    <a:lstStyle/>
                    <a:p>
                      <a:pPr algn="ctr">
                        <a:lnSpc>
                          <a:spcPct val="150000"/>
                        </a:lnSpc>
                        <a:spcAft>
                          <a:spcPts val="0"/>
                        </a:spcAft>
                      </a:pPr>
                      <a:r>
                        <a:rPr lang="en-IN" sz="1400">
                          <a:effectLst/>
                        </a:rPr>
                        <a:t>Extra Tree Regressor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87.50%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36454037"/>
                  </a:ext>
                </a:extLst>
              </a:tr>
              <a:tr h="182880">
                <a:tc>
                  <a:txBody>
                    <a:bodyPr/>
                    <a:lstStyle/>
                    <a:p>
                      <a:pPr algn="ctr">
                        <a:lnSpc>
                          <a:spcPct val="150000"/>
                        </a:lnSpc>
                        <a:spcAft>
                          <a:spcPts val="0"/>
                        </a:spcAft>
                      </a:pPr>
                      <a:r>
                        <a:rPr lang="en-IN" sz="1400">
                          <a:effectLst/>
                        </a:rPr>
                        <a:t>Linear Regression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400" dirty="0">
                          <a:effectLst/>
                        </a:rPr>
                        <a:t>88.39%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58090701"/>
                  </a:ext>
                </a:extLst>
              </a:tr>
            </a:tbl>
          </a:graphicData>
        </a:graphic>
      </p:graphicFrame>
      <p:sp>
        <p:nvSpPr>
          <p:cNvPr id="8" name="Rectangle 7"/>
          <p:cNvSpPr/>
          <p:nvPr/>
        </p:nvSpPr>
        <p:spPr>
          <a:xfrm>
            <a:off x="838200" y="4705066"/>
            <a:ext cx="10075817" cy="1164421"/>
          </a:xfrm>
          <a:prstGeom prst="rect">
            <a:avLst/>
          </a:prstGeom>
        </p:spPr>
        <p:txBody>
          <a:bodyPr wrap="square">
            <a:spAutoFit/>
          </a:bodyPr>
          <a:lstStyle/>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regression models  </a:t>
            </a:r>
            <a:r>
              <a:rPr lang="en-IN" sz="1400" dirty="0">
                <a:latin typeface="Times New Roman" panose="02020603050405020304" pitchFamily="18" charset="0"/>
                <a:ea typeface="Calibri" panose="020F0502020204030204" pitchFamily="34" charset="0"/>
                <a:cs typeface="Times New Roman" panose="02020603050405020304" pitchFamily="18" charset="0"/>
              </a:rPr>
              <a:t>used for evaluations.</a:t>
            </a:r>
          </a:p>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Gradient Bossing Regressor model </a:t>
            </a:r>
            <a:r>
              <a:rPr lang="en-IN" sz="1400" dirty="0">
                <a:latin typeface="Times New Roman" panose="02020603050405020304" pitchFamily="18" charset="0"/>
                <a:ea typeface="Calibri" panose="020F0502020204030204" pitchFamily="34" charset="0"/>
                <a:cs typeface="Times New Roman" panose="02020603050405020304" pitchFamily="18" charset="0"/>
              </a:rPr>
              <a:t>for further evaluation of this dataset</a:t>
            </a:r>
            <a:endParaRPr lang="en-IN" sz="1400" dirty="0"/>
          </a:p>
        </p:txBody>
      </p:sp>
    </p:spTree>
    <p:extLst>
      <p:ext uri="{BB962C8B-B14F-4D97-AF65-F5344CB8AC3E}">
        <p14:creationId xmlns:p14="http://schemas.microsoft.com/office/powerpoint/2010/main" val="368619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749572"/>
          </a:xfrm>
        </p:spPr>
        <p:txBody>
          <a:bodyPr>
            <a:normAutofit/>
          </a:bodyPr>
          <a:lstStyle/>
          <a:p>
            <a:pPr algn="ctr"/>
            <a:r>
              <a:rPr lang="en-US" sz="2800" dirty="0">
                <a:latin typeface="Times New Roman" panose="02020603050405020304" pitchFamily="18" charset="0"/>
                <a:cs typeface="Times New Roman" panose="02020603050405020304" pitchFamily="18" charset="0"/>
              </a:rPr>
              <a:t>CONCLUSIONS</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 have used various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regressor </a:t>
            </a:r>
            <a:r>
              <a:rPr lang="en-IN" sz="1400" dirty="0">
                <a:latin typeface="Times New Roman" panose="02020603050405020304" pitchFamily="18" charset="0"/>
                <a:ea typeface="Calibri" panose="020F0502020204030204" pitchFamily="34" charset="0"/>
                <a:cs typeface="Times New Roman" panose="02020603050405020304" pitchFamily="18" charset="0"/>
              </a:rPr>
              <a:t>methods and out of all algorithm,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gradient boosting regressor yields </a:t>
            </a:r>
            <a:r>
              <a:rPr lang="en-IN" sz="1400" dirty="0">
                <a:latin typeface="Times New Roman" panose="02020603050405020304" pitchFamily="18" charset="0"/>
                <a:ea typeface="Calibri" panose="020F0502020204030204" pitchFamily="34" charset="0"/>
                <a:cs typeface="Times New Roman" panose="02020603050405020304" pitchFamily="18" charset="0"/>
              </a:rPr>
              <a:t>the best results.</a:t>
            </a:r>
          </a:p>
          <a:p>
            <a:pPr>
              <a:lnSpc>
                <a:spcPct val="150000"/>
              </a:lnSpc>
            </a:pPr>
            <a:endParaRPr lang="en-US" sz="14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smtClean="0">
                <a:latin typeface="Times New Roman" panose="02020603050405020304" pitchFamily="18" charset="0"/>
                <a:ea typeface="Calibri" panose="020F0502020204030204" pitchFamily="34" charset="0"/>
                <a:cs typeface="Times New Roman" panose="02020603050405020304" pitchFamily="18" charset="0"/>
              </a:rPr>
              <a:t>I have also used cross validation technique to find the trade-off between bias&amp; variance </a:t>
            </a: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N" sz="1400" dirty="0">
                <a:latin typeface="Times New Roman" panose="02020603050405020304" pitchFamily="18" charset="0"/>
                <a:cs typeface="Times New Roman" panose="02020603050405020304" pitchFamily="18" charset="0"/>
              </a:rPr>
              <a:t>This house price prediction can be used market development as well as for economic development of the country.</a:t>
            </a:r>
          </a:p>
        </p:txBody>
      </p:sp>
    </p:spTree>
    <p:extLst>
      <p:ext uri="{BB962C8B-B14F-4D97-AF65-F5344CB8AC3E}">
        <p14:creationId xmlns:p14="http://schemas.microsoft.com/office/powerpoint/2010/main" val="597981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smtClean="0"/>
              <a:t>Problem Statement Analysis</a:t>
            </a:r>
            <a:endParaRPr lang="en-IN" sz="3200" dirty="0"/>
          </a:p>
        </p:txBody>
      </p:sp>
      <p:sp>
        <p:nvSpPr>
          <p:cNvPr id="3" name="Content Placeholder 2"/>
          <p:cNvSpPr>
            <a:spLocks noGrp="1"/>
          </p:cNvSpPr>
          <p:nvPr>
            <p:ph idx="1"/>
          </p:nvPr>
        </p:nvSpPr>
        <p:spPr/>
        <p:txBody>
          <a:bodyPr>
            <a:normAutofit fontScale="85000" lnSpcReduction="20000"/>
          </a:bodyPr>
          <a:lstStyle/>
          <a:p>
            <a:r>
              <a:rPr lang="en-US" sz="1400" dirty="0" smtClean="0"/>
              <a:t>An US based housing company wanted to enter into Australian market and wanted to understand whether to invest or not.</a:t>
            </a:r>
          </a:p>
          <a:p>
            <a:endParaRPr lang="en-US" sz="1400" dirty="0" smtClean="0"/>
          </a:p>
          <a:p>
            <a:endParaRPr lang="en-US" sz="1400" dirty="0"/>
          </a:p>
          <a:p>
            <a:endParaRPr lang="en-US" sz="1400" dirty="0"/>
          </a:p>
          <a:p>
            <a:r>
              <a:rPr lang="en-US" sz="1400" dirty="0" smtClean="0"/>
              <a:t>They wanted to buy prospective properties and sell them at a higher price.</a:t>
            </a:r>
          </a:p>
          <a:p>
            <a:endParaRPr lang="en-US" sz="1400" dirty="0"/>
          </a:p>
          <a:p>
            <a:endParaRPr lang="en-US" sz="1400" dirty="0" smtClean="0"/>
          </a:p>
          <a:p>
            <a:endParaRPr lang="en-US" sz="1400" dirty="0"/>
          </a:p>
          <a:p>
            <a:r>
              <a:rPr lang="en-US" sz="1400" dirty="0" smtClean="0"/>
              <a:t>For this they have collected a dataset and want to know what are factors to predict the price and how these variables can impact the price.</a:t>
            </a:r>
          </a:p>
          <a:p>
            <a:endParaRPr lang="en-US" sz="1400" dirty="0"/>
          </a:p>
          <a:p>
            <a:endParaRPr lang="en-US" sz="1400" dirty="0" smtClean="0"/>
          </a:p>
          <a:p>
            <a:r>
              <a:rPr lang="en-US" sz="1400" dirty="0" smtClean="0"/>
              <a:t>They want to use various data science application to know whether it will be a profitable market to enter or not.</a:t>
            </a:r>
            <a:endParaRPr lang="en-IN" sz="1400" dirty="0"/>
          </a:p>
        </p:txBody>
      </p:sp>
    </p:spTree>
    <p:extLst>
      <p:ext uri="{BB962C8B-B14F-4D97-AF65-F5344CB8AC3E}">
        <p14:creationId xmlns:p14="http://schemas.microsoft.com/office/powerpoint/2010/main" val="3421258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38509" cy="679904"/>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Exploratory data analysis process</a:t>
            </a:r>
            <a:endParaRPr lang="en-IN" sz="3200" dirty="0"/>
          </a:p>
        </p:txBody>
      </p:sp>
      <p:pic>
        <p:nvPicPr>
          <p:cNvPr id="4" name="Content Placeholder 3"/>
          <p:cNvPicPr>
            <a:picLocks noGrp="1" noChangeAspect="1"/>
          </p:cNvPicPr>
          <p:nvPr>
            <p:ph idx="1"/>
          </p:nvPr>
        </p:nvPicPr>
        <p:blipFill>
          <a:blip r:embed="rId2"/>
          <a:stretch>
            <a:fillRect/>
          </a:stretch>
        </p:blipFill>
        <p:spPr>
          <a:xfrm>
            <a:off x="3856311" y="1507988"/>
            <a:ext cx="4343400" cy="26955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358538" y="5181599"/>
            <a:ext cx="9797143"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From the above output parameters, we find out that how the sales price are distributed across the dataset using the describe function.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990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4142558" y="2271565"/>
            <a:ext cx="3543300" cy="9334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201784" y="4213134"/>
            <a:ext cx="886968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111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2565100" y="1881051"/>
            <a:ext cx="6726946" cy="29089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506583" y="5782491"/>
            <a:ext cx="100845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By using columns function we find out name of each columns available in the dataset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105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3684723" y="1670050"/>
            <a:ext cx="4181475" cy="28765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705394" y="5303520"/>
            <a:ext cx="106941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940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12680" cy="61023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2188619" y="1582032"/>
            <a:ext cx="8915400" cy="26345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flipH="1">
            <a:off x="1029786" y="5364480"/>
            <a:ext cx="1057873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From the describe method we got to know the  five point summary analysis for a continuous variable.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610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4" name="Content Placeholder 3"/>
          <p:cNvPicPr>
            <a:picLocks noGrp="1" noChangeAspect="1"/>
          </p:cNvPicPr>
          <p:nvPr>
            <p:ph idx="1"/>
          </p:nvPr>
        </p:nvPicPr>
        <p:blipFill>
          <a:blip r:embed="rId2"/>
          <a:stretch>
            <a:fillRect/>
          </a:stretch>
        </p:blipFill>
        <p:spPr>
          <a:xfrm>
            <a:off x="3564437" y="1631133"/>
            <a:ext cx="3533775" cy="2971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flipH="1">
            <a:off x="1532709" y="5495109"/>
            <a:ext cx="890886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By using “</a:t>
            </a:r>
            <a:r>
              <a:rPr lang="en-US" sz="1400" dirty="0" err="1" smtClean="0">
                <a:latin typeface="Times New Roman" panose="02020603050405020304" pitchFamily="18" charset="0"/>
                <a:cs typeface="Times New Roman" panose="02020603050405020304" pitchFamily="18" charset="0"/>
              </a:rPr>
              <a:t>dtypes</a:t>
            </a:r>
            <a:r>
              <a:rPr lang="en-US" sz="1400" dirty="0" smtClean="0">
                <a:latin typeface="Times New Roman" panose="02020603050405020304" pitchFamily="18" charset="0"/>
                <a:cs typeface="Times New Roman" panose="02020603050405020304" pitchFamily="18" charset="0"/>
              </a:rPr>
              <a:t>” we got to know the data types for each of the columns.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654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9812383" cy="732155"/>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p:cNvPicPr>
            <a:picLocks noGrp="1"/>
          </p:cNvPicPr>
          <p:nvPr>
            <p:ph idx="1"/>
          </p:nvPr>
        </p:nvPicPr>
        <p:blipFill>
          <a:blip r:embed="rId2"/>
          <a:stretch>
            <a:fillRect/>
          </a:stretch>
        </p:blipFill>
        <p:spPr>
          <a:xfrm>
            <a:off x="3503503" y="1280160"/>
            <a:ext cx="4944509"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166949" y="5608319"/>
            <a:ext cx="10162901"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From the above factorplot I have understand the general zoning classification of the sale and sale price for the particular zone and also find out the type of dwelling involved in the sale of the house.</a:t>
            </a:r>
          </a:p>
        </p:txBody>
      </p:sp>
    </p:spTree>
    <p:extLst>
      <p:ext uri="{BB962C8B-B14F-4D97-AF65-F5344CB8AC3E}">
        <p14:creationId xmlns:p14="http://schemas.microsoft.com/office/powerpoint/2010/main" val="2569957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TotalTime>
  <Words>598</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Wisp</vt:lpstr>
      <vt:lpstr>HOUSE PRICE PREDICITION</vt:lpstr>
      <vt:lpstr>Problem Statement Analysis</vt:lpstr>
      <vt:lpstr>Exploratory data analysis process</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preprocessing stage</vt:lpstr>
      <vt:lpstr>Data preprocessing stage</vt:lpstr>
      <vt:lpstr>Model building process </vt:lpstr>
      <vt:lpstr>Model Dashboard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sodainmind</cp:lastModifiedBy>
  <cp:revision>11</cp:revision>
  <dcterms:created xsi:type="dcterms:W3CDTF">2021-02-20T08:16:17Z</dcterms:created>
  <dcterms:modified xsi:type="dcterms:W3CDTF">2021-02-20T09:57:09Z</dcterms:modified>
</cp:coreProperties>
</file>