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9753600" cy="7315200"/>
  <p:notesSz cx="6858000" cy="9144000"/>
  <p:embeddedFontLst>
    <p:embeddedFont>
      <p:font typeface="Nourd Bold" charset="1" panose="00000800000000000000"/>
      <p:regular r:id="rId15"/>
    </p:embeddedFont>
    <p:embeddedFont>
      <p:font typeface="Nourd" charset="1" panose="00000500000000000000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AF2E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0" y="0"/>
            <a:ext cx="9753600" cy="7315200"/>
            <a:chOff x="0" y="0"/>
            <a:chExt cx="13004800" cy="9753600"/>
          </a:xfrm>
        </p:grpSpPr>
        <p:sp>
          <p:nvSpPr>
            <p:cNvPr name="Freeform 3" id="3" descr="e2ce5d32-028b-49e5-a196-a6a58f713cd0.png"/>
            <p:cNvSpPr/>
            <p:nvPr/>
          </p:nvSpPr>
          <p:spPr>
            <a:xfrm flipH="false" flipV="false" rot="0">
              <a:off x="0" y="0"/>
              <a:ext cx="13004800" cy="9753600"/>
            </a:xfrm>
            <a:custGeom>
              <a:avLst/>
              <a:gdLst/>
              <a:ahLst/>
              <a:cxnLst/>
              <a:rect r="r" b="b" t="t" l="l"/>
              <a:pathLst>
                <a:path h="9753600" w="13004800">
                  <a:moveTo>
                    <a:pt x="0" y="0"/>
                  </a:moveTo>
                  <a:lnTo>
                    <a:pt x="13004800" y="0"/>
                  </a:lnTo>
                  <a:lnTo>
                    <a:pt x="13004800" y="9753600"/>
                  </a:lnTo>
                  <a:lnTo>
                    <a:pt x="0" y="97536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6249" t="0" r="-6249" b="0"/>
              </a:stretch>
            </a:blipFill>
          </p:spPr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FAF2E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87680" y="292947"/>
            <a:ext cx="8778240" cy="1412565"/>
            <a:chOff x="0" y="0"/>
            <a:chExt cx="11704320" cy="188342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704320" cy="1883420"/>
            </a:xfrm>
            <a:custGeom>
              <a:avLst/>
              <a:gdLst/>
              <a:ahLst/>
              <a:cxnLst/>
              <a:rect r="r" b="b" t="t" l="l"/>
              <a:pathLst>
                <a:path h="1883420" w="11704320">
                  <a:moveTo>
                    <a:pt x="0" y="0"/>
                  </a:moveTo>
                  <a:lnTo>
                    <a:pt x="11704320" y="0"/>
                  </a:lnTo>
                  <a:lnTo>
                    <a:pt x="11704320" y="1883420"/>
                  </a:lnTo>
                  <a:lnTo>
                    <a:pt x="0" y="188342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0"/>
              <a:ext cx="11704320" cy="1883420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5040"/>
                </a:lnSpc>
              </a:pPr>
              <a:r>
                <a:rPr lang="en-US" b="true" sz="4200" spc="331">
                  <a:solidFill>
                    <a:srgbClr val="51604D"/>
                  </a:solidFill>
                  <a:latin typeface="Nourd Bold"/>
                  <a:ea typeface="Nourd Bold"/>
                  <a:cs typeface="Nourd Bold"/>
                  <a:sym typeface="Nourd Bold"/>
                </a:rPr>
                <a:t>INTRODUCTION &amp; OBJECTIVE</a:t>
              </a: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579120" y="2003096"/>
            <a:ext cx="8595360" cy="4552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334149" indent="-167075" lvl="1">
              <a:lnSpc>
                <a:spcPts val="3116"/>
              </a:lnSpc>
              <a:buFont typeface="Arial"/>
              <a:buChar char="•"/>
            </a:pPr>
            <a:r>
              <a:rPr lang="en-US" sz="2597" spc="114">
                <a:solidFill>
                  <a:srgbClr val="51604D"/>
                </a:solidFill>
                <a:latin typeface="Nourd"/>
                <a:ea typeface="Nourd"/>
                <a:cs typeface="Nourd"/>
                <a:sym typeface="Nourd"/>
              </a:rPr>
              <a:t>The retail company operates across multiple product categories and warehouses. </a:t>
            </a:r>
          </a:p>
          <a:p>
            <a:pPr algn="just" marL="334259" indent="-167130" lvl="1">
              <a:lnSpc>
                <a:spcPts val="3116"/>
              </a:lnSpc>
              <a:buFont typeface="Arial"/>
              <a:buChar char="•"/>
            </a:pPr>
            <a:r>
              <a:rPr lang="en-US" sz="2597" spc="114">
                <a:solidFill>
                  <a:srgbClr val="51604D"/>
                </a:solidFill>
                <a:latin typeface="Nourd"/>
                <a:ea typeface="Nourd"/>
                <a:cs typeface="Nourd"/>
                <a:sym typeface="Nourd"/>
              </a:rPr>
              <a:t>This analysis, conducted using SQL and Power BI, aims to identify opportunities for improving pricing, ratings, and stock management.</a:t>
            </a:r>
          </a:p>
          <a:p>
            <a:pPr algn="l" marL="334259" indent="-167130" lvl="1">
              <a:lnSpc>
                <a:spcPts val="3116"/>
              </a:lnSpc>
            </a:pPr>
          </a:p>
          <a:p>
            <a:pPr algn="l">
              <a:lnSpc>
                <a:spcPts val="3116"/>
              </a:lnSpc>
            </a:pPr>
            <a:r>
              <a:rPr lang="en-US" b="true" sz="2597" spc="114">
                <a:solidFill>
                  <a:srgbClr val="51604D"/>
                </a:solidFill>
                <a:latin typeface="Nourd Bold"/>
                <a:ea typeface="Nourd Bold"/>
                <a:cs typeface="Nourd Bold"/>
                <a:sym typeface="Nourd Bold"/>
              </a:rPr>
              <a:t>Objectives:</a:t>
            </a:r>
          </a:p>
          <a:p>
            <a:pPr algn="l" marL="517585" indent="-258793" lvl="1">
              <a:lnSpc>
                <a:spcPts val="2876"/>
              </a:lnSpc>
              <a:buAutoNum type="arabicPeriod" startAt="1"/>
            </a:pPr>
            <a:r>
              <a:rPr lang="en-US" sz="2397" spc="105">
                <a:solidFill>
                  <a:srgbClr val="51604D"/>
                </a:solidFill>
                <a:latin typeface="Nourd"/>
                <a:ea typeface="Nourd"/>
                <a:cs typeface="Nourd"/>
                <a:sym typeface="Nourd"/>
              </a:rPr>
              <a:t>Identify top-performing and premium-priced products</a:t>
            </a:r>
          </a:p>
          <a:p>
            <a:pPr algn="l" marL="517585" indent="-258793" lvl="1">
              <a:lnSpc>
                <a:spcPts val="2876"/>
              </a:lnSpc>
              <a:buAutoNum type="arabicPeriod" startAt="1"/>
            </a:pPr>
            <a:r>
              <a:rPr lang="en-US" sz="2397" spc="105">
                <a:solidFill>
                  <a:srgbClr val="51604D"/>
                </a:solidFill>
                <a:latin typeface="Nourd"/>
                <a:ea typeface="Nourd"/>
                <a:cs typeface="Nourd"/>
                <a:sym typeface="Nourd"/>
              </a:rPr>
              <a:t>Analyze product ratings, reviews, and stock correlation</a:t>
            </a:r>
          </a:p>
          <a:p>
            <a:pPr algn="l" marL="517585" indent="-258793" lvl="1">
              <a:lnSpc>
                <a:spcPts val="2876"/>
              </a:lnSpc>
              <a:buAutoNum type="arabicPeriod" startAt="1"/>
            </a:pPr>
            <a:r>
              <a:rPr lang="en-US" sz="2397" spc="105">
                <a:solidFill>
                  <a:srgbClr val="51604D"/>
                </a:solidFill>
                <a:latin typeface="Nourd"/>
                <a:ea typeface="Nourd"/>
                <a:cs typeface="Nourd"/>
                <a:sym typeface="Nourd"/>
              </a:rPr>
              <a:t>Evaluate warehouse performance and return policy efficiency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AF2E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87680" y="292947"/>
            <a:ext cx="8778240" cy="1219200"/>
            <a:chOff x="0" y="0"/>
            <a:chExt cx="11704320" cy="16256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704320" cy="1625600"/>
            </a:xfrm>
            <a:custGeom>
              <a:avLst/>
              <a:gdLst/>
              <a:ahLst/>
              <a:cxnLst/>
              <a:rect r="r" b="b" t="t" l="l"/>
              <a:pathLst>
                <a:path h="1625600" w="11704320">
                  <a:moveTo>
                    <a:pt x="0" y="0"/>
                  </a:moveTo>
                  <a:lnTo>
                    <a:pt x="11704320" y="0"/>
                  </a:lnTo>
                  <a:lnTo>
                    <a:pt x="11704320" y="1625600"/>
                  </a:lnTo>
                  <a:lnTo>
                    <a:pt x="0" y="16256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0"/>
              <a:ext cx="11704320" cy="1625600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5040"/>
                </a:lnSpc>
              </a:pPr>
              <a:r>
                <a:rPr lang="en-US" b="true" sz="4200" spc="331">
                  <a:solidFill>
                    <a:srgbClr val="51604D"/>
                  </a:solidFill>
                  <a:latin typeface="Nourd Bold"/>
                  <a:ea typeface="Nourd Bold"/>
                  <a:cs typeface="Nourd Bold"/>
                  <a:sym typeface="Nourd Bold"/>
                </a:rPr>
                <a:t>SQL INSIGHTS SUMMARY</a:t>
              </a: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056960" y="3061160"/>
            <a:ext cx="7531958" cy="3713202"/>
          </a:xfrm>
          <a:custGeom>
            <a:avLst/>
            <a:gdLst/>
            <a:ahLst/>
            <a:cxnLst/>
            <a:rect r="r" b="b" t="t" l="l"/>
            <a:pathLst>
              <a:path h="3713202" w="7531958">
                <a:moveTo>
                  <a:pt x="0" y="0"/>
                </a:moveTo>
                <a:lnTo>
                  <a:pt x="7531958" y="0"/>
                </a:lnTo>
                <a:lnTo>
                  <a:pt x="7531958" y="3713202"/>
                </a:lnTo>
                <a:lnTo>
                  <a:pt x="0" y="371320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2412" r="0" b="-7598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579120" y="1633490"/>
            <a:ext cx="8595360" cy="1171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20"/>
              </a:lnSpc>
            </a:pPr>
            <a:r>
              <a:rPr lang="en-US" b="true" sz="2600" spc="114">
                <a:solidFill>
                  <a:srgbClr val="51604D"/>
                </a:solidFill>
                <a:latin typeface="Nourd Bold"/>
                <a:ea typeface="Nourd Bold"/>
                <a:cs typeface="Nourd Bold"/>
                <a:sym typeface="Nourd Bold"/>
              </a:rPr>
              <a:t>High-Priced Products by Category</a:t>
            </a:r>
          </a:p>
          <a:p>
            <a:pPr algn="l">
              <a:lnSpc>
                <a:spcPts val="3120"/>
              </a:lnSpc>
            </a:pPr>
            <a:r>
              <a:rPr lang="en-US" sz="2600" spc="114">
                <a:solidFill>
                  <a:srgbClr val="51604D"/>
                </a:solidFill>
                <a:latin typeface="Nourd"/>
                <a:ea typeface="Nourd"/>
                <a:cs typeface="Nourd"/>
                <a:sym typeface="Nourd"/>
              </a:rPr>
              <a:t>Identified products priced above category average; mainly from select suppliers.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AF2E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87680" y="292947"/>
            <a:ext cx="8778240" cy="1219200"/>
            <a:chOff x="0" y="0"/>
            <a:chExt cx="11704320" cy="16256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704320" cy="1625600"/>
            </a:xfrm>
            <a:custGeom>
              <a:avLst/>
              <a:gdLst/>
              <a:ahLst/>
              <a:cxnLst/>
              <a:rect r="r" b="b" t="t" l="l"/>
              <a:pathLst>
                <a:path h="1625600" w="11704320">
                  <a:moveTo>
                    <a:pt x="0" y="0"/>
                  </a:moveTo>
                  <a:lnTo>
                    <a:pt x="11704320" y="0"/>
                  </a:lnTo>
                  <a:lnTo>
                    <a:pt x="11704320" y="1625600"/>
                  </a:lnTo>
                  <a:lnTo>
                    <a:pt x="0" y="16256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0"/>
              <a:ext cx="11704320" cy="1625600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5040"/>
                </a:lnSpc>
              </a:pPr>
              <a:r>
                <a:rPr lang="en-US" b="true" sz="4200" spc="331">
                  <a:solidFill>
                    <a:srgbClr val="51604D"/>
                  </a:solidFill>
                  <a:latin typeface="Nourd Bold"/>
                  <a:ea typeface="Nourd Bold"/>
                  <a:cs typeface="Nourd Bold"/>
                  <a:sym typeface="Nourd Bold"/>
                </a:rPr>
                <a:t>SQL INSIGHTS SUMMARY</a:t>
              </a: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394488" y="3518922"/>
            <a:ext cx="6479251" cy="2521716"/>
          </a:xfrm>
          <a:custGeom>
            <a:avLst/>
            <a:gdLst/>
            <a:ahLst/>
            <a:cxnLst/>
            <a:rect r="r" b="b" t="t" l="l"/>
            <a:pathLst>
              <a:path h="2521716" w="6479251">
                <a:moveTo>
                  <a:pt x="0" y="0"/>
                </a:moveTo>
                <a:lnTo>
                  <a:pt x="6479251" y="0"/>
                </a:lnTo>
                <a:lnTo>
                  <a:pt x="6479251" y="2521717"/>
                </a:lnTo>
                <a:lnTo>
                  <a:pt x="0" y="252171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2749" r="-4815" b="-7561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847808" y="1772168"/>
            <a:ext cx="8057984" cy="1171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20"/>
              </a:lnSpc>
            </a:pPr>
            <a:r>
              <a:rPr lang="en-US" b="true" sz="2600" spc="114">
                <a:solidFill>
                  <a:srgbClr val="51604D"/>
                </a:solidFill>
                <a:latin typeface="Nourd Bold"/>
                <a:ea typeface="Nourd Bold"/>
                <a:cs typeface="Nourd Bold"/>
                <a:sym typeface="Nourd Bold"/>
              </a:rPr>
              <a:t>Top-Rated Categories</a:t>
            </a:r>
          </a:p>
          <a:p>
            <a:pPr algn="l">
              <a:lnSpc>
                <a:spcPts val="3120"/>
              </a:lnSpc>
            </a:pPr>
            <a:r>
              <a:rPr lang="en-US" sz="2600" spc="114">
                <a:solidFill>
                  <a:srgbClr val="51604D"/>
                </a:solidFill>
                <a:latin typeface="Nourd"/>
                <a:ea typeface="Nourd"/>
                <a:cs typeface="Nourd"/>
                <a:sym typeface="Nourd"/>
              </a:rPr>
              <a:t>Electronics and Home Appliances achieved the highest ratings.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AF2E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87680" y="292947"/>
            <a:ext cx="8778240" cy="1219200"/>
            <a:chOff x="0" y="0"/>
            <a:chExt cx="11704320" cy="16256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704320" cy="1625600"/>
            </a:xfrm>
            <a:custGeom>
              <a:avLst/>
              <a:gdLst/>
              <a:ahLst/>
              <a:cxnLst/>
              <a:rect r="r" b="b" t="t" l="l"/>
              <a:pathLst>
                <a:path h="1625600" w="11704320">
                  <a:moveTo>
                    <a:pt x="0" y="0"/>
                  </a:moveTo>
                  <a:lnTo>
                    <a:pt x="11704320" y="0"/>
                  </a:lnTo>
                  <a:lnTo>
                    <a:pt x="11704320" y="1625600"/>
                  </a:lnTo>
                  <a:lnTo>
                    <a:pt x="0" y="16256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0"/>
              <a:ext cx="11704320" cy="1625600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5040"/>
                </a:lnSpc>
              </a:pPr>
              <a:r>
                <a:rPr lang="en-US" b="true" sz="4200" spc="331">
                  <a:solidFill>
                    <a:srgbClr val="51604D"/>
                  </a:solidFill>
                  <a:latin typeface="Nourd Bold"/>
                  <a:ea typeface="Nourd Bold"/>
                  <a:cs typeface="Nourd Bold"/>
                  <a:sym typeface="Nourd Bold"/>
                </a:rPr>
                <a:t>SQL INSIGHTS SUMMARY</a:t>
              </a: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362038" y="3118671"/>
            <a:ext cx="6513308" cy="2130432"/>
          </a:xfrm>
          <a:custGeom>
            <a:avLst/>
            <a:gdLst/>
            <a:ahLst/>
            <a:cxnLst/>
            <a:rect r="r" b="b" t="t" l="l"/>
            <a:pathLst>
              <a:path h="2130432" w="6513308">
                <a:moveTo>
                  <a:pt x="0" y="0"/>
                </a:moveTo>
                <a:lnTo>
                  <a:pt x="6513308" y="0"/>
                </a:lnTo>
                <a:lnTo>
                  <a:pt x="6513308" y="2130432"/>
                </a:lnTo>
                <a:lnTo>
                  <a:pt x="0" y="213043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697" t="-2594" r="-2828" b="-598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795804" y="1685494"/>
            <a:ext cx="8161992" cy="752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20"/>
              </a:lnSpc>
            </a:pPr>
            <a:r>
              <a:rPr lang="en-US" b="true" sz="2600" spc="114">
                <a:solidFill>
                  <a:srgbClr val="51604D"/>
                </a:solidFill>
                <a:latin typeface="Nourd Bold"/>
                <a:ea typeface="Nourd Bold"/>
                <a:cs typeface="Nourd Bold"/>
                <a:sym typeface="Nourd Bold"/>
              </a:rPr>
              <a:t>Most Reviewed Products per Warehouse</a:t>
            </a:r>
          </a:p>
          <a:p>
            <a:pPr algn="l">
              <a:lnSpc>
                <a:spcPts val="2880"/>
              </a:lnSpc>
            </a:pPr>
            <a:r>
              <a:rPr lang="en-US" sz="2400" spc="105">
                <a:solidFill>
                  <a:srgbClr val="51604D"/>
                </a:solidFill>
                <a:latin typeface="Nourd"/>
                <a:ea typeface="Nourd"/>
                <a:cs typeface="Nourd"/>
                <a:sym typeface="Nourd"/>
              </a:rPr>
              <a:t>Warehouse 2 shows highest engagement.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AF2E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87680" y="292947"/>
            <a:ext cx="8778240" cy="1219200"/>
            <a:chOff x="0" y="0"/>
            <a:chExt cx="11704320" cy="16256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704320" cy="1625600"/>
            </a:xfrm>
            <a:custGeom>
              <a:avLst/>
              <a:gdLst/>
              <a:ahLst/>
              <a:cxnLst/>
              <a:rect r="r" b="b" t="t" l="l"/>
              <a:pathLst>
                <a:path h="1625600" w="11704320">
                  <a:moveTo>
                    <a:pt x="0" y="0"/>
                  </a:moveTo>
                  <a:lnTo>
                    <a:pt x="11704320" y="0"/>
                  </a:lnTo>
                  <a:lnTo>
                    <a:pt x="11704320" y="1625600"/>
                  </a:lnTo>
                  <a:lnTo>
                    <a:pt x="0" y="16256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0"/>
              <a:ext cx="11704320" cy="1625600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5040"/>
                </a:lnSpc>
              </a:pPr>
              <a:r>
                <a:rPr lang="en-US" b="true" sz="4200" spc="331">
                  <a:solidFill>
                    <a:srgbClr val="51604D"/>
                  </a:solidFill>
                  <a:latin typeface="Nourd Bold"/>
                  <a:ea typeface="Nourd Bold"/>
                  <a:cs typeface="Nourd Bold"/>
                  <a:sym typeface="Nourd Bold"/>
                </a:rPr>
                <a:t>SQL INSIGHTS SUMMARY</a:t>
              </a: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579120" y="3436957"/>
            <a:ext cx="8072629" cy="1518114"/>
          </a:xfrm>
          <a:custGeom>
            <a:avLst/>
            <a:gdLst/>
            <a:ahLst/>
            <a:cxnLst/>
            <a:rect r="r" b="b" t="t" l="l"/>
            <a:pathLst>
              <a:path h="1518114" w="8072629">
                <a:moveTo>
                  <a:pt x="0" y="0"/>
                </a:moveTo>
                <a:lnTo>
                  <a:pt x="8072629" y="0"/>
                </a:lnTo>
                <a:lnTo>
                  <a:pt x="8072629" y="1518114"/>
                </a:lnTo>
                <a:lnTo>
                  <a:pt x="0" y="151811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091" t="0" r="-1091" b="-6851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579120" y="1754833"/>
            <a:ext cx="8595360" cy="1114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20"/>
              </a:lnSpc>
            </a:pPr>
            <a:r>
              <a:rPr lang="en-US" b="true" sz="2600" spc="114">
                <a:solidFill>
                  <a:srgbClr val="51604D"/>
                </a:solidFill>
                <a:latin typeface="Nourd Bold"/>
                <a:ea typeface="Nourd Bold"/>
                <a:cs typeface="Nourd Bold"/>
                <a:sym typeface="Nourd Bold"/>
              </a:rPr>
              <a:t>Return Policy Analysis</a:t>
            </a:r>
          </a:p>
          <a:p>
            <a:pPr algn="l">
              <a:lnSpc>
                <a:spcPts val="2880"/>
              </a:lnSpc>
            </a:pPr>
            <a:r>
              <a:rPr lang="en-US" sz="2400" spc="105">
                <a:solidFill>
                  <a:srgbClr val="51604D"/>
                </a:solidFill>
                <a:latin typeface="Nourd"/>
                <a:ea typeface="Nourd"/>
                <a:cs typeface="Nourd"/>
                <a:sym typeface="Nourd"/>
              </a:rPr>
              <a:t>Longer return windows boost customer trust but slow stock turnover.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AF2E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79120" y="231267"/>
            <a:ext cx="8595360" cy="428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b="true" sz="2799" spc="123">
                <a:solidFill>
                  <a:srgbClr val="51604D"/>
                </a:solidFill>
                <a:latin typeface="Nourd Bold"/>
                <a:ea typeface="Nourd Bold"/>
                <a:cs typeface="Nourd Bold"/>
                <a:sym typeface="Nourd Bold"/>
              </a:rPr>
              <a:t>POWER BI VISUAL INSIGHTS</a:t>
            </a:r>
          </a:p>
        </p:txBody>
      </p:sp>
      <p:grpSp>
        <p:nvGrpSpPr>
          <p:cNvPr name="Group 3" id="3"/>
          <p:cNvGrpSpPr>
            <a:grpSpLocks noChangeAspect="true"/>
          </p:cNvGrpSpPr>
          <p:nvPr/>
        </p:nvGrpSpPr>
        <p:grpSpPr>
          <a:xfrm rot="0">
            <a:off x="487680" y="1062034"/>
            <a:ext cx="8778240" cy="5657088"/>
            <a:chOff x="0" y="0"/>
            <a:chExt cx="11704320" cy="7542784"/>
          </a:xfrm>
        </p:grpSpPr>
        <p:sp>
          <p:nvSpPr>
            <p:cNvPr name="Freeform 4" id="4" descr="8ecccc45-5618-4d4b-a06c-9285a931732d.png"/>
            <p:cNvSpPr/>
            <p:nvPr/>
          </p:nvSpPr>
          <p:spPr>
            <a:xfrm flipH="false" flipV="false" rot="0">
              <a:off x="0" y="0"/>
              <a:ext cx="11704320" cy="7542784"/>
            </a:xfrm>
            <a:custGeom>
              <a:avLst/>
              <a:gdLst/>
              <a:ahLst/>
              <a:cxnLst/>
              <a:rect r="r" b="b" t="t" l="l"/>
              <a:pathLst>
                <a:path h="7542784" w="11704320">
                  <a:moveTo>
                    <a:pt x="0" y="0"/>
                  </a:moveTo>
                  <a:lnTo>
                    <a:pt x="11704320" y="0"/>
                  </a:lnTo>
                  <a:lnTo>
                    <a:pt x="11704320" y="7542784"/>
                  </a:lnTo>
                  <a:lnTo>
                    <a:pt x="0" y="754278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2366" t="0" r="-2366" b="0"/>
              </a:stretch>
            </a:blipFill>
          </p:spPr>
        </p:sp>
      </p:grp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bg>
      <p:bgPr>
        <a:solidFill>
          <a:srgbClr val="FAF2E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87680" y="292947"/>
            <a:ext cx="8778240" cy="1412565"/>
            <a:chOff x="0" y="0"/>
            <a:chExt cx="11704320" cy="188342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704320" cy="1883420"/>
            </a:xfrm>
            <a:custGeom>
              <a:avLst/>
              <a:gdLst/>
              <a:ahLst/>
              <a:cxnLst/>
              <a:rect r="r" b="b" t="t" l="l"/>
              <a:pathLst>
                <a:path h="1883420" w="11704320">
                  <a:moveTo>
                    <a:pt x="0" y="0"/>
                  </a:moveTo>
                  <a:lnTo>
                    <a:pt x="11704320" y="0"/>
                  </a:lnTo>
                  <a:lnTo>
                    <a:pt x="11704320" y="1883420"/>
                  </a:lnTo>
                  <a:lnTo>
                    <a:pt x="0" y="188342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0"/>
              <a:ext cx="11704320" cy="1883420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5040"/>
                </a:lnSpc>
              </a:pPr>
              <a:r>
                <a:rPr lang="en-US" b="true" sz="4200" spc="331">
                  <a:solidFill>
                    <a:srgbClr val="51604D"/>
                  </a:solidFill>
                  <a:latin typeface="Nourd Bold"/>
                  <a:ea typeface="Nourd Bold"/>
                  <a:cs typeface="Nourd Bold"/>
                  <a:sym typeface="Nourd Bold"/>
                </a:rPr>
                <a:t>KEY FINDINGS &amp; BUSINESS INSIGHTS</a:t>
              </a: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579120" y="2220638"/>
            <a:ext cx="8595360" cy="3514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334603" indent="-167301" lvl="1">
              <a:lnSpc>
                <a:spcPts val="3120"/>
              </a:lnSpc>
              <a:buFont typeface="Arial"/>
              <a:buChar char="•"/>
            </a:pPr>
            <a:r>
              <a:rPr lang="en-US" sz="2600" spc="114">
                <a:solidFill>
                  <a:srgbClr val="51604D"/>
                </a:solidFill>
                <a:latin typeface="Nourd"/>
                <a:ea typeface="Nourd"/>
                <a:cs typeface="Nourd"/>
                <a:sym typeface="Nourd"/>
              </a:rPr>
              <a:t>Clothing, Home, and Electronics drive maximum revenue.</a:t>
            </a:r>
          </a:p>
          <a:p>
            <a:pPr algn="just" marL="334603" indent="-167301" lvl="1">
              <a:lnSpc>
                <a:spcPts val="3120"/>
              </a:lnSpc>
              <a:buFont typeface="Arial"/>
              <a:buChar char="•"/>
            </a:pPr>
            <a:r>
              <a:rPr lang="en-US" sz="2600" spc="114">
                <a:solidFill>
                  <a:srgbClr val="51604D"/>
                </a:solidFill>
                <a:latin typeface="Nourd"/>
                <a:ea typeface="Nourd"/>
                <a:cs typeface="Nourd"/>
                <a:sym typeface="Nourd"/>
              </a:rPr>
              <a:t>Mid-priced products gain better ratings compared to premium ones.</a:t>
            </a:r>
          </a:p>
          <a:p>
            <a:pPr algn="just" marL="334603" indent="-167301" lvl="1">
              <a:lnSpc>
                <a:spcPts val="3120"/>
              </a:lnSpc>
              <a:buFont typeface="Arial"/>
              <a:buChar char="•"/>
            </a:pPr>
            <a:r>
              <a:rPr lang="en-US" sz="2600" spc="114">
                <a:solidFill>
                  <a:srgbClr val="51604D"/>
                </a:solidFill>
                <a:latin typeface="Nourd"/>
                <a:ea typeface="Nourd"/>
                <a:cs typeface="Nourd"/>
                <a:sym typeface="Nourd"/>
              </a:rPr>
              <a:t>Warehouse 1 achieves highest turnover efficiency.</a:t>
            </a:r>
          </a:p>
          <a:p>
            <a:pPr algn="just" marL="334603" indent="-167301" lvl="1">
              <a:lnSpc>
                <a:spcPts val="3120"/>
              </a:lnSpc>
              <a:buFont typeface="Arial"/>
              <a:buChar char="•"/>
            </a:pPr>
            <a:r>
              <a:rPr lang="en-US" sz="2600" spc="114">
                <a:solidFill>
                  <a:srgbClr val="51604D"/>
                </a:solidFill>
                <a:latin typeface="Nourd"/>
                <a:ea typeface="Nourd"/>
                <a:cs typeface="Nourd"/>
                <a:sym typeface="Nourd"/>
              </a:rPr>
              <a:t>7-day return policy performs best for high turnover products.</a:t>
            </a:r>
          </a:p>
          <a:p>
            <a:pPr algn="just" marL="334603" indent="-167301" lvl="1">
              <a:lnSpc>
                <a:spcPts val="3120"/>
              </a:lnSpc>
              <a:buFont typeface="Arial"/>
              <a:buChar char="•"/>
            </a:pPr>
            <a:r>
              <a:rPr lang="en-US" sz="2600" spc="114">
                <a:solidFill>
                  <a:srgbClr val="51604D"/>
                </a:solidFill>
                <a:latin typeface="Nourd"/>
                <a:ea typeface="Nourd"/>
                <a:cs typeface="Nourd"/>
                <a:sym typeface="Nourd"/>
              </a:rPr>
              <a:t>Strong correlation found between reviews and ratings - engagement drives higher sales.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bg>
      <p:bgPr>
        <a:solidFill>
          <a:srgbClr val="FAF2E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87680" y="362286"/>
            <a:ext cx="8778240" cy="1219200"/>
            <a:chOff x="0" y="0"/>
            <a:chExt cx="11704320" cy="16256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704320" cy="1625600"/>
            </a:xfrm>
            <a:custGeom>
              <a:avLst/>
              <a:gdLst/>
              <a:ahLst/>
              <a:cxnLst/>
              <a:rect r="r" b="b" t="t" l="l"/>
              <a:pathLst>
                <a:path h="1625600" w="11704320">
                  <a:moveTo>
                    <a:pt x="0" y="0"/>
                  </a:moveTo>
                  <a:lnTo>
                    <a:pt x="11704320" y="0"/>
                  </a:lnTo>
                  <a:lnTo>
                    <a:pt x="11704320" y="1625600"/>
                  </a:lnTo>
                  <a:lnTo>
                    <a:pt x="0" y="16256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0"/>
              <a:ext cx="11704320" cy="1625600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5040"/>
                </a:lnSpc>
              </a:pPr>
              <a:r>
                <a:rPr lang="en-US" b="true" sz="4200" spc="331">
                  <a:solidFill>
                    <a:srgbClr val="51604D"/>
                  </a:solidFill>
                  <a:latin typeface="Nourd Bold"/>
                  <a:ea typeface="Nourd Bold"/>
                  <a:cs typeface="Nourd Bold"/>
                  <a:sym typeface="Nourd Bold"/>
                </a:rPr>
                <a:t>CONCLUSION</a:t>
              </a: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579120" y="1943282"/>
            <a:ext cx="8595360" cy="4295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334493" indent="-167246" lvl="1">
              <a:lnSpc>
                <a:spcPts val="3120"/>
              </a:lnSpc>
              <a:buFont typeface="Arial"/>
              <a:buChar char="•"/>
            </a:pPr>
            <a:r>
              <a:rPr lang="en-US" sz="2600" spc="114">
                <a:solidFill>
                  <a:srgbClr val="51604D"/>
                </a:solidFill>
                <a:latin typeface="Nourd"/>
                <a:ea typeface="Nourd"/>
                <a:cs typeface="Nourd"/>
                <a:sym typeface="Nourd"/>
              </a:rPr>
              <a:t>This SQL and Power BI analysis provided actionable insights for operational efficiency.</a:t>
            </a:r>
          </a:p>
          <a:p>
            <a:pPr algn="just" marL="334603" indent="-167301" lvl="1">
              <a:lnSpc>
                <a:spcPts val="3120"/>
              </a:lnSpc>
              <a:buFont typeface="Arial"/>
              <a:buChar char="•"/>
            </a:pPr>
            <a:r>
              <a:rPr lang="en-US" sz="2600" spc="114">
                <a:solidFill>
                  <a:srgbClr val="51604D"/>
                </a:solidFill>
                <a:latin typeface="Nourd"/>
                <a:ea typeface="Nourd"/>
                <a:cs typeface="Nourd"/>
                <a:sym typeface="Nourd"/>
              </a:rPr>
              <a:t>Optimize inventory levels for low-turnover categories.</a:t>
            </a:r>
          </a:p>
          <a:p>
            <a:pPr algn="just" marL="334603" indent="-167301" lvl="1">
              <a:lnSpc>
                <a:spcPts val="3120"/>
              </a:lnSpc>
              <a:buFont typeface="Arial"/>
              <a:buChar char="•"/>
            </a:pPr>
            <a:r>
              <a:rPr lang="en-US" sz="2600" spc="114">
                <a:solidFill>
                  <a:srgbClr val="51604D"/>
                </a:solidFill>
                <a:latin typeface="Nourd"/>
                <a:ea typeface="Nourd"/>
                <a:cs typeface="Nourd"/>
                <a:sym typeface="Nourd"/>
              </a:rPr>
              <a:t>Align premium pricing with customer perception.</a:t>
            </a:r>
          </a:p>
          <a:p>
            <a:pPr algn="just" marL="334603" indent="-167301" lvl="1">
              <a:lnSpc>
                <a:spcPts val="3120"/>
              </a:lnSpc>
              <a:buFont typeface="Arial"/>
              <a:buChar char="•"/>
            </a:pPr>
            <a:r>
              <a:rPr lang="en-US" sz="2600" spc="114">
                <a:solidFill>
                  <a:srgbClr val="51604D"/>
                </a:solidFill>
                <a:latin typeface="Nourd"/>
                <a:ea typeface="Nourd"/>
                <a:cs typeface="Nourd"/>
                <a:sym typeface="Nourd"/>
              </a:rPr>
              <a:t>Standardize return policies to streamline stock flow.</a:t>
            </a:r>
          </a:p>
          <a:p>
            <a:pPr algn="just" marL="334493" indent="-167246" lvl="1">
              <a:lnSpc>
                <a:spcPts val="3120"/>
              </a:lnSpc>
              <a:buFont typeface="Arial"/>
              <a:buChar char="•"/>
            </a:pPr>
            <a:r>
              <a:rPr lang="en-US" sz="2600" spc="114">
                <a:solidFill>
                  <a:srgbClr val="51604D"/>
                </a:solidFill>
                <a:latin typeface="Nourd"/>
                <a:ea typeface="Nourd"/>
                <a:cs typeface="Nourd"/>
                <a:sym typeface="Nourd"/>
              </a:rPr>
              <a:t>Promote mid-priced, highly rated products to boost customer satisfaction.</a:t>
            </a:r>
          </a:p>
          <a:p>
            <a:pPr algn="just" marL="334603" indent="-167301" lvl="1">
              <a:lnSpc>
                <a:spcPts val="3120"/>
              </a:lnSpc>
              <a:buFont typeface="Arial"/>
              <a:buChar char="•"/>
            </a:pPr>
            <a:r>
              <a:rPr lang="en-US" sz="2600" spc="114">
                <a:solidFill>
                  <a:srgbClr val="51604D"/>
                </a:solidFill>
                <a:latin typeface="Nourd"/>
                <a:ea typeface="Nourd"/>
                <a:cs typeface="Nourd"/>
                <a:sym typeface="Nourd"/>
              </a:rPr>
              <a:t>Overall, this project demonstrates a data-driven approach to enhancing retail decision-making.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DAG2bVYklEQ</dc:identifier>
  <dcterms:modified xsi:type="dcterms:W3CDTF">2011-08-01T06:04:30Z</dcterms:modified>
  <cp:revision>1</cp:revision>
  <dc:title>Final_Retail_Storefront_Analysis_Presentation.pptx</dc:title>
</cp:coreProperties>
</file>