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241" r:id="rId1"/>
  </p:sldMasterIdLst>
  <p:notesMasterIdLst>
    <p:notesMasterId r:id="rId11"/>
  </p:notesMasterIdLst>
  <p:handoutMasterIdLst>
    <p:handoutMasterId r:id="rId12"/>
  </p:handoutMasterIdLst>
  <p:sldIdLst>
    <p:sldId id="305" r:id="rId2"/>
    <p:sldId id="257" r:id="rId3"/>
    <p:sldId id="306" r:id="rId4"/>
    <p:sldId id="307" r:id="rId5"/>
    <p:sldId id="308" r:id="rId6"/>
    <p:sldId id="314" r:id="rId7"/>
    <p:sldId id="309" r:id="rId8"/>
    <p:sldId id="313" r:id="rId9"/>
    <p:sldId id="312" r:id="rId10"/>
  </p:sldIdLst>
  <p:sldSz cx="9144000" cy="5143500" type="screen16x9"/>
  <p:notesSz cx="6858000" cy="9144000"/>
  <p:embeddedFontLst>
    <p:embeddedFont>
      <p:font typeface="Rockwell" pitchFamily="18" charset="0"/>
      <p:regular r:id="rId13"/>
      <p:bold r:id="rId14"/>
      <p:italic r:id="rId15"/>
      <p:boldItalic r:id="rId16"/>
    </p:embeddedFont>
    <p:embeddedFont>
      <p:font typeface="Calibri" pitchFamily="34" charset="0"/>
      <p:regular r:id="rId17"/>
      <p:bold r:id="rId18"/>
      <p:italic r:id="rId19"/>
      <p:boldItalic r:id="rId20"/>
    </p:embeddedFont>
    <p:embeddedFont>
      <p:font typeface="Tw Cen MT" pitchFamily="34" charset="0"/>
      <p:regular r:id="rId21"/>
      <p:bold r:id="rId22"/>
      <p:italic r:id="rId23"/>
      <p:boldItalic r:id="rId24"/>
    </p:embeddedFont>
    <p:embeddedFont>
      <p:font typeface="Aptos Narrow"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454">
          <p15:clr>
            <a:srgbClr val="9AA0A6"/>
          </p15:clr>
        </p15:guide>
        <p15:guide id="2" orient="horz" pos="397">
          <p15:clr>
            <a:srgbClr val="9AA0A6"/>
          </p15:clr>
        </p15:guide>
        <p15:guide id="3" orient="horz" pos="2843">
          <p15:clr>
            <a:srgbClr val="9AA0A6"/>
          </p15:clr>
        </p15:guide>
        <p15:guide id="4" pos="5306">
          <p15:clr>
            <a:srgbClr val="9AA0A6"/>
          </p15:clr>
        </p15:guide>
        <p15:guide id="5" orient="horz" pos="595">
          <p15:clr>
            <a:srgbClr val="9AA0A6"/>
          </p15:clr>
        </p15:guide>
        <p15:guide id="6" pos="254">
          <p15:clr>
            <a:srgbClr val="9AA0A6"/>
          </p15:clr>
        </p15:guide>
        <p15:guide id="7" pos="5506">
          <p15:clr>
            <a:srgbClr val="9AA0A6"/>
          </p15:clr>
        </p15:guide>
        <p15:guide id="8" orient="horz" pos="2993">
          <p15:clr>
            <a:srgbClr val="9AA0A6"/>
          </p15:clr>
        </p15:guide>
        <p15:guide id="9" pos="2880">
          <p15:clr>
            <a:srgbClr val="9AA0A6"/>
          </p15:clr>
        </p15:guide>
        <p15:guide id="10" orient="horz" pos="162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651B206C-45CF-4B4B-96B1-983EB3A9931C}">
  <a:tblStyle styleId="{651B206C-45CF-4B4B-96B1-983EB3A993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5" autoAdjust="0"/>
    <p:restoredTop sz="93741" autoAdjust="0"/>
  </p:normalViewPr>
  <p:slideViewPr>
    <p:cSldViewPr snapToGrid="0">
      <p:cViewPr>
        <p:scale>
          <a:sx n="100" d="100"/>
          <a:sy n="100" d="100"/>
        </p:scale>
        <p:origin x="-148" y="-52"/>
      </p:cViewPr>
      <p:guideLst>
        <p:guide orient="horz" pos="397"/>
        <p:guide orient="horz" pos="2843"/>
        <p:guide orient="horz" pos="595"/>
        <p:guide orient="horz" pos="2993"/>
        <p:guide orient="horz" pos="1620"/>
        <p:guide pos="454"/>
        <p:guide pos="5306"/>
        <p:guide pos="254"/>
        <p:guide pos="5506"/>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942E18C-559A-6A72-D3A2-1D9903F309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D80D7B05-AA4D-BB0C-CE92-1ABB65F1B7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707EF2-7385-4863-A37B-1BE309742FAE}" type="datetimeFigureOut">
              <a:rPr lang="en-IN" smtClean="0"/>
              <a:t>14-03-2025</a:t>
            </a:fld>
            <a:endParaRPr lang="en-IN"/>
          </a:p>
        </p:txBody>
      </p:sp>
      <p:sp>
        <p:nvSpPr>
          <p:cNvPr id="4" name="Footer Placeholder 3">
            <a:extLst>
              <a:ext uri="{FF2B5EF4-FFF2-40B4-BE49-F238E27FC236}">
                <a16:creationId xmlns:a16="http://schemas.microsoft.com/office/drawing/2014/main" xmlns="" id="{4611D11C-A6D9-093F-938D-0EC13E7291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42B47F99-F24D-DDB9-ABD6-3950C0571E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833B994-BCAD-4A75-81F1-DF43BB194844}" type="slidenum">
              <a:rPr lang="en-IN" smtClean="0"/>
              <a:t>‹#›</a:t>
            </a:fld>
            <a:endParaRPr lang="en-IN"/>
          </a:p>
        </p:txBody>
      </p:sp>
    </p:spTree>
    <p:extLst>
      <p:ext uri="{BB962C8B-B14F-4D97-AF65-F5344CB8AC3E}">
        <p14:creationId xmlns:p14="http://schemas.microsoft.com/office/powerpoint/2010/main" val="29834488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24004009"/>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0818" y="601724"/>
            <a:ext cx="6477805" cy="2190535"/>
          </a:xfrm>
        </p:spPr>
        <p:txBody>
          <a:bodyPr bIns="0" anchor="b">
            <a:normAutofit/>
          </a:bodyPr>
          <a:lstStyle>
            <a:lvl1pPr algn="ctr">
              <a:defRPr sz="4950"/>
            </a:lvl1pPr>
          </a:lstStyle>
          <a:p>
            <a:r>
              <a:rPr lang="en-US"/>
              <a:t>Click to edit Master title style</a:t>
            </a:r>
            <a:endParaRPr lang="en-US" dirty="0"/>
          </a:p>
        </p:txBody>
      </p:sp>
      <p:sp>
        <p:nvSpPr>
          <p:cNvPr id="3" name="Subtitle 2"/>
          <p:cNvSpPr>
            <a:spLocks noGrp="1"/>
          </p:cNvSpPr>
          <p:nvPr>
            <p:ph type="subTitle" idx="1"/>
          </p:nvPr>
        </p:nvSpPr>
        <p:spPr>
          <a:xfrm>
            <a:off x="1330818" y="2793056"/>
            <a:ext cx="6477804" cy="733216"/>
          </a:xfrm>
        </p:spPr>
        <p:txBody>
          <a:bodyPr tIns="91440" bIns="91440">
            <a:normAutofit/>
          </a:bodyPr>
          <a:lstStyle>
            <a:lvl1pPr marL="0" indent="0" algn="ctr">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5237D9-3F6E-4BD0-B670-5DFD78C32B57}" type="datetime1">
              <a:rPr lang="en-US" smtClean="0"/>
              <a:t>3/14/2025</a:t>
            </a:fld>
            <a:endParaRPr lang="en-US" dirty="0"/>
          </a:p>
        </p:txBody>
      </p:sp>
      <p:sp>
        <p:nvSpPr>
          <p:cNvPr id="5" name="Footer Placeholder 4"/>
          <p:cNvSpPr>
            <a:spLocks noGrp="1"/>
          </p:cNvSpPr>
          <p:nvPr>
            <p:ph type="ftr" sz="quarter" idx="11"/>
          </p:nvPr>
        </p:nvSpPr>
        <p:spPr>
          <a:xfrm>
            <a:off x="1088684" y="246981"/>
            <a:ext cx="4220081" cy="231901"/>
          </a:xfrm>
        </p:spPr>
        <p:txBody>
          <a:bodyPr/>
          <a:lstStyle/>
          <a:p>
            <a:endParaRPr lang="en-US" dirty="0"/>
          </a:p>
        </p:txBody>
      </p:sp>
      <p:sp>
        <p:nvSpPr>
          <p:cNvPr id="6" name="Slide Number Placeholder 5"/>
          <p:cNvSpPr>
            <a:spLocks noGrp="1"/>
          </p:cNvSpPr>
          <p:nvPr>
            <p:ph type="sldNum" sz="quarter" idx="12"/>
          </p:nvPr>
        </p:nvSpPr>
        <p:spPr>
          <a:xfrm>
            <a:off x="357626" y="599230"/>
            <a:ext cx="608264" cy="37768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821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535BA7-8570-4409-8FB9-748FAA31BAF0}" type="datetime1">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2713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5289"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638991"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01A5D8-4C55-419A-8FFD-C3C1DA4F81EC}" type="datetime1">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885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988A0-F870-4C20-BCB9-C6CFA068B781}" type="datetime1">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2459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0817" y="1317098"/>
            <a:ext cx="6482366" cy="1476755"/>
          </a:xfrm>
        </p:spPr>
        <p:txBody>
          <a:bodyPr anchor="b">
            <a:normAutofit/>
          </a:bodyPr>
          <a:lstStyle>
            <a:lvl1pPr algn="ctr">
              <a:defRPr sz="2700"/>
            </a:lvl1pPr>
          </a:lstStyle>
          <a:p>
            <a:r>
              <a:rPr lang="en-US"/>
              <a:t>Click to edit Master title style</a:t>
            </a:r>
            <a:endParaRPr lang="en-US" dirty="0"/>
          </a:p>
        </p:txBody>
      </p:sp>
      <p:sp>
        <p:nvSpPr>
          <p:cNvPr id="3" name="Text Placeholder 2"/>
          <p:cNvSpPr>
            <a:spLocks noGrp="1"/>
          </p:cNvSpPr>
          <p:nvPr>
            <p:ph type="body" idx="1"/>
          </p:nvPr>
        </p:nvSpPr>
        <p:spPr>
          <a:xfrm>
            <a:off x="1330817" y="2793853"/>
            <a:ext cx="6482366" cy="820490"/>
          </a:xfrm>
        </p:spPr>
        <p:txBody>
          <a:bodyPr tIns="91440">
            <a:normAutofit/>
          </a:bodyPr>
          <a:lstStyle>
            <a:lvl1pPr marL="0" indent="0" algn="ctr">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775504-757A-4DE3-BB42-313F68A078D6}" type="datetime1">
              <a:rPr lang="en-US" smtClean="0"/>
              <a:t>3/14/2025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0801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6970183"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366491"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0605" y="1513007"/>
            <a:ext cx="3366491"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9B8609-5F16-45BC-804F-B2F4B67D67F7}" type="datetime1">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481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6971702"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366596"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366596"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2019" y="1517253"/>
            <a:ext cx="3366596"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2019" y="2116119"/>
            <a:ext cx="3366596"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E2C8AA-D9EE-4048-84BA-2548E2A5392F}" type="datetime1">
              <a:rPr lang="en-US" smtClean="0"/>
              <a:t>3/14/2025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823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B744EB-6B12-41E6-B667-B0E5E8797B84}" type="datetime1">
              <a:rPr lang="en-US" smtClean="0"/>
              <a:t>3/14/2025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414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69DC7-FE75-4B60-A28D-4F6DCD0A2014}" type="datetime1">
              <a:rPr lang="en-US" smtClean="0"/>
              <a:t>3/14/2025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6647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221475" cy="1804889"/>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547743"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221475"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EC0254-A303-4498-BFB4-A7B9540D185A}" type="datetime1">
              <a:rPr lang="en-US" smtClean="0"/>
              <a:t>3/14/2025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12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5608041" y="361628"/>
            <a:ext cx="3055900" cy="3861826"/>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441724"/>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24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087747" y="2294700"/>
            <a:ext cx="4143303" cy="1567601"/>
          </a:xfrm>
        </p:spPr>
        <p:txBody>
          <a:bodyPr>
            <a:normAutofit/>
          </a:bodyPr>
          <a:lstStyle>
            <a:lvl1pPr marL="0" indent="0" algn="ctr">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80531F32-7083-4470-ADDC-00EA55B8C3A6}" type="datetime1">
              <a:rPr lang="en-US" smtClean="0"/>
              <a:t>3/14/2025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0192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8685" y="603390"/>
            <a:ext cx="6968411" cy="7869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6968411"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31560"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D16B61EA-3BA6-43D6-8620-61AE8317A701}" type="datetime1">
              <a:rPr lang="en-US" smtClean="0"/>
              <a:t>3/14/2025</a:t>
            </a:fld>
            <a:endParaRPr lang="en-US" dirty="0"/>
          </a:p>
        </p:txBody>
      </p:sp>
      <p:sp>
        <p:nvSpPr>
          <p:cNvPr id="5" name="Footer Placeholder 4"/>
          <p:cNvSpPr>
            <a:spLocks noGrp="1"/>
          </p:cNvSpPr>
          <p:nvPr>
            <p:ph type="ftr" sz="quarter" idx="3"/>
          </p:nvPr>
        </p:nvSpPr>
        <p:spPr>
          <a:xfrm>
            <a:off x="1088684" y="246981"/>
            <a:ext cx="4220081"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D57F1E4F-1CFF-5643-939E-217C01CDF565}" type="slidenum">
              <a:rPr lang="en-US" smtClean="0"/>
              <a:pPr/>
              <a:t>‹#›</a:t>
            </a:fld>
            <a:endParaRPr lang="en-US" dirty="0"/>
          </a:p>
        </p:txBody>
      </p:sp>
      <p:sp>
        <p:nvSpPr>
          <p:cNvPr id="9" name="Rectangle 8"/>
          <p:cNvSpPr/>
          <p:nvPr/>
        </p:nvSpPr>
        <p:spPr>
          <a:xfrm>
            <a:off x="0" y="2716718"/>
            <a:ext cx="9144000" cy="1879488"/>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4597003"/>
            <a:ext cx="9144000" cy="557213"/>
          </a:xfrm>
          <a:prstGeom prst="rect">
            <a:avLst/>
          </a:prstGeom>
        </p:spPr>
      </p:pic>
      <p:cxnSp>
        <p:nvCxnSpPr>
          <p:cNvPr id="12" name="Straight Connector 11"/>
          <p:cNvCxnSpPr/>
          <p:nvPr/>
        </p:nvCxnSpPr>
        <p:spPr>
          <a:xfrm>
            <a:off x="0" y="460360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36335"/>
      </p:ext>
    </p:extLst>
  </p:cSld>
  <p:clrMap bg1="lt1" tx1="dk1" bg2="lt2" tx2="dk2" accent1="accent1" accent2="accent2" accent3="accent3" accent4="accent4" accent5="accent5" accent6="accent6" hlink="hlink" folHlink="folHlink"/>
  <p:sldLayoutIdLst>
    <p:sldLayoutId id="2147484242" r:id="rId1"/>
    <p:sldLayoutId id="2147484243" r:id="rId2"/>
    <p:sldLayoutId id="2147484244" r:id="rId3"/>
    <p:sldLayoutId id="2147484245" r:id="rId4"/>
    <p:sldLayoutId id="2147484246" r:id="rId5"/>
    <p:sldLayoutId id="2147484247" r:id="rId6"/>
    <p:sldLayoutId id="2147484248" r:id="rId7"/>
    <p:sldLayoutId id="2147484249" r:id="rId8"/>
    <p:sldLayoutId id="2147484250" r:id="rId9"/>
    <p:sldLayoutId id="2147484251" r:id="rId10"/>
    <p:sldLayoutId id="2147484252" r:id="rId11"/>
  </p:sldLayoutIdLst>
  <p:hf sldNum="0" hdr="0" ftr="0" dt="0"/>
  <p:txStyles>
    <p:titleStyle>
      <a:lvl1pPr algn="ctr" defTabSz="685800" rtl="0" eaLnBrk="1" latinLnBrk="0" hangingPunct="1">
        <a:lnSpc>
          <a:spcPct val="90000"/>
        </a:lnSpc>
        <a:spcBef>
          <a:spcPct val="0"/>
        </a:spcBef>
        <a:buNone/>
        <a:defRPr sz="2400" b="0" i="0" kern="1200" cap="all">
          <a:solidFill>
            <a:schemeClr val="accent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421AF1AC-25B0-D41C-8C57-6431BB5AB7C9}"/>
              </a:ext>
            </a:extLst>
          </p:cNvPr>
          <p:cNvPicPr>
            <a:picLocks noChangeAspect="1"/>
          </p:cNvPicPr>
          <p:nvPr/>
        </p:nvPicPr>
        <p:blipFill>
          <a:blip r:embed="rId2"/>
          <a:stretch>
            <a:fillRect/>
          </a:stretch>
        </p:blipFill>
        <p:spPr>
          <a:xfrm>
            <a:off x="5385068" y="-110067"/>
            <a:ext cx="3758932" cy="5418667"/>
          </a:xfrm>
          <a:prstGeom prst="rect">
            <a:avLst/>
          </a:prstGeom>
          <a:effectLst>
            <a:softEdge rad="215900"/>
          </a:effectLst>
        </p:spPr>
      </p:pic>
      <p:sp>
        <p:nvSpPr>
          <p:cNvPr id="5" name="TextBox 4">
            <a:extLst>
              <a:ext uri="{FF2B5EF4-FFF2-40B4-BE49-F238E27FC236}">
                <a16:creationId xmlns:a16="http://schemas.microsoft.com/office/drawing/2014/main" xmlns="" id="{62388574-1D67-8D0E-9D77-76E12B86FE41}"/>
              </a:ext>
            </a:extLst>
          </p:cNvPr>
          <p:cNvSpPr txBox="1"/>
          <p:nvPr/>
        </p:nvSpPr>
        <p:spPr>
          <a:xfrm>
            <a:off x="312661" y="1199356"/>
            <a:ext cx="5225143" cy="1200329"/>
          </a:xfrm>
          <a:prstGeom prst="rect">
            <a:avLst/>
          </a:prstGeom>
          <a:noFill/>
        </p:spPr>
        <p:txBody>
          <a:bodyPr wrap="square" rtlCol="0">
            <a:spAutoFit/>
          </a:bodyPr>
          <a:lstStyle/>
          <a:p>
            <a:r>
              <a:rPr lang="en-IN" sz="3600" u="sng" dirty="0">
                <a:solidFill>
                  <a:schemeClr val="bg2">
                    <a:lumMod val="10000"/>
                  </a:schemeClr>
                </a:solidFill>
                <a:effectLst>
                  <a:outerShdw blurRad="38100" dist="38100" dir="2700000" algn="tl">
                    <a:srgbClr val="000000">
                      <a:alpha val="43137"/>
                    </a:srgbClr>
                  </a:outerShdw>
                </a:effectLst>
                <a:latin typeface="Tw Cen MT" panose="020B0602020104020603" pitchFamily="34" charset="0"/>
              </a:rPr>
              <a:t>LIBRARY</a:t>
            </a:r>
            <a:r>
              <a:rPr lang="en-IN" sz="3600" dirty="0">
                <a:solidFill>
                  <a:schemeClr val="bg2">
                    <a:lumMod val="10000"/>
                  </a:schemeClr>
                </a:solidFill>
                <a:effectLst>
                  <a:outerShdw blurRad="38100" dist="38100" dir="2700000" algn="tl">
                    <a:srgbClr val="000000">
                      <a:alpha val="43137"/>
                    </a:srgbClr>
                  </a:outerShdw>
                </a:effectLst>
                <a:latin typeface="Tw Cen MT" panose="020B0602020104020603" pitchFamily="34" charset="0"/>
              </a:rPr>
              <a:t> </a:t>
            </a:r>
            <a:r>
              <a:rPr lang="en-IN" sz="3600" u="sng" dirty="0">
                <a:solidFill>
                  <a:schemeClr val="bg2">
                    <a:lumMod val="10000"/>
                  </a:schemeClr>
                </a:solidFill>
                <a:effectLst>
                  <a:outerShdw blurRad="38100" dist="38100" dir="2700000" algn="tl">
                    <a:srgbClr val="000000">
                      <a:alpha val="43137"/>
                    </a:srgbClr>
                  </a:outerShdw>
                </a:effectLst>
                <a:latin typeface="Tw Cen MT" panose="020B0602020104020603" pitchFamily="34" charset="0"/>
              </a:rPr>
              <a:t>MANAGEMENT </a:t>
            </a:r>
            <a:r>
              <a:rPr lang="en-IN" sz="3600" u="sng" dirty="0" smtClean="0">
                <a:solidFill>
                  <a:schemeClr val="bg2">
                    <a:lumMod val="10000"/>
                  </a:schemeClr>
                </a:solidFill>
                <a:effectLst>
                  <a:outerShdw blurRad="38100" dist="38100" dir="2700000" algn="tl">
                    <a:srgbClr val="000000">
                      <a:alpha val="43137"/>
                    </a:srgbClr>
                  </a:outerShdw>
                </a:effectLst>
                <a:latin typeface="Tw Cen MT" panose="020B0602020104020603" pitchFamily="34" charset="0"/>
              </a:rPr>
              <a:t>SYSTEM </a:t>
            </a:r>
            <a:endParaRPr lang="en-IN" sz="3600" u="sng" dirty="0">
              <a:solidFill>
                <a:schemeClr val="bg2">
                  <a:lumMod val="10000"/>
                </a:schemeClr>
              </a:solidFill>
              <a:effectLst>
                <a:outerShdw blurRad="38100" dist="38100" dir="2700000" algn="tl">
                  <a:srgbClr val="000000">
                    <a:alpha val="43137"/>
                  </a:srgbClr>
                </a:outerShdw>
              </a:effectLst>
              <a:latin typeface="Tw Cen MT" panose="020B0602020104020603" pitchFamily="34" charset="0"/>
            </a:endParaRPr>
          </a:p>
        </p:txBody>
      </p:sp>
      <p:sp>
        <p:nvSpPr>
          <p:cNvPr id="7" name="TextBox 6">
            <a:extLst>
              <a:ext uri="{FF2B5EF4-FFF2-40B4-BE49-F238E27FC236}">
                <a16:creationId xmlns:a16="http://schemas.microsoft.com/office/drawing/2014/main" xmlns="" id="{6B02A681-7D83-5220-7633-1E7D15168E84}"/>
              </a:ext>
            </a:extLst>
          </p:cNvPr>
          <p:cNvSpPr txBox="1"/>
          <p:nvPr/>
        </p:nvSpPr>
        <p:spPr>
          <a:xfrm>
            <a:off x="240089" y="2497666"/>
            <a:ext cx="1669143" cy="400110"/>
          </a:xfrm>
          <a:prstGeom prst="rect">
            <a:avLst/>
          </a:prstGeom>
          <a:noFill/>
        </p:spPr>
        <p:txBody>
          <a:bodyPr wrap="square" rtlCol="0">
            <a:spAutoFit/>
          </a:bodyPr>
          <a:lstStyle/>
          <a:p>
            <a:pPr algn="ctr"/>
            <a:r>
              <a:rPr lang="en-IN" sz="2000" b="1" dirty="0">
                <a:solidFill>
                  <a:srgbClr val="002060"/>
                </a:solidFill>
                <a:latin typeface="Tw Cen MT" panose="020B0602020104020603" pitchFamily="34" charset="0"/>
              </a:rPr>
              <a:t>GROUP-10</a:t>
            </a:r>
          </a:p>
        </p:txBody>
      </p:sp>
      <p:graphicFrame>
        <p:nvGraphicFramePr>
          <p:cNvPr id="2" name="Table 1">
            <a:extLst>
              <a:ext uri="{FF2B5EF4-FFF2-40B4-BE49-F238E27FC236}">
                <a16:creationId xmlns:a16="http://schemas.microsoft.com/office/drawing/2014/main" xmlns="" id="{F2365F2C-4CF9-BE9C-505B-5E5DA5F0B7DA}"/>
              </a:ext>
            </a:extLst>
          </p:cNvPr>
          <p:cNvGraphicFramePr>
            <a:graphicFrameLocks noGrp="1"/>
          </p:cNvGraphicFramePr>
          <p:nvPr>
            <p:extLst>
              <p:ext uri="{D42A27DB-BD31-4B8C-83A1-F6EECF244321}">
                <p14:modId xmlns:p14="http://schemas.microsoft.com/office/powerpoint/2010/main" val="2038978875"/>
              </p:ext>
            </p:extLst>
          </p:nvPr>
        </p:nvGraphicFramePr>
        <p:xfrm>
          <a:off x="426961" y="3056467"/>
          <a:ext cx="3699934" cy="1791876"/>
        </p:xfrm>
        <a:graphic>
          <a:graphicData uri="http://schemas.openxmlformats.org/drawingml/2006/table">
            <a:tbl>
              <a:tblPr firstRow="1" bandRow="1">
                <a:tableStyleId>{651B206C-45CF-4B4B-96B1-983EB3A9931C}</a:tableStyleId>
              </a:tblPr>
              <a:tblGrid>
                <a:gridCol w="1943705">
                  <a:extLst>
                    <a:ext uri="{9D8B030D-6E8A-4147-A177-3AD203B41FA5}">
                      <a16:colId xmlns:a16="http://schemas.microsoft.com/office/drawing/2014/main" xmlns="" val="299010321"/>
                    </a:ext>
                  </a:extLst>
                </a:gridCol>
                <a:gridCol w="1756229">
                  <a:extLst>
                    <a:ext uri="{9D8B030D-6E8A-4147-A177-3AD203B41FA5}">
                      <a16:colId xmlns:a16="http://schemas.microsoft.com/office/drawing/2014/main" xmlns="" val="2930361658"/>
                    </a:ext>
                  </a:extLst>
                </a:gridCol>
              </a:tblGrid>
              <a:tr h="298646">
                <a:tc>
                  <a:txBody>
                    <a:bodyPr/>
                    <a:lstStyle/>
                    <a:p>
                      <a:r>
                        <a:rPr lang="en-IN" b="1" dirty="0">
                          <a:latin typeface="Aptos Narrow" panose="020B0004020202020204" pitchFamily="34" charset="0"/>
                        </a:rPr>
                        <a:t>NAME</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b="1" dirty="0">
                          <a:latin typeface="Aptos Narrow" panose="020B0004020202020204" pitchFamily="34" charset="0"/>
                        </a:rPr>
                        <a:t>REGD.NO</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32313637"/>
                  </a:ext>
                </a:extLst>
              </a:tr>
              <a:tr h="298646">
                <a:tc>
                  <a:txBody>
                    <a:bodyPr/>
                    <a:lstStyle/>
                    <a:p>
                      <a:r>
                        <a:rPr lang="en-IN" b="1" dirty="0">
                          <a:latin typeface="Aptos Narrow" panose="020B0004020202020204" pitchFamily="34" charset="0"/>
                        </a:rPr>
                        <a:t>ARUN KUMAR JOJO</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b="1" dirty="0">
                          <a:latin typeface="Aptos Narrow" panose="020B0004020202020204" pitchFamily="34" charset="0"/>
                        </a:rPr>
                        <a:t>2201020248</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1083341160"/>
                  </a:ext>
                </a:extLst>
              </a:tr>
              <a:tr h="298646">
                <a:tc>
                  <a:txBody>
                    <a:bodyPr/>
                    <a:lstStyle/>
                    <a:p>
                      <a:r>
                        <a:rPr lang="en-IN" b="1" dirty="0">
                          <a:latin typeface="Aptos Narrow" panose="020B0004020202020204" pitchFamily="34" charset="0"/>
                        </a:rPr>
                        <a:t>SARASWATI</a:t>
                      </a:r>
                      <a:r>
                        <a:rPr lang="en-IN" b="1" baseline="0" dirty="0">
                          <a:latin typeface="Aptos Narrow" panose="020B0004020202020204" pitchFamily="34" charset="0"/>
                        </a:rPr>
                        <a:t> SWAIN</a:t>
                      </a:r>
                      <a:endParaRPr lang="en-IN" b="1" dirty="0">
                        <a:latin typeface="Aptos Narrow" panose="020B0004020202020204" pitchFamily="34" charset="0"/>
                      </a:endParaRP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b="1" dirty="0">
                          <a:latin typeface="Aptos Narrow" panose="020B0004020202020204" pitchFamily="34" charset="0"/>
                        </a:rPr>
                        <a:t>2201020258</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2295300820"/>
                  </a:ext>
                </a:extLst>
              </a:tr>
              <a:tr h="298646">
                <a:tc>
                  <a:txBody>
                    <a:bodyPr/>
                    <a:lstStyle/>
                    <a:p>
                      <a:r>
                        <a:rPr lang="en-IN" b="1" dirty="0">
                          <a:latin typeface="Aptos Narrow" panose="020B0004020202020204" pitchFamily="34" charset="0"/>
                        </a:rPr>
                        <a:t>M ABHISHEK</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b="1" dirty="0">
                          <a:latin typeface="Aptos Narrow" panose="020B0004020202020204" pitchFamily="34" charset="0"/>
                        </a:rPr>
                        <a:t>2201020399</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364615905"/>
                  </a:ext>
                </a:extLst>
              </a:tr>
              <a:tr h="298646">
                <a:tc>
                  <a:txBody>
                    <a:bodyPr/>
                    <a:lstStyle/>
                    <a:p>
                      <a:r>
                        <a:rPr lang="en-IN" b="1" dirty="0">
                          <a:latin typeface="Aptos Narrow" panose="020B0004020202020204" pitchFamily="34" charset="0"/>
                        </a:rPr>
                        <a:t>ARYAN SINGH</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b="1" dirty="0">
                          <a:latin typeface="Aptos Narrow" panose="020B0004020202020204" pitchFamily="34" charset="0"/>
                        </a:rPr>
                        <a:t>2201020249</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10004"/>
                  </a:ext>
                </a:extLst>
              </a:tr>
              <a:tr h="298646">
                <a:tc>
                  <a:txBody>
                    <a:bodyPr/>
                    <a:lstStyle/>
                    <a:p>
                      <a:r>
                        <a:rPr lang="en-IN" b="1" dirty="0">
                          <a:latin typeface="Aptos Narrow" panose="020B0004020202020204" pitchFamily="34" charset="0"/>
                        </a:rPr>
                        <a:t>ABHILIPSA SWAIN</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b="1" dirty="0">
                          <a:latin typeface="Aptos Narrow" panose="020B0004020202020204" pitchFamily="34" charset="0"/>
                        </a:rPr>
                        <a:t>2301030094</a:t>
                      </a:r>
                    </a:p>
                  </a:txBody>
                  <a:tcP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3" name="Picture 2">
            <a:extLst>
              <a:ext uri="{FF2B5EF4-FFF2-40B4-BE49-F238E27FC236}">
                <a16:creationId xmlns:a16="http://schemas.microsoft.com/office/drawing/2014/main" xmlns="" id="{79B52EC5-BF6D-BD84-0773-65F5D65FBAC1}"/>
              </a:ext>
            </a:extLst>
          </p:cNvPr>
          <p:cNvPicPr>
            <a:picLocks noChangeAspect="1"/>
          </p:cNvPicPr>
          <p:nvPr/>
        </p:nvPicPr>
        <p:blipFill rotWithShape="1">
          <a:blip r:embed="rId3"/>
          <a:srcRect r="8872"/>
          <a:stretch/>
        </p:blipFill>
        <p:spPr>
          <a:xfrm>
            <a:off x="0" y="0"/>
            <a:ext cx="3445933" cy="952500"/>
          </a:xfrm>
          <a:prstGeom prst="rect">
            <a:avLst/>
          </a:prstGeom>
        </p:spPr>
      </p:pic>
    </p:spTree>
    <p:extLst>
      <p:ext uri="{BB962C8B-B14F-4D97-AF65-F5344CB8AC3E}">
        <p14:creationId xmlns:p14="http://schemas.microsoft.com/office/powerpoint/2010/main" val="15527894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55F14C1-1D05-CCD3-AC2F-E1C5EF1F6F51}"/>
              </a:ext>
            </a:extLst>
          </p:cNvPr>
          <p:cNvSpPr txBox="1"/>
          <p:nvPr/>
        </p:nvSpPr>
        <p:spPr>
          <a:xfrm>
            <a:off x="3004457" y="225257"/>
            <a:ext cx="2989942" cy="584775"/>
          </a:xfrm>
          <a:prstGeom prst="rect">
            <a:avLst/>
          </a:prstGeom>
          <a:noFill/>
        </p:spPr>
        <p:txBody>
          <a:bodyPr wrap="square" rtlCol="0">
            <a:spAutoFit/>
          </a:bodyPr>
          <a:lstStyle/>
          <a:p>
            <a:pPr algn="ctr"/>
            <a:r>
              <a:rPr lang="en-IN" sz="3200" b="1" u="sng" dirty="0">
                <a:solidFill>
                  <a:schemeClr val="tx1">
                    <a:lumMod val="95000"/>
                    <a:lumOff val="5000"/>
                  </a:schemeClr>
                </a:solidFill>
                <a:latin typeface="Tw Cen MT" panose="020B0602020104020603" pitchFamily="34" charset="0"/>
              </a:rPr>
              <a:t>CONTENTS</a:t>
            </a:r>
          </a:p>
        </p:txBody>
      </p:sp>
      <p:graphicFrame>
        <p:nvGraphicFramePr>
          <p:cNvPr id="3" name="Table 2">
            <a:extLst>
              <a:ext uri="{FF2B5EF4-FFF2-40B4-BE49-F238E27FC236}">
                <a16:creationId xmlns:a16="http://schemas.microsoft.com/office/drawing/2014/main" xmlns="" id="{67C86ABB-A33F-6260-F2F6-E0135BF337FA}"/>
              </a:ext>
            </a:extLst>
          </p:cNvPr>
          <p:cNvGraphicFramePr>
            <a:graphicFrameLocks noGrp="1"/>
          </p:cNvGraphicFramePr>
          <p:nvPr>
            <p:extLst>
              <p:ext uri="{D42A27DB-BD31-4B8C-83A1-F6EECF244321}">
                <p14:modId xmlns:p14="http://schemas.microsoft.com/office/powerpoint/2010/main" val="3494051911"/>
              </p:ext>
            </p:extLst>
          </p:nvPr>
        </p:nvGraphicFramePr>
        <p:xfrm>
          <a:off x="338666" y="1273810"/>
          <a:ext cx="4470399" cy="2595880"/>
        </p:xfrm>
        <a:graphic>
          <a:graphicData uri="http://schemas.openxmlformats.org/drawingml/2006/table">
            <a:tbl>
              <a:tblPr firstRow="1" bandRow="1">
                <a:tableStyleId>{651B206C-45CF-4B4B-96B1-983EB3A9931C}</a:tableStyleId>
              </a:tblPr>
              <a:tblGrid>
                <a:gridCol w="279400">
                  <a:extLst>
                    <a:ext uri="{9D8B030D-6E8A-4147-A177-3AD203B41FA5}">
                      <a16:colId xmlns:a16="http://schemas.microsoft.com/office/drawing/2014/main" xmlns="" val="3531109929"/>
                    </a:ext>
                  </a:extLst>
                </a:gridCol>
                <a:gridCol w="4190999">
                  <a:extLst>
                    <a:ext uri="{9D8B030D-6E8A-4147-A177-3AD203B41FA5}">
                      <a16:colId xmlns:a16="http://schemas.microsoft.com/office/drawing/2014/main" xmlns="" val="1791479234"/>
                    </a:ext>
                  </a:extLst>
                </a:gridCol>
              </a:tblGrid>
              <a:tr h="370840">
                <a:tc>
                  <a:txBody>
                    <a:bodyPr/>
                    <a:lstStyle/>
                    <a:p>
                      <a:r>
                        <a:rPr lang="en-IN" sz="1600" b="1" dirty="0">
                          <a:latin typeface="Tw Cen MT" panose="020B0602020104020603" pitchFamily="34" charset="0"/>
                        </a:rPr>
                        <a:t>1</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sz="1600" b="1" dirty="0">
                          <a:latin typeface="Tw Cen MT" panose="020B0602020104020603" pitchFamily="34" charset="0"/>
                        </a:rPr>
                        <a:t>INTRODUCTION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107017562"/>
                  </a:ext>
                </a:extLst>
              </a:tr>
              <a:tr h="370840">
                <a:tc>
                  <a:txBody>
                    <a:bodyPr/>
                    <a:lstStyle/>
                    <a:p>
                      <a:r>
                        <a:rPr lang="en-IN" sz="1600" b="1" dirty="0">
                          <a:latin typeface="Tw Cen MT" panose="020B0602020104020603" pitchFamily="34" charset="0"/>
                        </a:rPr>
                        <a:t>2</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sz="1600" b="1" dirty="0" smtClean="0">
                          <a:latin typeface="Tw Cen MT" panose="020B0602020104020603" pitchFamily="34" charset="0"/>
                        </a:rPr>
                        <a:t>CONNECTING MYSQL TO C++</a:t>
                      </a:r>
                      <a:endParaRPr lang="en-IN" sz="1600" b="1" dirty="0">
                        <a:latin typeface="Tw Cen MT" panose="020B0602020104020603" pitchFamily="34"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350805321"/>
                  </a:ext>
                </a:extLst>
              </a:tr>
              <a:tr h="370840">
                <a:tc>
                  <a:txBody>
                    <a:bodyPr/>
                    <a:lstStyle/>
                    <a:p>
                      <a:r>
                        <a:rPr lang="en-IN" sz="1600" b="1" dirty="0">
                          <a:latin typeface="Tw Cen MT" panose="020B0602020104020603" pitchFamily="34" charset="0"/>
                        </a:rPr>
                        <a:t>3</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sz="1600" b="1" dirty="0" smtClean="0">
                          <a:latin typeface="Tw Cen MT" panose="020B0602020104020603" pitchFamily="34" charset="0"/>
                        </a:rPr>
                        <a:t>METHODS USED</a:t>
                      </a:r>
                      <a:endParaRPr lang="en-IN" sz="1600" b="1" dirty="0">
                        <a:latin typeface="Tw Cen MT" panose="020B0602020104020603" pitchFamily="34"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1291336183"/>
                  </a:ext>
                </a:extLst>
              </a:tr>
              <a:tr h="370840">
                <a:tc>
                  <a:txBody>
                    <a:bodyPr/>
                    <a:lstStyle/>
                    <a:p>
                      <a:r>
                        <a:rPr lang="en-IN" sz="1600" b="1" dirty="0">
                          <a:latin typeface="Tw Cen MT" panose="020B0602020104020603" pitchFamily="34" charset="0"/>
                        </a:rPr>
                        <a:t>4</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sz="1600" b="1" dirty="0" smtClean="0">
                          <a:latin typeface="Tw Cen MT" panose="020B0602020104020603" pitchFamily="34" charset="0"/>
                        </a:rPr>
                        <a:t>BASIC</a:t>
                      </a:r>
                      <a:r>
                        <a:rPr lang="en-IN" sz="1600" b="1" baseline="0" dirty="0" smtClean="0">
                          <a:latin typeface="Tw Cen MT" panose="020B0602020104020603" pitchFamily="34" charset="0"/>
                        </a:rPr>
                        <a:t> TERMS</a:t>
                      </a:r>
                      <a:endParaRPr lang="en-IN" sz="1600" b="1" dirty="0">
                        <a:latin typeface="Tw Cen MT" panose="020B0602020104020603" pitchFamily="34"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1552425366"/>
                  </a:ext>
                </a:extLst>
              </a:tr>
              <a:tr h="370840">
                <a:tc>
                  <a:txBody>
                    <a:bodyPr/>
                    <a:lstStyle/>
                    <a:p>
                      <a:r>
                        <a:rPr lang="en-IN" sz="1600" b="1" dirty="0">
                          <a:latin typeface="Tw Cen MT" panose="020B0602020104020603" pitchFamily="34" charset="0"/>
                        </a:rPr>
                        <a:t>5</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sz="1600" b="1" dirty="0">
                          <a:latin typeface="Tw Cen MT" panose="020B0602020104020603" pitchFamily="34" charset="0"/>
                        </a:rPr>
                        <a:t>FLOWCHART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547021980"/>
                  </a:ext>
                </a:extLst>
              </a:tr>
              <a:tr h="370840">
                <a:tc>
                  <a:txBody>
                    <a:bodyPr/>
                    <a:lstStyle/>
                    <a:p>
                      <a:r>
                        <a:rPr lang="en-IN" sz="1600" b="1" dirty="0">
                          <a:latin typeface="Tw Cen MT" panose="020B0602020104020603" pitchFamily="34" charset="0"/>
                        </a:rPr>
                        <a:t>6</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sz="1600" b="1" dirty="0" smtClean="0">
                          <a:latin typeface="Tw Cen MT" panose="020B0602020104020603" pitchFamily="34" charset="0"/>
                        </a:rPr>
                        <a:t>RESULT PREVIEW</a:t>
                      </a:r>
                      <a:endParaRPr lang="en-IN" sz="1600" b="1" dirty="0">
                        <a:latin typeface="Tw Cen MT" panose="020B0602020104020603" pitchFamily="34"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2109325499"/>
                  </a:ext>
                </a:extLst>
              </a:tr>
              <a:tr h="370840">
                <a:tc>
                  <a:txBody>
                    <a:bodyPr/>
                    <a:lstStyle/>
                    <a:p>
                      <a:r>
                        <a:rPr lang="en-IN" sz="1600" b="1" dirty="0">
                          <a:latin typeface="Tw Cen MT" panose="020B0602020104020603" pitchFamily="34" charset="0"/>
                        </a:rPr>
                        <a:t>7</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tc>
                  <a:txBody>
                    <a:bodyPr/>
                    <a:lstStyle/>
                    <a:p>
                      <a:r>
                        <a:rPr lang="en-IN" sz="1600" b="1" dirty="0">
                          <a:latin typeface="Tw Cen MT" panose="020B0602020104020603" pitchFamily="34" charset="0"/>
                        </a:rPr>
                        <a:t>CONCLUSION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xmlns="" val="3283043589"/>
                  </a:ext>
                </a:extLst>
              </a:tr>
            </a:tbl>
          </a:graphicData>
        </a:graphic>
      </p:graphicFrame>
      <p:pic>
        <p:nvPicPr>
          <p:cNvPr id="11" name="Picture 10">
            <a:extLst>
              <a:ext uri="{FF2B5EF4-FFF2-40B4-BE49-F238E27FC236}">
                <a16:creationId xmlns:a16="http://schemas.microsoft.com/office/drawing/2014/main" xmlns="" id="{006CB29F-6B07-DD31-E82E-06E996730CE8}"/>
              </a:ext>
            </a:extLst>
          </p:cNvPr>
          <p:cNvPicPr>
            <a:picLocks noChangeAspect="1"/>
          </p:cNvPicPr>
          <p:nvPr/>
        </p:nvPicPr>
        <p:blipFill>
          <a:blip r:embed="rId2"/>
          <a:stretch>
            <a:fillRect/>
          </a:stretch>
        </p:blipFill>
        <p:spPr>
          <a:xfrm>
            <a:off x="4809065" y="1273810"/>
            <a:ext cx="4314872" cy="2481052"/>
          </a:xfrm>
          <a:prstGeom prst="rect">
            <a:avLst/>
          </a:prstGeom>
        </p:spPr>
      </p:pic>
      <p:pic>
        <p:nvPicPr>
          <p:cNvPr id="5" name="Picture 2" descr="Cranes Varsity in M G Road, Bangal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464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C95C1FD-D0CE-7828-F0F4-C9B03F8282A8}"/>
              </a:ext>
            </a:extLst>
          </p:cNvPr>
          <p:cNvSpPr txBox="1"/>
          <p:nvPr/>
        </p:nvSpPr>
        <p:spPr>
          <a:xfrm>
            <a:off x="88680" y="337047"/>
            <a:ext cx="4860000" cy="523220"/>
          </a:xfrm>
          <a:prstGeom prst="rect">
            <a:avLst/>
          </a:prstGeom>
          <a:noFill/>
        </p:spPr>
        <p:txBody>
          <a:bodyPr wrap="square" rtlCol="0">
            <a:spAutoFit/>
          </a:bodyPr>
          <a:lstStyle/>
          <a:p>
            <a:pPr algn="ctr"/>
            <a:r>
              <a:rPr lang="en-IN" sz="2800" b="1" u="sng" dirty="0">
                <a:solidFill>
                  <a:schemeClr val="tx1">
                    <a:lumMod val="95000"/>
                    <a:lumOff val="5000"/>
                  </a:schemeClr>
                </a:solidFill>
                <a:latin typeface="Tw Cen MT" panose="020B0602020104020603" pitchFamily="34" charset="0"/>
              </a:rPr>
              <a:t>INTRODUCTION</a:t>
            </a:r>
          </a:p>
        </p:txBody>
      </p:sp>
      <p:sp>
        <p:nvSpPr>
          <p:cNvPr id="5" name="TextBox 4">
            <a:extLst>
              <a:ext uri="{FF2B5EF4-FFF2-40B4-BE49-F238E27FC236}">
                <a16:creationId xmlns:a16="http://schemas.microsoft.com/office/drawing/2014/main" xmlns="" id="{F5C7B00E-3CD5-94ED-17F5-11FD0F33996E}"/>
              </a:ext>
            </a:extLst>
          </p:cNvPr>
          <p:cNvSpPr txBox="1"/>
          <p:nvPr/>
        </p:nvSpPr>
        <p:spPr>
          <a:xfrm>
            <a:off x="395950" y="866845"/>
            <a:ext cx="4245462" cy="1815882"/>
          </a:xfrm>
          <a:prstGeom prst="rect">
            <a:avLst/>
          </a:prstGeom>
          <a:noFill/>
        </p:spPr>
        <p:txBody>
          <a:bodyPr wrap="square" lIns="91440" tIns="45720" rIns="91440" bIns="45720" anchor="t">
            <a:spAutoFit/>
          </a:bodyPr>
          <a:lstStyle/>
          <a:p>
            <a:pPr marR="0" algn="just"/>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r>
              <a:rPr lang="en-US" sz="1400" b="0" i="0" dirty="0">
                <a:effectLst/>
                <a:latin typeface="Times New Roman" panose="02020603050405020304" pitchFamily="18" charset="0"/>
                <a:cs typeface="Times New Roman" panose="02020603050405020304" pitchFamily="18" charset="0"/>
              </a:rPr>
              <a:t>A Library Management System (LMS) is software that organizes and tracks a library's catalog. It facilitates book receipt and issuance. In non-computerized systems, transactions are manually recorded in a register, requiring subsequent data entry. C++ can be leveraged for efficient development of a Library Management System.</a:t>
            </a:r>
            <a:endParaRPr lang="en-IN" sz="1400" dirty="0">
              <a:latin typeface="Times New Roman" panose="02020603050405020304" pitchFamily="18" charset="0"/>
              <a:cs typeface="Times New Roman" panose="02020603050405020304" pitchFamily="18" charset="0"/>
            </a:endParaRPr>
          </a:p>
        </p:txBody>
      </p:sp>
      <p:pic>
        <p:nvPicPr>
          <p:cNvPr id="2052" name="Picture 4" descr="370,200+ Library Books Stock Photos, Pictures &amp; Royalty-Free Images -  iStock | Books, Library shelves, Stack of books">
            <a:extLst>
              <a:ext uri="{FF2B5EF4-FFF2-40B4-BE49-F238E27FC236}">
                <a16:creationId xmlns:a16="http://schemas.microsoft.com/office/drawing/2014/main" xmlns="" id="{9B7357C6-FCF9-646F-528C-A60D58F72E2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5027597" y="2116"/>
            <a:ext cx="4116403" cy="5143500"/>
          </a:xfrm>
          <a:prstGeom prst="rect">
            <a:avLst/>
          </a:prstGeom>
          <a:noFill/>
          <a:effectLst>
            <a:reflection endPos="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xmlns="" id="{D4304814-932D-EDA9-CC85-B6126C40A5B9}"/>
              </a:ext>
            </a:extLst>
          </p:cNvPr>
          <p:cNvSpPr txBox="1"/>
          <p:nvPr/>
        </p:nvSpPr>
        <p:spPr>
          <a:xfrm>
            <a:off x="185542" y="2713349"/>
            <a:ext cx="4666277" cy="1846659"/>
          </a:xfrm>
          <a:prstGeom prst="rect">
            <a:avLst/>
          </a:prstGeom>
          <a:noFill/>
        </p:spPr>
        <p:txBody>
          <a:bodyPr wrap="square">
            <a:spAutoFit/>
          </a:bodyPr>
          <a:lstStyle/>
          <a:p>
            <a:pPr algn="just"/>
            <a:r>
              <a:rPr lang="en-US" sz="1600" b="1" i="0" u="sng" dirty="0">
                <a:effectLst/>
                <a:latin typeface="Tw Cen MT" panose="020B0602020104020603" pitchFamily="34" charset="0"/>
                <a:cs typeface="Times New Roman" panose="02020603050405020304" pitchFamily="18" charset="0"/>
              </a:rPr>
              <a:t>OBJECTIVE</a:t>
            </a:r>
            <a:r>
              <a:rPr lang="en-US" sz="1600" b="1" i="0" dirty="0">
                <a:effectLst/>
                <a:latin typeface="Tw Cen MT" panose="020B0602020104020603" pitchFamily="34" charset="0"/>
                <a:cs typeface="Times New Roman" panose="02020603050405020304" pitchFamily="18" charset="0"/>
              </a:rPr>
              <a:t>: </a:t>
            </a:r>
          </a:p>
          <a:p>
            <a:pPr algn="just"/>
            <a:r>
              <a:rPr lang="en-US" sz="1400" b="0" i="0" dirty="0">
                <a:effectLst/>
                <a:latin typeface="Times New Roman" panose="02020603050405020304" pitchFamily="18" charset="0"/>
                <a:cs typeface="Times New Roman" panose="02020603050405020304" pitchFamily="18" charset="0"/>
              </a:rPr>
              <a:t>Develop a C++ Library Management System (LMS) to automate cataloging, streamline book issuance and returns, manage user interactions efficiently, enable quick material retrieval through a robust search mechanism, maintain transaction logs, ensure data security, generate reports, integrate barcode technology, and create a scalable and maintainable system for improved library operations.</a:t>
            </a:r>
            <a:endParaRPr lang="en-IN" sz="1400" dirty="0">
              <a:latin typeface="Times New Roman" panose="02020603050405020304" pitchFamily="18" charset="0"/>
              <a:cs typeface="Times New Roman" panose="02020603050405020304" pitchFamily="18" charset="0"/>
            </a:endParaRPr>
          </a:p>
        </p:txBody>
      </p:sp>
      <p:pic>
        <p:nvPicPr>
          <p:cNvPr id="8" name="Picture 2" descr="Cranes Varsity in M G Road, Bangal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120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E971042A-3AA3-48C2-E2F2-F72C6F602E51}"/>
              </a:ext>
            </a:extLst>
          </p:cNvPr>
          <p:cNvSpPr txBox="1"/>
          <p:nvPr/>
        </p:nvSpPr>
        <p:spPr>
          <a:xfrm>
            <a:off x="209549" y="646129"/>
            <a:ext cx="8724901" cy="3970318"/>
          </a:xfrm>
          <a:prstGeom prst="rect">
            <a:avLst/>
          </a:prstGeom>
          <a:noFill/>
        </p:spPr>
        <p:txBody>
          <a:bodyPr wrap="square">
            <a:spAutoFit/>
          </a:bodyPr>
          <a:lstStyle/>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Accessing MySQL Directories:-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Locate the MySQL installation directory on your system.</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Identify the include, lib, and bin directories within the MySQL installation.</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Project Setup in Dev-C++.</a:t>
            </a:r>
          </a:p>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Open your C++ project in Dev-C++:-</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Adding Include Directories: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Go to Project Options or Project Properties within Dev-C++.</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Find the section for compiler or build settings.</a:t>
            </a:r>
          </a:p>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Include MySQL Headers:-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Add the path to the MySQL include directory in the "Include Directories" or "Additional Include Directories" settings of your project in Dev-C++.</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step allows your C++ code to find and use MySQL headers (.h files) during compilation.</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Linking to MySQL Libraries:</a:t>
            </a:r>
          </a:p>
          <a:p>
            <a:pPr marL="285750" indent="-285750" algn="just">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Locate the MySQL lib directory:-</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Add the path to this directory in the "Library Directories" or "Additional Library Directories" settings of your project in Dev-C++.</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Specify the MySQL library names (e.g., libmysql.dll on Windows or libmysql.so on Linux) as additional dependencies.</a:t>
            </a:r>
          </a:p>
        </p:txBody>
      </p:sp>
      <p:sp>
        <p:nvSpPr>
          <p:cNvPr id="15" name="TextBox 14">
            <a:extLst>
              <a:ext uri="{FF2B5EF4-FFF2-40B4-BE49-F238E27FC236}">
                <a16:creationId xmlns:a16="http://schemas.microsoft.com/office/drawing/2014/main" xmlns="" id="{C0BAE189-AA21-E390-FFC5-ABCADD507A3C}"/>
              </a:ext>
            </a:extLst>
          </p:cNvPr>
          <p:cNvSpPr txBox="1"/>
          <p:nvPr/>
        </p:nvSpPr>
        <p:spPr>
          <a:xfrm>
            <a:off x="1510240" y="185124"/>
            <a:ext cx="6123518" cy="523220"/>
          </a:xfrm>
          <a:prstGeom prst="rect">
            <a:avLst/>
          </a:prstGeom>
          <a:noFill/>
        </p:spPr>
        <p:txBody>
          <a:bodyPr wrap="square" rtlCol="0">
            <a:spAutoFit/>
          </a:bodyPr>
          <a:lstStyle/>
          <a:p>
            <a:pPr algn="ctr"/>
            <a:r>
              <a:rPr lang="en-IN" sz="2800" b="1" dirty="0">
                <a:solidFill>
                  <a:schemeClr val="tx1">
                    <a:lumMod val="95000"/>
                    <a:lumOff val="5000"/>
                  </a:schemeClr>
                </a:solidFill>
                <a:latin typeface="Tw Cen MT" panose="020B0602020104020603" pitchFamily="34" charset="0"/>
              </a:rPr>
              <a:t>HOW TO CONNECT MYSQL TO C++?</a:t>
            </a:r>
          </a:p>
        </p:txBody>
      </p:sp>
      <p:pic>
        <p:nvPicPr>
          <p:cNvPr id="4" name="Picture 2" descr="Cranes Varsity in M G Road, Bangal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000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971042A-3AA3-48C2-E2F2-F72C6F602E51}"/>
              </a:ext>
            </a:extLst>
          </p:cNvPr>
          <p:cNvSpPr txBox="1"/>
          <p:nvPr/>
        </p:nvSpPr>
        <p:spPr>
          <a:xfrm>
            <a:off x="43249" y="726776"/>
            <a:ext cx="4874740" cy="3539430"/>
          </a:xfrm>
          <a:prstGeom prst="rect">
            <a:avLst/>
          </a:prstGeom>
          <a:noFill/>
        </p:spPr>
        <p:txBody>
          <a:bodyPr wrap="square">
            <a:spAutoFit/>
          </a:bodyPr>
          <a:lstStyle/>
          <a:p>
            <a:pPr marL="285750" indent="-285750">
              <a:buFont typeface="Wingdings" pitchFamily="2" charset="2"/>
              <a:buChar char="Ø"/>
            </a:pPr>
            <a:r>
              <a:rPr lang="en-US" sz="1400" b="1" dirty="0">
                <a:latin typeface="Times New Roman" pitchFamily="18" charset="0"/>
                <a:cs typeface="Times New Roman" pitchFamily="18" charset="0"/>
              </a:rPr>
              <a:t>For database interaction:</a:t>
            </a:r>
            <a:r>
              <a:rPr lang="en-US" sz="1400" dirty="0">
                <a:latin typeface="Times New Roman" pitchFamily="18" charset="0"/>
                <a:cs typeface="Times New Roman" pitchFamily="18" charset="0"/>
              </a:rPr>
              <a:t> </a:t>
            </a:r>
          </a:p>
          <a:p>
            <a:pPr marL="742950" lvl="1" indent="-285750">
              <a:buFont typeface="Arial" pitchFamily="34" charset="0"/>
              <a:buChar char="•"/>
            </a:pPr>
            <a:r>
              <a:rPr lang="en-US" sz="1400" dirty="0" err="1">
                <a:latin typeface="Times New Roman" pitchFamily="18" charset="0"/>
                <a:cs typeface="Times New Roman" pitchFamily="18" charset="0"/>
              </a:rPr>
              <a:t>initializeConnection</a:t>
            </a:r>
            <a:r>
              <a:rPr lang="en-US" sz="1400" dirty="0">
                <a:latin typeface="Times New Roman" pitchFamily="18" charset="0"/>
                <a:cs typeface="Times New Roman" pitchFamily="18" charset="0"/>
              </a:rPr>
              <a:t>(): Initializes the MySQL connection.</a:t>
            </a:r>
          </a:p>
          <a:p>
            <a:pPr marL="742950" lvl="1" indent="-285750">
              <a:buFont typeface="Arial" pitchFamily="34" charset="0"/>
              <a:buChar char="•"/>
            </a:pPr>
            <a:r>
              <a:rPr lang="en-US" sz="1400" dirty="0" err="1">
                <a:latin typeface="Times New Roman" pitchFamily="18" charset="0"/>
                <a:cs typeface="Times New Roman" pitchFamily="18" charset="0"/>
              </a:rPr>
              <a:t>addBook</a:t>
            </a:r>
            <a:r>
              <a:rPr lang="en-US" sz="1400" dirty="0">
                <a:latin typeface="Times New Roman" pitchFamily="18" charset="0"/>
                <a:cs typeface="Times New Roman" pitchFamily="18" charset="0"/>
              </a:rPr>
              <a:t>(): Adds a book to the database.</a:t>
            </a:r>
          </a:p>
          <a:p>
            <a:pPr marL="742950" lvl="1" indent="-285750">
              <a:buFont typeface="Arial" pitchFamily="34" charset="0"/>
              <a:buChar char="•"/>
            </a:pPr>
            <a:r>
              <a:rPr lang="en-US" sz="1400" dirty="0" err="1">
                <a:latin typeface="Times New Roman" pitchFamily="18" charset="0"/>
                <a:cs typeface="Times New Roman" pitchFamily="18" charset="0"/>
              </a:rPr>
              <a:t>displayAvailableBooks</a:t>
            </a:r>
            <a:r>
              <a:rPr lang="en-US" sz="1400" dirty="0">
                <a:latin typeface="Times New Roman" pitchFamily="18" charset="0"/>
                <a:cs typeface="Times New Roman" pitchFamily="18" charset="0"/>
              </a:rPr>
              <a:t>(): Fetches and displays available books.</a:t>
            </a:r>
          </a:p>
          <a:p>
            <a:pPr marL="742950" lvl="1" indent="-285750">
              <a:buFont typeface="Arial" pitchFamily="34" charset="0"/>
              <a:buChar char="•"/>
            </a:pPr>
            <a:r>
              <a:rPr lang="en-US" sz="1400" dirty="0" err="1">
                <a:latin typeface="Times New Roman" pitchFamily="18" charset="0"/>
                <a:cs typeface="Times New Roman" pitchFamily="18" charset="0"/>
              </a:rPr>
              <a:t>borrowBook</a:t>
            </a:r>
            <a:r>
              <a:rPr lang="en-US" sz="1400" dirty="0">
                <a:latin typeface="Times New Roman" pitchFamily="18" charset="0"/>
                <a:cs typeface="Times New Roman" pitchFamily="18" charset="0"/>
              </a:rPr>
              <a:t>(): Marks a book as borrowed.</a:t>
            </a:r>
          </a:p>
          <a:p>
            <a:pPr marL="742950" lvl="1" indent="-285750">
              <a:buFont typeface="Arial" pitchFamily="34" charset="0"/>
              <a:buChar char="•"/>
            </a:pPr>
            <a:r>
              <a:rPr lang="en-US" sz="1400" dirty="0" err="1">
                <a:latin typeface="Times New Roman" pitchFamily="18" charset="0"/>
                <a:cs typeface="Times New Roman" pitchFamily="18" charset="0"/>
              </a:rPr>
              <a:t>returnBook</a:t>
            </a:r>
            <a:r>
              <a:rPr lang="en-US" sz="1400" dirty="0">
                <a:latin typeface="Times New Roman" pitchFamily="18" charset="0"/>
                <a:cs typeface="Times New Roman" pitchFamily="18" charset="0"/>
              </a:rPr>
              <a:t>(): Marks a borrowed book as returned.</a:t>
            </a:r>
          </a:p>
          <a:p>
            <a:pPr marL="742950" lvl="1" indent="-285750">
              <a:buFont typeface="Arial" pitchFamily="34" charset="0"/>
              <a:buChar char="•"/>
            </a:pPr>
            <a:r>
              <a:rPr lang="en-US" sz="1400" dirty="0" err="1">
                <a:latin typeface="Times New Roman" pitchFamily="18" charset="0"/>
                <a:cs typeface="Times New Roman" pitchFamily="18" charset="0"/>
              </a:rPr>
              <a:t>deleteBook</a:t>
            </a:r>
            <a:r>
              <a:rPr lang="en-US" sz="1400" dirty="0">
                <a:latin typeface="Times New Roman" pitchFamily="18" charset="0"/>
                <a:cs typeface="Times New Roman" pitchFamily="18" charset="0"/>
              </a:rPr>
              <a:t>(): Deletes a book from the database.   </a:t>
            </a:r>
          </a:p>
          <a:p>
            <a:pPr marL="285750" indent="-285750">
              <a:buFont typeface="Wingdings" pitchFamily="2" charset="2"/>
              <a:buChar char="Ø"/>
            </a:pPr>
            <a:r>
              <a:rPr lang="en-US" sz="1400" b="1" dirty="0">
                <a:latin typeface="Times New Roman" pitchFamily="18" charset="0"/>
                <a:cs typeface="Times New Roman" pitchFamily="18" charset="0"/>
              </a:rPr>
              <a:t>For book record management:</a:t>
            </a:r>
            <a:r>
              <a:rPr lang="en-US" sz="1400" dirty="0">
                <a:latin typeface="Times New Roman" pitchFamily="18" charset="0"/>
                <a:cs typeface="Times New Roman" pitchFamily="18" charset="0"/>
              </a:rPr>
              <a:t> </a:t>
            </a:r>
          </a:p>
          <a:p>
            <a:pPr marL="742950" lvl="1" indent="-285750">
              <a:buFont typeface="Arial" pitchFamily="34" charset="0"/>
              <a:buChar char="•"/>
            </a:pPr>
            <a:r>
              <a:rPr lang="en-US" sz="1400" dirty="0" err="1">
                <a:latin typeface="Times New Roman" pitchFamily="18" charset="0"/>
                <a:cs typeface="Times New Roman" pitchFamily="18" charset="0"/>
              </a:rPr>
              <a:t>insertRecord</a:t>
            </a:r>
            <a:r>
              <a:rPr lang="en-US" sz="1400" dirty="0">
                <a:latin typeface="Times New Roman" pitchFamily="18" charset="0"/>
                <a:cs typeface="Times New Roman" pitchFamily="18" charset="0"/>
              </a:rPr>
              <a:t>(): Creates a new book record.</a:t>
            </a:r>
          </a:p>
          <a:p>
            <a:pPr marL="742950" lvl="1" indent="-285750">
              <a:buFont typeface="Arial" pitchFamily="34" charset="0"/>
              <a:buChar char="•"/>
            </a:pPr>
            <a:r>
              <a:rPr lang="en-US" sz="1400" dirty="0" err="1" smtClean="0">
                <a:latin typeface="Times New Roman" pitchFamily="18" charset="0"/>
                <a:cs typeface="Times New Roman" pitchFamily="18" charset="0"/>
              </a:rPr>
              <a:t>searchRecord</a:t>
            </a:r>
            <a:r>
              <a:rPr lang="en-US" sz="1400" dirty="0" smtClean="0">
                <a:latin typeface="Times New Roman" pitchFamily="18" charset="0"/>
                <a:cs typeface="Times New Roman" pitchFamily="18" charset="0"/>
              </a:rPr>
              <a:t>(): Searches for a book by title.</a:t>
            </a:r>
          </a:p>
          <a:p>
            <a:pPr marL="742950" lvl="1" indent="-285750">
              <a:buFont typeface="Arial" pitchFamily="34" charset="0"/>
              <a:buChar char="•"/>
            </a:pPr>
            <a:r>
              <a:rPr lang="en-US" sz="1400" dirty="0" err="1" smtClean="0">
                <a:latin typeface="Times New Roman" pitchFamily="18" charset="0"/>
                <a:cs typeface="Times New Roman" pitchFamily="18" charset="0"/>
              </a:rPr>
              <a:t>updateRecord</a:t>
            </a:r>
            <a:r>
              <a:rPr lang="en-US" sz="1400" dirty="0">
                <a:latin typeface="Times New Roman" pitchFamily="18" charset="0"/>
                <a:cs typeface="Times New Roman" pitchFamily="18" charset="0"/>
              </a:rPr>
              <a:t>(): Updates details of a book.</a:t>
            </a:r>
          </a:p>
          <a:p>
            <a:pPr marL="742950" lvl="1" indent="-285750">
              <a:buFont typeface="Arial" pitchFamily="34" charset="0"/>
              <a:buChar char="•"/>
            </a:pPr>
            <a:r>
              <a:rPr lang="en-US" sz="1400" dirty="0" err="1">
                <a:latin typeface="Times New Roman" pitchFamily="18" charset="0"/>
                <a:cs typeface="Times New Roman" pitchFamily="18" charset="0"/>
              </a:rPr>
              <a:t>deleteRecord</a:t>
            </a:r>
            <a:r>
              <a:rPr lang="en-US" sz="1400" dirty="0">
                <a:latin typeface="Times New Roman" pitchFamily="18" charset="0"/>
                <a:cs typeface="Times New Roman" pitchFamily="18" charset="0"/>
              </a:rPr>
              <a:t>(): Deletes a book record.</a:t>
            </a:r>
          </a:p>
          <a:p>
            <a:pPr marL="742950" lvl="1" indent="-285750">
              <a:buFont typeface="Arial" pitchFamily="34" charset="0"/>
              <a:buChar char="•"/>
            </a:pPr>
            <a:r>
              <a:rPr lang="en-US" sz="1400" dirty="0" err="1">
                <a:latin typeface="Times New Roman" pitchFamily="18" charset="0"/>
                <a:cs typeface="Times New Roman" pitchFamily="18" charset="0"/>
              </a:rPr>
              <a:t>showAllRecords</a:t>
            </a:r>
            <a:r>
              <a:rPr lang="en-US" sz="1400" dirty="0">
                <a:latin typeface="Times New Roman" pitchFamily="18" charset="0"/>
                <a:cs typeface="Times New Roman" pitchFamily="18" charset="0"/>
              </a:rPr>
              <a:t>(): Displays all book records.   </a:t>
            </a:r>
          </a:p>
          <a:p>
            <a:pPr marL="285750" indent="-285750">
              <a:buFont typeface="Arial" pitchFamily="34" charset="0"/>
              <a:buChar char="•"/>
            </a:pPr>
            <a:r>
              <a:rPr lang="en-US" sz="1400" dirty="0">
                <a:latin typeface="Times New Roman" pitchFamily="18" charset="0"/>
                <a:cs typeface="Times New Roman" pitchFamily="18" charset="0"/>
              </a:rPr>
              <a:t>main(): The main function to run the program.   </a:t>
            </a:r>
          </a:p>
        </p:txBody>
      </p:sp>
      <p:sp>
        <p:nvSpPr>
          <p:cNvPr id="7" name="TextBox 6">
            <a:extLst>
              <a:ext uri="{FF2B5EF4-FFF2-40B4-BE49-F238E27FC236}">
                <a16:creationId xmlns:a16="http://schemas.microsoft.com/office/drawing/2014/main" xmlns="" id="{02F348E3-C139-B09A-68C7-08FFB3C28893}"/>
              </a:ext>
            </a:extLst>
          </p:cNvPr>
          <p:cNvSpPr txBox="1"/>
          <p:nvPr/>
        </p:nvSpPr>
        <p:spPr>
          <a:xfrm>
            <a:off x="43249" y="203556"/>
            <a:ext cx="4580467" cy="523220"/>
          </a:xfrm>
          <a:prstGeom prst="rect">
            <a:avLst/>
          </a:prstGeom>
          <a:noFill/>
        </p:spPr>
        <p:txBody>
          <a:bodyPr wrap="square" rtlCol="0">
            <a:spAutoFit/>
          </a:bodyPr>
          <a:lstStyle/>
          <a:p>
            <a:pPr algn="ctr"/>
            <a:r>
              <a:rPr lang="en-IN" sz="2800" b="1" u="sng" dirty="0" smtClean="0">
                <a:latin typeface="Tw Cen MT" panose="020B0602020104020603" pitchFamily="34" charset="0"/>
              </a:rPr>
              <a:t>METHODS USED</a:t>
            </a:r>
            <a:endParaRPr lang="en-IN" sz="2800" b="1" u="sng" dirty="0">
              <a:latin typeface="Tw Cen MT" panose="020B0602020104020603" pitchFamily="34" charset="0"/>
            </a:endParaRPr>
          </a:p>
        </p:txBody>
      </p:sp>
      <p:sp>
        <p:nvSpPr>
          <p:cNvPr id="2" name="AutoShape 2" descr="Image of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8334" y="-57150"/>
            <a:ext cx="4655667" cy="5200650"/>
          </a:xfrm>
          <a:prstGeom prst="rect">
            <a:avLst/>
          </a:prstGeom>
        </p:spPr>
      </p:pic>
      <p:pic>
        <p:nvPicPr>
          <p:cNvPr id="12" name="Picture 2" descr="Cranes Varsity in M G Road, Bangal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6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971042A-3AA3-48C2-E2F2-F72C6F602E51}"/>
              </a:ext>
            </a:extLst>
          </p:cNvPr>
          <p:cNvSpPr txBox="1"/>
          <p:nvPr/>
        </p:nvSpPr>
        <p:spPr>
          <a:xfrm>
            <a:off x="3530600" y="347679"/>
            <a:ext cx="5613400" cy="4154984"/>
          </a:xfrm>
          <a:prstGeom prst="rect">
            <a:avLst/>
          </a:prstGeom>
          <a:noFill/>
        </p:spPr>
        <p:txBody>
          <a:bodyPr wrap="square">
            <a:spAutoFit/>
          </a:bodyPr>
          <a:lstStyle/>
          <a:p>
            <a:pPr marL="285750" indent="-285750">
              <a:buFont typeface="Wingdings" pitchFamily="2" charset="2"/>
              <a:buChar char="Ø"/>
            </a:pPr>
            <a:r>
              <a:rPr lang="en-US" sz="1200" b="1" dirty="0">
                <a:latin typeface="Times New Roman" pitchFamily="18" charset="0"/>
                <a:cs typeface="Times New Roman" pitchFamily="18" charset="0"/>
              </a:rPr>
              <a:t>Library Management System (LMS):</a:t>
            </a:r>
            <a:r>
              <a:rPr lang="en-US" sz="1200" dirty="0">
                <a:latin typeface="Times New Roman" pitchFamily="18" charset="0"/>
                <a:cs typeface="Times New Roman" pitchFamily="18" charset="0"/>
              </a:rPr>
              <a:t> A system designed to manage the operations of a library, such as adding books, issuing them to users, and tracking returns.</a:t>
            </a:r>
          </a:p>
          <a:p>
            <a:pPr marL="285750" indent="-285750">
              <a:buFont typeface="Wingdings" pitchFamily="2" charset="2"/>
              <a:buChar char="Ø"/>
            </a:pPr>
            <a:r>
              <a:rPr lang="en-US" sz="1200" b="1" dirty="0">
                <a:latin typeface="Times New Roman" pitchFamily="18" charset="0"/>
                <a:cs typeface="Times New Roman" pitchFamily="18" charset="0"/>
              </a:rPr>
              <a:t>C++:</a:t>
            </a:r>
            <a:r>
              <a:rPr lang="en-US" sz="1200" dirty="0">
                <a:latin typeface="Times New Roman" pitchFamily="18" charset="0"/>
                <a:cs typeface="Times New Roman" pitchFamily="18" charset="0"/>
              </a:rPr>
              <a:t> A powerful programming language used to create the Library Management System.</a:t>
            </a:r>
          </a:p>
          <a:p>
            <a:pPr marL="285750" indent="-285750">
              <a:buFont typeface="Wingdings" pitchFamily="2" charset="2"/>
              <a:buChar char="Ø"/>
            </a:pPr>
            <a:r>
              <a:rPr lang="en-US" sz="1200" b="1" dirty="0">
                <a:latin typeface="Times New Roman" pitchFamily="18" charset="0"/>
                <a:cs typeface="Times New Roman" pitchFamily="18" charset="0"/>
              </a:rPr>
              <a:t>MySQL:</a:t>
            </a:r>
            <a:r>
              <a:rPr lang="en-US" sz="1200" dirty="0">
                <a:latin typeface="Times New Roman" pitchFamily="18" charset="0"/>
                <a:cs typeface="Times New Roman" pitchFamily="18" charset="0"/>
              </a:rPr>
              <a:t> A database management system used to store and retrieve data, such as book information and user details.</a:t>
            </a:r>
          </a:p>
          <a:p>
            <a:pPr marL="285750" indent="-285750">
              <a:buFont typeface="Wingdings" pitchFamily="2" charset="2"/>
              <a:buChar char="Ø"/>
            </a:pPr>
            <a:r>
              <a:rPr lang="en-US" sz="1200" b="1" dirty="0">
                <a:latin typeface="Times New Roman" pitchFamily="18" charset="0"/>
                <a:cs typeface="Times New Roman" pitchFamily="18" charset="0"/>
              </a:rPr>
              <a:t>Database:</a:t>
            </a:r>
            <a:r>
              <a:rPr lang="en-US" sz="1200" dirty="0">
                <a:latin typeface="Times New Roman" pitchFamily="18" charset="0"/>
                <a:cs typeface="Times New Roman" pitchFamily="18" charset="0"/>
              </a:rPr>
              <a:t> A structured collection of data. In this case, the database stores information about the books (title, author, availability) in the library.</a:t>
            </a:r>
          </a:p>
          <a:p>
            <a:pPr marL="285750" indent="-285750">
              <a:buFont typeface="Wingdings" pitchFamily="2" charset="2"/>
              <a:buChar char="Ø"/>
            </a:pPr>
            <a:r>
              <a:rPr lang="en-US" sz="1200" b="1" dirty="0" err="1">
                <a:latin typeface="Times New Roman" pitchFamily="18" charset="0"/>
                <a:cs typeface="Times New Roman" pitchFamily="18" charset="0"/>
              </a:rPr>
              <a:t>iostream</a:t>
            </a:r>
            <a:r>
              <a:rPr lang="en-US" sz="1200" b="1" dirty="0">
                <a:latin typeface="Times New Roman" pitchFamily="18" charset="0"/>
                <a:cs typeface="Times New Roman" pitchFamily="18" charset="0"/>
              </a:rPr>
              <a:t>:</a:t>
            </a:r>
            <a:r>
              <a:rPr lang="en-US" sz="1200" dirty="0">
                <a:latin typeface="Times New Roman" pitchFamily="18" charset="0"/>
                <a:cs typeface="Times New Roman" pitchFamily="18" charset="0"/>
              </a:rPr>
              <a:t> A standard C++ library that provides input and output functionalities, allowing the program to interact with the user (e.g., display messages and receive input).</a:t>
            </a:r>
          </a:p>
          <a:p>
            <a:pPr marL="285750" indent="-285750">
              <a:buFont typeface="Wingdings" pitchFamily="2" charset="2"/>
              <a:buChar char="Ø"/>
            </a:pPr>
            <a:r>
              <a:rPr lang="en-US" sz="1200" b="1" dirty="0">
                <a:latin typeface="Times New Roman" pitchFamily="18" charset="0"/>
                <a:cs typeface="Times New Roman" pitchFamily="18" charset="0"/>
              </a:rPr>
              <a:t>Variables:</a:t>
            </a:r>
            <a:r>
              <a:rPr lang="en-US" sz="1200" dirty="0">
                <a:latin typeface="Times New Roman" pitchFamily="18" charset="0"/>
                <a:cs typeface="Times New Roman" pitchFamily="18" charset="0"/>
              </a:rPr>
              <a:t> Named storage locations in the computer's memory used to hold data. For example, title, author, and </a:t>
            </a:r>
            <a:r>
              <a:rPr lang="en-US" sz="1200" dirty="0" err="1">
                <a:latin typeface="Times New Roman" pitchFamily="18" charset="0"/>
                <a:cs typeface="Times New Roman" pitchFamily="18" charset="0"/>
              </a:rPr>
              <a:t>bookId</a:t>
            </a:r>
            <a:r>
              <a:rPr lang="en-US" sz="1200" dirty="0">
                <a:latin typeface="Times New Roman" pitchFamily="18" charset="0"/>
                <a:cs typeface="Times New Roman" pitchFamily="18" charset="0"/>
              </a:rPr>
              <a:t> are variables.</a:t>
            </a:r>
          </a:p>
          <a:p>
            <a:pPr marL="285750" indent="-285750">
              <a:buFont typeface="Wingdings" pitchFamily="2" charset="2"/>
              <a:buChar char="Ø"/>
            </a:pPr>
            <a:r>
              <a:rPr lang="en-US" sz="1200" b="1" dirty="0">
                <a:latin typeface="Times New Roman" pitchFamily="18" charset="0"/>
                <a:cs typeface="Times New Roman" pitchFamily="18" charset="0"/>
              </a:rPr>
              <a:t>Functions:</a:t>
            </a:r>
            <a:r>
              <a:rPr lang="en-US" sz="1200" dirty="0">
                <a:latin typeface="Times New Roman" pitchFamily="18" charset="0"/>
                <a:cs typeface="Times New Roman" pitchFamily="18" charset="0"/>
              </a:rPr>
              <a:t> Blocks of code that perform specific tasks. Examples include </a:t>
            </a:r>
            <a:r>
              <a:rPr lang="en-US" sz="1200" dirty="0" err="1">
                <a:latin typeface="Times New Roman" pitchFamily="18" charset="0"/>
                <a:cs typeface="Times New Roman" pitchFamily="18" charset="0"/>
              </a:rPr>
              <a:t>addBook</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displayAvailableBooks</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borrowBook</a:t>
            </a:r>
            <a:r>
              <a:rPr lang="en-US" sz="1200" dirty="0">
                <a:latin typeface="Times New Roman" pitchFamily="18" charset="0"/>
                <a:cs typeface="Times New Roman" pitchFamily="18" charset="0"/>
              </a:rPr>
              <a:t>(), </a:t>
            </a:r>
            <a:r>
              <a:rPr lang="en-US" sz="1200" dirty="0" err="1">
                <a:latin typeface="Times New Roman" pitchFamily="18" charset="0"/>
                <a:cs typeface="Times New Roman" pitchFamily="18" charset="0"/>
              </a:rPr>
              <a:t>returnBook</a:t>
            </a:r>
            <a:r>
              <a:rPr lang="en-US" sz="1200" dirty="0">
                <a:latin typeface="Times New Roman" pitchFamily="18" charset="0"/>
                <a:cs typeface="Times New Roman" pitchFamily="18" charset="0"/>
              </a:rPr>
              <a:t>(), and </a:t>
            </a:r>
            <a:r>
              <a:rPr lang="en-US" sz="1200" dirty="0" err="1">
                <a:latin typeface="Times New Roman" pitchFamily="18" charset="0"/>
                <a:cs typeface="Times New Roman" pitchFamily="18" charset="0"/>
              </a:rPr>
              <a:t>deleteBook</a:t>
            </a:r>
            <a:r>
              <a:rPr lang="en-US" sz="1200" dirty="0">
                <a:latin typeface="Times New Roman" pitchFamily="18" charset="0"/>
                <a:cs typeface="Times New Roman" pitchFamily="18" charset="0"/>
              </a:rPr>
              <a:t>().</a:t>
            </a:r>
          </a:p>
          <a:p>
            <a:pPr marL="285750" indent="-285750">
              <a:buFont typeface="Wingdings" pitchFamily="2" charset="2"/>
              <a:buChar char="Ø"/>
            </a:pPr>
            <a:r>
              <a:rPr lang="en-US" sz="1200" b="1" dirty="0">
                <a:latin typeface="Times New Roman" pitchFamily="18" charset="0"/>
                <a:cs typeface="Times New Roman" pitchFamily="18" charset="0"/>
              </a:rPr>
              <a:t>Input/Output:</a:t>
            </a:r>
            <a:endParaRPr lang="en-US" sz="1200" dirty="0">
              <a:latin typeface="Times New Roman" pitchFamily="18" charset="0"/>
              <a:cs typeface="Times New Roman" pitchFamily="18" charset="0"/>
            </a:endParaRPr>
          </a:p>
          <a:p>
            <a:pPr marL="742950" lvl="1" indent="-285750">
              <a:buFont typeface="Arial" pitchFamily="34" charset="0"/>
              <a:buChar char="•"/>
            </a:pPr>
            <a:r>
              <a:rPr lang="en-US" sz="1200" dirty="0">
                <a:latin typeface="Times New Roman" pitchFamily="18" charset="0"/>
                <a:cs typeface="Times New Roman" pitchFamily="18" charset="0"/>
              </a:rPr>
              <a:t>Input: The process of receiving data from the user (e.g., using </a:t>
            </a:r>
            <a:r>
              <a:rPr lang="en-US" sz="1200" dirty="0" err="1">
                <a:latin typeface="Times New Roman" pitchFamily="18" charset="0"/>
                <a:cs typeface="Times New Roman" pitchFamily="18" charset="0"/>
              </a:rPr>
              <a:t>cin</a:t>
            </a:r>
            <a:r>
              <a:rPr lang="en-US" sz="1200" dirty="0">
                <a:latin typeface="Times New Roman" pitchFamily="18" charset="0"/>
                <a:cs typeface="Times New Roman" pitchFamily="18" charset="0"/>
              </a:rPr>
              <a:t> to get the book title).</a:t>
            </a:r>
          </a:p>
          <a:p>
            <a:pPr marL="742950" lvl="1" indent="-285750">
              <a:buFont typeface="Arial" pitchFamily="34" charset="0"/>
              <a:buChar char="•"/>
            </a:pPr>
            <a:r>
              <a:rPr lang="en-US" sz="1200" dirty="0">
                <a:latin typeface="Times New Roman" pitchFamily="18" charset="0"/>
                <a:cs typeface="Times New Roman" pitchFamily="18" charset="0"/>
              </a:rPr>
              <a:t>Output: The process of displaying information to the user (e.g., using </a:t>
            </a:r>
            <a:r>
              <a:rPr lang="en-US" sz="1200" dirty="0" err="1">
                <a:latin typeface="Times New Roman" pitchFamily="18" charset="0"/>
                <a:cs typeface="Times New Roman" pitchFamily="18" charset="0"/>
              </a:rPr>
              <a:t>cout</a:t>
            </a:r>
            <a:r>
              <a:rPr lang="en-US" sz="1200" dirty="0">
                <a:latin typeface="Times New Roman" pitchFamily="18" charset="0"/>
                <a:cs typeface="Times New Roman" pitchFamily="18" charset="0"/>
              </a:rPr>
              <a:t> to show the list of available books).</a:t>
            </a:r>
          </a:p>
        </p:txBody>
      </p:sp>
      <p:pic>
        <p:nvPicPr>
          <p:cNvPr id="2053" name="Picture 5" descr="All that You Wanted to Know About Library Management - Cam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 y="878945"/>
            <a:ext cx="3397250" cy="352425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02F348E3-C139-B09A-68C7-08FFB3C28893}"/>
              </a:ext>
            </a:extLst>
          </p:cNvPr>
          <p:cNvSpPr txBox="1"/>
          <p:nvPr/>
        </p:nvSpPr>
        <p:spPr>
          <a:xfrm>
            <a:off x="-382059" y="169953"/>
            <a:ext cx="4580467" cy="584775"/>
          </a:xfrm>
          <a:prstGeom prst="rect">
            <a:avLst/>
          </a:prstGeom>
          <a:noFill/>
        </p:spPr>
        <p:txBody>
          <a:bodyPr wrap="square" rtlCol="0">
            <a:spAutoFit/>
          </a:bodyPr>
          <a:lstStyle/>
          <a:p>
            <a:pPr algn="ctr"/>
            <a:r>
              <a:rPr lang="en-IN" sz="3200" b="1" u="sng" dirty="0" smtClean="0">
                <a:latin typeface="Tw Cen MT" panose="020B0602020104020603" pitchFamily="34" charset="0"/>
              </a:rPr>
              <a:t>BASIC TERMS</a:t>
            </a:r>
            <a:endParaRPr lang="en-IN" sz="3200" b="1" u="sng" dirty="0">
              <a:latin typeface="Tw Cen MT" panose="020B0602020104020603" pitchFamily="34" charset="0"/>
            </a:endParaRPr>
          </a:p>
        </p:txBody>
      </p:sp>
      <p:pic>
        <p:nvPicPr>
          <p:cNvPr id="10" name="Picture 2" descr="Cranes Varsity in M G Road, Bangalo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4314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BA82A2EA-5AF1-887E-4518-524B038A0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63133"/>
            <a:ext cx="9144000" cy="3780367"/>
          </a:xfrm>
          <a:prstGeom prst="rect">
            <a:avLst/>
          </a:prstGeom>
          <a:solidFill>
            <a:schemeClr val="bg2"/>
          </a:solidFill>
        </p:spPr>
      </p:pic>
      <p:pic>
        <p:nvPicPr>
          <p:cNvPr id="18" name="Picture 17" descr="introduction of library management system">
            <a:extLst>
              <a:ext uri="{FF2B5EF4-FFF2-40B4-BE49-F238E27FC236}">
                <a16:creationId xmlns:a16="http://schemas.microsoft.com/office/drawing/2014/main" xmlns="" id="{0D1D4E84-EFE8-9F6F-BB01-CDF2FBABF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67" y="313266"/>
            <a:ext cx="2626643" cy="263101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xmlns="" id="{02F348E3-C139-B09A-68C7-08FFB3C28893}"/>
              </a:ext>
            </a:extLst>
          </p:cNvPr>
          <p:cNvSpPr txBox="1"/>
          <p:nvPr/>
        </p:nvSpPr>
        <p:spPr>
          <a:xfrm>
            <a:off x="3691466" y="323102"/>
            <a:ext cx="4580467" cy="646331"/>
          </a:xfrm>
          <a:prstGeom prst="rect">
            <a:avLst/>
          </a:prstGeom>
          <a:noFill/>
        </p:spPr>
        <p:txBody>
          <a:bodyPr wrap="square" rtlCol="0">
            <a:spAutoFit/>
          </a:bodyPr>
          <a:lstStyle/>
          <a:p>
            <a:pPr algn="ctr"/>
            <a:r>
              <a:rPr lang="en-IN" sz="3600" b="1" u="sng" dirty="0">
                <a:latin typeface="Tw Cen MT" panose="020B0602020104020603" pitchFamily="34" charset="0"/>
              </a:rPr>
              <a:t>FLOWCHART</a:t>
            </a:r>
          </a:p>
        </p:txBody>
      </p:sp>
      <p:pic>
        <p:nvPicPr>
          <p:cNvPr id="5" name="Picture 2" descr="Cranes Varsity in M G Road, Bangal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8981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279ED69-EDD7-89A0-DADD-030A466DD240}"/>
              </a:ext>
            </a:extLst>
          </p:cNvPr>
          <p:cNvPicPr>
            <a:picLocks noChangeAspect="1"/>
          </p:cNvPicPr>
          <p:nvPr/>
        </p:nvPicPr>
        <p:blipFill>
          <a:blip r:embed="rId2"/>
          <a:stretch>
            <a:fillRect/>
          </a:stretch>
        </p:blipFill>
        <p:spPr>
          <a:xfrm>
            <a:off x="4726235" y="1303636"/>
            <a:ext cx="4115111" cy="3121683"/>
          </a:xfrm>
          <a:prstGeom prst="rect">
            <a:avLst/>
          </a:prstGeom>
        </p:spPr>
      </p:pic>
      <p:sp>
        <p:nvSpPr>
          <p:cNvPr id="7" name="TextBox 6">
            <a:extLst>
              <a:ext uri="{FF2B5EF4-FFF2-40B4-BE49-F238E27FC236}">
                <a16:creationId xmlns:a16="http://schemas.microsoft.com/office/drawing/2014/main" xmlns="" id="{2B98BA20-2E67-9F9B-F8E5-1A2B33F3403C}"/>
              </a:ext>
            </a:extLst>
          </p:cNvPr>
          <p:cNvSpPr txBox="1"/>
          <p:nvPr/>
        </p:nvSpPr>
        <p:spPr>
          <a:xfrm>
            <a:off x="3680755" y="868917"/>
            <a:ext cx="6206067" cy="338554"/>
          </a:xfrm>
          <a:prstGeom prst="rect">
            <a:avLst/>
          </a:prstGeom>
          <a:noFill/>
        </p:spPr>
        <p:txBody>
          <a:bodyPr wrap="square" rtlCol="0">
            <a:spAutoFit/>
          </a:bodyPr>
          <a:lstStyle/>
          <a:p>
            <a:pPr algn="ctr"/>
            <a:r>
              <a:rPr lang="en-IN" sz="1600" b="1" u="sng" dirty="0">
                <a:latin typeface="Tw Cen MT" panose="020B0602020104020603" pitchFamily="34" charset="0"/>
              </a:rPr>
              <a:t>C++</a:t>
            </a:r>
            <a:r>
              <a:rPr lang="en-IN" sz="1600" b="1" dirty="0">
                <a:latin typeface="Tw Cen MT" panose="020B0602020104020603" pitchFamily="34" charset="0"/>
              </a:rPr>
              <a:t> </a:t>
            </a:r>
            <a:r>
              <a:rPr lang="en-IN" sz="1600" b="1" u="sng" dirty="0">
                <a:latin typeface="Tw Cen MT" panose="020B0602020104020603" pitchFamily="34" charset="0"/>
              </a:rPr>
              <a:t>CODE</a:t>
            </a:r>
            <a:r>
              <a:rPr lang="en-IN" sz="1600" b="1" dirty="0">
                <a:latin typeface="Tw Cen MT" panose="020B0602020104020603" pitchFamily="34" charset="0"/>
              </a:rPr>
              <a:t> </a:t>
            </a:r>
            <a:r>
              <a:rPr lang="en-IN" sz="1600" b="1" u="sng" dirty="0">
                <a:latin typeface="Tw Cen MT" panose="020B0602020104020603" pitchFamily="34" charset="0"/>
              </a:rPr>
              <a:t>OUTPUT</a:t>
            </a:r>
            <a:r>
              <a:rPr lang="en-IN" sz="1600" b="1" dirty="0">
                <a:latin typeface="Tw Cen MT" panose="020B0602020104020603" pitchFamily="34" charset="0"/>
              </a:rPr>
              <a:t> </a:t>
            </a:r>
            <a:r>
              <a:rPr lang="en-IN" sz="1600" b="1" u="sng" dirty="0">
                <a:latin typeface="Tw Cen MT" panose="020B0602020104020603" pitchFamily="34" charset="0"/>
              </a:rPr>
              <a:t>RESULT</a:t>
            </a:r>
            <a:r>
              <a:rPr lang="en-IN" sz="1600" b="1" dirty="0">
                <a:latin typeface="Tw Cen MT" panose="020B0602020104020603" pitchFamily="34" charset="0"/>
              </a:rPr>
              <a:t> </a:t>
            </a:r>
            <a:r>
              <a:rPr lang="en-IN" sz="1600" b="1" u="sng" dirty="0">
                <a:latin typeface="Tw Cen MT" panose="020B0602020104020603" pitchFamily="34" charset="0"/>
              </a:rPr>
              <a:t>IN</a:t>
            </a:r>
            <a:r>
              <a:rPr lang="en-IN" sz="1600" b="1" dirty="0">
                <a:latin typeface="Tw Cen MT" panose="020B0602020104020603" pitchFamily="34" charset="0"/>
              </a:rPr>
              <a:t> </a:t>
            </a:r>
            <a:r>
              <a:rPr lang="en-IN" sz="1600" b="1" u="sng" dirty="0">
                <a:latin typeface="Tw Cen MT" panose="020B0602020104020603" pitchFamily="34" charset="0"/>
              </a:rPr>
              <a:t>MYSQL</a:t>
            </a:r>
          </a:p>
        </p:txBody>
      </p:sp>
      <p:pic>
        <p:nvPicPr>
          <p:cNvPr id="4" name="Picture 3">
            <a:extLst>
              <a:ext uri="{FF2B5EF4-FFF2-40B4-BE49-F238E27FC236}">
                <a16:creationId xmlns:a16="http://schemas.microsoft.com/office/drawing/2014/main" xmlns="" id="{1BB3DEA6-8AF5-B683-5336-8270810D8094}"/>
              </a:ext>
            </a:extLst>
          </p:cNvPr>
          <p:cNvPicPr>
            <a:picLocks noChangeAspect="1"/>
          </p:cNvPicPr>
          <p:nvPr/>
        </p:nvPicPr>
        <p:blipFill>
          <a:blip r:embed="rId3"/>
          <a:stretch>
            <a:fillRect/>
          </a:stretch>
        </p:blipFill>
        <p:spPr>
          <a:xfrm>
            <a:off x="444612" y="1303637"/>
            <a:ext cx="3937899" cy="3121683"/>
          </a:xfrm>
          <a:prstGeom prst="rect">
            <a:avLst/>
          </a:prstGeom>
        </p:spPr>
      </p:pic>
      <p:sp>
        <p:nvSpPr>
          <p:cNvPr id="6" name="TextBox 5">
            <a:extLst>
              <a:ext uri="{FF2B5EF4-FFF2-40B4-BE49-F238E27FC236}">
                <a16:creationId xmlns:a16="http://schemas.microsoft.com/office/drawing/2014/main" xmlns="" id="{E1EABCF1-2396-01E1-7315-89BF0FBC49CB}"/>
              </a:ext>
            </a:extLst>
          </p:cNvPr>
          <p:cNvSpPr txBox="1"/>
          <p:nvPr/>
        </p:nvSpPr>
        <p:spPr>
          <a:xfrm>
            <a:off x="364628" y="850722"/>
            <a:ext cx="4097866" cy="338554"/>
          </a:xfrm>
          <a:prstGeom prst="rect">
            <a:avLst/>
          </a:prstGeom>
          <a:noFill/>
        </p:spPr>
        <p:txBody>
          <a:bodyPr wrap="square" rtlCol="0">
            <a:spAutoFit/>
          </a:bodyPr>
          <a:lstStyle/>
          <a:p>
            <a:pPr algn="ctr"/>
            <a:r>
              <a:rPr lang="en-IN" sz="1600" b="1" u="sng" dirty="0" smtClean="0">
                <a:latin typeface="Tw Cen MT" panose="020B0602020104020603" pitchFamily="34" charset="0"/>
              </a:rPr>
              <a:t>SOURCE</a:t>
            </a:r>
            <a:r>
              <a:rPr lang="en-IN" sz="1600" b="1" dirty="0" smtClean="0">
                <a:latin typeface="Tw Cen MT" panose="020B0602020104020603" pitchFamily="34" charset="0"/>
              </a:rPr>
              <a:t> </a:t>
            </a:r>
            <a:r>
              <a:rPr lang="en-IN" sz="1600" b="1" u="sng" dirty="0" smtClean="0">
                <a:latin typeface="Tw Cen MT" panose="020B0602020104020603" pitchFamily="34" charset="0"/>
              </a:rPr>
              <a:t>CODE</a:t>
            </a:r>
            <a:r>
              <a:rPr lang="en-IN" sz="1600" b="1" dirty="0" smtClean="0">
                <a:latin typeface="Tw Cen MT" panose="020B0602020104020603" pitchFamily="34" charset="0"/>
              </a:rPr>
              <a:t> </a:t>
            </a:r>
            <a:r>
              <a:rPr lang="en-IN" sz="1600" b="1" u="sng" dirty="0" smtClean="0">
                <a:latin typeface="Tw Cen MT" panose="020B0602020104020603" pitchFamily="34" charset="0"/>
              </a:rPr>
              <a:t>OUTPUT</a:t>
            </a:r>
            <a:endParaRPr lang="en-IN" sz="1600" b="1" u="sng" dirty="0">
              <a:latin typeface="Tw Cen MT" panose="020B0602020104020603" pitchFamily="34" charset="0"/>
            </a:endParaRPr>
          </a:p>
        </p:txBody>
      </p:sp>
      <p:sp>
        <p:nvSpPr>
          <p:cNvPr id="8" name="TextBox 7">
            <a:extLst>
              <a:ext uri="{FF2B5EF4-FFF2-40B4-BE49-F238E27FC236}">
                <a16:creationId xmlns:a16="http://schemas.microsoft.com/office/drawing/2014/main" xmlns="" id="{E1EABCF1-2396-01E1-7315-89BF0FBC49CB}"/>
              </a:ext>
            </a:extLst>
          </p:cNvPr>
          <p:cNvSpPr txBox="1"/>
          <p:nvPr/>
        </p:nvSpPr>
        <p:spPr>
          <a:xfrm>
            <a:off x="2518823" y="260222"/>
            <a:ext cx="4097866" cy="523220"/>
          </a:xfrm>
          <a:prstGeom prst="rect">
            <a:avLst/>
          </a:prstGeom>
          <a:noFill/>
        </p:spPr>
        <p:txBody>
          <a:bodyPr wrap="square" rtlCol="0">
            <a:spAutoFit/>
          </a:bodyPr>
          <a:lstStyle/>
          <a:p>
            <a:pPr algn="ctr"/>
            <a:r>
              <a:rPr lang="en-IN" sz="2800" b="1" u="sng" dirty="0" smtClean="0">
                <a:latin typeface="Tw Cen MT" panose="020B0602020104020603" pitchFamily="34" charset="0"/>
              </a:rPr>
              <a:t>RESULT PREVIEW</a:t>
            </a:r>
            <a:endParaRPr lang="en-IN" sz="2800" b="1" u="sng" dirty="0">
              <a:latin typeface="Tw Cen MT" panose="020B0602020104020603" pitchFamily="34" charset="0"/>
            </a:endParaRPr>
          </a:p>
        </p:txBody>
      </p:sp>
      <p:pic>
        <p:nvPicPr>
          <p:cNvPr id="9" name="Picture 2" descr="Cranes Varsity in M G Road, Bangalor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3941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84F2420-715B-13EA-229C-00125AAE8049}"/>
              </a:ext>
            </a:extLst>
          </p:cNvPr>
          <p:cNvSpPr txBox="1"/>
          <p:nvPr/>
        </p:nvSpPr>
        <p:spPr>
          <a:xfrm>
            <a:off x="1451940" y="502026"/>
            <a:ext cx="6240119" cy="3577903"/>
          </a:xfrm>
          <a:prstGeom prst="rect">
            <a:avLst/>
          </a:prstGeom>
          <a:noFill/>
        </p:spPr>
        <p:txBody>
          <a:bodyPr wrap="square" lIns="91440" tIns="45720" rIns="91440" bIns="45720" anchor="t">
            <a:spAutoFit/>
          </a:bodyPr>
          <a:lstStyle/>
          <a:p>
            <a:pPr marL="713105" marR="800735" algn="ctr">
              <a:spcBef>
                <a:spcPts val="315"/>
              </a:spcBef>
              <a:spcAft>
                <a:spcPts val="0"/>
              </a:spcAft>
            </a:pPr>
            <a:r>
              <a:rPr lang="en-US" sz="3200" b="1" u="sng" dirty="0">
                <a:effectLst/>
                <a:latin typeface="Tw Cen MT" panose="020B0602020104020603" pitchFamily="34" charset="0"/>
                <a:ea typeface="Times New Roman" panose="02020603050405020304" pitchFamily="18" charset="0"/>
                <a:cs typeface="Times New Roman"/>
              </a:rPr>
              <a:t>CONCLUSION</a:t>
            </a:r>
            <a:endParaRPr lang="en-IN" sz="3200" b="1" dirty="0">
              <a:effectLst/>
              <a:latin typeface="Tw Cen MT" panose="020B0602020104020603" pitchFamily="34" charset="0"/>
              <a:ea typeface="Times New Roman" panose="02020603050405020304" pitchFamily="18" charset="0"/>
              <a:cs typeface="Times New Roman"/>
            </a:endParaRPr>
          </a:p>
          <a:p>
            <a:pPr marL="0" marR="0"/>
            <a:endParaRPr lang="en-IN" sz="1050" dirty="0">
              <a:solidFill>
                <a:schemeClr val="accent1">
                  <a:lumMod val="75000"/>
                </a:schemeClr>
              </a:solidFill>
              <a:effectLst/>
              <a:latin typeface="Times New Roman" panose="02020603050405020304" pitchFamily="18" charset="0"/>
              <a:ea typeface="Times New Roman" panose="02020603050405020304" pitchFamily="18" charset="0"/>
              <a:cs typeface="Times New Roman"/>
            </a:endParaRPr>
          </a:p>
          <a:p>
            <a:endParaRPr lang="en-IN" sz="2400" dirty="0">
              <a:solidFill>
                <a:schemeClr val="accent1">
                  <a:lumMod val="75000"/>
                </a:schemeClr>
              </a:solidFill>
              <a:latin typeface="Times New Roman"/>
              <a:ea typeface="Times New Roman" panose="02020603050405020304" pitchFamily="18" charset="0"/>
              <a:cs typeface="Times New Roman"/>
            </a:endParaRPr>
          </a:p>
          <a:p>
            <a:pPr marL="0" marR="0" algn="just"/>
            <a:r>
              <a:rPr lang="en-IN" sz="1600" dirty="0">
                <a:effectLst/>
                <a:latin typeface="Times New Roman"/>
                <a:ea typeface="Times New Roman" panose="02020603050405020304" pitchFamily="18" charset="0"/>
                <a:cs typeface="Times New Roman"/>
              </a:rPr>
              <a:t>Library Management System is a powerful tool to manage the library. It helps to search for books, manage library staff, and keep track of library resources. It also helps to generate reports and keep track of library activities. It helps to manage the library inventory and keep track of library resources.</a:t>
            </a:r>
            <a:endParaRPr lang="en-IN" sz="1600" dirty="0"/>
          </a:p>
          <a:p>
            <a:pPr marL="0" marR="0" algn="just"/>
            <a:r>
              <a:rPr lang="en-IN" sz="1600" dirty="0">
                <a:latin typeface="Times New Roman"/>
                <a:ea typeface="Times New Roman" panose="02020603050405020304" pitchFamily="18" charset="0"/>
                <a:cs typeface="Times New Roman"/>
              </a:rPr>
              <a:t>C++</a:t>
            </a:r>
            <a:r>
              <a:rPr lang="en-IN" sz="1600" dirty="0">
                <a:effectLst/>
                <a:latin typeface="Times New Roman"/>
                <a:ea typeface="Times New Roman" panose="02020603050405020304" pitchFamily="18" charset="0"/>
                <a:cs typeface="Times New Roman"/>
              </a:rPr>
              <a:t> is a powerful programming language and can be used to develop a library management system. It helps to create a user-friendly environment for library management. The library management system can be used to improve the efficiency of library operations and improve the user experience of library operations</a:t>
            </a:r>
            <a:r>
              <a:rPr lang="en-IN" sz="1600" dirty="0">
                <a:solidFill>
                  <a:schemeClr val="accent1">
                    <a:lumMod val="20000"/>
                    <a:lumOff val="80000"/>
                  </a:schemeClr>
                </a:solidFill>
                <a:effectLst/>
                <a:latin typeface="Times New Roman"/>
                <a:ea typeface="Times New Roman" panose="02020603050405020304" pitchFamily="18" charset="0"/>
                <a:cs typeface="Times New Roman"/>
              </a:rPr>
              <a:t>.</a:t>
            </a:r>
          </a:p>
        </p:txBody>
      </p:sp>
      <p:sp>
        <p:nvSpPr>
          <p:cNvPr id="5" name="Rectangle 4">
            <a:extLst>
              <a:ext uri="{FF2B5EF4-FFF2-40B4-BE49-F238E27FC236}">
                <a16:creationId xmlns:a16="http://schemas.microsoft.com/office/drawing/2014/main" xmlns="" id="{5BE610F5-2588-6A9E-07C3-91E4E4EA0278}"/>
              </a:ext>
            </a:extLst>
          </p:cNvPr>
          <p:cNvSpPr/>
          <p:nvPr/>
        </p:nvSpPr>
        <p:spPr>
          <a:xfrm>
            <a:off x="3064855" y="4473714"/>
            <a:ext cx="3014287" cy="707886"/>
          </a:xfrm>
          <a:prstGeom prst="rect">
            <a:avLst/>
          </a:prstGeom>
          <a:noFill/>
          <a:scene3d>
            <a:camera prst="perspectiveRelaxed"/>
            <a:lightRig rig="threePt" dir="t"/>
          </a:scene3d>
        </p:spPr>
        <p:txBody>
          <a:bodyPr wrap="none" lIns="91440" tIns="45720" rIns="91440" bIns="45720">
            <a:spAutoFit/>
          </a:bodyPr>
          <a:lstStyle/>
          <a:p>
            <a:pPr algn="ctr"/>
            <a:r>
              <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w Cen MT" panose="020B0602020104020603" pitchFamily="34" charset="0"/>
              </a:rPr>
              <a:t>THANK YOU!</a:t>
            </a:r>
            <a:endParaRPr lang="en-IN"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2" descr="Cranes Varsity in M G Road, Bangalo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31" y="2116"/>
            <a:ext cx="772583" cy="772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9281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BB5F5D82-B5E9-469E-A815-C655ED4AF24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536</TotalTime>
  <Words>692</Words>
  <Application>Microsoft Office PowerPoint</Application>
  <PresentationFormat>On-screen Show (16:9)</PresentationFormat>
  <Paragraphs>85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Rockwell</vt:lpstr>
      <vt:lpstr>Calibri</vt:lpstr>
      <vt:lpstr>Tw Cen MT</vt:lpstr>
      <vt:lpstr>Wingdings</vt:lpstr>
      <vt:lpstr>Aptos Narrow</vt:lpstr>
      <vt:lpstr>Times New Roman</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MANISH PATNAIK</cp:lastModifiedBy>
  <cp:revision>11</cp:revision>
  <dcterms:modified xsi:type="dcterms:W3CDTF">2025-03-14T18:27:44Z</dcterms:modified>
</cp:coreProperties>
</file>