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2.xml" ContentType="application/vnd.openxmlformats-officedocument.themeOverr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0"/>
  </p:notesMasterIdLst>
  <p:handoutMasterIdLst>
    <p:handoutMasterId r:id="rId71"/>
  </p:handoutMasterIdLst>
  <p:sldIdLst>
    <p:sldId id="298"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30" r:id="rId40"/>
    <p:sldId id="338" r:id="rId41"/>
    <p:sldId id="331" r:id="rId42"/>
    <p:sldId id="339" r:id="rId43"/>
    <p:sldId id="340" r:id="rId44"/>
    <p:sldId id="341" r:id="rId45"/>
    <p:sldId id="342" r:id="rId46"/>
    <p:sldId id="343" r:id="rId47"/>
    <p:sldId id="334" r:id="rId48"/>
    <p:sldId id="335" r:id="rId49"/>
    <p:sldId id="336" r:id="rId50"/>
    <p:sldId id="337" r:id="rId51"/>
    <p:sldId id="323" r:id="rId52"/>
    <p:sldId id="344" r:id="rId53"/>
    <p:sldId id="346" r:id="rId54"/>
    <p:sldId id="345" r:id="rId55"/>
    <p:sldId id="347" r:id="rId56"/>
    <p:sldId id="348" r:id="rId57"/>
    <p:sldId id="350" r:id="rId58"/>
    <p:sldId id="349" r:id="rId59"/>
    <p:sldId id="351" r:id="rId60"/>
    <p:sldId id="352" r:id="rId61"/>
    <p:sldId id="354" r:id="rId62"/>
    <p:sldId id="353" r:id="rId63"/>
    <p:sldId id="333" r:id="rId64"/>
    <p:sldId id="356" r:id="rId65"/>
    <p:sldId id="358" r:id="rId66"/>
    <p:sldId id="359" r:id="rId67"/>
    <p:sldId id="357" r:id="rId68"/>
    <p:sldId id="300" r:id="rId6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612521-D822-42A9-A9E8-5D17A2790D8D}" v="45" dt="2023-08-17T06:11:34.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19" autoAdjust="0"/>
  </p:normalViewPr>
  <p:slideViewPr>
    <p:cSldViewPr snapToGrid="0">
      <p:cViewPr varScale="1">
        <p:scale>
          <a:sx n="114" d="100"/>
          <a:sy n="114" d="100"/>
        </p:scale>
        <p:origin x="811" y="101"/>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36886C-EAA0-4433-AD1E-431050B9C2A5}" type="datetime1">
              <a:rPr lang="zh-CN" altLang="en-US" smtClean="0">
                <a:latin typeface="Microsoft YaHei UI" panose="020B0503020204020204" pitchFamily="34" charset="-122"/>
                <a:ea typeface="Microsoft YaHei UI" panose="020B0503020204020204" pitchFamily="34" charset="-122"/>
              </a:rPr>
              <a:t>2024/3/13</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660F53-F593-4304-9BA9-1C2AC5E1624A}"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84679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1A2638A-5E4A-4D0D-917D-137EA8DF3340}" type="datetime1">
              <a:rPr lang="en-US" altLang="zh-CN" noProof="0" smtClean="0"/>
              <a:t>3/13/2024</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BCA1830-8ACC-4872-9C09-B98521B5BF71}" type="slidenum">
              <a:rPr lang="en-US" altLang="zh-CN" noProof="0" smtClean="0"/>
              <a:pPr/>
              <a:t>‹#›</a:t>
            </a:fld>
            <a:endParaRPr lang="zh-CN" altLang="en-US" noProof="0" dirty="0"/>
          </a:p>
        </p:txBody>
      </p:sp>
    </p:spTree>
    <p:extLst>
      <p:ext uri="{BB962C8B-B14F-4D97-AF65-F5344CB8AC3E}">
        <p14:creationId xmlns:p14="http://schemas.microsoft.com/office/powerpoint/2010/main" val="1266119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6154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49</a:t>
            </a:fld>
            <a:endParaRPr lang="zh-CN" altLang="en-US" noProof="0"/>
          </a:p>
        </p:txBody>
      </p:sp>
    </p:spTree>
    <p:extLst>
      <p:ext uri="{BB962C8B-B14F-4D97-AF65-F5344CB8AC3E}">
        <p14:creationId xmlns:p14="http://schemas.microsoft.com/office/powerpoint/2010/main" val="295804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50</a:t>
            </a:fld>
            <a:endParaRPr lang="zh-CN" altLang="en-US" noProof="0"/>
          </a:p>
        </p:txBody>
      </p:sp>
    </p:spTree>
    <p:extLst>
      <p:ext uri="{BB962C8B-B14F-4D97-AF65-F5344CB8AC3E}">
        <p14:creationId xmlns:p14="http://schemas.microsoft.com/office/powerpoint/2010/main" val="2424909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51</a:t>
            </a:fld>
            <a:endParaRPr lang="zh-CN" altLang="en-US" noProof="0"/>
          </a:p>
        </p:txBody>
      </p:sp>
    </p:spTree>
    <p:extLst>
      <p:ext uri="{BB962C8B-B14F-4D97-AF65-F5344CB8AC3E}">
        <p14:creationId xmlns:p14="http://schemas.microsoft.com/office/powerpoint/2010/main" val="283524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52</a:t>
            </a:fld>
            <a:endParaRPr lang="zh-CN" altLang="en-US" noProof="0"/>
          </a:p>
        </p:txBody>
      </p:sp>
    </p:spTree>
    <p:extLst>
      <p:ext uri="{BB962C8B-B14F-4D97-AF65-F5344CB8AC3E}">
        <p14:creationId xmlns:p14="http://schemas.microsoft.com/office/powerpoint/2010/main" val="481437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53</a:t>
            </a:fld>
            <a:endParaRPr lang="zh-CN" altLang="en-US" noProof="0"/>
          </a:p>
        </p:txBody>
      </p:sp>
    </p:spTree>
    <p:extLst>
      <p:ext uri="{BB962C8B-B14F-4D97-AF65-F5344CB8AC3E}">
        <p14:creationId xmlns:p14="http://schemas.microsoft.com/office/powerpoint/2010/main" val="2702241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54</a:t>
            </a:fld>
            <a:endParaRPr lang="zh-CN" altLang="en-US" noProof="0"/>
          </a:p>
        </p:txBody>
      </p:sp>
    </p:spTree>
    <p:extLst>
      <p:ext uri="{BB962C8B-B14F-4D97-AF65-F5344CB8AC3E}">
        <p14:creationId xmlns:p14="http://schemas.microsoft.com/office/powerpoint/2010/main" val="1160276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55</a:t>
            </a:fld>
            <a:endParaRPr lang="zh-CN" altLang="en-US" noProof="0"/>
          </a:p>
        </p:txBody>
      </p:sp>
    </p:spTree>
    <p:extLst>
      <p:ext uri="{BB962C8B-B14F-4D97-AF65-F5344CB8AC3E}">
        <p14:creationId xmlns:p14="http://schemas.microsoft.com/office/powerpoint/2010/main" val="1659842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56</a:t>
            </a:fld>
            <a:endParaRPr lang="zh-CN" altLang="en-US" noProof="0"/>
          </a:p>
        </p:txBody>
      </p:sp>
    </p:spTree>
    <p:extLst>
      <p:ext uri="{BB962C8B-B14F-4D97-AF65-F5344CB8AC3E}">
        <p14:creationId xmlns:p14="http://schemas.microsoft.com/office/powerpoint/2010/main" val="3766068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57</a:t>
            </a:fld>
            <a:endParaRPr lang="zh-CN" altLang="en-US" noProof="0"/>
          </a:p>
        </p:txBody>
      </p:sp>
    </p:spTree>
    <p:extLst>
      <p:ext uri="{BB962C8B-B14F-4D97-AF65-F5344CB8AC3E}">
        <p14:creationId xmlns:p14="http://schemas.microsoft.com/office/powerpoint/2010/main" val="2378401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58</a:t>
            </a:fld>
            <a:endParaRPr lang="zh-CN" altLang="en-US" noProof="0"/>
          </a:p>
        </p:txBody>
      </p:sp>
    </p:spTree>
    <p:extLst>
      <p:ext uri="{BB962C8B-B14F-4D97-AF65-F5344CB8AC3E}">
        <p14:creationId xmlns:p14="http://schemas.microsoft.com/office/powerpoint/2010/main" val="241710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dirty="0"/>
            </a:br>
            <a:r>
              <a:rPr lang="en-US" altLang="zh-CN" b="0" i="0" dirty="0">
                <a:solidFill>
                  <a:srgbClr val="E5E2DC"/>
                </a:solidFill>
                <a:effectLst/>
                <a:latin typeface="Söhne"/>
              </a:rPr>
              <a:t>The </a:t>
            </a:r>
            <a:r>
              <a:rPr lang="en-US" altLang="zh-CN" dirty="0"/>
              <a:t>SELECT</a:t>
            </a:r>
            <a:r>
              <a:rPr lang="en-US" altLang="zh-CN" b="0" i="0" dirty="0">
                <a:solidFill>
                  <a:srgbClr val="E5E2DC"/>
                </a:solidFill>
                <a:effectLst/>
                <a:latin typeface="Söhne"/>
              </a:rPr>
              <a:t> statement is used to select data from a database. The data returned is stored in a result table, sometimes called the result set.</a:t>
            </a:r>
          </a:p>
          <a:p>
            <a:r>
              <a:rPr lang="en-US" altLang="zh-CN" b="0" i="0" dirty="0">
                <a:solidFill>
                  <a:srgbClr val="E5E2DC"/>
                </a:solidFill>
                <a:effectLst/>
                <a:latin typeface="Söhne"/>
              </a:rPr>
              <a:t>The </a:t>
            </a:r>
            <a:r>
              <a:rPr lang="en-US" altLang="zh-CN" dirty="0"/>
              <a:t>FROM</a:t>
            </a:r>
            <a:r>
              <a:rPr lang="en-US" altLang="zh-CN" b="0" i="0" dirty="0">
                <a:solidFill>
                  <a:srgbClr val="E5E2DC"/>
                </a:solidFill>
                <a:effectLst/>
                <a:latin typeface="Söhne"/>
              </a:rPr>
              <a:t> clause specifies the table from which to select or delete data.</a:t>
            </a:r>
          </a:p>
          <a:p>
            <a:r>
              <a:rPr lang="en-US" altLang="zh-CN" b="0" i="0" dirty="0">
                <a:solidFill>
                  <a:srgbClr val="E5E2DC"/>
                </a:solidFill>
                <a:effectLst/>
                <a:latin typeface="Söhne"/>
              </a:rPr>
              <a:t>Here, </a:t>
            </a:r>
            <a:r>
              <a:rPr lang="en-US" altLang="zh-CN" dirty="0"/>
              <a:t>*</a:t>
            </a:r>
            <a:r>
              <a:rPr lang="en-US" altLang="zh-CN" b="0" i="0" dirty="0">
                <a:solidFill>
                  <a:srgbClr val="E5E2DC"/>
                </a:solidFill>
                <a:effectLst/>
                <a:latin typeface="Söhne"/>
              </a:rPr>
              <a:t> means "all columns," and the </a:t>
            </a:r>
            <a:r>
              <a:rPr lang="en-US" altLang="zh-CN" dirty="0"/>
              <a:t>FROM COURSE</a:t>
            </a:r>
            <a:r>
              <a:rPr lang="en-US" altLang="zh-CN" b="0" i="0" dirty="0">
                <a:solidFill>
                  <a:srgbClr val="E5E2DC"/>
                </a:solidFill>
                <a:effectLst/>
                <a:latin typeface="Söhne"/>
              </a:rPr>
              <a:t> clause specifies that all columns should be selected from the </a:t>
            </a:r>
            <a:r>
              <a:rPr lang="en-US" altLang="zh-CN" dirty="0"/>
              <a:t>COURSE</a:t>
            </a:r>
            <a:r>
              <a:rPr lang="en-US" altLang="zh-CN" b="0" i="0" dirty="0">
                <a:solidFill>
                  <a:srgbClr val="E5E2DC"/>
                </a:solidFill>
                <a:effectLst/>
                <a:latin typeface="Söhne"/>
              </a:rPr>
              <a:t> table.</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5</a:t>
            </a:fld>
            <a:endParaRPr lang="zh-CN" altLang="en-US" noProof="0" dirty="0"/>
          </a:p>
        </p:txBody>
      </p:sp>
    </p:spTree>
    <p:extLst>
      <p:ext uri="{BB962C8B-B14F-4D97-AF65-F5344CB8AC3E}">
        <p14:creationId xmlns:p14="http://schemas.microsoft.com/office/powerpoint/2010/main" val="4218155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59</a:t>
            </a:fld>
            <a:endParaRPr lang="zh-CN" altLang="en-US" noProof="0"/>
          </a:p>
        </p:txBody>
      </p:sp>
    </p:spTree>
    <p:extLst>
      <p:ext uri="{BB962C8B-B14F-4D97-AF65-F5344CB8AC3E}">
        <p14:creationId xmlns:p14="http://schemas.microsoft.com/office/powerpoint/2010/main" val="3352186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65</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5353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5E2DC"/>
                </a:solidFill>
                <a:effectLst/>
                <a:latin typeface="Söhne"/>
              </a:rPr>
              <a:t>The </a:t>
            </a:r>
            <a:r>
              <a:rPr lang="en-US" altLang="zh-CN" dirty="0"/>
              <a:t>WHERE</a:t>
            </a:r>
            <a:r>
              <a:rPr lang="en-US" altLang="zh-CN" b="0" i="0" dirty="0">
                <a:solidFill>
                  <a:srgbClr val="E5E2DC"/>
                </a:solidFill>
                <a:effectLst/>
                <a:latin typeface="Söhne"/>
              </a:rPr>
              <a:t> clause is used to filter records. It is used to extract only those records that fulfill a specified condition.</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7</a:t>
            </a:fld>
            <a:endParaRPr lang="zh-CN" altLang="en-US" noProof="0" dirty="0"/>
          </a:p>
        </p:txBody>
      </p:sp>
    </p:spTree>
    <p:extLst>
      <p:ext uri="{BB962C8B-B14F-4D97-AF65-F5344CB8AC3E}">
        <p14:creationId xmlns:p14="http://schemas.microsoft.com/office/powerpoint/2010/main" val="3402270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5E2DC"/>
                </a:solidFill>
                <a:effectLst/>
                <a:latin typeface="Söhne"/>
              </a:rPr>
              <a:t>The </a:t>
            </a:r>
            <a:r>
              <a:rPr lang="en-US" altLang="zh-CN" dirty="0"/>
              <a:t>GROUP BY</a:t>
            </a:r>
            <a:r>
              <a:rPr lang="en-US" altLang="zh-CN" b="0" i="0" dirty="0">
                <a:solidFill>
                  <a:srgbClr val="E5E2DC"/>
                </a:solidFill>
                <a:effectLst/>
                <a:latin typeface="Söhne"/>
              </a:rPr>
              <a:t> statement groups rows that have the same values in specified columns into summary rows, like "find the number of customers in each country."</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9</a:t>
            </a:fld>
            <a:endParaRPr lang="zh-CN" altLang="en-US" noProof="0" dirty="0"/>
          </a:p>
        </p:txBody>
      </p:sp>
    </p:spTree>
    <p:extLst>
      <p:ext uri="{BB962C8B-B14F-4D97-AF65-F5344CB8AC3E}">
        <p14:creationId xmlns:p14="http://schemas.microsoft.com/office/powerpoint/2010/main" val="107350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dirty="0"/>
            </a:br>
            <a:r>
              <a:rPr lang="en-US" altLang="zh-CN" b="0" i="0" dirty="0">
                <a:solidFill>
                  <a:srgbClr val="E5E2DC"/>
                </a:solidFill>
                <a:effectLst/>
                <a:latin typeface="Söhne"/>
              </a:rPr>
              <a:t>The </a:t>
            </a:r>
            <a:r>
              <a:rPr lang="en-US" altLang="zh-CN" dirty="0"/>
              <a:t>HAVING</a:t>
            </a:r>
            <a:r>
              <a:rPr lang="en-US" altLang="zh-CN" b="0" i="0" dirty="0">
                <a:solidFill>
                  <a:srgbClr val="E5E2DC"/>
                </a:solidFill>
                <a:effectLst/>
                <a:latin typeface="Söhne"/>
              </a:rPr>
              <a:t> clause was added to SQL because the </a:t>
            </a:r>
            <a:r>
              <a:rPr lang="en-US" altLang="zh-CN" dirty="0"/>
              <a:t>WHERE</a:t>
            </a:r>
            <a:r>
              <a:rPr lang="en-US" altLang="zh-CN" b="0" i="0" dirty="0">
                <a:solidFill>
                  <a:srgbClr val="E5E2DC"/>
                </a:solidFill>
                <a:effectLst/>
                <a:latin typeface="Söhne"/>
              </a:rPr>
              <a:t> keyword could not be used with aggregate functions. It is used to filter values after they have been groups.</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11</a:t>
            </a:fld>
            <a:endParaRPr lang="zh-CN" altLang="en-US" noProof="0" dirty="0"/>
          </a:p>
        </p:txBody>
      </p:sp>
    </p:spTree>
    <p:extLst>
      <p:ext uri="{BB962C8B-B14F-4D97-AF65-F5344CB8AC3E}">
        <p14:creationId xmlns:p14="http://schemas.microsoft.com/office/powerpoint/2010/main" val="2156728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dirty="0"/>
            </a:br>
            <a:r>
              <a:rPr lang="en-US" altLang="zh-CN" b="0" i="0" dirty="0">
                <a:solidFill>
                  <a:srgbClr val="E5E2DC"/>
                </a:solidFill>
                <a:effectLst/>
                <a:latin typeface="Söhne"/>
              </a:rPr>
              <a:t>The </a:t>
            </a:r>
            <a:r>
              <a:rPr lang="en-US" altLang="zh-CN" dirty="0"/>
              <a:t>ORDER BY</a:t>
            </a:r>
            <a:r>
              <a:rPr lang="en-US" altLang="zh-CN" b="0" i="0" dirty="0">
                <a:solidFill>
                  <a:srgbClr val="E5E2DC"/>
                </a:solidFill>
                <a:effectLst/>
                <a:latin typeface="Söhne"/>
              </a:rPr>
              <a:t> keyword is used to sort the result set in either ascending or descending order. The </a:t>
            </a:r>
            <a:r>
              <a:rPr lang="en-US" altLang="zh-CN" dirty="0"/>
              <a:t>ORDER BY</a:t>
            </a:r>
            <a:r>
              <a:rPr lang="en-US" altLang="zh-CN" b="0" i="0" dirty="0">
                <a:solidFill>
                  <a:srgbClr val="E5E2DC"/>
                </a:solidFill>
                <a:effectLst/>
                <a:latin typeface="Söhne"/>
              </a:rPr>
              <a:t> keyword sorts the records in ascending order by default. To sort the records in descending order, you can use the </a:t>
            </a:r>
            <a:r>
              <a:rPr lang="en-US" altLang="zh-CN" dirty="0"/>
              <a:t>DESC</a:t>
            </a:r>
            <a:r>
              <a:rPr lang="en-US" altLang="zh-CN" b="0" i="0" dirty="0">
                <a:solidFill>
                  <a:srgbClr val="E5E2DC"/>
                </a:solidFill>
                <a:effectLst/>
                <a:latin typeface="Söhne"/>
              </a:rPr>
              <a:t> keyword.</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13</a:t>
            </a:fld>
            <a:endParaRPr lang="zh-CN" altLang="en-US" noProof="0" dirty="0"/>
          </a:p>
        </p:txBody>
      </p:sp>
    </p:spTree>
    <p:extLst>
      <p:ext uri="{BB962C8B-B14F-4D97-AF65-F5344CB8AC3E}">
        <p14:creationId xmlns:p14="http://schemas.microsoft.com/office/powerpoint/2010/main" val="1697906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5E2DC"/>
                </a:solidFill>
                <a:effectLst/>
                <a:latin typeface="Söhne"/>
              </a:rPr>
              <a:t>A </a:t>
            </a:r>
            <a:r>
              <a:rPr lang="en-US" altLang="zh-CN" dirty="0"/>
              <a:t>JOIN</a:t>
            </a:r>
            <a:r>
              <a:rPr lang="en-US" altLang="zh-CN" b="0" i="0" dirty="0">
                <a:solidFill>
                  <a:srgbClr val="E5E2DC"/>
                </a:solidFill>
                <a:effectLst/>
                <a:latin typeface="Söhne"/>
              </a:rPr>
              <a:t> clause is used to combine rows from two or more tables, based on a related column between them. LEFT JOIN returns all records from the left table (table1), and the matched records from the right table (table2). The result is NULL from the right side if there is no match. RIGHT JOIN is the opposite: all records from the right table, and the matched records from the left table. If there is no match, the result is NULL from the left side.</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15</a:t>
            </a:fld>
            <a:endParaRPr lang="zh-CN" altLang="en-US" noProof="0" dirty="0"/>
          </a:p>
        </p:txBody>
      </p:sp>
    </p:spTree>
    <p:extLst>
      <p:ext uri="{BB962C8B-B14F-4D97-AF65-F5344CB8AC3E}">
        <p14:creationId xmlns:p14="http://schemas.microsoft.com/office/powerpoint/2010/main" val="302799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5E2DC"/>
                </a:solidFill>
                <a:effectLst/>
                <a:latin typeface="Söhne"/>
              </a:rPr>
              <a:t>(Because Anna and Yellow don’t have matching ids in the other table, they're not included in the result set.)</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19</a:t>
            </a:fld>
            <a:endParaRPr lang="zh-CN" altLang="en-US" noProof="0" dirty="0"/>
          </a:p>
        </p:txBody>
      </p:sp>
    </p:spTree>
    <p:extLst>
      <p:ext uri="{BB962C8B-B14F-4D97-AF65-F5344CB8AC3E}">
        <p14:creationId xmlns:p14="http://schemas.microsoft.com/office/powerpoint/2010/main" val="342081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Times New Roman" panose="02020603050405020304" pitchFamily="18" charset="0"/>
            </a:endParaRPr>
          </a:p>
          <a:p>
            <a:r>
              <a:rPr lang="en-US" altLang="zh-CN" sz="1800" b="0" i="0" u="none" strike="noStrike" baseline="0">
                <a:solidFill>
                  <a:srgbClr val="000000"/>
                </a:solidFill>
                <a:latin typeface="Times New Roman" panose="02020603050405020304" pitchFamily="18" charset="0"/>
              </a:rPr>
              <a:t> (a) No constraint violations. </a:t>
            </a:r>
          </a:p>
          <a:p>
            <a:r>
              <a:rPr lang="en-US" altLang="zh-CN" sz="1800" b="0" i="0" u="none" strike="noStrike" baseline="0">
                <a:solidFill>
                  <a:srgbClr val="000000"/>
                </a:solidFill>
                <a:latin typeface="Times New Roman" panose="02020603050405020304" pitchFamily="18" charset="0"/>
              </a:rPr>
              <a:t>(b) Violates referential integrity because DNUM=2 and there is no tuple in the DEPARTMENT relation with DNUMBER=2.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insertion of the new PROJECT tuple, (ii) changing the value of DNUM in the new PROJECT tuple to an existing DNUMBER value in the DEPARTMENT relation, or (iii) inserting a new DEPARTMENT tuple with DNUMBER=2. </a:t>
            </a:r>
          </a:p>
          <a:p>
            <a:r>
              <a:rPr lang="en-US" altLang="zh-CN" sz="1800" b="0" i="0" u="none" strike="noStrike" baseline="0">
                <a:solidFill>
                  <a:srgbClr val="000000"/>
                </a:solidFill>
                <a:latin typeface="Times New Roman" panose="02020603050405020304" pitchFamily="18" charset="0"/>
              </a:rPr>
              <a:t>(c) Violates referential integrity because several tuples exist in the WORKS_ON, DEPENDENT, DEPARTMENT, and EMPLOYEE relations that reference the tuple being deleted from EMPLOYEE. We may enforce the constraint by: (</a:t>
            </a:r>
            <a:r>
              <a:rPr lang="en-US" altLang="zh-CN" sz="1800" b="0" i="0" u="none" strike="noStrike" baseline="0" err="1">
                <a:solidFill>
                  <a:srgbClr val="000000"/>
                </a:solidFill>
                <a:latin typeface="Times New Roman" panose="02020603050405020304" pitchFamily="18" charset="0"/>
              </a:rPr>
              <a:t>i</a:t>
            </a:r>
            <a:r>
              <a:rPr lang="en-US" altLang="zh-CN" sz="1800" b="0" i="0" u="none" strike="noStrike" baseline="0">
                <a:solidFill>
                  <a:srgbClr val="000000"/>
                </a:solidFill>
                <a:latin typeface="Times New Roman" panose="02020603050405020304" pitchFamily="18" charset="0"/>
              </a:rPr>
              <a:t>) rejecting the deletion, or (ii) deleting all tuples in the WORKS_ON, DEPENDENT, DEPARTMENT, and EMPLOYEE relations whose values for ESSN, ESSN, MGRSSN, and SUPERSSN, respectively, is equal to'987654321'. </a:t>
            </a:r>
          </a:p>
          <a:p>
            <a:r>
              <a:rPr lang="en-US" altLang="zh-CN" sz="1800" b="0" i="0" u="none" strike="noStrike" baseline="0">
                <a:solidFill>
                  <a:srgbClr val="000000"/>
                </a:solidFill>
                <a:latin typeface="Times New Roman" panose="02020603050405020304" pitchFamily="18" charset="0"/>
              </a:rPr>
              <a:t>(d) No constraint violations. </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48</a:t>
            </a:fld>
            <a:endParaRPr lang="zh-CN" altLang="en-US" noProof="0"/>
          </a:p>
        </p:txBody>
      </p:sp>
    </p:spTree>
    <p:extLst>
      <p:ext uri="{BB962C8B-B14F-4D97-AF65-F5344CB8AC3E}">
        <p14:creationId xmlns:p14="http://schemas.microsoft.com/office/powerpoint/2010/main" val="156581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altLang="zh-CN" noProof="0"/>
              <a:t>Click to edit Master title style</a:t>
            </a:r>
            <a:endParaRPr lang="zh-CN" altLang="en-US" noProof="0"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ltLang="zh-CN" noProof="0"/>
              <a:t>Click to edit Master subtitle style</a:t>
            </a:r>
            <a:endParaRPr lang="zh-CN" altLang="en-US" noProof="0"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E2857C8-8E2F-48E0-8317-80C3BB0076B8}" type="datetime1">
              <a:rPr lang="zh-CN" altLang="en-US" noProof="0" smtClean="0"/>
              <a:t>2024/3/13</a:t>
            </a:fld>
            <a:endParaRPr lang="zh-CN" altLang="en-US" noProof="0"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noProof="0"/>
              <a:t>Click to edit Master title style</a:t>
            </a:r>
            <a:endParaRPr lang="zh-CN" altLang="en-US" noProof="0" dirty="0"/>
          </a:p>
        </p:txBody>
      </p:sp>
      <p:sp>
        <p:nvSpPr>
          <p:cNvPr id="3" name="内容占位符 2"/>
          <p:cNvSpPr>
            <a:spLocks noGrp="1"/>
          </p:cNvSpPr>
          <p:nvPr>
            <p:ph idx="1"/>
          </p:nvPr>
        </p:nvSpPr>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1FC4F7C-0D89-4D20-BD2E-273FAB0D351B}" type="datetime1">
              <a:rPr lang="zh-CN" altLang="en-US" noProof="0" smtClean="0"/>
              <a:t>2024/3/13</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altLang="zh-CN" noProof="0"/>
              <a:t>Click to edit Master title style</a:t>
            </a:r>
            <a:endParaRPr lang="zh-CN" altLang="en-US" noProof="0"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ltLang="zh-CN" noProof="0"/>
              <a:t>Click to edit Master text styles</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1C8F9BE-F15D-4875-8A71-21DE506DE743}" type="datetime1">
              <a:rPr lang="zh-CN" altLang="en-US" noProof="0" smtClean="0"/>
              <a:t>2024/3/13</a:t>
            </a:fld>
            <a:endParaRPr lang="zh-CN" altLang="en-US" noProof="0"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zh-CN" altLang="en-US" noProof="0"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en-US" altLang="zh-CN" noProof="0"/>
              <a:t>Click to edit Master title style</a:t>
            </a:r>
            <a:endParaRPr lang="zh-CN" altLang="en-US" noProof="0" dirty="0"/>
          </a:p>
        </p:txBody>
      </p:sp>
      <p:sp>
        <p:nvSpPr>
          <p:cNvPr id="3" name="内容占位符 2"/>
          <p:cNvSpPr>
            <a:spLocks noGrp="1"/>
          </p:cNvSpPr>
          <p:nvPr>
            <p:ph sz="half" idx="1"/>
          </p:nvPr>
        </p:nvSpPr>
        <p:spPr>
          <a:xfrm>
            <a:off x="1097280" y="2120900"/>
            <a:ext cx="4639736" cy="3748193"/>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4" name="内容占位符 3"/>
          <p:cNvSpPr>
            <a:spLocks noGrp="1"/>
          </p:cNvSpPr>
          <p:nvPr>
            <p:ph sz="half" idx="2"/>
          </p:nvPr>
        </p:nvSpPr>
        <p:spPr>
          <a:xfrm>
            <a:off x="6515944" y="2120900"/>
            <a:ext cx="4639736" cy="3748194"/>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324569D-812C-43C9-AEDA-C2805F48AD2D}" type="datetime1">
              <a:rPr lang="zh-CN" altLang="en-US" noProof="0" smtClean="0"/>
              <a:t>2024/3/13</a:t>
            </a:fld>
            <a:endParaRPr lang="zh-CN" altLang="en-US" noProof="0"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zh-CN" altLang="en-US" noProof="0"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en-US" altLang="zh-CN" noProof="0"/>
              <a:t>Click to edit Master title style</a:t>
            </a:r>
            <a:endParaRPr lang="zh-CN" altLang="en-US" noProof="0"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4" name="内容占位符 3"/>
          <p:cNvSpPr>
            <a:spLocks noGrp="1"/>
          </p:cNvSpPr>
          <p:nvPr>
            <p:ph sz="half" idx="2"/>
          </p:nvPr>
        </p:nvSpPr>
        <p:spPr>
          <a:xfrm>
            <a:off x="1097280" y="2958274"/>
            <a:ext cx="4639736" cy="2910821"/>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6" name="内容占位符 5"/>
          <p:cNvSpPr>
            <a:spLocks noGrp="1"/>
          </p:cNvSpPr>
          <p:nvPr>
            <p:ph sz="quarter" idx="4"/>
          </p:nvPr>
        </p:nvSpPr>
        <p:spPr>
          <a:xfrm>
            <a:off x="6515944" y="2958273"/>
            <a:ext cx="4639736" cy="2910821"/>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AEB871B-E1BA-4B27-BE77-674D42BE52C7}" type="datetime1">
              <a:rPr lang="zh-CN" altLang="en-US" noProof="0" smtClean="0"/>
              <a:t>2024/3/13</a:t>
            </a:fld>
            <a:endParaRPr lang="zh-CN" altLang="en-US" noProof="0"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zh-CN" altLang="en-US" noProof="0"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noProof="0"/>
              <a:t>Click to edit Master title style</a:t>
            </a:r>
            <a:endParaRPr lang="zh-CN" altLang="en-US" noProof="0"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9500292-0B13-449A-87D1-82A13D7C9A1E}" type="datetime1">
              <a:rPr lang="zh-CN" altLang="en-US" noProof="0" smtClean="0"/>
              <a:t>2024/3/13</a:t>
            </a:fld>
            <a:endParaRPr lang="zh-CN" altLang="en-US" noProof="0"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zh-CN" altLang="en-US" noProof="0"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079CBCF-27F4-4017-96B9-50FCBE968914}" type="datetime1">
              <a:rPr lang="zh-CN" altLang="en-US" noProof="0" smtClean="0"/>
              <a:t>2024/3/13</a:t>
            </a:fld>
            <a:endParaRPr lang="zh-CN" altLang="en-US" noProof="0"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zh-CN" altLang="en-US" noProof="0"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ltLang="zh-CN" noProof="0"/>
              <a:t>Click to edit Master title style</a:t>
            </a:r>
            <a:endParaRPr lang="zh-CN" altLang="en-US" noProof="0" dirty="0"/>
          </a:p>
        </p:txBody>
      </p:sp>
      <p:sp>
        <p:nvSpPr>
          <p:cNvPr id="3" name="内容占位符 2"/>
          <p:cNvSpPr>
            <a:spLocks noGrp="1"/>
          </p:cNvSpPr>
          <p:nvPr>
            <p:ph idx="1"/>
          </p:nvPr>
        </p:nvSpPr>
        <p:spPr>
          <a:xfrm>
            <a:off x="5458984" y="812799"/>
            <a:ext cx="5928344" cy="5294757"/>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0"/>
              <a:t>Click to edit Master text styles</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8B556B2-7512-46EA-A7A3-08797228D7B4}" type="datetime1">
              <a:rPr lang="zh-CN" altLang="en-US" noProof="0" smtClean="0"/>
              <a:t>2024/3/13</a:t>
            </a:fld>
            <a:endParaRPr lang="zh-CN" altLang="en-US" noProof="0"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zh-CN" altLang="en-US" noProof="0"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ltLang="zh-CN" noProof="0"/>
              <a:t>Click icon to add picture</a:t>
            </a:r>
            <a:endParaRPr lang="zh-CN" altLang="en-US" noProof="0"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altLang="zh-CN" noProof="0"/>
              <a:t>Click to edit Master title style</a:t>
            </a:r>
            <a:endParaRPr lang="zh-CN" altLang="en-US" noProof="0"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0"/>
              <a:t>Click to edit Master text styles</a:t>
            </a:r>
          </a:p>
        </p:txBody>
      </p:sp>
      <p:sp>
        <p:nvSpPr>
          <p:cNvPr id="5" name="日期占位符 4"/>
          <p:cNvSpPr>
            <a:spLocks noGrp="1"/>
          </p:cNvSpPr>
          <p:nvPr>
            <p:ph type="dt" sz="half" idx="10"/>
          </p:nvPr>
        </p:nvSpPr>
        <p:spPr/>
        <p:txBody>
          <a:bodyPr rtlCol="0"/>
          <a:lstStyle>
            <a:lvl1pPr>
              <a:defRPr/>
            </a:lvl1pPr>
          </a:lstStyle>
          <a:p>
            <a:pPr rtl="0"/>
            <a:fld id="{7EA549FE-440A-4032-887E-049BFD4F5A41}" type="datetime1">
              <a:rPr lang="zh-CN" altLang="en-US" noProof="0" smtClean="0"/>
              <a:t>2024/3/13</a:t>
            </a:fld>
            <a:endParaRPr lang="zh-CN" altLang="en-US" noProof="0"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11E8F5E9-7BB5-407B-A6D7-F536C6C1796E}" type="datetime1">
              <a:rPr lang="zh-CN" altLang="en-US" noProof="0" smtClean="0"/>
              <a:t>2024/3/13</a:t>
            </a:fld>
            <a:endParaRPr lang="zh-CN" altLang="en-US" noProof="0"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长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pic>
        <p:nvPicPr>
          <p:cNvPr id="4" name="图片 3" descr="一张纸的特写，纸上放着一支铅笔">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长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zh-CN" sz="4000" dirty="0">
                <a:solidFill>
                  <a:schemeClr val="tx1"/>
                </a:solidFill>
                <a:latin typeface="Microsoft YaHei UI" panose="020B0503020204020204" pitchFamily="34" charset="-122"/>
                <a:ea typeface="Microsoft YaHei UI" panose="020B0503020204020204" pitchFamily="34" charset="-122"/>
              </a:rPr>
              <a:t>TUTORIAL 3</a:t>
            </a: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lnSpcReduction="10000"/>
          </a:bodyPr>
          <a:lstStyle/>
          <a:p>
            <a:pPr rtl="0">
              <a:lnSpc>
                <a:spcPct val="100000"/>
              </a:lnSpc>
            </a:pPr>
            <a:r>
              <a:rPr lang="en-US" altLang="zh-CN" sz="1600" dirty="0">
                <a:latin typeface="Microsoft YaHei UI" panose="020B0503020204020204" pitchFamily="34" charset="-122"/>
                <a:ea typeface="Microsoft YaHei UI" panose="020B0503020204020204" pitchFamily="34" charset="-122"/>
              </a:rPr>
              <a:t>COS60009 DATA MANAGEMENT FOR THE BIG DATA AGE</a:t>
            </a:r>
          </a:p>
        </p:txBody>
      </p:sp>
      <p:cxnSp>
        <p:nvCxnSpPr>
          <p:cNvPr id="37" name="直接连接符​​(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长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5" name="TextBox 4">
            <a:extLst>
              <a:ext uri="{FF2B5EF4-FFF2-40B4-BE49-F238E27FC236}">
                <a16:creationId xmlns:a16="http://schemas.microsoft.com/office/drawing/2014/main" id="{B06AC77C-165B-BEC8-49EF-79368987619E}"/>
              </a:ext>
            </a:extLst>
          </p:cNvPr>
          <p:cNvSpPr txBox="1"/>
          <p:nvPr/>
        </p:nvSpPr>
        <p:spPr>
          <a:xfrm>
            <a:off x="8022921" y="6501008"/>
            <a:ext cx="3713503" cy="307777"/>
          </a:xfrm>
          <a:prstGeom prst="rect">
            <a:avLst/>
          </a:prstGeom>
          <a:noFill/>
        </p:spPr>
        <p:txBody>
          <a:bodyPr wrap="square" rtlCol="0">
            <a:spAutoFit/>
          </a:bodyPr>
          <a:lstStyle/>
          <a:p>
            <a:r>
              <a:rPr lang="en-US" altLang="zh-CN" sz="1400" dirty="0"/>
              <a:t>YUNFEI LI EMAIL: YUNFEILI@SWIN.EDU.AU</a:t>
            </a:r>
            <a:endParaRPr lang="zh-CN" altLang="en-US" sz="1400"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4. Write a query to find courses that have more than one prerequisite.</a:t>
            </a:r>
            <a:endParaRPr lang="zh-CN" altLang="en-US" dirty="0"/>
          </a:p>
        </p:txBody>
      </p:sp>
    </p:spTree>
    <p:extLst>
      <p:ext uri="{BB962C8B-B14F-4D97-AF65-F5344CB8AC3E}">
        <p14:creationId xmlns:p14="http://schemas.microsoft.com/office/powerpoint/2010/main" val="262084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4. Write a query to find courses that have more than one prerequisite.</a:t>
            </a:r>
            <a:endParaRPr lang="zh-CN" altLang="en-US" dirty="0"/>
          </a:p>
        </p:txBody>
      </p:sp>
      <p:sp>
        <p:nvSpPr>
          <p:cNvPr id="5" name="文本框 4">
            <a:extLst>
              <a:ext uri="{FF2B5EF4-FFF2-40B4-BE49-F238E27FC236}">
                <a16:creationId xmlns:a16="http://schemas.microsoft.com/office/drawing/2014/main" id="{7F314745-DD3B-4B04-6CE0-21534643AF90}"/>
              </a:ext>
            </a:extLst>
          </p:cNvPr>
          <p:cNvSpPr txBox="1"/>
          <p:nvPr/>
        </p:nvSpPr>
        <p:spPr>
          <a:xfrm>
            <a:off x="1357411" y="2937853"/>
            <a:ext cx="8732519" cy="1200329"/>
          </a:xfrm>
          <a:prstGeom prst="rect">
            <a:avLst/>
          </a:prstGeom>
          <a:noFill/>
        </p:spPr>
        <p:txBody>
          <a:bodyPr wrap="square">
            <a:spAutoFit/>
          </a:bodyPr>
          <a:lstStyle/>
          <a:p>
            <a:r>
              <a:rPr lang="zh-CN" altLang="en-US" dirty="0"/>
              <a:t>SELECT Course_number, COUNT(Prerequisite_number) as NumberOfPrerequisites </a:t>
            </a:r>
          </a:p>
          <a:p>
            <a:r>
              <a:rPr lang="zh-CN" altLang="en-US" dirty="0"/>
              <a:t>FROM PREREQUISITE </a:t>
            </a:r>
          </a:p>
          <a:p>
            <a:r>
              <a:rPr lang="zh-CN" altLang="en-US" dirty="0"/>
              <a:t>GROUP BY Course_number </a:t>
            </a:r>
          </a:p>
          <a:p>
            <a:r>
              <a:rPr lang="zh-CN" altLang="en-US" dirty="0"/>
              <a:t>HAVING COUNT(Prerequisite_number) &gt; 1;</a:t>
            </a:r>
          </a:p>
        </p:txBody>
      </p:sp>
    </p:spTree>
    <p:extLst>
      <p:ext uri="{BB962C8B-B14F-4D97-AF65-F5344CB8AC3E}">
        <p14:creationId xmlns:p14="http://schemas.microsoft.com/office/powerpoint/2010/main" val="156583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5. Write a query to get all records from the GRADE_REPORT table and order them by Grade in descending order. </a:t>
            </a:r>
            <a:endParaRPr lang="zh-CN" altLang="en-US" dirty="0"/>
          </a:p>
        </p:txBody>
      </p:sp>
    </p:spTree>
    <p:extLst>
      <p:ext uri="{BB962C8B-B14F-4D97-AF65-F5344CB8AC3E}">
        <p14:creationId xmlns:p14="http://schemas.microsoft.com/office/powerpoint/2010/main" val="200133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5. Write a query to get all records from the GRADE_REPORT table and order them by Grade in descending order. </a:t>
            </a:r>
            <a:endParaRPr lang="zh-CN" altLang="en-US" dirty="0"/>
          </a:p>
        </p:txBody>
      </p:sp>
      <p:sp>
        <p:nvSpPr>
          <p:cNvPr id="5" name="文本框 4">
            <a:extLst>
              <a:ext uri="{FF2B5EF4-FFF2-40B4-BE49-F238E27FC236}">
                <a16:creationId xmlns:a16="http://schemas.microsoft.com/office/drawing/2014/main" id="{59931EFC-EA34-6BCA-2ADC-E142F65DE4C1}"/>
              </a:ext>
            </a:extLst>
          </p:cNvPr>
          <p:cNvSpPr txBox="1"/>
          <p:nvPr/>
        </p:nvSpPr>
        <p:spPr>
          <a:xfrm>
            <a:off x="1464617" y="3059668"/>
            <a:ext cx="6094948" cy="369332"/>
          </a:xfrm>
          <a:prstGeom prst="rect">
            <a:avLst/>
          </a:prstGeom>
          <a:noFill/>
        </p:spPr>
        <p:txBody>
          <a:bodyPr wrap="square">
            <a:spAutoFit/>
          </a:bodyPr>
          <a:lstStyle/>
          <a:p>
            <a:r>
              <a:rPr lang="zh-CN" altLang="en-US" dirty="0"/>
              <a:t>SELECT * FROM GRADE_REPORT ORDER BY Grade DESC;</a:t>
            </a:r>
          </a:p>
        </p:txBody>
      </p:sp>
    </p:spTree>
    <p:extLst>
      <p:ext uri="{BB962C8B-B14F-4D97-AF65-F5344CB8AC3E}">
        <p14:creationId xmlns:p14="http://schemas.microsoft.com/office/powerpoint/2010/main" val="46012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6. Write a SQL query to list all students along with the courses they have taken, including students who have not taken any course.</a:t>
            </a:r>
            <a:endParaRPr lang="zh-CN" altLang="en-US" dirty="0"/>
          </a:p>
        </p:txBody>
      </p:sp>
    </p:spTree>
    <p:extLst>
      <p:ext uri="{BB962C8B-B14F-4D97-AF65-F5344CB8AC3E}">
        <p14:creationId xmlns:p14="http://schemas.microsoft.com/office/powerpoint/2010/main" val="160459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6. Write a SQL query to list all students along with the courses they have taken, including students who have not taken any course.</a:t>
            </a:r>
            <a:endParaRPr lang="zh-CN" altLang="en-US" dirty="0"/>
          </a:p>
        </p:txBody>
      </p:sp>
      <p:sp>
        <p:nvSpPr>
          <p:cNvPr id="5" name="文本框 4">
            <a:extLst>
              <a:ext uri="{FF2B5EF4-FFF2-40B4-BE49-F238E27FC236}">
                <a16:creationId xmlns:a16="http://schemas.microsoft.com/office/drawing/2014/main" id="{A064EAD9-E775-D712-510E-A5F0FA4CBB3A}"/>
              </a:ext>
            </a:extLst>
          </p:cNvPr>
          <p:cNvSpPr txBox="1"/>
          <p:nvPr/>
        </p:nvSpPr>
        <p:spPr>
          <a:xfrm>
            <a:off x="1370024" y="3111483"/>
            <a:ext cx="9249628" cy="1754326"/>
          </a:xfrm>
          <a:prstGeom prst="rect">
            <a:avLst/>
          </a:prstGeom>
          <a:noFill/>
        </p:spPr>
        <p:txBody>
          <a:bodyPr wrap="square">
            <a:spAutoFit/>
          </a:bodyPr>
          <a:lstStyle/>
          <a:p>
            <a:r>
              <a:rPr lang="zh-CN" altLang="en-US" dirty="0"/>
              <a:t>SELECT STUDENT.Name, STUDENT.Student_number, COURSE.Course_name </a:t>
            </a:r>
          </a:p>
          <a:p>
            <a:r>
              <a:rPr lang="zh-CN" altLang="en-US" dirty="0"/>
              <a:t>FROM STUDENT </a:t>
            </a:r>
          </a:p>
          <a:p>
            <a:r>
              <a:rPr lang="zh-CN" altLang="en-US" dirty="0"/>
              <a:t>LEFT JOIN GRADE_REPORT ON STUDENT.Student_number = GRADE_REPORT.Student_number </a:t>
            </a:r>
          </a:p>
          <a:p>
            <a:r>
              <a:rPr lang="zh-CN" altLang="en-US" dirty="0"/>
              <a:t>LEFT JOIN SECTION ON GRADE_REPORT.Section_identifier = SECTION.Section_identifier </a:t>
            </a:r>
          </a:p>
          <a:p>
            <a:r>
              <a:rPr lang="zh-CN" altLang="en-US" dirty="0"/>
              <a:t>LEFT JOIN COURSE ON SECTION.Course_number = COURSE.Course_number;</a:t>
            </a:r>
          </a:p>
        </p:txBody>
      </p:sp>
    </p:spTree>
    <p:extLst>
      <p:ext uri="{BB962C8B-B14F-4D97-AF65-F5344CB8AC3E}">
        <p14:creationId xmlns:p14="http://schemas.microsoft.com/office/powerpoint/2010/main" val="10646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7. Write a SQL query to list all courses and any students who have taken them. If a course has not been taken by any student, it should still appear in the list.</a:t>
            </a:r>
            <a:endParaRPr lang="zh-CN" altLang="en-US" dirty="0"/>
          </a:p>
        </p:txBody>
      </p:sp>
    </p:spTree>
    <p:extLst>
      <p:ext uri="{BB962C8B-B14F-4D97-AF65-F5344CB8AC3E}">
        <p14:creationId xmlns:p14="http://schemas.microsoft.com/office/powerpoint/2010/main" val="349101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7. Write a SQL query to list all courses and any students who have taken them. If a course has not been taken by any student, it should still appear in the list.</a:t>
            </a:r>
            <a:endParaRPr lang="zh-CN" altLang="en-US" dirty="0"/>
          </a:p>
        </p:txBody>
      </p:sp>
      <p:sp>
        <p:nvSpPr>
          <p:cNvPr id="5" name="文本框 4">
            <a:extLst>
              <a:ext uri="{FF2B5EF4-FFF2-40B4-BE49-F238E27FC236}">
                <a16:creationId xmlns:a16="http://schemas.microsoft.com/office/drawing/2014/main" id="{4B985731-8B15-DBC6-FB1D-8901F5834623}"/>
              </a:ext>
            </a:extLst>
          </p:cNvPr>
          <p:cNvSpPr txBox="1"/>
          <p:nvPr/>
        </p:nvSpPr>
        <p:spPr>
          <a:xfrm>
            <a:off x="1250207" y="3209970"/>
            <a:ext cx="9249628" cy="1754326"/>
          </a:xfrm>
          <a:prstGeom prst="rect">
            <a:avLst/>
          </a:prstGeom>
          <a:noFill/>
        </p:spPr>
        <p:txBody>
          <a:bodyPr wrap="square">
            <a:spAutoFit/>
          </a:bodyPr>
          <a:lstStyle/>
          <a:p>
            <a:r>
              <a:rPr lang="zh-CN" altLang="en-US" dirty="0"/>
              <a:t>SELECT COURSE.Course_name, STUDENT.Name, STUDENT.Student_number </a:t>
            </a:r>
          </a:p>
          <a:p>
            <a:r>
              <a:rPr lang="zh-CN" altLang="en-US" dirty="0"/>
              <a:t>FROM COURSE </a:t>
            </a:r>
          </a:p>
          <a:p>
            <a:r>
              <a:rPr lang="zh-CN" altLang="en-US" dirty="0"/>
              <a:t>RIGHT JOIN SECTION ON COURSE.Course_number = SECTION.Course_number </a:t>
            </a:r>
          </a:p>
          <a:p>
            <a:r>
              <a:rPr lang="zh-CN" altLang="en-US" dirty="0"/>
              <a:t>LEFT JOIN GRADE_REPORT ON SECTION.Section_identifier = GRADE_REPORT.Section_identifier </a:t>
            </a:r>
          </a:p>
          <a:p>
            <a:r>
              <a:rPr lang="zh-CN" altLang="en-US" dirty="0"/>
              <a:t>LEFT JOIN STUDENT ON GRADE_REPORT.Student_number = STUDENT.Student_number;</a:t>
            </a:r>
          </a:p>
        </p:txBody>
      </p:sp>
    </p:spTree>
    <p:extLst>
      <p:ext uri="{BB962C8B-B14F-4D97-AF65-F5344CB8AC3E}">
        <p14:creationId xmlns:p14="http://schemas.microsoft.com/office/powerpoint/2010/main" val="2620835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48988-EB8E-AEEA-2BBD-5AEB0B2D711E}"/>
              </a:ext>
            </a:extLst>
          </p:cNvPr>
          <p:cNvSpPr>
            <a:spLocks noGrp="1"/>
          </p:cNvSpPr>
          <p:nvPr>
            <p:ph type="title"/>
          </p:nvPr>
        </p:nvSpPr>
        <p:spPr/>
        <p:txBody>
          <a:bodyPr/>
          <a:lstStyle/>
          <a:p>
            <a:endParaRPr lang="zh-CN" altLang="en-US"/>
          </a:p>
        </p:txBody>
      </p:sp>
      <p:sp>
        <p:nvSpPr>
          <p:cNvPr id="5" name="文本框 4">
            <a:extLst>
              <a:ext uri="{FF2B5EF4-FFF2-40B4-BE49-F238E27FC236}">
                <a16:creationId xmlns:a16="http://schemas.microsoft.com/office/drawing/2014/main" id="{BEF88B32-8BEA-065F-63ED-DEEA212A26B9}"/>
              </a:ext>
            </a:extLst>
          </p:cNvPr>
          <p:cNvSpPr txBox="1"/>
          <p:nvPr/>
        </p:nvSpPr>
        <p:spPr>
          <a:xfrm>
            <a:off x="5562040" y="2226412"/>
            <a:ext cx="6094878" cy="1477328"/>
          </a:xfrm>
          <a:prstGeom prst="rect">
            <a:avLst/>
          </a:prstGeom>
          <a:noFill/>
        </p:spPr>
        <p:txBody>
          <a:bodyPr wrap="square">
            <a:spAutoFit/>
          </a:bodyPr>
          <a:lstStyle/>
          <a:p>
            <a:r>
              <a:rPr lang="zh-CN" altLang="en-US" dirty="0"/>
              <a:t>id | color</a:t>
            </a:r>
          </a:p>
          <a:p>
            <a:r>
              <a:rPr lang="zh-CN" altLang="en-US" dirty="0"/>
              <a:t>----------</a:t>
            </a:r>
          </a:p>
          <a:p>
            <a:r>
              <a:rPr lang="zh-CN" altLang="en-US" dirty="0"/>
              <a:t>2  | Blue</a:t>
            </a:r>
          </a:p>
          <a:p>
            <a:r>
              <a:rPr lang="zh-CN" altLang="en-US" dirty="0"/>
              <a:t>3  | Green</a:t>
            </a:r>
          </a:p>
          <a:p>
            <a:r>
              <a:rPr lang="zh-CN" altLang="en-US" dirty="0"/>
              <a:t>4  | Yellow</a:t>
            </a:r>
          </a:p>
        </p:txBody>
      </p:sp>
      <p:sp>
        <p:nvSpPr>
          <p:cNvPr id="9" name="文本框 8">
            <a:extLst>
              <a:ext uri="{FF2B5EF4-FFF2-40B4-BE49-F238E27FC236}">
                <a16:creationId xmlns:a16="http://schemas.microsoft.com/office/drawing/2014/main" id="{26523341-F839-46B2-3F88-C526F7762C4A}"/>
              </a:ext>
            </a:extLst>
          </p:cNvPr>
          <p:cNvSpPr txBox="1"/>
          <p:nvPr/>
        </p:nvSpPr>
        <p:spPr>
          <a:xfrm>
            <a:off x="1353111" y="2226412"/>
            <a:ext cx="6094878" cy="1477328"/>
          </a:xfrm>
          <a:prstGeom prst="rect">
            <a:avLst/>
          </a:prstGeom>
          <a:noFill/>
        </p:spPr>
        <p:txBody>
          <a:bodyPr wrap="square">
            <a:spAutoFit/>
          </a:bodyPr>
          <a:lstStyle/>
          <a:p>
            <a:r>
              <a:rPr lang="zh-CN" altLang="en-US" dirty="0"/>
              <a:t>id | name</a:t>
            </a:r>
          </a:p>
          <a:p>
            <a:r>
              <a:rPr lang="zh-CN" altLang="en-US" dirty="0"/>
              <a:t>---------</a:t>
            </a:r>
          </a:p>
          <a:p>
            <a:r>
              <a:rPr lang="zh-CN" altLang="en-US" dirty="0"/>
              <a:t>1  | Anna</a:t>
            </a:r>
          </a:p>
          <a:p>
            <a:r>
              <a:rPr lang="zh-CN" altLang="en-US" dirty="0"/>
              <a:t>2  | Ben</a:t>
            </a:r>
          </a:p>
          <a:p>
            <a:r>
              <a:rPr lang="zh-CN" altLang="en-US" dirty="0"/>
              <a:t>3  | Charlie</a:t>
            </a:r>
          </a:p>
        </p:txBody>
      </p:sp>
    </p:spTree>
    <p:extLst>
      <p:ext uri="{BB962C8B-B14F-4D97-AF65-F5344CB8AC3E}">
        <p14:creationId xmlns:p14="http://schemas.microsoft.com/office/powerpoint/2010/main" val="415597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48988-EB8E-AEEA-2BBD-5AEB0B2D711E}"/>
              </a:ext>
            </a:extLst>
          </p:cNvPr>
          <p:cNvSpPr>
            <a:spLocks noGrp="1"/>
          </p:cNvSpPr>
          <p:nvPr>
            <p:ph type="title"/>
          </p:nvPr>
        </p:nvSpPr>
        <p:spPr/>
        <p:txBody>
          <a:bodyPr/>
          <a:lstStyle/>
          <a:p>
            <a:endParaRPr lang="zh-CN" altLang="en-US"/>
          </a:p>
        </p:txBody>
      </p:sp>
      <p:sp>
        <p:nvSpPr>
          <p:cNvPr id="5" name="文本框 4">
            <a:extLst>
              <a:ext uri="{FF2B5EF4-FFF2-40B4-BE49-F238E27FC236}">
                <a16:creationId xmlns:a16="http://schemas.microsoft.com/office/drawing/2014/main" id="{BEF88B32-8BEA-065F-63ED-DEEA212A26B9}"/>
              </a:ext>
            </a:extLst>
          </p:cNvPr>
          <p:cNvSpPr txBox="1"/>
          <p:nvPr/>
        </p:nvSpPr>
        <p:spPr>
          <a:xfrm>
            <a:off x="5562040" y="2226412"/>
            <a:ext cx="6094878" cy="1477328"/>
          </a:xfrm>
          <a:prstGeom prst="rect">
            <a:avLst/>
          </a:prstGeom>
          <a:noFill/>
        </p:spPr>
        <p:txBody>
          <a:bodyPr wrap="square">
            <a:spAutoFit/>
          </a:bodyPr>
          <a:lstStyle/>
          <a:p>
            <a:r>
              <a:rPr lang="zh-CN" altLang="en-US" dirty="0"/>
              <a:t>id | color</a:t>
            </a:r>
          </a:p>
          <a:p>
            <a:r>
              <a:rPr lang="zh-CN" altLang="en-US" dirty="0"/>
              <a:t>----------</a:t>
            </a:r>
          </a:p>
          <a:p>
            <a:r>
              <a:rPr lang="zh-CN" altLang="en-US" dirty="0"/>
              <a:t>2  | Blue</a:t>
            </a:r>
          </a:p>
          <a:p>
            <a:r>
              <a:rPr lang="zh-CN" altLang="en-US" dirty="0"/>
              <a:t>3  | Green</a:t>
            </a:r>
          </a:p>
          <a:p>
            <a:r>
              <a:rPr lang="zh-CN" altLang="en-US" dirty="0"/>
              <a:t>4  | Yellow</a:t>
            </a:r>
          </a:p>
        </p:txBody>
      </p:sp>
      <p:sp>
        <p:nvSpPr>
          <p:cNvPr id="9" name="文本框 8">
            <a:extLst>
              <a:ext uri="{FF2B5EF4-FFF2-40B4-BE49-F238E27FC236}">
                <a16:creationId xmlns:a16="http://schemas.microsoft.com/office/drawing/2014/main" id="{26523341-F839-46B2-3F88-C526F7762C4A}"/>
              </a:ext>
            </a:extLst>
          </p:cNvPr>
          <p:cNvSpPr txBox="1"/>
          <p:nvPr/>
        </p:nvSpPr>
        <p:spPr>
          <a:xfrm>
            <a:off x="1353111" y="2226412"/>
            <a:ext cx="6094878" cy="1477328"/>
          </a:xfrm>
          <a:prstGeom prst="rect">
            <a:avLst/>
          </a:prstGeom>
          <a:noFill/>
        </p:spPr>
        <p:txBody>
          <a:bodyPr wrap="square">
            <a:spAutoFit/>
          </a:bodyPr>
          <a:lstStyle/>
          <a:p>
            <a:r>
              <a:rPr lang="zh-CN" altLang="en-US" dirty="0"/>
              <a:t>id | name</a:t>
            </a:r>
          </a:p>
          <a:p>
            <a:r>
              <a:rPr lang="zh-CN" altLang="en-US" dirty="0"/>
              <a:t>---------</a:t>
            </a:r>
          </a:p>
          <a:p>
            <a:r>
              <a:rPr lang="zh-CN" altLang="en-US" dirty="0"/>
              <a:t>1  | Anna</a:t>
            </a:r>
          </a:p>
          <a:p>
            <a:r>
              <a:rPr lang="zh-CN" altLang="en-US" dirty="0"/>
              <a:t>2  | Ben</a:t>
            </a:r>
          </a:p>
          <a:p>
            <a:r>
              <a:rPr lang="zh-CN" altLang="en-US" dirty="0"/>
              <a:t>3  | Charlie</a:t>
            </a:r>
          </a:p>
        </p:txBody>
      </p:sp>
      <p:sp>
        <p:nvSpPr>
          <p:cNvPr id="4" name="文本框 3">
            <a:extLst>
              <a:ext uri="{FF2B5EF4-FFF2-40B4-BE49-F238E27FC236}">
                <a16:creationId xmlns:a16="http://schemas.microsoft.com/office/drawing/2014/main" id="{96CC9D18-2305-D22A-2D4F-7946985851FB}"/>
              </a:ext>
            </a:extLst>
          </p:cNvPr>
          <p:cNvSpPr txBox="1"/>
          <p:nvPr/>
        </p:nvSpPr>
        <p:spPr>
          <a:xfrm>
            <a:off x="1353111" y="3868288"/>
            <a:ext cx="6094878" cy="923330"/>
          </a:xfrm>
          <a:prstGeom prst="rect">
            <a:avLst/>
          </a:prstGeom>
          <a:noFill/>
        </p:spPr>
        <p:txBody>
          <a:bodyPr wrap="square">
            <a:spAutoFit/>
          </a:bodyPr>
          <a:lstStyle/>
          <a:p>
            <a:r>
              <a:rPr lang="zh-CN" altLang="en-US" dirty="0"/>
              <a:t>SELECT A.name, B.color</a:t>
            </a:r>
          </a:p>
          <a:p>
            <a:r>
              <a:rPr lang="zh-CN" altLang="en-US" dirty="0"/>
              <a:t>FROM A</a:t>
            </a:r>
          </a:p>
          <a:p>
            <a:r>
              <a:rPr lang="zh-CN" altLang="en-US"/>
              <a:t>JOIN </a:t>
            </a:r>
            <a:r>
              <a:rPr lang="zh-CN" altLang="en-US" dirty="0"/>
              <a:t>B ON A.id = B.id;</a:t>
            </a:r>
          </a:p>
        </p:txBody>
      </p:sp>
      <p:sp>
        <p:nvSpPr>
          <p:cNvPr id="7" name="文本框 6">
            <a:extLst>
              <a:ext uri="{FF2B5EF4-FFF2-40B4-BE49-F238E27FC236}">
                <a16:creationId xmlns:a16="http://schemas.microsoft.com/office/drawing/2014/main" id="{DAE8FED9-F591-D9CA-1C1A-2F3B1D22D014}"/>
              </a:ext>
            </a:extLst>
          </p:cNvPr>
          <p:cNvSpPr txBox="1"/>
          <p:nvPr/>
        </p:nvSpPr>
        <p:spPr>
          <a:xfrm>
            <a:off x="1353111" y="5047601"/>
            <a:ext cx="6094878" cy="1200329"/>
          </a:xfrm>
          <a:prstGeom prst="rect">
            <a:avLst/>
          </a:prstGeom>
          <a:noFill/>
        </p:spPr>
        <p:txBody>
          <a:bodyPr wrap="square">
            <a:spAutoFit/>
          </a:bodyPr>
          <a:lstStyle/>
          <a:p>
            <a:r>
              <a:rPr lang="zh-CN" altLang="en-US" dirty="0"/>
              <a:t>name    | color</a:t>
            </a:r>
          </a:p>
          <a:p>
            <a:r>
              <a:rPr lang="zh-CN" altLang="en-US" dirty="0"/>
              <a:t>--------------</a:t>
            </a:r>
          </a:p>
          <a:p>
            <a:r>
              <a:rPr lang="zh-CN" altLang="en-US" dirty="0"/>
              <a:t>Ben     | Blue</a:t>
            </a:r>
          </a:p>
          <a:p>
            <a:r>
              <a:rPr lang="zh-CN" altLang="en-US" dirty="0"/>
              <a:t>Charlie | Green</a:t>
            </a:r>
          </a:p>
        </p:txBody>
      </p:sp>
    </p:spTree>
    <p:extLst>
      <p:ext uri="{BB962C8B-B14F-4D97-AF65-F5344CB8AC3E}">
        <p14:creationId xmlns:p14="http://schemas.microsoft.com/office/powerpoint/2010/main" val="27936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97A83-BEE9-DC79-39B4-C8349195F337}"/>
              </a:ext>
            </a:extLst>
          </p:cNvPr>
          <p:cNvSpPr>
            <a:spLocks noGrp="1"/>
          </p:cNvSpPr>
          <p:nvPr>
            <p:ph type="title"/>
          </p:nvPr>
        </p:nvSpPr>
        <p:spPr/>
        <p:txBody>
          <a:bodyPr/>
          <a:lstStyle/>
          <a:p>
            <a:r>
              <a:rPr lang="en-US" altLang="zh-CN" dirty="0"/>
              <a:t>SQL Statement</a:t>
            </a:r>
            <a:endParaRPr lang="zh-CN" altLang="en-US" dirty="0"/>
          </a:p>
        </p:txBody>
      </p:sp>
      <p:sp>
        <p:nvSpPr>
          <p:cNvPr id="3" name="内容占位符 2">
            <a:extLst>
              <a:ext uri="{FF2B5EF4-FFF2-40B4-BE49-F238E27FC236}">
                <a16:creationId xmlns:a16="http://schemas.microsoft.com/office/drawing/2014/main" id="{3B3F7250-E64C-8CF4-8F6E-C6631D727C8D}"/>
              </a:ext>
            </a:extLst>
          </p:cNvPr>
          <p:cNvSpPr>
            <a:spLocks noGrp="1"/>
          </p:cNvSpPr>
          <p:nvPr>
            <p:ph idx="1"/>
          </p:nvPr>
        </p:nvSpPr>
        <p:spPr/>
        <p:txBody>
          <a:bodyPr>
            <a:normAutofit fontScale="62500" lnSpcReduction="20000"/>
          </a:bodyPr>
          <a:lstStyle/>
          <a:p>
            <a:r>
              <a:rPr lang="en-US" altLang="zh-CN" dirty="0"/>
              <a:t>SELECT - Extract data from the database</a:t>
            </a:r>
          </a:p>
          <a:p>
            <a:r>
              <a:rPr lang="en-US" altLang="zh-CN" dirty="0"/>
              <a:t>UPDATE - Update data in the database</a:t>
            </a:r>
          </a:p>
          <a:p>
            <a:r>
              <a:rPr lang="en-US" altLang="zh-CN" dirty="0"/>
              <a:t>DELETE - delete data from the database</a:t>
            </a:r>
          </a:p>
          <a:p>
            <a:r>
              <a:rPr lang="en-US" altLang="zh-CN" dirty="0"/>
              <a:t>INSERT INTO - Insert new data into the database</a:t>
            </a:r>
          </a:p>
          <a:p>
            <a:r>
              <a:rPr lang="en-US" altLang="zh-CN" dirty="0"/>
              <a:t>CREATE DATABASE - Create a new database</a:t>
            </a:r>
          </a:p>
          <a:p>
            <a:r>
              <a:rPr lang="en-US" altLang="zh-CN" dirty="0"/>
              <a:t>ALTER DATABASE - modify the database</a:t>
            </a:r>
          </a:p>
          <a:p>
            <a:r>
              <a:rPr lang="en-US" altLang="zh-CN" dirty="0"/>
              <a:t>CREATE TABLE - create a new table</a:t>
            </a:r>
          </a:p>
          <a:p>
            <a:r>
              <a:rPr lang="en-US" altLang="zh-CN" dirty="0"/>
              <a:t>ALTER TABLE - alter (change) a database table</a:t>
            </a:r>
          </a:p>
          <a:p>
            <a:r>
              <a:rPr lang="en-US" altLang="zh-CN" dirty="0"/>
              <a:t>DROP TABLE - drop a table</a:t>
            </a:r>
          </a:p>
          <a:p>
            <a:r>
              <a:rPr lang="en-US" altLang="zh-CN" dirty="0"/>
              <a:t>CREATE INDEX - Create an index (search key)</a:t>
            </a:r>
          </a:p>
          <a:p>
            <a:r>
              <a:rPr lang="en-US" altLang="zh-CN" dirty="0"/>
              <a:t>DROP INDEX - drop an index</a:t>
            </a:r>
            <a:endParaRPr lang="zh-CN" altLang="en-US" dirty="0"/>
          </a:p>
        </p:txBody>
      </p:sp>
    </p:spTree>
    <p:extLst>
      <p:ext uri="{BB962C8B-B14F-4D97-AF65-F5344CB8AC3E}">
        <p14:creationId xmlns:p14="http://schemas.microsoft.com/office/powerpoint/2010/main" val="68159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48988-EB8E-AEEA-2BBD-5AEB0B2D711E}"/>
              </a:ext>
            </a:extLst>
          </p:cNvPr>
          <p:cNvSpPr>
            <a:spLocks noGrp="1"/>
          </p:cNvSpPr>
          <p:nvPr>
            <p:ph type="title"/>
          </p:nvPr>
        </p:nvSpPr>
        <p:spPr/>
        <p:txBody>
          <a:bodyPr/>
          <a:lstStyle/>
          <a:p>
            <a:endParaRPr lang="zh-CN" altLang="en-US"/>
          </a:p>
        </p:txBody>
      </p:sp>
      <p:sp>
        <p:nvSpPr>
          <p:cNvPr id="5" name="文本框 4">
            <a:extLst>
              <a:ext uri="{FF2B5EF4-FFF2-40B4-BE49-F238E27FC236}">
                <a16:creationId xmlns:a16="http://schemas.microsoft.com/office/drawing/2014/main" id="{BEF88B32-8BEA-065F-63ED-DEEA212A26B9}"/>
              </a:ext>
            </a:extLst>
          </p:cNvPr>
          <p:cNvSpPr txBox="1"/>
          <p:nvPr/>
        </p:nvSpPr>
        <p:spPr>
          <a:xfrm>
            <a:off x="5562040" y="2226412"/>
            <a:ext cx="6094878" cy="1477328"/>
          </a:xfrm>
          <a:prstGeom prst="rect">
            <a:avLst/>
          </a:prstGeom>
          <a:noFill/>
        </p:spPr>
        <p:txBody>
          <a:bodyPr wrap="square">
            <a:spAutoFit/>
          </a:bodyPr>
          <a:lstStyle/>
          <a:p>
            <a:r>
              <a:rPr lang="zh-CN" altLang="en-US" dirty="0"/>
              <a:t>id | color</a:t>
            </a:r>
          </a:p>
          <a:p>
            <a:r>
              <a:rPr lang="zh-CN" altLang="en-US" dirty="0"/>
              <a:t>----------</a:t>
            </a:r>
          </a:p>
          <a:p>
            <a:r>
              <a:rPr lang="zh-CN" altLang="en-US" dirty="0"/>
              <a:t>2  | Blue</a:t>
            </a:r>
          </a:p>
          <a:p>
            <a:r>
              <a:rPr lang="zh-CN" altLang="en-US" dirty="0"/>
              <a:t>3  | Green</a:t>
            </a:r>
          </a:p>
          <a:p>
            <a:r>
              <a:rPr lang="zh-CN" altLang="en-US" dirty="0"/>
              <a:t>4  | Yellow</a:t>
            </a:r>
          </a:p>
        </p:txBody>
      </p:sp>
      <p:sp>
        <p:nvSpPr>
          <p:cNvPr id="9" name="文本框 8">
            <a:extLst>
              <a:ext uri="{FF2B5EF4-FFF2-40B4-BE49-F238E27FC236}">
                <a16:creationId xmlns:a16="http://schemas.microsoft.com/office/drawing/2014/main" id="{26523341-F839-46B2-3F88-C526F7762C4A}"/>
              </a:ext>
            </a:extLst>
          </p:cNvPr>
          <p:cNvSpPr txBox="1"/>
          <p:nvPr/>
        </p:nvSpPr>
        <p:spPr>
          <a:xfrm>
            <a:off x="1353111" y="2226412"/>
            <a:ext cx="6094878" cy="1477328"/>
          </a:xfrm>
          <a:prstGeom prst="rect">
            <a:avLst/>
          </a:prstGeom>
          <a:noFill/>
        </p:spPr>
        <p:txBody>
          <a:bodyPr wrap="square">
            <a:spAutoFit/>
          </a:bodyPr>
          <a:lstStyle/>
          <a:p>
            <a:r>
              <a:rPr lang="zh-CN" altLang="en-US" dirty="0"/>
              <a:t>id | name</a:t>
            </a:r>
          </a:p>
          <a:p>
            <a:r>
              <a:rPr lang="zh-CN" altLang="en-US" dirty="0"/>
              <a:t>---------</a:t>
            </a:r>
          </a:p>
          <a:p>
            <a:r>
              <a:rPr lang="zh-CN" altLang="en-US" dirty="0"/>
              <a:t>1  | Anna</a:t>
            </a:r>
          </a:p>
          <a:p>
            <a:r>
              <a:rPr lang="zh-CN" altLang="en-US" dirty="0"/>
              <a:t>2  | Ben</a:t>
            </a:r>
          </a:p>
          <a:p>
            <a:r>
              <a:rPr lang="zh-CN" altLang="en-US" dirty="0"/>
              <a:t>3  | Charlie</a:t>
            </a:r>
          </a:p>
        </p:txBody>
      </p:sp>
      <p:sp>
        <p:nvSpPr>
          <p:cNvPr id="4" name="文本框 3">
            <a:extLst>
              <a:ext uri="{FF2B5EF4-FFF2-40B4-BE49-F238E27FC236}">
                <a16:creationId xmlns:a16="http://schemas.microsoft.com/office/drawing/2014/main" id="{703F6B0E-25F2-9568-561C-D7CA459114ED}"/>
              </a:ext>
            </a:extLst>
          </p:cNvPr>
          <p:cNvSpPr txBox="1"/>
          <p:nvPr/>
        </p:nvSpPr>
        <p:spPr>
          <a:xfrm>
            <a:off x="1353111" y="3834670"/>
            <a:ext cx="6094878" cy="923330"/>
          </a:xfrm>
          <a:prstGeom prst="rect">
            <a:avLst/>
          </a:prstGeom>
          <a:noFill/>
        </p:spPr>
        <p:txBody>
          <a:bodyPr wrap="square">
            <a:spAutoFit/>
          </a:bodyPr>
          <a:lstStyle/>
          <a:p>
            <a:r>
              <a:rPr lang="zh-CN" altLang="en-US"/>
              <a:t>SELECT A.name, B.color</a:t>
            </a:r>
          </a:p>
          <a:p>
            <a:r>
              <a:rPr lang="zh-CN" altLang="en-US"/>
              <a:t>FROM A</a:t>
            </a:r>
          </a:p>
          <a:p>
            <a:r>
              <a:rPr lang="zh-CN" altLang="en-US"/>
              <a:t>LEFT JOIN B ON A.id = B.id;</a:t>
            </a:r>
            <a:endParaRPr lang="zh-CN" altLang="en-US" dirty="0"/>
          </a:p>
        </p:txBody>
      </p:sp>
      <p:sp>
        <p:nvSpPr>
          <p:cNvPr id="7" name="文本框 6">
            <a:extLst>
              <a:ext uri="{FF2B5EF4-FFF2-40B4-BE49-F238E27FC236}">
                <a16:creationId xmlns:a16="http://schemas.microsoft.com/office/drawing/2014/main" id="{CEADFBD9-B215-93B7-04A2-FA864A2B2184}"/>
              </a:ext>
            </a:extLst>
          </p:cNvPr>
          <p:cNvSpPr txBox="1"/>
          <p:nvPr/>
        </p:nvSpPr>
        <p:spPr>
          <a:xfrm>
            <a:off x="1353111" y="4888930"/>
            <a:ext cx="6094878" cy="1477328"/>
          </a:xfrm>
          <a:prstGeom prst="rect">
            <a:avLst/>
          </a:prstGeom>
          <a:noFill/>
        </p:spPr>
        <p:txBody>
          <a:bodyPr wrap="square">
            <a:spAutoFit/>
          </a:bodyPr>
          <a:lstStyle/>
          <a:p>
            <a:r>
              <a:rPr lang="zh-CN" altLang="en-US" dirty="0"/>
              <a:t>name     | color</a:t>
            </a:r>
          </a:p>
          <a:p>
            <a:r>
              <a:rPr lang="zh-CN" altLang="en-US" dirty="0"/>
              <a:t>----------------</a:t>
            </a:r>
          </a:p>
          <a:p>
            <a:r>
              <a:rPr lang="zh-CN" altLang="en-US" dirty="0"/>
              <a:t>Anna     | NULL</a:t>
            </a:r>
          </a:p>
          <a:p>
            <a:r>
              <a:rPr lang="zh-CN" altLang="en-US" dirty="0"/>
              <a:t>Ben      | Blue</a:t>
            </a:r>
          </a:p>
          <a:p>
            <a:r>
              <a:rPr lang="zh-CN" altLang="en-US" dirty="0"/>
              <a:t>Charlie  | Green</a:t>
            </a:r>
          </a:p>
        </p:txBody>
      </p:sp>
    </p:spTree>
    <p:extLst>
      <p:ext uri="{BB962C8B-B14F-4D97-AF65-F5344CB8AC3E}">
        <p14:creationId xmlns:p14="http://schemas.microsoft.com/office/powerpoint/2010/main" val="277184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48988-EB8E-AEEA-2BBD-5AEB0B2D711E}"/>
              </a:ext>
            </a:extLst>
          </p:cNvPr>
          <p:cNvSpPr>
            <a:spLocks noGrp="1"/>
          </p:cNvSpPr>
          <p:nvPr>
            <p:ph type="title"/>
          </p:nvPr>
        </p:nvSpPr>
        <p:spPr/>
        <p:txBody>
          <a:bodyPr/>
          <a:lstStyle/>
          <a:p>
            <a:endParaRPr lang="zh-CN" altLang="en-US"/>
          </a:p>
        </p:txBody>
      </p:sp>
      <p:sp>
        <p:nvSpPr>
          <p:cNvPr id="5" name="文本框 4">
            <a:extLst>
              <a:ext uri="{FF2B5EF4-FFF2-40B4-BE49-F238E27FC236}">
                <a16:creationId xmlns:a16="http://schemas.microsoft.com/office/drawing/2014/main" id="{BEF88B32-8BEA-065F-63ED-DEEA212A26B9}"/>
              </a:ext>
            </a:extLst>
          </p:cNvPr>
          <p:cNvSpPr txBox="1"/>
          <p:nvPr/>
        </p:nvSpPr>
        <p:spPr>
          <a:xfrm>
            <a:off x="5562040" y="2226412"/>
            <a:ext cx="6094878" cy="1477328"/>
          </a:xfrm>
          <a:prstGeom prst="rect">
            <a:avLst/>
          </a:prstGeom>
          <a:noFill/>
        </p:spPr>
        <p:txBody>
          <a:bodyPr wrap="square">
            <a:spAutoFit/>
          </a:bodyPr>
          <a:lstStyle/>
          <a:p>
            <a:r>
              <a:rPr lang="zh-CN" altLang="en-US" dirty="0"/>
              <a:t>id | color</a:t>
            </a:r>
          </a:p>
          <a:p>
            <a:r>
              <a:rPr lang="zh-CN" altLang="en-US" dirty="0"/>
              <a:t>----------</a:t>
            </a:r>
          </a:p>
          <a:p>
            <a:r>
              <a:rPr lang="zh-CN" altLang="en-US" dirty="0"/>
              <a:t>2  | Blue</a:t>
            </a:r>
          </a:p>
          <a:p>
            <a:r>
              <a:rPr lang="zh-CN" altLang="en-US" dirty="0"/>
              <a:t>3  | Green</a:t>
            </a:r>
          </a:p>
          <a:p>
            <a:r>
              <a:rPr lang="zh-CN" altLang="en-US" dirty="0"/>
              <a:t>4  | Yellow</a:t>
            </a:r>
          </a:p>
        </p:txBody>
      </p:sp>
      <p:sp>
        <p:nvSpPr>
          <p:cNvPr id="9" name="文本框 8">
            <a:extLst>
              <a:ext uri="{FF2B5EF4-FFF2-40B4-BE49-F238E27FC236}">
                <a16:creationId xmlns:a16="http://schemas.microsoft.com/office/drawing/2014/main" id="{26523341-F839-46B2-3F88-C526F7762C4A}"/>
              </a:ext>
            </a:extLst>
          </p:cNvPr>
          <p:cNvSpPr txBox="1"/>
          <p:nvPr/>
        </p:nvSpPr>
        <p:spPr>
          <a:xfrm>
            <a:off x="1353111" y="2226412"/>
            <a:ext cx="6094878" cy="1477328"/>
          </a:xfrm>
          <a:prstGeom prst="rect">
            <a:avLst/>
          </a:prstGeom>
          <a:noFill/>
        </p:spPr>
        <p:txBody>
          <a:bodyPr wrap="square">
            <a:spAutoFit/>
          </a:bodyPr>
          <a:lstStyle/>
          <a:p>
            <a:r>
              <a:rPr lang="zh-CN" altLang="en-US" dirty="0"/>
              <a:t>id | name</a:t>
            </a:r>
          </a:p>
          <a:p>
            <a:r>
              <a:rPr lang="zh-CN" altLang="en-US" dirty="0"/>
              <a:t>---------</a:t>
            </a:r>
          </a:p>
          <a:p>
            <a:r>
              <a:rPr lang="zh-CN" altLang="en-US" dirty="0"/>
              <a:t>1  | Anna</a:t>
            </a:r>
          </a:p>
          <a:p>
            <a:r>
              <a:rPr lang="zh-CN" altLang="en-US" dirty="0"/>
              <a:t>2  | Ben</a:t>
            </a:r>
          </a:p>
          <a:p>
            <a:r>
              <a:rPr lang="zh-CN" altLang="en-US" dirty="0"/>
              <a:t>3  | Charlie</a:t>
            </a:r>
          </a:p>
        </p:txBody>
      </p:sp>
      <p:sp>
        <p:nvSpPr>
          <p:cNvPr id="4" name="文本框 3">
            <a:extLst>
              <a:ext uri="{FF2B5EF4-FFF2-40B4-BE49-F238E27FC236}">
                <a16:creationId xmlns:a16="http://schemas.microsoft.com/office/drawing/2014/main" id="{54DEF129-5F0E-9C86-B546-98ED5AB01176}"/>
              </a:ext>
            </a:extLst>
          </p:cNvPr>
          <p:cNvSpPr txBox="1"/>
          <p:nvPr/>
        </p:nvSpPr>
        <p:spPr>
          <a:xfrm>
            <a:off x="1353111" y="3875011"/>
            <a:ext cx="6094878" cy="923330"/>
          </a:xfrm>
          <a:prstGeom prst="rect">
            <a:avLst/>
          </a:prstGeom>
          <a:noFill/>
        </p:spPr>
        <p:txBody>
          <a:bodyPr wrap="square">
            <a:spAutoFit/>
          </a:bodyPr>
          <a:lstStyle/>
          <a:p>
            <a:r>
              <a:rPr lang="zh-CN" altLang="en-US"/>
              <a:t>SELECT A.name, B.color</a:t>
            </a:r>
          </a:p>
          <a:p>
            <a:r>
              <a:rPr lang="zh-CN" altLang="en-US"/>
              <a:t>FROM A</a:t>
            </a:r>
          </a:p>
          <a:p>
            <a:r>
              <a:rPr lang="zh-CN" altLang="en-US"/>
              <a:t>RIGHT JOIN B ON A.id = B.id;</a:t>
            </a:r>
            <a:endParaRPr lang="zh-CN" altLang="en-US" dirty="0"/>
          </a:p>
        </p:txBody>
      </p:sp>
      <p:sp>
        <p:nvSpPr>
          <p:cNvPr id="7" name="文本框 6">
            <a:extLst>
              <a:ext uri="{FF2B5EF4-FFF2-40B4-BE49-F238E27FC236}">
                <a16:creationId xmlns:a16="http://schemas.microsoft.com/office/drawing/2014/main" id="{2F3439A9-EAC8-033C-3BB2-2B590EB1CEFA}"/>
              </a:ext>
            </a:extLst>
          </p:cNvPr>
          <p:cNvSpPr txBox="1"/>
          <p:nvPr/>
        </p:nvSpPr>
        <p:spPr>
          <a:xfrm>
            <a:off x="1353111" y="4875483"/>
            <a:ext cx="6094878" cy="1477328"/>
          </a:xfrm>
          <a:prstGeom prst="rect">
            <a:avLst/>
          </a:prstGeom>
          <a:noFill/>
        </p:spPr>
        <p:txBody>
          <a:bodyPr wrap="square">
            <a:spAutoFit/>
          </a:bodyPr>
          <a:lstStyle/>
          <a:p>
            <a:r>
              <a:rPr lang="zh-CN" altLang="en-US" dirty="0"/>
              <a:t>name     | color</a:t>
            </a:r>
          </a:p>
          <a:p>
            <a:r>
              <a:rPr lang="zh-CN" altLang="en-US" dirty="0"/>
              <a:t>----------------</a:t>
            </a:r>
          </a:p>
          <a:p>
            <a:r>
              <a:rPr lang="zh-CN" altLang="en-US" dirty="0"/>
              <a:t>Ben      | Blue</a:t>
            </a:r>
          </a:p>
          <a:p>
            <a:r>
              <a:rPr lang="zh-CN" altLang="en-US" dirty="0"/>
              <a:t>Charlie  | Green</a:t>
            </a:r>
          </a:p>
          <a:p>
            <a:r>
              <a:rPr lang="zh-CN" altLang="en-US" dirty="0"/>
              <a:t>NULL     | Yellow</a:t>
            </a:r>
          </a:p>
        </p:txBody>
      </p:sp>
    </p:spTree>
    <p:extLst>
      <p:ext uri="{BB962C8B-B14F-4D97-AF65-F5344CB8AC3E}">
        <p14:creationId xmlns:p14="http://schemas.microsoft.com/office/powerpoint/2010/main" val="4063735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3F9A-D29B-F626-FBE4-438B720E7FEB}"/>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51D33A4A-9D77-BEB8-0D3E-8D44C68F2A52}"/>
              </a:ext>
            </a:extLst>
          </p:cNvPr>
          <p:cNvSpPr>
            <a:spLocks noGrp="1"/>
          </p:cNvSpPr>
          <p:nvPr>
            <p:ph idx="1"/>
          </p:nvPr>
        </p:nvSpPr>
        <p:spPr/>
        <p:txBody>
          <a:bodyPr>
            <a:normAutofit lnSpcReduction="10000"/>
          </a:bodyPr>
          <a:lstStyle/>
          <a:p>
            <a:r>
              <a:rPr lang="en-US" altLang="zh-CN" sz="1800" b="1" i="0" u="none" strike="noStrike" baseline="0" dirty="0">
                <a:solidFill>
                  <a:srgbClr val="000000"/>
                </a:solidFill>
                <a:latin typeface="Arial" panose="020B0604020202020204" pitchFamily="34" charset="0"/>
              </a:rPr>
              <a:t>Review the six clauses in the syntax of an SQL retrieval query. Show what type of constructs can be specified in each of the six clauses. Which of the six clauses are required and which are optional? </a:t>
            </a:r>
          </a:p>
          <a:p>
            <a:r>
              <a:rPr lang="en-US" altLang="zh-CN" dirty="0"/>
              <a:t>SELECT</a:t>
            </a:r>
          </a:p>
          <a:p>
            <a:r>
              <a:rPr lang="en-US" altLang="zh-CN" dirty="0"/>
              <a:t>FROM</a:t>
            </a:r>
          </a:p>
          <a:p>
            <a:r>
              <a:rPr lang="en-US" altLang="zh-CN" dirty="0"/>
              <a:t>WHERE</a:t>
            </a:r>
          </a:p>
          <a:p>
            <a:r>
              <a:rPr lang="en-US" altLang="zh-CN" dirty="0"/>
              <a:t>GROUP BY</a:t>
            </a:r>
          </a:p>
          <a:p>
            <a:r>
              <a:rPr lang="en-US" altLang="zh-CN" dirty="0"/>
              <a:t>HAVING</a:t>
            </a:r>
          </a:p>
          <a:p>
            <a:r>
              <a:rPr lang="en-US" altLang="zh-CN" dirty="0"/>
              <a:t>ORDER</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70823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3F9A-D29B-F626-FBE4-438B720E7FEB}"/>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51D33A4A-9D77-BEB8-0D3E-8D44C68F2A52}"/>
              </a:ext>
            </a:extLst>
          </p:cNvPr>
          <p:cNvSpPr>
            <a:spLocks noGrp="1"/>
          </p:cNvSpPr>
          <p:nvPr>
            <p:ph idx="1"/>
          </p:nvPr>
        </p:nvSpPr>
        <p:spPr/>
        <p:txBody>
          <a:bodyPr>
            <a:normAutofit/>
          </a:bodyPr>
          <a:lstStyle/>
          <a:p>
            <a:r>
              <a:rPr lang="en-US" altLang="zh-CN" sz="1800" b="1" i="0" u="none" strike="noStrike" baseline="0" dirty="0">
                <a:solidFill>
                  <a:srgbClr val="000000"/>
                </a:solidFill>
                <a:latin typeface="Arial" panose="020B0604020202020204" pitchFamily="34" charset="0"/>
              </a:rPr>
              <a:t>Review the six clauses in the syntax of an SQL retrieval query. Show what type of constructs can be specified in each of the six clauses. Which of the six clauses are required and which are optional? </a:t>
            </a:r>
          </a:p>
          <a:p>
            <a:r>
              <a:rPr lang="en-US" altLang="zh-CN" sz="1600" b="1" dirty="0"/>
              <a:t>SELECT</a:t>
            </a:r>
            <a:r>
              <a:rPr lang="en-US" altLang="zh-CN" sz="1600" dirty="0"/>
              <a:t>:	Specifies the columns that will be displayed in the results.</a:t>
            </a:r>
          </a:p>
          <a:p>
            <a:pPr lvl="1"/>
            <a:r>
              <a:rPr lang="en-US" altLang="zh-CN" sz="1400" dirty="0"/>
              <a:t>You can also use aggregation functions, distinct values, and arithmetic expressions.</a:t>
            </a:r>
          </a:p>
          <a:p>
            <a:pPr lvl="1"/>
            <a:r>
              <a:rPr lang="en-US" altLang="zh-CN" sz="1400" dirty="0"/>
              <a:t>Example constructs: *, </a:t>
            </a:r>
            <a:r>
              <a:rPr lang="en-US" altLang="zh-CN" sz="1400" dirty="0" err="1"/>
              <a:t>column_name</a:t>
            </a:r>
            <a:r>
              <a:rPr lang="en-US" altLang="zh-CN" sz="1400" dirty="0"/>
              <a:t>, COUNT(</a:t>
            </a:r>
            <a:r>
              <a:rPr lang="en-US" altLang="zh-CN" sz="1400" dirty="0" err="1"/>
              <a:t>column_name</a:t>
            </a:r>
            <a:r>
              <a:rPr lang="en-US" altLang="zh-CN" sz="1400" dirty="0"/>
              <a:t>), SUM(</a:t>
            </a:r>
            <a:r>
              <a:rPr lang="en-US" altLang="zh-CN" sz="1400" dirty="0" err="1"/>
              <a:t>column_name</a:t>
            </a:r>
            <a:r>
              <a:rPr lang="en-US" altLang="zh-CN" sz="1400" dirty="0"/>
              <a:t>)</a:t>
            </a:r>
          </a:p>
          <a:p>
            <a:pPr lvl="1"/>
            <a:r>
              <a:rPr lang="en-US" altLang="zh-CN" sz="1400" dirty="0"/>
              <a:t>Required </a:t>
            </a:r>
            <a:r>
              <a:rPr lang="en-US" altLang="zh-CN" sz="1400" b="1" i="0" dirty="0">
                <a:effectLst/>
                <a:latin typeface="Söhne"/>
              </a:rPr>
              <a:t>Why?</a:t>
            </a:r>
            <a:r>
              <a:rPr lang="en-US" altLang="zh-CN" sz="1400" b="0" i="0" dirty="0">
                <a:solidFill>
                  <a:srgbClr val="D1D5DB"/>
                </a:solidFill>
                <a:effectLst/>
                <a:latin typeface="Söhne"/>
              </a:rPr>
              <a:t> </a:t>
            </a:r>
            <a:r>
              <a:rPr lang="en-US" altLang="zh-CN" sz="1400" b="0" i="0" dirty="0">
                <a:solidFill>
                  <a:schemeClr val="tx1"/>
                </a:solidFill>
                <a:effectLst/>
                <a:latin typeface="Söhne"/>
              </a:rPr>
              <a:t>Every retrieval query is fundamentally about selecting specific data to display. Hence, we need to specify which columns (or computed data) we wish to see in the output. Without this clause, the database wouldn't know what data the user wants to retrieve.</a:t>
            </a:r>
          </a:p>
          <a:p>
            <a:pPr lvl="1"/>
            <a:r>
              <a:rPr lang="en-US" altLang="zh-CN" sz="1400" dirty="0">
                <a:solidFill>
                  <a:schemeClr val="tx1"/>
                </a:solidFill>
              </a:rPr>
              <a:t>Example: </a:t>
            </a:r>
          </a:p>
          <a:p>
            <a:pPr lvl="2"/>
            <a:r>
              <a:rPr lang="en-US" altLang="zh-CN" sz="1000" b="1" dirty="0">
                <a:solidFill>
                  <a:schemeClr val="tx1"/>
                </a:solidFill>
              </a:rPr>
              <a:t>SELECT Title; </a:t>
            </a:r>
            <a:r>
              <a:rPr lang="en-US" altLang="zh-CN" sz="1000" dirty="0">
                <a:solidFill>
                  <a:schemeClr val="tx1"/>
                </a:solidFill>
              </a:rPr>
              <a:t>Author will retrieve just the titles and authors from the Books table. </a:t>
            </a:r>
          </a:p>
          <a:p>
            <a:pPr lvl="2"/>
            <a:r>
              <a:rPr lang="en-US" altLang="zh-CN" sz="1000" b="1" dirty="0">
                <a:solidFill>
                  <a:schemeClr val="tx1"/>
                </a:solidFill>
              </a:rPr>
              <a:t>SELECT *; </a:t>
            </a:r>
            <a:r>
              <a:rPr lang="en-US" altLang="zh-CN" sz="1000" dirty="0">
                <a:solidFill>
                  <a:schemeClr val="tx1"/>
                </a:solidFill>
              </a:rPr>
              <a:t>will retrieve all columns.</a:t>
            </a:r>
            <a:endParaRPr lang="zh-CN" altLang="en-US" sz="1000" dirty="0">
              <a:solidFill>
                <a:schemeClr val="tx1"/>
              </a:solidFill>
            </a:endParaRPr>
          </a:p>
        </p:txBody>
      </p:sp>
    </p:spTree>
    <p:extLst>
      <p:ext uri="{BB962C8B-B14F-4D97-AF65-F5344CB8AC3E}">
        <p14:creationId xmlns:p14="http://schemas.microsoft.com/office/powerpoint/2010/main" val="3493232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3F9A-D29B-F626-FBE4-438B720E7FEB}"/>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51D33A4A-9D77-BEB8-0D3E-8D44C68F2A52}"/>
              </a:ext>
            </a:extLst>
          </p:cNvPr>
          <p:cNvSpPr>
            <a:spLocks noGrp="1"/>
          </p:cNvSpPr>
          <p:nvPr>
            <p:ph idx="1"/>
          </p:nvPr>
        </p:nvSpPr>
        <p:spPr/>
        <p:txBody>
          <a:bodyPr>
            <a:normAutofit/>
          </a:bodyPr>
          <a:lstStyle/>
          <a:p>
            <a:r>
              <a:rPr lang="en-US" altLang="zh-CN" sz="1800" b="1" i="0" u="none" strike="noStrike" baseline="0" dirty="0">
                <a:solidFill>
                  <a:srgbClr val="000000"/>
                </a:solidFill>
                <a:latin typeface="Arial" panose="020B0604020202020204" pitchFamily="34" charset="0"/>
              </a:rPr>
              <a:t>Review the six clauses in the syntax of an SQL retrieval query. Show what type of constructs can be specified in each of the six clauses. Which of the six clauses are required and which are optional? </a:t>
            </a:r>
          </a:p>
          <a:p>
            <a:r>
              <a:rPr lang="en-US" altLang="zh-CN" sz="1800" b="1" i="0" u="none" strike="noStrike" baseline="0" dirty="0">
                <a:solidFill>
                  <a:srgbClr val="000000"/>
                </a:solidFill>
                <a:latin typeface="Arial" panose="020B0604020202020204" pitchFamily="34" charset="0"/>
              </a:rPr>
              <a:t>FROM</a:t>
            </a:r>
            <a:r>
              <a:rPr lang="en-US" altLang="zh-CN" sz="1800" i="0" u="none" strike="noStrike" baseline="0" dirty="0">
                <a:solidFill>
                  <a:srgbClr val="000000"/>
                </a:solidFill>
                <a:latin typeface="Arial" panose="020B0604020202020204" pitchFamily="34" charset="0"/>
              </a:rPr>
              <a:t>: Indicates the tables from which data is to be retrieved.</a:t>
            </a:r>
          </a:p>
          <a:p>
            <a:pPr lvl="1"/>
            <a:r>
              <a:rPr lang="en-US" altLang="zh-CN" sz="1600" i="0" u="none" strike="noStrike" baseline="0" dirty="0">
                <a:solidFill>
                  <a:srgbClr val="000000"/>
                </a:solidFill>
                <a:latin typeface="Arial" panose="020B0604020202020204" pitchFamily="34" charset="0"/>
              </a:rPr>
              <a:t>You can also specify multiple tables for joins.</a:t>
            </a:r>
          </a:p>
          <a:p>
            <a:pPr lvl="1"/>
            <a:r>
              <a:rPr lang="en-US" altLang="zh-CN" sz="1600" i="0" u="none" strike="noStrike" baseline="0" dirty="0">
                <a:solidFill>
                  <a:srgbClr val="000000"/>
                </a:solidFill>
                <a:latin typeface="Arial" panose="020B0604020202020204" pitchFamily="34" charset="0"/>
              </a:rPr>
              <a:t>Example constructs: </a:t>
            </a:r>
            <a:r>
              <a:rPr lang="en-US" altLang="zh-CN" sz="1600" i="0" u="none" strike="noStrike" baseline="0" dirty="0" err="1">
                <a:solidFill>
                  <a:srgbClr val="000000"/>
                </a:solidFill>
                <a:latin typeface="Arial" panose="020B0604020202020204" pitchFamily="34" charset="0"/>
              </a:rPr>
              <a:t>table_name</a:t>
            </a:r>
            <a:r>
              <a:rPr lang="en-US" altLang="zh-CN" sz="1600" i="0" u="none" strike="noStrike" baseline="0" dirty="0">
                <a:solidFill>
                  <a:srgbClr val="000000"/>
                </a:solidFill>
                <a:latin typeface="Arial" panose="020B0604020202020204" pitchFamily="34" charset="0"/>
              </a:rPr>
              <a:t>, table_name1 JOIN table_name2</a:t>
            </a:r>
          </a:p>
          <a:p>
            <a:pPr lvl="1"/>
            <a:r>
              <a:rPr lang="en-US" altLang="zh-CN" sz="1600" i="0" u="none" strike="noStrike" baseline="0" dirty="0">
                <a:solidFill>
                  <a:srgbClr val="000000"/>
                </a:solidFill>
                <a:latin typeface="Arial" panose="020B0604020202020204" pitchFamily="34" charset="0"/>
              </a:rPr>
              <a:t>Required: </a:t>
            </a:r>
            <a:r>
              <a:rPr lang="en-US" altLang="zh-CN" sz="1600" b="1" i="0" dirty="0">
                <a:effectLst/>
                <a:latin typeface="Söhne"/>
              </a:rPr>
              <a:t>Why?</a:t>
            </a:r>
            <a:r>
              <a:rPr lang="en-US" altLang="zh-CN" sz="1600" b="0" i="0" dirty="0">
                <a:solidFill>
                  <a:srgbClr val="D1D5DB"/>
                </a:solidFill>
                <a:effectLst/>
                <a:latin typeface="Söhne"/>
              </a:rPr>
              <a:t> </a:t>
            </a:r>
            <a:r>
              <a:rPr lang="en-US" altLang="zh-CN" sz="1600" b="0" i="0" dirty="0">
                <a:solidFill>
                  <a:schemeClr val="tx1"/>
                </a:solidFill>
                <a:effectLst/>
                <a:latin typeface="Söhne"/>
              </a:rPr>
              <a:t>The database system needs to know the source of the data, i.e., from which table(s) the data should be pulled. Without specifying a source, the system wouldn't know where to retrieve data from.</a:t>
            </a:r>
          </a:p>
          <a:p>
            <a:pPr lvl="1"/>
            <a:r>
              <a:rPr lang="en-US" altLang="zh-CN" sz="1600" dirty="0">
                <a:solidFill>
                  <a:srgbClr val="000000"/>
                </a:solidFill>
                <a:latin typeface="Arial" panose="020B0604020202020204" pitchFamily="34" charset="0"/>
              </a:rPr>
              <a:t>Example:</a:t>
            </a:r>
          </a:p>
          <a:p>
            <a:pPr lvl="2"/>
            <a:r>
              <a:rPr lang="en-US" altLang="zh-CN" dirty="0">
                <a:solidFill>
                  <a:schemeClr val="tx1"/>
                </a:solidFill>
              </a:rPr>
              <a:t>FROM Books; specifies that we're getting data from the Books table.</a:t>
            </a:r>
            <a:endParaRPr lang="zh-CN" altLang="en-US" dirty="0">
              <a:solidFill>
                <a:schemeClr val="tx1"/>
              </a:solidFill>
            </a:endParaRPr>
          </a:p>
        </p:txBody>
      </p:sp>
    </p:spTree>
    <p:extLst>
      <p:ext uri="{BB962C8B-B14F-4D97-AF65-F5344CB8AC3E}">
        <p14:creationId xmlns:p14="http://schemas.microsoft.com/office/powerpoint/2010/main" val="3525357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3F9A-D29B-F626-FBE4-438B720E7FEB}"/>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51D33A4A-9D77-BEB8-0D3E-8D44C68F2A52}"/>
              </a:ext>
            </a:extLst>
          </p:cNvPr>
          <p:cNvSpPr>
            <a:spLocks noGrp="1"/>
          </p:cNvSpPr>
          <p:nvPr>
            <p:ph idx="1"/>
          </p:nvPr>
        </p:nvSpPr>
        <p:spPr/>
        <p:txBody>
          <a:bodyPr>
            <a:normAutofit lnSpcReduction="10000"/>
          </a:bodyPr>
          <a:lstStyle/>
          <a:p>
            <a:r>
              <a:rPr lang="en-US" altLang="zh-CN" sz="1800" b="1" i="0" u="none" strike="noStrike" baseline="0" dirty="0">
                <a:solidFill>
                  <a:srgbClr val="000000"/>
                </a:solidFill>
                <a:latin typeface="Arial" panose="020B0604020202020204" pitchFamily="34" charset="0"/>
              </a:rPr>
              <a:t>Review the six clauses in the syntax of an SQL retrieval query. Show what type of constructs can be specified in each of the six clauses. Which of the six clauses are required and which are optional? </a:t>
            </a:r>
          </a:p>
          <a:p>
            <a:r>
              <a:rPr lang="en-US" altLang="zh-CN" b="1" dirty="0"/>
              <a:t>WHERE</a:t>
            </a:r>
            <a:r>
              <a:rPr lang="en-US" altLang="zh-CN" dirty="0"/>
              <a:t>: Allows you to filter rows based on specific conditions.</a:t>
            </a:r>
          </a:p>
          <a:p>
            <a:pPr lvl="1"/>
            <a:r>
              <a:rPr lang="en-US" altLang="zh-CN" dirty="0"/>
              <a:t>Logical and comparison operators are often used here.</a:t>
            </a:r>
          </a:p>
          <a:p>
            <a:pPr lvl="1"/>
            <a:r>
              <a:rPr lang="en-US" altLang="zh-CN" dirty="0"/>
              <a:t>Example constructs: </a:t>
            </a:r>
            <a:r>
              <a:rPr lang="en-US" altLang="zh-CN" dirty="0" err="1"/>
              <a:t>column_name</a:t>
            </a:r>
            <a:r>
              <a:rPr lang="en-US" altLang="zh-CN" dirty="0"/>
              <a:t>=value, column_name1=column_name2</a:t>
            </a:r>
          </a:p>
          <a:p>
            <a:pPr lvl="1"/>
            <a:r>
              <a:rPr lang="en-US" altLang="zh-CN" dirty="0"/>
              <a:t>Optional: </a:t>
            </a:r>
            <a:r>
              <a:rPr lang="en-US" altLang="zh-CN" b="1" i="0" dirty="0">
                <a:effectLst/>
                <a:latin typeface="Söhne"/>
              </a:rPr>
              <a:t>Why?</a:t>
            </a:r>
            <a:r>
              <a:rPr lang="en-US" altLang="zh-CN" b="0" i="0" dirty="0">
                <a:solidFill>
                  <a:srgbClr val="D1D5DB"/>
                </a:solidFill>
                <a:effectLst/>
                <a:latin typeface="Söhne"/>
              </a:rPr>
              <a:t> </a:t>
            </a:r>
            <a:r>
              <a:rPr lang="en-US" altLang="zh-CN" b="0" i="0" dirty="0">
                <a:solidFill>
                  <a:schemeClr val="tx1"/>
                </a:solidFill>
                <a:effectLst/>
                <a:latin typeface="Söhne"/>
              </a:rPr>
              <a:t>While this clause is incredibly useful for filtering data based on conditions, not every query needs filtering. Sometimes, users want data from all rows. Making it optional provides flexibility in retrieving either all records or a subset based on conditions.</a:t>
            </a:r>
          </a:p>
          <a:p>
            <a:pPr lvl="1"/>
            <a:r>
              <a:rPr lang="en-US" altLang="zh-CN" dirty="0">
                <a:solidFill>
                  <a:schemeClr val="tx1"/>
                </a:solidFill>
              </a:rPr>
              <a:t>Example:</a:t>
            </a:r>
          </a:p>
          <a:p>
            <a:pPr lvl="2"/>
            <a:r>
              <a:rPr lang="en-US" altLang="zh-CN" dirty="0">
                <a:solidFill>
                  <a:schemeClr val="tx1"/>
                </a:solidFill>
              </a:rPr>
              <a:t>WHERE Genre = 'Fantasy’; will get only the books that belong to the Fantasy genre.</a:t>
            </a:r>
          </a:p>
          <a:p>
            <a:pPr lvl="2"/>
            <a:r>
              <a:rPr lang="en-US" altLang="zh-CN" dirty="0">
                <a:solidFill>
                  <a:schemeClr val="tx1"/>
                </a:solidFill>
              </a:rPr>
              <a:t>WHERE Price &lt; 20; will get books priced below 20 units.</a:t>
            </a:r>
            <a:endParaRPr lang="zh-CN" altLang="en-US" dirty="0">
              <a:solidFill>
                <a:schemeClr val="tx1"/>
              </a:solidFill>
            </a:endParaRPr>
          </a:p>
        </p:txBody>
      </p:sp>
    </p:spTree>
    <p:extLst>
      <p:ext uri="{BB962C8B-B14F-4D97-AF65-F5344CB8AC3E}">
        <p14:creationId xmlns:p14="http://schemas.microsoft.com/office/powerpoint/2010/main" val="230124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3F9A-D29B-F626-FBE4-438B720E7FEB}"/>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51D33A4A-9D77-BEB8-0D3E-8D44C68F2A52}"/>
              </a:ext>
            </a:extLst>
          </p:cNvPr>
          <p:cNvSpPr>
            <a:spLocks noGrp="1"/>
          </p:cNvSpPr>
          <p:nvPr>
            <p:ph idx="1"/>
          </p:nvPr>
        </p:nvSpPr>
        <p:spPr/>
        <p:txBody>
          <a:bodyPr>
            <a:normAutofit lnSpcReduction="10000"/>
          </a:bodyPr>
          <a:lstStyle/>
          <a:p>
            <a:r>
              <a:rPr lang="en-US" altLang="zh-CN" sz="1800" b="1" i="0" u="none" strike="noStrike" baseline="0" dirty="0">
                <a:solidFill>
                  <a:srgbClr val="000000"/>
                </a:solidFill>
                <a:latin typeface="Arial" panose="020B0604020202020204" pitchFamily="34" charset="0"/>
              </a:rPr>
              <a:t>Review the six clauses in the syntax of an SQL retrieval query. Show what type of constructs can be specified in each of the six clauses. Which of the six clauses are required and which are optional? </a:t>
            </a:r>
          </a:p>
          <a:p>
            <a:r>
              <a:rPr lang="en-US" altLang="zh-CN" b="1" dirty="0"/>
              <a:t>GROUP BY</a:t>
            </a:r>
            <a:r>
              <a:rPr lang="en-US" altLang="zh-CN" dirty="0"/>
              <a:t>: Groups rows based on values in specified columns. Typically used with aggregate functions.</a:t>
            </a:r>
          </a:p>
          <a:p>
            <a:pPr lvl="1"/>
            <a:r>
              <a:rPr lang="en-US" altLang="zh-CN" dirty="0"/>
              <a:t>Example constructs: </a:t>
            </a:r>
            <a:r>
              <a:rPr lang="en-US" altLang="zh-CN" dirty="0" err="1"/>
              <a:t>column_name</a:t>
            </a:r>
            <a:r>
              <a:rPr lang="en-US" altLang="zh-CN" dirty="0"/>
              <a:t>, column_name1, column_name2</a:t>
            </a:r>
          </a:p>
          <a:p>
            <a:pPr lvl="1"/>
            <a:r>
              <a:rPr lang="en-US" altLang="zh-CN" dirty="0"/>
              <a:t>Optional: </a:t>
            </a:r>
            <a:r>
              <a:rPr lang="en-US" altLang="zh-CN" b="1" i="0" dirty="0">
                <a:effectLst/>
                <a:latin typeface="Söhne"/>
              </a:rPr>
              <a:t>Why?</a:t>
            </a:r>
            <a:r>
              <a:rPr lang="en-US" altLang="zh-CN" b="0" i="0" dirty="0">
                <a:solidFill>
                  <a:srgbClr val="D1D5DB"/>
                </a:solidFill>
                <a:effectLst/>
                <a:latin typeface="Söhne"/>
              </a:rPr>
              <a:t> </a:t>
            </a:r>
            <a:r>
              <a:rPr lang="en-US" altLang="zh-CN" b="0" i="0" dirty="0">
                <a:solidFill>
                  <a:schemeClr val="tx1"/>
                </a:solidFill>
                <a:effectLst/>
                <a:latin typeface="Söhne"/>
              </a:rPr>
              <a:t>Grouping is a specific operation that's used to segment data into groups based on column values. It's crucial for aggregation operations (like SUM, AVG, COUNT). However, not every query is about grouping data, so it's optional.</a:t>
            </a:r>
          </a:p>
          <a:p>
            <a:pPr lvl="1"/>
            <a:r>
              <a:rPr lang="en-US" altLang="zh-CN" dirty="0">
                <a:solidFill>
                  <a:schemeClr val="tx1"/>
                </a:solidFill>
              </a:rPr>
              <a:t>Example:</a:t>
            </a:r>
          </a:p>
          <a:p>
            <a:pPr lvl="2"/>
            <a:r>
              <a:rPr lang="en-US" altLang="zh-CN" dirty="0">
                <a:solidFill>
                  <a:schemeClr val="tx1"/>
                </a:solidFill>
              </a:rPr>
              <a:t>GROUP BY Author will group the results by unique authors. When used with aggregation functions, it might tell us how many books each author has in the database.</a:t>
            </a:r>
            <a:endParaRPr lang="zh-CN" altLang="en-US" dirty="0">
              <a:solidFill>
                <a:schemeClr val="tx1"/>
              </a:solidFill>
            </a:endParaRPr>
          </a:p>
        </p:txBody>
      </p:sp>
    </p:spTree>
    <p:extLst>
      <p:ext uri="{BB962C8B-B14F-4D97-AF65-F5344CB8AC3E}">
        <p14:creationId xmlns:p14="http://schemas.microsoft.com/office/powerpoint/2010/main" val="834579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3F9A-D29B-F626-FBE4-438B720E7FEB}"/>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51D33A4A-9D77-BEB8-0D3E-8D44C68F2A52}"/>
              </a:ext>
            </a:extLst>
          </p:cNvPr>
          <p:cNvSpPr>
            <a:spLocks noGrp="1"/>
          </p:cNvSpPr>
          <p:nvPr>
            <p:ph idx="1"/>
          </p:nvPr>
        </p:nvSpPr>
        <p:spPr/>
        <p:txBody>
          <a:bodyPr>
            <a:normAutofit/>
          </a:bodyPr>
          <a:lstStyle/>
          <a:p>
            <a:r>
              <a:rPr lang="en-US" altLang="zh-CN" sz="1800" b="1" i="0" u="none" strike="noStrike" baseline="0" dirty="0">
                <a:solidFill>
                  <a:srgbClr val="000000"/>
                </a:solidFill>
                <a:latin typeface="Arial" panose="020B0604020202020204" pitchFamily="34" charset="0"/>
              </a:rPr>
              <a:t>Review the six clauses in the syntax of an SQL retrieval query. Show what type of constructs can be specified in each of the six clauses. Which of the six clauses are required and which are optional? </a:t>
            </a:r>
          </a:p>
          <a:p>
            <a:r>
              <a:rPr lang="en-US" altLang="zh-CN" b="1" dirty="0"/>
              <a:t>HAVING</a:t>
            </a:r>
            <a:r>
              <a:rPr lang="en-US" altLang="zh-CN" dirty="0"/>
              <a:t>: Filters groups based on a condition, usually after a GROUP BY clause. It's like a WHERE clause, but for groups.</a:t>
            </a:r>
          </a:p>
          <a:p>
            <a:pPr lvl="1"/>
            <a:r>
              <a:rPr lang="en-US" altLang="zh-CN" dirty="0"/>
              <a:t>Example constructs: SUM(</a:t>
            </a:r>
            <a:r>
              <a:rPr lang="en-US" altLang="zh-CN" dirty="0" err="1"/>
              <a:t>column_name</a:t>
            </a:r>
            <a:r>
              <a:rPr lang="en-US" altLang="zh-CN" dirty="0"/>
              <a:t>) &gt; value</a:t>
            </a:r>
          </a:p>
          <a:p>
            <a:pPr lvl="1"/>
            <a:r>
              <a:rPr lang="en-US" altLang="zh-CN" dirty="0"/>
              <a:t>Optional: </a:t>
            </a:r>
            <a:r>
              <a:rPr lang="en-US" altLang="zh-CN" b="1" dirty="0">
                <a:latin typeface="Söhne"/>
              </a:rPr>
              <a:t>Why? </a:t>
            </a:r>
            <a:r>
              <a:rPr lang="en-US" altLang="zh-CN" dirty="0">
                <a:latin typeface="Söhne"/>
              </a:rPr>
              <a:t>This clause is specifically used to filter groups formed by the GROUP BY clause. If you're not grouping data, you won't need the HAVING clause. Moreover, even with grouping, not all grouped queries require post-group filtering.</a:t>
            </a:r>
          </a:p>
          <a:p>
            <a:pPr lvl="1"/>
            <a:r>
              <a:rPr lang="en-US" altLang="zh-CN" dirty="0">
                <a:latin typeface="Söhne"/>
              </a:rPr>
              <a:t>Example:</a:t>
            </a:r>
          </a:p>
          <a:p>
            <a:pPr lvl="2"/>
            <a:r>
              <a:rPr lang="en-US" altLang="zh-CN" dirty="0">
                <a:latin typeface="Söhne"/>
              </a:rPr>
              <a:t>GROUP BY Author HAVING COUNT(Title) &gt; 3; If we group by Author and want to have only those authors who've written more than 3 books:.</a:t>
            </a:r>
            <a:endParaRPr lang="zh-CN" altLang="en-US" dirty="0">
              <a:latin typeface="Söhne"/>
            </a:endParaRPr>
          </a:p>
        </p:txBody>
      </p:sp>
    </p:spTree>
    <p:extLst>
      <p:ext uri="{BB962C8B-B14F-4D97-AF65-F5344CB8AC3E}">
        <p14:creationId xmlns:p14="http://schemas.microsoft.com/office/powerpoint/2010/main" val="2373725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3F9A-D29B-F626-FBE4-438B720E7FEB}"/>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51D33A4A-9D77-BEB8-0D3E-8D44C68F2A52}"/>
              </a:ext>
            </a:extLst>
          </p:cNvPr>
          <p:cNvSpPr>
            <a:spLocks noGrp="1"/>
          </p:cNvSpPr>
          <p:nvPr>
            <p:ph idx="1"/>
          </p:nvPr>
        </p:nvSpPr>
        <p:spPr/>
        <p:txBody>
          <a:bodyPr>
            <a:normAutofit lnSpcReduction="10000"/>
          </a:bodyPr>
          <a:lstStyle/>
          <a:p>
            <a:r>
              <a:rPr lang="en-US" altLang="zh-CN" sz="1800" b="1" i="0" u="none" strike="noStrike" baseline="0" dirty="0">
                <a:solidFill>
                  <a:srgbClr val="000000"/>
                </a:solidFill>
                <a:latin typeface="Arial" panose="020B0604020202020204" pitchFamily="34" charset="0"/>
              </a:rPr>
              <a:t>Review the six clauses in the syntax of an SQL retrieval query. Show what type of constructs can be specified in each of the six clauses. Which of the six clauses are required and which are optional? </a:t>
            </a:r>
          </a:p>
          <a:p>
            <a:r>
              <a:rPr lang="en-US" altLang="zh-CN" b="1" dirty="0"/>
              <a:t>ORDER BY</a:t>
            </a:r>
            <a:r>
              <a:rPr lang="en-US" altLang="zh-CN" dirty="0"/>
              <a:t>: Specifies the order in which the retrieved rows should be displayed.</a:t>
            </a:r>
          </a:p>
          <a:p>
            <a:pPr lvl="1"/>
            <a:r>
              <a:rPr lang="en-US" altLang="zh-CN" dirty="0"/>
              <a:t>You can determine ascending (ASC) or descending (DESC) order.</a:t>
            </a:r>
          </a:p>
          <a:p>
            <a:pPr lvl="1"/>
            <a:r>
              <a:rPr lang="en-US" altLang="zh-CN" dirty="0"/>
              <a:t>Example constructs: </a:t>
            </a:r>
            <a:r>
              <a:rPr lang="en-US" altLang="zh-CN" dirty="0" err="1"/>
              <a:t>column_name</a:t>
            </a:r>
            <a:r>
              <a:rPr lang="en-US" altLang="zh-CN" dirty="0"/>
              <a:t> ASC, column_name1 DESC</a:t>
            </a:r>
          </a:p>
          <a:p>
            <a:pPr lvl="1"/>
            <a:r>
              <a:rPr lang="en-US" altLang="zh-CN" dirty="0"/>
              <a:t>Optional: </a:t>
            </a:r>
            <a:r>
              <a:rPr lang="en-US" altLang="zh-CN" b="1" i="0" dirty="0">
                <a:effectLst/>
                <a:latin typeface="Söhne"/>
              </a:rPr>
              <a:t>Why?</a:t>
            </a:r>
            <a:r>
              <a:rPr lang="en-US" altLang="zh-CN" b="0" i="0" dirty="0">
                <a:solidFill>
                  <a:srgbClr val="D1D5DB"/>
                </a:solidFill>
                <a:effectLst/>
                <a:latin typeface="Söhne"/>
              </a:rPr>
              <a:t> </a:t>
            </a:r>
            <a:r>
              <a:rPr lang="en-US" altLang="zh-CN" b="0" i="0" dirty="0">
                <a:solidFill>
                  <a:schemeClr val="tx1"/>
                </a:solidFill>
                <a:effectLst/>
                <a:latin typeface="Söhne"/>
              </a:rPr>
              <a:t>Sorting is a display preference. While it's often useful to see data in a particular order (ascending, descending), not all queries necessitate a sorted output. Making it optional lets users decide whether ordering is essential for their current data retrieval needs.</a:t>
            </a:r>
            <a:endParaRPr lang="en-US" altLang="zh-CN" dirty="0">
              <a:solidFill>
                <a:schemeClr val="tx1"/>
              </a:solidFill>
            </a:endParaRPr>
          </a:p>
          <a:p>
            <a:pPr lvl="1"/>
            <a:r>
              <a:rPr lang="en-US" altLang="zh-CN" dirty="0"/>
              <a:t>Example:</a:t>
            </a:r>
          </a:p>
          <a:p>
            <a:pPr lvl="2"/>
            <a:r>
              <a:rPr lang="en-US" altLang="zh-CN" dirty="0"/>
              <a:t>ORDER BY </a:t>
            </a:r>
            <a:r>
              <a:rPr lang="en-US" altLang="zh-CN" dirty="0" err="1"/>
              <a:t>YearPublished</a:t>
            </a:r>
            <a:r>
              <a:rPr lang="en-US" altLang="zh-CN" dirty="0"/>
              <a:t> DESC; will list the books starting from the most recently published.</a:t>
            </a:r>
          </a:p>
          <a:p>
            <a:pPr lvl="2"/>
            <a:r>
              <a:rPr lang="en-US" altLang="zh-CN" dirty="0"/>
              <a:t>ORDER BY Price ASC; will list books from the cheapest to the most expensive.</a:t>
            </a:r>
            <a:endParaRPr lang="zh-CN" altLang="en-US" dirty="0"/>
          </a:p>
        </p:txBody>
      </p:sp>
    </p:spTree>
    <p:extLst>
      <p:ext uri="{BB962C8B-B14F-4D97-AF65-F5344CB8AC3E}">
        <p14:creationId xmlns:p14="http://schemas.microsoft.com/office/powerpoint/2010/main" val="2395612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0956-07A9-C54A-9E25-A719121FD5E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10D02461-D0BC-17D9-2D54-86EE49C5623E}"/>
              </a:ext>
            </a:extLst>
          </p:cNvPr>
          <p:cNvSpPr>
            <a:spLocks noGrp="1"/>
          </p:cNvSpPr>
          <p:nvPr>
            <p:ph idx="1"/>
          </p:nvPr>
        </p:nvSpPr>
        <p:spPr/>
        <p:txBody>
          <a:bodyPr/>
          <a:lstStyle/>
          <a:p>
            <a:r>
              <a:rPr lang="en-US" altLang="zh-CN" b="0" i="0" dirty="0">
                <a:solidFill>
                  <a:schemeClr val="tx1"/>
                </a:solidFill>
                <a:effectLst/>
                <a:latin typeface="Söhne"/>
              </a:rPr>
              <a:t>Review how NULLs are treated in comparison operators in SQL.</a:t>
            </a:r>
          </a:p>
          <a:p>
            <a:endParaRPr lang="zh-CN" altLang="en-US" dirty="0">
              <a:solidFill>
                <a:schemeClr val="tx1"/>
              </a:solidFill>
            </a:endParaRPr>
          </a:p>
        </p:txBody>
      </p:sp>
    </p:spTree>
    <p:extLst>
      <p:ext uri="{BB962C8B-B14F-4D97-AF65-F5344CB8AC3E}">
        <p14:creationId xmlns:p14="http://schemas.microsoft.com/office/powerpoint/2010/main" val="322999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DB6E32-69A4-EC75-BA2B-32574AFAD53E}"/>
              </a:ext>
            </a:extLst>
          </p:cNvPr>
          <p:cNvPicPr>
            <a:picLocks noChangeAspect="1"/>
          </p:cNvPicPr>
          <p:nvPr/>
        </p:nvPicPr>
        <p:blipFill>
          <a:blip r:embed="rId2"/>
          <a:stretch>
            <a:fillRect/>
          </a:stretch>
        </p:blipFill>
        <p:spPr>
          <a:xfrm>
            <a:off x="127875" y="1406757"/>
            <a:ext cx="6096000" cy="3258053"/>
          </a:xfrm>
          <a:prstGeom prst="rect">
            <a:avLst/>
          </a:prstGeom>
        </p:spPr>
      </p:pic>
      <p:pic>
        <p:nvPicPr>
          <p:cNvPr id="7" name="Picture 6">
            <a:extLst>
              <a:ext uri="{FF2B5EF4-FFF2-40B4-BE49-F238E27FC236}">
                <a16:creationId xmlns:a16="http://schemas.microsoft.com/office/drawing/2014/main" id="{7F211421-E1DE-0B6E-2862-A8BE520490F4}"/>
              </a:ext>
            </a:extLst>
          </p:cNvPr>
          <p:cNvPicPr>
            <a:picLocks noChangeAspect="1"/>
          </p:cNvPicPr>
          <p:nvPr/>
        </p:nvPicPr>
        <p:blipFill>
          <a:blip r:embed="rId3"/>
          <a:stretch>
            <a:fillRect/>
          </a:stretch>
        </p:blipFill>
        <p:spPr>
          <a:xfrm>
            <a:off x="6223875" y="2922272"/>
            <a:ext cx="5902161" cy="2875920"/>
          </a:xfrm>
          <a:prstGeom prst="rect">
            <a:avLst/>
          </a:prstGeom>
        </p:spPr>
      </p:pic>
      <p:pic>
        <p:nvPicPr>
          <p:cNvPr id="6" name="Picture 5">
            <a:extLst>
              <a:ext uri="{FF2B5EF4-FFF2-40B4-BE49-F238E27FC236}">
                <a16:creationId xmlns:a16="http://schemas.microsoft.com/office/drawing/2014/main" id="{CA7708E1-9EC0-AAC5-B111-5CAE2AB24493}"/>
              </a:ext>
            </a:extLst>
          </p:cNvPr>
          <p:cNvPicPr>
            <a:picLocks noChangeAspect="1"/>
          </p:cNvPicPr>
          <p:nvPr/>
        </p:nvPicPr>
        <p:blipFill>
          <a:blip r:embed="rId4"/>
          <a:stretch>
            <a:fillRect/>
          </a:stretch>
        </p:blipFill>
        <p:spPr>
          <a:xfrm>
            <a:off x="6223875" y="79912"/>
            <a:ext cx="3971507" cy="2653689"/>
          </a:xfrm>
          <a:prstGeom prst="rect">
            <a:avLst/>
          </a:prstGeom>
        </p:spPr>
      </p:pic>
    </p:spTree>
    <p:extLst>
      <p:ext uri="{BB962C8B-B14F-4D97-AF65-F5344CB8AC3E}">
        <p14:creationId xmlns:p14="http://schemas.microsoft.com/office/powerpoint/2010/main" val="3797904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0956-07A9-C54A-9E25-A719121FD5E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10D02461-D0BC-17D9-2D54-86EE49C5623E}"/>
              </a:ext>
            </a:extLst>
          </p:cNvPr>
          <p:cNvSpPr>
            <a:spLocks noGrp="1"/>
          </p:cNvSpPr>
          <p:nvPr>
            <p:ph idx="1"/>
          </p:nvPr>
        </p:nvSpPr>
        <p:spPr/>
        <p:txBody>
          <a:bodyPr/>
          <a:lstStyle/>
          <a:p>
            <a:r>
              <a:rPr lang="en-US" altLang="zh-CN" b="0" i="0" dirty="0">
                <a:solidFill>
                  <a:schemeClr val="tx1"/>
                </a:solidFill>
                <a:effectLst/>
                <a:latin typeface="Söhne"/>
              </a:rPr>
              <a:t>Review how NULLs are treated in comparison operators in SQL.</a:t>
            </a:r>
          </a:p>
          <a:p>
            <a:r>
              <a:rPr lang="en-US" altLang="zh-CN" b="0" i="0" dirty="0">
                <a:effectLst/>
                <a:latin typeface="Arial" panose="020B0604020202020204" pitchFamily="34" charset="0"/>
              </a:rPr>
              <a:t>Meanings of </a:t>
            </a:r>
            <a:r>
              <a:rPr lang="en-US" altLang="zh-CN" b="0" i="0" dirty="0">
                <a:effectLst/>
                <a:latin typeface="Courier New" panose="02070309020205020404" pitchFamily="49" charset="0"/>
              </a:rPr>
              <a:t>NULL</a:t>
            </a:r>
            <a:br>
              <a:rPr lang="en-US" altLang="zh-CN" dirty="0"/>
            </a:br>
            <a:r>
              <a:rPr lang="en-US" altLang="zh-CN" b="0" i="0" dirty="0">
                <a:effectLst/>
                <a:latin typeface="Arial" panose="020B0604020202020204" pitchFamily="34" charset="0"/>
              </a:rPr>
              <a:t>– Unknown value</a:t>
            </a:r>
            <a:br>
              <a:rPr lang="en-US" altLang="zh-CN" dirty="0"/>
            </a:br>
            <a:r>
              <a:rPr lang="en-US" altLang="zh-CN" b="0" i="0" dirty="0">
                <a:effectLst/>
                <a:latin typeface="Arial" panose="020B0604020202020204" pitchFamily="34" charset="0"/>
              </a:rPr>
              <a:t>– Unavailable or withheld value</a:t>
            </a:r>
            <a:br>
              <a:rPr lang="en-US" altLang="zh-CN" dirty="0"/>
            </a:br>
            <a:r>
              <a:rPr lang="en-US" altLang="zh-CN" b="0" i="0" dirty="0">
                <a:effectLst/>
                <a:latin typeface="Arial" panose="020B0604020202020204" pitchFamily="34" charset="0"/>
              </a:rPr>
              <a:t>– Not applicable attribute</a:t>
            </a:r>
          </a:p>
          <a:p>
            <a:r>
              <a:rPr lang="en-US" altLang="zh-CN" b="0" i="0" dirty="0">
                <a:effectLst/>
                <a:latin typeface="Arial" panose="020B0604020202020204" pitchFamily="34" charset="0"/>
              </a:rPr>
              <a:t>Each individual </a:t>
            </a:r>
            <a:r>
              <a:rPr lang="en-US" altLang="zh-CN" b="0" i="0" dirty="0">
                <a:effectLst/>
                <a:latin typeface="Courier New" panose="02070309020205020404" pitchFamily="49" charset="0"/>
              </a:rPr>
              <a:t>NULL </a:t>
            </a:r>
            <a:r>
              <a:rPr lang="en-US" altLang="zh-CN" b="0" i="0" dirty="0">
                <a:effectLst/>
                <a:latin typeface="Arial" panose="020B0604020202020204" pitchFamily="34" charset="0"/>
              </a:rPr>
              <a:t>value considered to be different from every other </a:t>
            </a:r>
            <a:r>
              <a:rPr lang="en-US" altLang="zh-CN" b="0" i="0" dirty="0">
                <a:effectLst/>
                <a:latin typeface="Courier New" panose="02070309020205020404" pitchFamily="49" charset="0"/>
              </a:rPr>
              <a:t>NULL </a:t>
            </a:r>
            <a:r>
              <a:rPr lang="en-US" altLang="zh-CN" b="0" i="0" dirty="0">
                <a:effectLst/>
                <a:latin typeface="Arial" panose="020B0604020202020204" pitchFamily="34" charset="0"/>
              </a:rPr>
              <a:t>value</a:t>
            </a:r>
            <a:endParaRPr lang="en-US" altLang="zh-CN" b="0" i="0" dirty="0">
              <a:solidFill>
                <a:schemeClr val="tx1"/>
              </a:solidFill>
              <a:effectLst/>
              <a:latin typeface="Söhne"/>
            </a:endParaRPr>
          </a:p>
        </p:txBody>
      </p:sp>
    </p:spTree>
    <p:extLst>
      <p:ext uri="{BB962C8B-B14F-4D97-AF65-F5344CB8AC3E}">
        <p14:creationId xmlns:p14="http://schemas.microsoft.com/office/powerpoint/2010/main" val="572218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0956-07A9-C54A-9E25-A719121FD5E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10D02461-D0BC-17D9-2D54-86EE49C5623E}"/>
              </a:ext>
            </a:extLst>
          </p:cNvPr>
          <p:cNvSpPr>
            <a:spLocks noGrp="1"/>
          </p:cNvSpPr>
          <p:nvPr>
            <p:ph idx="1"/>
          </p:nvPr>
        </p:nvSpPr>
        <p:spPr/>
        <p:txBody>
          <a:bodyPr/>
          <a:lstStyle/>
          <a:p>
            <a:r>
              <a:rPr lang="en-US" altLang="zh-CN" b="0" i="0" dirty="0">
                <a:solidFill>
                  <a:schemeClr val="tx1"/>
                </a:solidFill>
                <a:effectLst/>
                <a:latin typeface="Söhne"/>
              </a:rPr>
              <a:t>Review how NULLs are treated in comparison operators in SQL.</a:t>
            </a:r>
          </a:p>
          <a:p>
            <a:r>
              <a:rPr lang="en-US" altLang="zh-CN" b="0" i="0" dirty="0">
                <a:effectLst/>
                <a:latin typeface="Arial" panose="020B0604020202020204" pitchFamily="34" charset="0"/>
              </a:rPr>
              <a:t>• SQL uses a three-valued logic:</a:t>
            </a:r>
            <a:br>
              <a:rPr lang="en-US" altLang="zh-CN" dirty="0"/>
            </a:br>
            <a:r>
              <a:rPr lang="en-US" altLang="zh-CN" b="0" i="0" dirty="0">
                <a:effectLst/>
                <a:latin typeface="Arial" panose="020B0604020202020204" pitchFamily="34" charset="0"/>
              </a:rPr>
              <a:t>– </a:t>
            </a:r>
            <a:r>
              <a:rPr lang="en-US" altLang="zh-CN" b="0" i="0" dirty="0">
                <a:effectLst/>
                <a:latin typeface="Courier New" panose="02070309020205020404" pitchFamily="49" charset="0"/>
              </a:rPr>
              <a:t>TRUE, FALSE, </a:t>
            </a:r>
            <a:r>
              <a:rPr lang="en-US" altLang="zh-CN" b="0" i="0" dirty="0">
                <a:effectLst/>
                <a:latin typeface="Arial" panose="020B0604020202020204" pitchFamily="34" charset="0"/>
              </a:rPr>
              <a:t>and </a:t>
            </a:r>
            <a:r>
              <a:rPr lang="en-US" altLang="zh-CN" b="0" i="0" dirty="0">
                <a:effectLst/>
                <a:latin typeface="Courier New" panose="02070309020205020404" pitchFamily="49" charset="0"/>
              </a:rPr>
              <a:t>UNKNOWN </a:t>
            </a:r>
            <a:r>
              <a:rPr lang="en-US" altLang="zh-CN" b="0" i="0" dirty="0">
                <a:effectLst/>
                <a:latin typeface="Arial" panose="020B0604020202020204" pitchFamily="34" charset="0"/>
              </a:rPr>
              <a:t>(like Maybe)</a:t>
            </a:r>
            <a:br>
              <a:rPr lang="en-US" altLang="zh-CN" dirty="0"/>
            </a:br>
            <a:r>
              <a:rPr lang="en-US" altLang="zh-CN" b="0" i="0" dirty="0">
                <a:effectLst/>
                <a:latin typeface="Arial" panose="020B0604020202020204" pitchFamily="34" charset="0"/>
              </a:rPr>
              <a:t>• NULL = NULL comparison is avoided</a:t>
            </a:r>
            <a:br>
              <a:rPr lang="en-US" altLang="zh-CN" dirty="0"/>
            </a:br>
            <a:r>
              <a:rPr lang="en-US" altLang="zh-CN" b="0" i="0" dirty="0">
                <a:effectLst/>
                <a:latin typeface="Arial" panose="020B0604020202020204" pitchFamily="34" charset="0"/>
              </a:rPr>
              <a:t>• SQL allows queries that check whether an attribute value is </a:t>
            </a:r>
            <a:r>
              <a:rPr lang="en-US" altLang="zh-CN" b="0" i="0" dirty="0">
                <a:effectLst/>
                <a:latin typeface="Courier New" panose="02070309020205020404" pitchFamily="49" charset="0"/>
              </a:rPr>
              <a:t>NULL</a:t>
            </a:r>
            <a:br>
              <a:rPr lang="en-US" altLang="zh-CN" dirty="0"/>
            </a:br>
            <a:r>
              <a:rPr lang="en-US" altLang="zh-CN" b="0" i="0" dirty="0">
                <a:effectLst/>
                <a:latin typeface="Arial" panose="020B0604020202020204" pitchFamily="34" charset="0"/>
              </a:rPr>
              <a:t>• </a:t>
            </a:r>
            <a:r>
              <a:rPr lang="en-US" altLang="zh-CN" b="0" i="0" dirty="0">
                <a:effectLst/>
                <a:latin typeface="Courier New" panose="02070309020205020404" pitchFamily="49" charset="0"/>
              </a:rPr>
              <a:t>IS </a:t>
            </a:r>
            <a:r>
              <a:rPr lang="en-US" altLang="zh-CN" b="0" i="0" dirty="0">
                <a:effectLst/>
                <a:latin typeface="Arial" panose="020B0604020202020204" pitchFamily="34" charset="0"/>
              </a:rPr>
              <a:t>or </a:t>
            </a:r>
            <a:r>
              <a:rPr lang="en-US" altLang="zh-CN" b="0" i="0" dirty="0">
                <a:effectLst/>
                <a:latin typeface="Courier New" panose="02070309020205020404" pitchFamily="49" charset="0"/>
              </a:rPr>
              <a:t>IS NOT NULL</a:t>
            </a:r>
            <a:endParaRPr lang="zh-CN" altLang="en-US" dirty="0">
              <a:solidFill>
                <a:schemeClr val="tx1"/>
              </a:solidFill>
            </a:endParaRPr>
          </a:p>
        </p:txBody>
      </p:sp>
    </p:spTree>
    <p:extLst>
      <p:ext uri="{BB962C8B-B14F-4D97-AF65-F5344CB8AC3E}">
        <p14:creationId xmlns:p14="http://schemas.microsoft.com/office/powerpoint/2010/main" val="3643974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0956-07A9-C54A-9E25-A719121FD5E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10D02461-D0BC-17D9-2D54-86EE49C5623E}"/>
              </a:ext>
            </a:extLst>
          </p:cNvPr>
          <p:cNvSpPr>
            <a:spLocks noGrp="1"/>
          </p:cNvSpPr>
          <p:nvPr>
            <p:ph idx="1"/>
          </p:nvPr>
        </p:nvSpPr>
        <p:spPr/>
        <p:txBody>
          <a:bodyPr/>
          <a:lstStyle/>
          <a:p>
            <a:r>
              <a:rPr lang="en-US" altLang="zh-CN" b="0" i="0" dirty="0">
                <a:solidFill>
                  <a:schemeClr val="tx1"/>
                </a:solidFill>
                <a:effectLst/>
                <a:latin typeface="Söhne"/>
              </a:rPr>
              <a:t>Review how NULLs are treated in comparison operators in SQL.</a:t>
            </a:r>
          </a:p>
          <a:p>
            <a:r>
              <a:rPr lang="en-US" altLang="zh-CN" sz="1400" dirty="0">
                <a:solidFill>
                  <a:schemeClr val="tx1"/>
                </a:solidFill>
              </a:rPr>
              <a:t>In SQL, NULL is a special marker used to indicate that a data value does not exist in the database. Handling NULL values can be a bit tricky, especially when using comparison operators. Here's a review of how NULL values are treated with comparison operators in SQL:</a:t>
            </a:r>
          </a:p>
          <a:p>
            <a:r>
              <a:rPr lang="en-US" altLang="zh-CN" sz="1400" dirty="0">
                <a:solidFill>
                  <a:schemeClr val="tx1"/>
                </a:solidFill>
              </a:rPr>
              <a:t>1. Equality and Inequality (=, &lt;&gt; or !=):</a:t>
            </a:r>
          </a:p>
          <a:p>
            <a:pPr lvl="1"/>
            <a:r>
              <a:rPr lang="en-US" altLang="zh-CN" sz="1200" dirty="0">
                <a:solidFill>
                  <a:schemeClr val="tx1"/>
                </a:solidFill>
              </a:rPr>
              <a:t>Any comparison with NULL using = or &lt;&gt; (or !=) returns NULL. </a:t>
            </a:r>
          </a:p>
          <a:p>
            <a:pPr lvl="2"/>
            <a:r>
              <a:rPr lang="en-US" altLang="zh-CN" sz="900" dirty="0">
                <a:solidFill>
                  <a:schemeClr val="tx1"/>
                </a:solidFill>
              </a:rPr>
              <a:t>SELECT * FROM </a:t>
            </a:r>
            <a:r>
              <a:rPr lang="en-US" altLang="zh-CN" sz="900" dirty="0" err="1">
                <a:solidFill>
                  <a:schemeClr val="tx1"/>
                </a:solidFill>
              </a:rPr>
              <a:t>table_name</a:t>
            </a:r>
            <a:r>
              <a:rPr lang="en-US" altLang="zh-CN" sz="900" dirty="0">
                <a:solidFill>
                  <a:schemeClr val="tx1"/>
                </a:solidFill>
              </a:rPr>
              <a:t> WHERE </a:t>
            </a:r>
            <a:r>
              <a:rPr lang="en-US" altLang="zh-CN" sz="900" dirty="0" err="1">
                <a:solidFill>
                  <a:schemeClr val="tx1"/>
                </a:solidFill>
              </a:rPr>
              <a:t>column_name</a:t>
            </a:r>
            <a:r>
              <a:rPr lang="en-US" altLang="zh-CN" sz="900" dirty="0">
                <a:solidFill>
                  <a:schemeClr val="tx1"/>
                </a:solidFill>
              </a:rPr>
              <a:t> = NULL;   -- This will NOT work</a:t>
            </a:r>
          </a:p>
          <a:p>
            <a:pPr lvl="2"/>
            <a:r>
              <a:rPr lang="en-US" altLang="zh-CN" sz="900" dirty="0">
                <a:solidFill>
                  <a:schemeClr val="tx1"/>
                </a:solidFill>
              </a:rPr>
              <a:t>SELECT * FROM </a:t>
            </a:r>
            <a:r>
              <a:rPr lang="en-US" altLang="zh-CN" sz="900" dirty="0" err="1">
                <a:solidFill>
                  <a:schemeClr val="tx1"/>
                </a:solidFill>
              </a:rPr>
              <a:t>table_name</a:t>
            </a:r>
            <a:r>
              <a:rPr lang="en-US" altLang="zh-CN" sz="900" dirty="0">
                <a:solidFill>
                  <a:schemeClr val="tx1"/>
                </a:solidFill>
              </a:rPr>
              <a:t> WHERE </a:t>
            </a:r>
            <a:r>
              <a:rPr lang="en-US" altLang="zh-CN" sz="900" dirty="0" err="1">
                <a:solidFill>
                  <a:schemeClr val="tx1"/>
                </a:solidFill>
              </a:rPr>
              <a:t>column_name</a:t>
            </a:r>
            <a:r>
              <a:rPr lang="en-US" altLang="zh-CN" sz="900" dirty="0">
                <a:solidFill>
                  <a:schemeClr val="tx1"/>
                </a:solidFill>
              </a:rPr>
              <a:t> &lt;&gt; NULL;  -- This will NOT work</a:t>
            </a:r>
          </a:p>
          <a:p>
            <a:pPr lvl="1"/>
            <a:r>
              <a:rPr lang="en-US" altLang="zh-CN" sz="1300" dirty="0">
                <a:solidFill>
                  <a:schemeClr val="tx1"/>
                </a:solidFill>
              </a:rPr>
              <a:t>To specifically check for NULL values, use IS NULL or IS NOT NULL.</a:t>
            </a:r>
          </a:p>
          <a:p>
            <a:pPr lvl="2"/>
            <a:r>
              <a:rPr lang="en-US" altLang="zh-CN" sz="900" dirty="0">
                <a:solidFill>
                  <a:schemeClr val="tx1"/>
                </a:solidFill>
              </a:rPr>
              <a:t>SELECT * FROM </a:t>
            </a:r>
            <a:r>
              <a:rPr lang="en-US" altLang="zh-CN" sz="900" dirty="0" err="1">
                <a:solidFill>
                  <a:schemeClr val="tx1"/>
                </a:solidFill>
              </a:rPr>
              <a:t>table_name</a:t>
            </a:r>
            <a:r>
              <a:rPr lang="en-US" altLang="zh-CN" sz="900" dirty="0">
                <a:solidFill>
                  <a:schemeClr val="tx1"/>
                </a:solidFill>
              </a:rPr>
              <a:t> WHERE </a:t>
            </a:r>
            <a:r>
              <a:rPr lang="en-US" altLang="zh-CN" sz="900" dirty="0" err="1">
                <a:solidFill>
                  <a:schemeClr val="tx1"/>
                </a:solidFill>
              </a:rPr>
              <a:t>column_name</a:t>
            </a:r>
            <a:r>
              <a:rPr lang="en-US" altLang="zh-CN" sz="900" dirty="0">
                <a:solidFill>
                  <a:schemeClr val="tx1"/>
                </a:solidFill>
              </a:rPr>
              <a:t> IS NULL;</a:t>
            </a:r>
          </a:p>
          <a:p>
            <a:pPr lvl="2"/>
            <a:r>
              <a:rPr lang="en-US" altLang="zh-CN" sz="900" dirty="0">
                <a:solidFill>
                  <a:schemeClr val="tx1"/>
                </a:solidFill>
              </a:rPr>
              <a:t>SELECT * FROM </a:t>
            </a:r>
            <a:r>
              <a:rPr lang="en-US" altLang="zh-CN" sz="900" dirty="0" err="1">
                <a:solidFill>
                  <a:schemeClr val="tx1"/>
                </a:solidFill>
              </a:rPr>
              <a:t>table_name</a:t>
            </a:r>
            <a:r>
              <a:rPr lang="en-US" altLang="zh-CN" sz="900" dirty="0">
                <a:solidFill>
                  <a:schemeClr val="tx1"/>
                </a:solidFill>
              </a:rPr>
              <a:t> WHERE </a:t>
            </a:r>
            <a:r>
              <a:rPr lang="en-US" altLang="zh-CN" sz="900" dirty="0" err="1">
                <a:solidFill>
                  <a:schemeClr val="tx1"/>
                </a:solidFill>
              </a:rPr>
              <a:t>column_name</a:t>
            </a:r>
            <a:r>
              <a:rPr lang="en-US" altLang="zh-CN" sz="900" dirty="0">
                <a:solidFill>
                  <a:schemeClr val="tx1"/>
                </a:solidFill>
              </a:rPr>
              <a:t> IS NOT NULL;</a:t>
            </a:r>
          </a:p>
        </p:txBody>
      </p:sp>
    </p:spTree>
    <p:extLst>
      <p:ext uri="{BB962C8B-B14F-4D97-AF65-F5344CB8AC3E}">
        <p14:creationId xmlns:p14="http://schemas.microsoft.com/office/powerpoint/2010/main" val="1693259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0956-07A9-C54A-9E25-A719121FD5E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10D02461-D0BC-17D9-2D54-86EE49C5623E}"/>
              </a:ext>
            </a:extLst>
          </p:cNvPr>
          <p:cNvSpPr>
            <a:spLocks noGrp="1"/>
          </p:cNvSpPr>
          <p:nvPr>
            <p:ph idx="1"/>
          </p:nvPr>
        </p:nvSpPr>
        <p:spPr/>
        <p:txBody>
          <a:bodyPr/>
          <a:lstStyle/>
          <a:p>
            <a:r>
              <a:rPr lang="en-US" altLang="zh-CN" b="0" i="0" dirty="0">
                <a:solidFill>
                  <a:schemeClr val="tx1"/>
                </a:solidFill>
                <a:effectLst/>
                <a:latin typeface="Söhne"/>
              </a:rPr>
              <a:t>Review how NULLs are treated in comparison operators in SQL.</a:t>
            </a:r>
          </a:p>
          <a:p>
            <a:r>
              <a:rPr lang="en-US" altLang="zh-CN" sz="1800" dirty="0">
                <a:solidFill>
                  <a:schemeClr val="tx1"/>
                </a:solidFill>
              </a:rPr>
              <a:t>2. Other Comparison Operators (&lt;, &lt;=, &gt;, &gt;=):</a:t>
            </a:r>
          </a:p>
          <a:p>
            <a:pPr lvl="1"/>
            <a:r>
              <a:rPr lang="en-US" altLang="zh-CN" sz="1400" dirty="0">
                <a:solidFill>
                  <a:schemeClr val="tx1"/>
                </a:solidFill>
              </a:rPr>
              <a:t>Comparisons involving NULL with these operators also return NULL.</a:t>
            </a:r>
          </a:p>
          <a:p>
            <a:pPr lvl="1"/>
            <a:r>
              <a:rPr lang="en-US" altLang="zh-CN" sz="1400" dirty="0">
                <a:solidFill>
                  <a:schemeClr val="tx1"/>
                </a:solidFill>
              </a:rPr>
              <a:t>For example, NULL &lt; 10, NULL &gt;= 10, and NULL &gt; 10 all return NULL.</a:t>
            </a:r>
          </a:p>
          <a:p>
            <a:r>
              <a:rPr lang="en-US" altLang="zh-CN" sz="1600" dirty="0">
                <a:solidFill>
                  <a:schemeClr val="tx1"/>
                </a:solidFill>
              </a:rPr>
              <a:t>3. Logical Operators (AND, OR, NOT):</a:t>
            </a:r>
          </a:p>
          <a:p>
            <a:pPr lvl="1"/>
            <a:r>
              <a:rPr lang="en-US" altLang="zh-CN" sz="1400" dirty="0">
                <a:solidFill>
                  <a:schemeClr val="tx1"/>
                </a:solidFill>
              </a:rPr>
              <a:t>NULL behaves in a three-valued logic (3VL) system in SQL.</a:t>
            </a:r>
          </a:p>
          <a:p>
            <a:pPr lvl="2"/>
            <a:r>
              <a:rPr lang="en-US" altLang="zh-CN" sz="1000" dirty="0">
                <a:solidFill>
                  <a:schemeClr val="tx1"/>
                </a:solidFill>
              </a:rPr>
              <a:t>TRUE AND NULL returns NULL.</a:t>
            </a:r>
          </a:p>
          <a:p>
            <a:pPr lvl="2"/>
            <a:r>
              <a:rPr lang="en-US" altLang="zh-CN" sz="1000" dirty="0">
                <a:solidFill>
                  <a:schemeClr val="tx1"/>
                </a:solidFill>
              </a:rPr>
              <a:t>FALSE AND NULL returns FALSE.</a:t>
            </a:r>
          </a:p>
          <a:p>
            <a:pPr lvl="2"/>
            <a:r>
              <a:rPr lang="en-US" altLang="zh-CN" sz="1000" dirty="0">
                <a:solidFill>
                  <a:schemeClr val="tx1"/>
                </a:solidFill>
              </a:rPr>
              <a:t>TRUE OR NULL returns TRUE.</a:t>
            </a:r>
          </a:p>
          <a:p>
            <a:pPr lvl="2"/>
            <a:r>
              <a:rPr lang="en-US" altLang="zh-CN" sz="1000" dirty="0">
                <a:solidFill>
                  <a:schemeClr val="tx1"/>
                </a:solidFill>
              </a:rPr>
              <a:t>FALSE OR NULL returns NULL.</a:t>
            </a:r>
          </a:p>
          <a:p>
            <a:pPr lvl="2"/>
            <a:r>
              <a:rPr lang="en-US" altLang="zh-CN" sz="1000" dirty="0">
                <a:solidFill>
                  <a:schemeClr val="tx1"/>
                </a:solidFill>
              </a:rPr>
              <a:t>NOT NULL returns NULL.</a:t>
            </a:r>
            <a:endParaRPr lang="zh-CN" altLang="en-US" sz="1000" dirty="0">
              <a:solidFill>
                <a:schemeClr val="tx1"/>
              </a:solidFill>
            </a:endParaRPr>
          </a:p>
        </p:txBody>
      </p:sp>
    </p:spTree>
    <p:extLst>
      <p:ext uri="{BB962C8B-B14F-4D97-AF65-F5344CB8AC3E}">
        <p14:creationId xmlns:p14="http://schemas.microsoft.com/office/powerpoint/2010/main" val="1766111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0956-07A9-C54A-9E25-A719121FD5EE}"/>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10D02461-D0BC-17D9-2D54-86EE49C5623E}"/>
              </a:ext>
            </a:extLst>
          </p:cNvPr>
          <p:cNvSpPr>
            <a:spLocks noGrp="1"/>
          </p:cNvSpPr>
          <p:nvPr>
            <p:ph idx="1"/>
          </p:nvPr>
        </p:nvSpPr>
        <p:spPr>
          <a:xfrm>
            <a:off x="1097280" y="2108201"/>
            <a:ext cx="10058400" cy="4161076"/>
          </a:xfrm>
        </p:spPr>
        <p:txBody>
          <a:bodyPr>
            <a:normAutofit/>
          </a:bodyPr>
          <a:lstStyle/>
          <a:p>
            <a:r>
              <a:rPr lang="en-US" altLang="zh-CN" b="0" i="0" dirty="0">
                <a:solidFill>
                  <a:schemeClr val="tx1"/>
                </a:solidFill>
                <a:effectLst/>
                <a:latin typeface="Söhne"/>
              </a:rPr>
              <a:t>Review how NULLs are treated in comparison operators in SQL.</a:t>
            </a:r>
          </a:p>
          <a:p>
            <a:r>
              <a:rPr lang="en-US" altLang="zh-CN" sz="1600" dirty="0">
                <a:solidFill>
                  <a:schemeClr val="tx1"/>
                </a:solidFill>
              </a:rPr>
              <a:t>4. IN and NOT IN:</a:t>
            </a:r>
          </a:p>
          <a:p>
            <a:pPr lvl="1"/>
            <a:r>
              <a:rPr lang="en-US" altLang="zh-CN" sz="1400" dirty="0">
                <a:solidFill>
                  <a:schemeClr val="tx1"/>
                </a:solidFill>
              </a:rPr>
              <a:t>If the list for IN contains a NULL and none of the other values in the list match, the result is NULL.</a:t>
            </a:r>
          </a:p>
          <a:p>
            <a:pPr lvl="2"/>
            <a:r>
              <a:rPr lang="en-US" altLang="zh-CN" sz="1100" dirty="0">
                <a:solidFill>
                  <a:schemeClr val="tx1"/>
                </a:solidFill>
              </a:rPr>
              <a:t>For example, </a:t>
            </a:r>
            <a:r>
              <a:rPr lang="en-US" altLang="zh-CN" sz="1100" dirty="0" err="1">
                <a:solidFill>
                  <a:schemeClr val="tx1"/>
                </a:solidFill>
              </a:rPr>
              <a:t>column_name</a:t>
            </a:r>
            <a:r>
              <a:rPr lang="en-US" altLang="zh-CN" sz="1100" dirty="0">
                <a:solidFill>
                  <a:schemeClr val="tx1"/>
                </a:solidFill>
              </a:rPr>
              <a:t> IN (value1, NULL) returns NULL if </a:t>
            </a:r>
            <a:r>
              <a:rPr lang="en-US" altLang="zh-CN" sz="1100" dirty="0" err="1">
                <a:solidFill>
                  <a:schemeClr val="tx1"/>
                </a:solidFill>
              </a:rPr>
              <a:t>column_name</a:t>
            </a:r>
            <a:r>
              <a:rPr lang="en-US" altLang="zh-CN" sz="1100" dirty="0">
                <a:solidFill>
                  <a:schemeClr val="tx1"/>
                </a:solidFill>
              </a:rPr>
              <a:t> doesn't match value1 and isn't null.</a:t>
            </a:r>
          </a:p>
          <a:p>
            <a:pPr lvl="1"/>
            <a:r>
              <a:rPr lang="en-US" altLang="zh-CN" sz="1400" dirty="0">
                <a:solidFill>
                  <a:schemeClr val="tx1"/>
                </a:solidFill>
              </a:rPr>
              <a:t>For NOT IN, if there's a possibility of a NULL in the list, be very cautious, as it might lead to unexpected results. If there's a NULL in the list and any other unmatched value, the entire expression returns FALSE.</a:t>
            </a:r>
          </a:p>
          <a:p>
            <a:r>
              <a:rPr lang="en-US" altLang="zh-CN" sz="1600" dirty="0">
                <a:solidFill>
                  <a:schemeClr val="tx1"/>
                </a:solidFill>
              </a:rPr>
              <a:t>5. Aggregate Functions:</a:t>
            </a:r>
          </a:p>
          <a:p>
            <a:pPr lvl="1"/>
            <a:r>
              <a:rPr lang="en-US" altLang="zh-CN" sz="1400" dirty="0">
                <a:solidFill>
                  <a:schemeClr val="tx1"/>
                </a:solidFill>
              </a:rPr>
              <a:t>Most aggregate functions like SUM, AVG, COUNT(</a:t>
            </a:r>
            <a:r>
              <a:rPr lang="en-US" altLang="zh-CN" sz="1400" dirty="0" err="1">
                <a:solidFill>
                  <a:schemeClr val="tx1"/>
                </a:solidFill>
              </a:rPr>
              <a:t>column_name</a:t>
            </a:r>
            <a:r>
              <a:rPr lang="en-US" altLang="zh-CN" sz="1400" dirty="0">
                <a:solidFill>
                  <a:schemeClr val="tx1"/>
                </a:solidFill>
              </a:rPr>
              <a:t>), etc., ignore NULL values.</a:t>
            </a:r>
          </a:p>
          <a:p>
            <a:pPr lvl="1"/>
            <a:r>
              <a:rPr lang="en-US" altLang="zh-CN" sz="1400" dirty="0">
                <a:solidFill>
                  <a:schemeClr val="tx1"/>
                </a:solidFill>
              </a:rPr>
              <a:t>However, COUNT(*) counts all rows, including those with NULL values.</a:t>
            </a:r>
          </a:p>
          <a:p>
            <a:r>
              <a:rPr lang="en-US" altLang="zh-CN" sz="1600" dirty="0">
                <a:solidFill>
                  <a:schemeClr val="tx1"/>
                </a:solidFill>
              </a:rPr>
              <a:t>6. Concatenation</a:t>
            </a:r>
          </a:p>
          <a:p>
            <a:pPr lvl="1"/>
            <a:r>
              <a:rPr lang="en-US" altLang="zh-CN" sz="1400" dirty="0">
                <a:solidFill>
                  <a:schemeClr val="tx1"/>
                </a:solidFill>
              </a:rPr>
              <a:t>In some database systems, like Oracle, concatenating a NULL value with a string returns the original string. In others, it might return NULL.</a:t>
            </a:r>
            <a:endParaRPr lang="zh-CN" altLang="en-US" sz="1400" dirty="0">
              <a:solidFill>
                <a:schemeClr val="tx1"/>
              </a:solidFill>
            </a:endParaRPr>
          </a:p>
        </p:txBody>
      </p:sp>
    </p:spTree>
    <p:extLst>
      <p:ext uri="{BB962C8B-B14F-4D97-AF65-F5344CB8AC3E}">
        <p14:creationId xmlns:p14="http://schemas.microsoft.com/office/powerpoint/2010/main" val="1162854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04CF21-BA5B-A44A-A2FB-6EC150338FC8}"/>
              </a:ext>
            </a:extLst>
          </p:cNvPr>
          <p:cNvPicPr>
            <a:picLocks noGrp="1" noChangeAspect="1"/>
          </p:cNvPicPr>
          <p:nvPr>
            <p:ph idx="1"/>
          </p:nvPr>
        </p:nvPicPr>
        <p:blipFill>
          <a:blip r:embed="rId2"/>
          <a:stretch>
            <a:fillRect/>
          </a:stretch>
        </p:blipFill>
        <p:spPr>
          <a:xfrm>
            <a:off x="1521911" y="300625"/>
            <a:ext cx="8716572" cy="6060093"/>
          </a:xfrm>
        </p:spPr>
      </p:pic>
    </p:spTree>
    <p:extLst>
      <p:ext uri="{BB962C8B-B14F-4D97-AF65-F5344CB8AC3E}">
        <p14:creationId xmlns:p14="http://schemas.microsoft.com/office/powerpoint/2010/main" val="1297135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DB6E32-69A4-EC75-BA2B-32574AFAD53E}"/>
              </a:ext>
            </a:extLst>
          </p:cNvPr>
          <p:cNvPicPr>
            <a:picLocks noChangeAspect="1"/>
          </p:cNvPicPr>
          <p:nvPr/>
        </p:nvPicPr>
        <p:blipFill>
          <a:blip r:embed="rId2"/>
          <a:stretch>
            <a:fillRect/>
          </a:stretch>
        </p:blipFill>
        <p:spPr>
          <a:xfrm>
            <a:off x="127875" y="1406757"/>
            <a:ext cx="6096000" cy="3258053"/>
          </a:xfrm>
          <a:prstGeom prst="rect">
            <a:avLst/>
          </a:prstGeom>
        </p:spPr>
      </p:pic>
      <p:pic>
        <p:nvPicPr>
          <p:cNvPr id="7" name="Picture 6">
            <a:extLst>
              <a:ext uri="{FF2B5EF4-FFF2-40B4-BE49-F238E27FC236}">
                <a16:creationId xmlns:a16="http://schemas.microsoft.com/office/drawing/2014/main" id="{7F211421-E1DE-0B6E-2862-A8BE520490F4}"/>
              </a:ext>
            </a:extLst>
          </p:cNvPr>
          <p:cNvPicPr>
            <a:picLocks noChangeAspect="1"/>
          </p:cNvPicPr>
          <p:nvPr/>
        </p:nvPicPr>
        <p:blipFill>
          <a:blip r:embed="rId3"/>
          <a:stretch>
            <a:fillRect/>
          </a:stretch>
        </p:blipFill>
        <p:spPr>
          <a:xfrm>
            <a:off x="6223875" y="2922272"/>
            <a:ext cx="5902161" cy="2875920"/>
          </a:xfrm>
          <a:prstGeom prst="rect">
            <a:avLst/>
          </a:prstGeom>
        </p:spPr>
      </p:pic>
      <p:pic>
        <p:nvPicPr>
          <p:cNvPr id="6" name="Picture 5">
            <a:extLst>
              <a:ext uri="{FF2B5EF4-FFF2-40B4-BE49-F238E27FC236}">
                <a16:creationId xmlns:a16="http://schemas.microsoft.com/office/drawing/2014/main" id="{CA7708E1-9EC0-AAC5-B111-5CAE2AB24493}"/>
              </a:ext>
            </a:extLst>
          </p:cNvPr>
          <p:cNvPicPr>
            <a:picLocks noChangeAspect="1"/>
          </p:cNvPicPr>
          <p:nvPr/>
        </p:nvPicPr>
        <p:blipFill>
          <a:blip r:embed="rId4"/>
          <a:stretch>
            <a:fillRect/>
          </a:stretch>
        </p:blipFill>
        <p:spPr>
          <a:xfrm>
            <a:off x="6223875" y="79912"/>
            <a:ext cx="3971507" cy="2653689"/>
          </a:xfrm>
          <a:prstGeom prst="rect">
            <a:avLst/>
          </a:prstGeom>
        </p:spPr>
      </p:pic>
    </p:spTree>
    <p:extLst>
      <p:ext uri="{BB962C8B-B14F-4D97-AF65-F5344CB8AC3E}">
        <p14:creationId xmlns:p14="http://schemas.microsoft.com/office/powerpoint/2010/main" val="324750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FE04B-3260-49DD-FC7B-F52CCCAC7277}"/>
              </a:ext>
            </a:extLst>
          </p:cNvPr>
          <p:cNvSpPr>
            <a:spLocks noGrp="1"/>
          </p:cNvSpPr>
          <p:nvPr>
            <p:ph type="title"/>
          </p:nvPr>
        </p:nvSpPr>
        <p:spPr/>
        <p:txBody>
          <a:bodyPr/>
          <a:lstStyle/>
          <a:p>
            <a:r>
              <a:rPr lang="en-US" altLang="zh-CN" dirty="0"/>
              <a:t>Topic 3:</a:t>
            </a:r>
            <a:endParaRPr lang="zh-CN" altLang="en-US" dirty="0"/>
          </a:p>
        </p:txBody>
      </p:sp>
      <p:sp>
        <p:nvSpPr>
          <p:cNvPr id="3" name="内容占位符 2">
            <a:extLst>
              <a:ext uri="{FF2B5EF4-FFF2-40B4-BE49-F238E27FC236}">
                <a16:creationId xmlns:a16="http://schemas.microsoft.com/office/drawing/2014/main" id="{6659698C-793D-685C-1850-2D08801C6A94}"/>
              </a:ext>
            </a:extLst>
          </p:cNvPr>
          <p:cNvSpPr>
            <a:spLocks noGrp="1"/>
          </p:cNvSpPr>
          <p:nvPr>
            <p:ph idx="1"/>
          </p:nvPr>
        </p:nvSpPr>
        <p:spPr>
          <a:xfrm>
            <a:off x="1097280" y="1886528"/>
            <a:ext cx="10058400" cy="4505036"/>
          </a:xfrm>
        </p:spPr>
        <p:txBody>
          <a:bodyPr>
            <a:normAutofit lnSpcReduction="10000"/>
          </a:bodyPr>
          <a:lstStyle/>
          <a:p>
            <a:r>
              <a:rPr lang="en-US" altLang="zh-CN" sz="2000" b="0" i="0" u="none" strike="noStrike" baseline="0" dirty="0">
                <a:solidFill>
                  <a:srgbClr val="000000"/>
                </a:solidFill>
                <a:latin typeface="Arial" panose="020B0604020202020204" pitchFamily="34" charset="0"/>
              </a:rPr>
              <a:t>What are the referential integrity constraints that should hold on the schema?</a:t>
            </a:r>
          </a:p>
          <a:p>
            <a:pPr algn="l"/>
            <a:r>
              <a:rPr lang="en-US" altLang="zh-CN" b="1" i="0" dirty="0">
                <a:solidFill>
                  <a:srgbClr val="374151"/>
                </a:solidFill>
                <a:effectLst/>
                <a:latin typeface="Söhne"/>
              </a:rPr>
              <a:t>Foreign Key Constraint</a:t>
            </a:r>
            <a:r>
              <a:rPr lang="en-US" altLang="zh-CN" b="0" i="0" dirty="0">
                <a:solidFill>
                  <a:srgbClr val="374151"/>
                </a:solidFill>
                <a:effectLst/>
                <a:latin typeface="Söhne"/>
              </a:rPr>
              <a:t>: This constraint ensures that the values in a column (or a group of columns) match values in some primary key column of another (or the same) table.</a:t>
            </a:r>
          </a:p>
          <a:p>
            <a:r>
              <a:rPr lang="en-US" altLang="zh-CN" b="1" dirty="0">
                <a:solidFill>
                  <a:srgbClr val="374151"/>
                </a:solidFill>
                <a:latin typeface="Söhne"/>
              </a:rPr>
              <a:t>ON DELETE and ON UPDATE: </a:t>
            </a:r>
            <a:r>
              <a:rPr lang="en-US" altLang="zh-CN" dirty="0">
                <a:solidFill>
                  <a:srgbClr val="374151"/>
                </a:solidFill>
                <a:latin typeface="Söhne"/>
              </a:rPr>
              <a:t>These clauses define the actions MariaDB (or any RDBMS) should take when a user tries to delete or update a primary key to which existing foreign keys refer.</a:t>
            </a:r>
          </a:p>
          <a:p>
            <a:pPr lvl="1"/>
            <a:r>
              <a:rPr lang="en-US" altLang="zh-CN" dirty="0">
                <a:solidFill>
                  <a:srgbClr val="374151"/>
                </a:solidFill>
                <a:latin typeface="Söhne"/>
              </a:rPr>
              <a:t>CASCADE: If the referenced row in the primary table is deleted or updated, then all matching rows in the foreign key table are deleted or updated.</a:t>
            </a:r>
          </a:p>
          <a:p>
            <a:pPr lvl="1"/>
            <a:r>
              <a:rPr lang="en-US" altLang="zh-CN" dirty="0">
                <a:solidFill>
                  <a:srgbClr val="374151"/>
                </a:solidFill>
                <a:latin typeface="Söhne"/>
              </a:rPr>
              <a:t>SET NULL: If the referenced row in the primary table is deleted or updated, the foreign key columns in all matching foreign key rows are set to NULL.</a:t>
            </a:r>
          </a:p>
          <a:p>
            <a:pPr lvl="1"/>
            <a:r>
              <a:rPr lang="en-US" altLang="zh-CN" dirty="0">
                <a:solidFill>
                  <a:srgbClr val="374151"/>
                </a:solidFill>
                <a:latin typeface="Söhne"/>
              </a:rPr>
              <a:t>NO ACTION or RESTRICT: Prevents the delete or update if any foreign keys reference it.</a:t>
            </a:r>
          </a:p>
          <a:p>
            <a:r>
              <a:rPr lang="en-US" altLang="zh-CN" b="1" i="0" dirty="0">
                <a:effectLst/>
                <a:latin typeface="Söhne"/>
              </a:rPr>
              <a:t>NOT NULL Constraint: </a:t>
            </a:r>
            <a:r>
              <a:rPr lang="en-US" altLang="zh-CN" i="0" dirty="0">
                <a:effectLst/>
                <a:latin typeface="Söhne"/>
              </a:rPr>
              <a:t>In the context of referential integrity, ensuring a foreign key cannot be NULL (unless you want optional relationships) ensures you always have a valid reference or no reference at all.</a:t>
            </a:r>
          </a:p>
        </p:txBody>
      </p:sp>
    </p:spTree>
    <p:extLst>
      <p:ext uri="{BB962C8B-B14F-4D97-AF65-F5344CB8AC3E}">
        <p14:creationId xmlns:p14="http://schemas.microsoft.com/office/powerpoint/2010/main" val="1525827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76DE-3ECA-D429-FD20-DE0193A88989}"/>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8CAC39E0-A464-B6E0-66D5-68B109378DB7}"/>
              </a:ext>
            </a:extLst>
          </p:cNvPr>
          <p:cNvSpPr>
            <a:spLocks noGrp="1"/>
          </p:cNvSpPr>
          <p:nvPr>
            <p:ph idx="1"/>
          </p:nvPr>
        </p:nvSpPr>
        <p:spPr/>
        <p:txBody>
          <a:bodyPr/>
          <a:lstStyle/>
          <a:p>
            <a:r>
              <a:rPr lang="en-US" altLang="zh-CN" sz="2400" b="1" i="0" dirty="0">
                <a:effectLst/>
                <a:latin typeface="Arial" panose="020B0604020202020204" pitchFamily="34" charset="0"/>
              </a:rPr>
              <a:t>R.(A1, ..., An) --&gt; S.(B1, ..., Bn) to represent a foreign key from the attributes A1, ..., An of R (the referencing relation) to S (the referenced relation)):</a:t>
            </a:r>
            <a:br>
              <a:rPr lang="en-US" altLang="zh-CN" dirty="0"/>
            </a:br>
            <a:r>
              <a:rPr lang="en-US" altLang="zh-CN" sz="1800" b="0" i="0" dirty="0">
                <a:effectLst/>
                <a:latin typeface="Times New Roman" panose="02020603050405020304" pitchFamily="18" charset="0"/>
                <a:cs typeface="Times New Roman" panose="02020603050405020304" pitchFamily="18" charset="0"/>
              </a:rPr>
              <a:t>PREREQUISITE.(</a:t>
            </a:r>
            <a:r>
              <a:rPr lang="en-US" altLang="zh-CN" sz="1800" b="0" i="0" dirty="0" err="1">
                <a:effectLst/>
                <a:latin typeface="Times New Roman" panose="02020603050405020304" pitchFamily="18" charset="0"/>
                <a:cs typeface="Times New Roman" panose="02020603050405020304" pitchFamily="18" charset="0"/>
              </a:rPr>
              <a:t>CourseNumber</a:t>
            </a:r>
            <a:r>
              <a:rPr lang="en-US" altLang="zh-CN" sz="1800" b="0" i="0" dirty="0">
                <a:effectLst/>
                <a:latin typeface="Times New Roman" panose="02020603050405020304" pitchFamily="18" charset="0"/>
                <a:cs typeface="Times New Roman" panose="02020603050405020304" pitchFamily="18" charset="0"/>
              </a:rPr>
              <a:t>) --&gt; COURSE.(</a:t>
            </a:r>
            <a:r>
              <a:rPr lang="en-US" altLang="zh-CN" sz="1800" b="0" i="0" dirty="0" err="1">
                <a:effectLst/>
                <a:latin typeface="Times New Roman" panose="02020603050405020304" pitchFamily="18" charset="0"/>
                <a:cs typeface="Times New Roman" panose="02020603050405020304" pitchFamily="18" charset="0"/>
              </a:rPr>
              <a:t>CourseNumber</a:t>
            </a:r>
            <a:r>
              <a:rPr lang="en-US" altLang="zh-CN" sz="1800" b="0" i="0" dirty="0">
                <a:effectLst/>
                <a:latin typeface="Times New Roman" panose="02020603050405020304" pitchFamily="18" charset="0"/>
                <a:cs typeface="Times New Roman" panose="02020603050405020304" pitchFamily="18" charset="0"/>
              </a:rPr>
              <a:t>)</a:t>
            </a:r>
            <a:br>
              <a:rPr lang="en-US" altLang="zh-CN" sz="1800" dirty="0">
                <a:latin typeface="Times New Roman" panose="02020603050405020304" pitchFamily="18" charset="0"/>
                <a:cs typeface="Times New Roman" panose="02020603050405020304" pitchFamily="18" charset="0"/>
              </a:rPr>
            </a:br>
            <a:r>
              <a:rPr lang="en-US" altLang="zh-CN" sz="1800" b="0" i="0" dirty="0">
                <a:effectLst/>
                <a:latin typeface="Times New Roman" panose="02020603050405020304" pitchFamily="18" charset="0"/>
                <a:cs typeface="Times New Roman" panose="02020603050405020304" pitchFamily="18" charset="0"/>
              </a:rPr>
              <a:t>PREREQUISITE.(</a:t>
            </a:r>
            <a:r>
              <a:rPr lang="en-US" altLang="zh-CN" sz="1800" b="0" i="0" dirty="0" err="1">
                <a:effectLst/>
                <a:latin typeface="Times New Roman" panose="02020603050405020304" pitchFamily="18" charset="0"/>
                <a:cs typeface="Times New Roman" panose="02020603050405020304" pitchFamily="18" charset="0"/>
              </a:rPr>
              <a:t>PrerequisiteNumber</a:t>
            </a:r>
            <a:r>
              <a:rPr lang="en-US" altLang="zh-CN" sz="1800" b="0" i="0" dirty="0">
                <a:effectLst/>
                <a:latin typeface="Times New Roman" panose="02020603050405020304" pitchFamily="18" charset="0"/>
                <a:cs typeface="Times New Roman" panose="02020603050405020304" pitchFamily="18" charset="0"/>
              </a:rPr>
              <a:t>) --&gt; COURSE.(</a:t>
            </a:r>
            <a:r>
              <a:rPr lang="en-US" altLang="zh-CN" sz="1800" b="0" i="0" dirty="0" err="1">
                <a:effectLst/>
                <a:latin typeface="Times New Roman" panose="02020603050405020304" pitchFamily="18" charset="0"/>
                <a:cs typeface="Times New Roman" panose="02020603050405020304" pitchFamily="18" charset="0"/>
              </a:rPr>
              <a:t>CourseNumber</a:t>
            </a:r>
            <a:r>
              <a:rPr lang="en-US" altLang="zh-CN" sz="1800" b="0" i="0" dirty="0">
                <a:effectLst/>
                <a:latin typeface="Times New Roman" panose="02020603050405020304" pitchFamily="18" charset="0"/>
                <a:cs typeface="Times New Roman" panose="02020603050405020304" pitchFamily="18" charset="0"/>
              </a:rPr>
              <a:t>)</a:t>
            </a:r>
            <a:br>
              <a:rPr lang="en-US" altLang="zh-CN" sz="1800" dirty="0">
                <a:latin typeface="Times New Roman" panose="02020603050405020304" pitchFamily="18" charset="0"/>
                <a:cs typeface="Times New Roman" panose="02020603050405020304" pitchFamily="18" charset="0"/>
              </a:rPr>
            </a:br>
            <a:r>
              <a:rPr lang="en-US" altLang="zh-CN" sz="1800" b="0" i="0" dirty="0">
                <a:effectLst/>
                <a:latin typeface="Times New Roman" panose="02020603050405020304" pitchFamily="18" charset="0"/>
                <a:cs typeface="Times New Roman" panose="02020603050405020304" pitchFamily="18" charset="0"/>
              </a:rPr>
              <a:t>SECTION.(</a:t>
            </a:r>
            <a:r>
              <a:rPr lang="en-US" altLang="zh-CN" sz="1800" b="0" i="0" dirty="0" err="1">
                <a:effectLst/>
                <a:latin typeface="Times New Roman" panose="02020603050405020304" pitchFamily="18" charset="0"/>
                <a:cs typeface="Times New Roman" panose="02020603050405020304" pitchFamily="18" charset="0"/>
              </a:rPr>
              <a:t>CourseNumber</a:t>
            </a:r>
            <a:r>
              <a:rPr lang="en-US" altLang="zh-CN" sz="1800" b="0" i="0" dirty="0">
                <a:effectLst/>
                <a:latin typeface="Times New Roman" panose="02020603050405020304" pitchFamily="18" charset="0"/>
                <a:cs typeface="Times New Roman" panose="02020603050405020304" pitchFamily="18" charset="0"/>
              </a:rPr>
              <a:t>) --&gt; COURSE.(</a:t>
            </a:r>
            <a:r>
              <a:rPr lang="en-US" altLang="zh-CN" sz="1800" b="0" i="0" dirty="0" err="1">
                <a:effectLst/>
                <a:latin typeface="Times New Roman" panose="02020603050405020304" pitchFamily="18" charset="0"/>
                <a:cs typeface="Times New Roman" panose="02020603050405020304" pitchFamily="18" charset="0"/>
              </a:rPr>
              <a:t>CourseNumber</a:t>
            </a:r>
            <a:r>
              <a:rPr lang="en-US" altLang="zh-CN" sz="1800" b="0" i="0" dirty="0">
                <a:effectLst/>
                <a:latin typeface="Times New Roman" panose="02020603050405020304" pitchFamily="18" charset="0"/>
                <a:cs typeface="Times New Roman" panose="02020603050405020304" pitchFamily="18" charset="0"/>
              </a:rPr>
              <a:t>)</a:t>
            </a:r>
            <a:br>
              <a:rPr lang="en-US" altLang="zh-CN" sz="1800" dirty="0">
                <a:latin typeface="Times New Roman" panose="02020603050405020304" pitchFamily="18" charset="0"/>
                <a:cs typeface="Times New Roman" panose="02020603050405020304" pitchFamily="18" charset="0"/>
              </a:rPr>
            </a:br>
            <a:r>
              <a:rPr lang="en-US" altLang="zh-CN" sz="1800" b="0" i="0" dirty="0">
                <a:effectLst/>
                <a:latin typeface="Times New Roman" panose="02020603050405020304" pitchFamily="18" charset="0"/>
                <a:cs typeface="Times New Roman" panose="02020603050405020304" pitchFamily="18" charset="0"/>
              </a:rPr>
              <a:t>GRADE_REPORT.(</a:t>
            </a:r>
            <a:r>
              <a:rPr lang="en-US" altLang="zh-CN" sz="1800" b="0" i="0" dirty="0" err="1">
                <a:effectLst/>
                <a:latin typeface="Times New Roman" panose="02020603050405020304" pitchFamily="18" charset="0"/>
                <a:cs typeface="Times New Roman" panose="02020603050405020304" pitchFamily="18" charset="0"/>
              </a:rPr>
              <a:t>StudentNumber</a:t>
            </a:r>
            <a:r>
              <a:rPr lang="en-US" altLang="zh-CN" sz="1800" b="0" i="0" dirty="0">
                <a:effectLst/>
                <a:latin typeface="Times New Roman" panose="02020603050405020304" pitchFamily="18" charset="0"/>
                <a:cs typeface="Times New Roman" panose="02020603050405020304" pitchFamily="18" charset="0"/>
              </a:rPr>
              <a:t>) --&gt; STUDENT.(</a:t>
            </a:r>
            <a:r>
              <a:rPr lang="en-US" altLang="zh-CN" sz="1800" b="0" i="0" dirty="0" err="1">
                <a:effectLst/>
                <a:latin typeface="Times New Roman" panose="02020603050405020304" pitchFamily="18" charset="0"/>
                <a:cs typeface="Times New Roman" panose="02020603050405020304" pitchFamily="18" charset="0"/>
              </a:rPr>
              <a:t>StudentNumber</a:t>
            </a:r>
            <a:r>
              <a:rPr lang="en-US" altLang="zh-CN" sz="1800" b="0" i="0" dirty="0">
                <a:effectLst/>
                <a:latin typeface="Times New Roman" panose="02020603050405020304" pitchFamily="18" charset="0"/>
                <a:cs typeface="Times New Roman" panose="02020603050405020304" pitchFamily="18" charset="0"/>
              </a:rPr>
              <a:t>)</a:t>
            </a:r>
            <a:br>
              <a:rPr lang="en-US" altLang="zh-CN" sz="1800" dirty="0">
                <a:latin typeface="Times New Roman" panose="02020603050405020304" pitchFamily="18" charset="0"/>
                <a:cs typeface="Times New Roman" panose="02020603050405020304" pitchFamily="18" charset="0"/>
              </a:rPr>
            </a:br>
            <a:r>
              <a:rPr lang="en-US" altLang="zh-CN" sz="1800" b="0" i="0" dirty="0">
                <a:effectLst/>
                <a:latin typeface="Times New Roman" panose="02020603050405020304" pitchFamily="18" charset="0"/>
                <a:cs typeface="Times New Roman" panose="02020603050405020304" pitchFamily="18" charset="0"/>
              </a:rPr>
              <a:t>GRADE_REPORT.(</a:t>
            </a:r>
            <a:r>
              <a:rPr lang="en-US" altLang="zh-CN" sz="1800" b="0" i="0" dirty="0" err="1">
                <a:effectLst/>
                <a:latin typeface="Times New Roman" panose="02020603050405020304" pitchFamily="18" charset="0"/>
                <a:cs typeface="Times New Roman" panose="02020603050405020304" pitchFamily="18" charset="0"/>
              </a:rPr>
              <a:t>SectionIdentifier</a:t>
            </a:r>
            <a:r>
              <a:rPr lang="en-US" altLang="zh-CN" sz="1800" b="0" i="0" dirty="0">
                <a:effectLst/>
                <a:latin typeface="Times New Roman" panose="02020603050405020304" pitchFamily="18" charset="0"/>
                <a:cs typeface="Times New Roman" panose="02020603050405020304" pitchFamily="18" charset="0"/>
              </a:rPr>
              <a:t>) --&gt; SECTION.(</a:t>
            </a:r>
            <a:r>
              <a:rPr lang="en-US" altLang="zh-CN" sz="1800" b="0" i="0" dirty="0" err="1">
                <a:effectLst/>
                <a:latin typeface="Times New Roman" panose="02020603050405020304" pitchFamily="18" charset="0"/>
                <a:cs typeface="Times New Roman" panose="02020603050405020304" pitchFamily="18" charset="0"/>
              </a:rPr>
              <a:t>SectionIdentifier</a:t>
            </a:r>
            <a:r>
              <a:rPr lang="en-US" altLang="zh-CN" sz="1800" b="0" i="0" dirty="0">
                <a:effectLst/>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024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73FC3-EC02-2EA1-F91D-3BA4D4122C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A09AFB-CC32-79E0-357A-08F3340C4229}"/>
              </a:ext>
            </a:extLst>
          </p:cNvPr>
          <p:cNvSpPr>
            <a:spLocks noGrp="1"/>
          </p:cNvSpPr>
          <p:nvPr>
            <p:ph idx="1"/>
          </p:nvPr>
        </p:nvSpPr>
        <p:spPr>
          <a:xfrm>
            <a:off x="1097281" y="2108201"/>
            <a:ext cx="3373120" cy="3760891"/>
          </a:xfrm>
        </p:spPr>
        <p:txBody>
          <a:bodyPr>
            <a:normAutofit fontScale="92500" lnSpcReduction="10000"/>
          </a:bodyPr>
          <a:lstStyle/>
          <a:p>
            <a:r>
              <a:rPr lang="en-US" altLang="zh-CN" dirty="0"/>
              <a:t>CREATE TABLE STUDENT ( </a:t>
            </a:r>
          </a:p>
          <a:p>
            <a:r>
              <a:rPr lang="en-US" altLang="zh-CN" dirty="0"/>
              <a:t>Name VARCHAR(30) NOT NULL, </a:t>
            </a:r>
          </a:p>
          <a:p>
            <a:r>
              <a:rPr lang="en-US" altLang="zh-CN" dirty="0" err="1"/>
              <a:t>StudentNumber</a:t>
            </a:r>
            <a:r>
              <a:rPr lang="en-US" altLang="zh-CN" dirty="0"/>
              <a:t> INTEGER NOT NULL, </a:t>
            </a:r>
          </a:p>
          <a:p>
            <a:r>
              <a:rPr lang="en-US" altLang="zh-CN" dirty="0"/>
              <a:t>Class CHAR NOT NULL, Major CHAR(4), </a:t>
            </a:r>
          </a:p>
          <a:p>
            <a:r>
              <a:rPr lang="en-US" altLang="zh-CN" dirty="0"/>
              <a:t>PRIMARY KEY (</a:t>
            </a:r>
            <a:r>
              <a:rPr lang="en-US" altLang="zh-CN" dirty="0" err="1"/>
              <a:t>StudentNumber</a:t>
            </a:r>
            <a:r>
              <a:rPr lang="en-US" altLang="zh-CN" dirty="0"/>
              <a:t>) </a:t>
            </a:r>
          </a:p>
          <a:p>
            <a:r>
              <a:rPr lang="en-US" altLang="zh-CN" dirty="0"/>
              <a:t>); </a:t>
            </a:r>
            <a:endParaRPr lang="zh-CN" altLang="en-US" dirty="0"/>
          </a:p>
        </p:txBody>
      </p:sp>
      <p:pic>
        <p:nvPicPr>
          <p:cNvPr id="4" name="Picture 4">
            <a:extLst>
              <a:ext uri="{FF2B5EF4-FFF2-40B4-BE49-F238E27FC236}">
                <a16:creationId xmlns:a16="http://schemas.microsoft.com/office/drawing/2014/main" id="{FC12DA76-AE79-B2FA-5F54-3F8540C934F5}"/>
              </a:ext>
            </a:extLst>
          </p:cNvPr>
          <p:cNvPicPr>
            <a:picLocks noChangeAspect="1"/>
          </p:cNvPicPr>
          <p:nvPr/>
        </p:nvPicPr>
        <p:blipFill>
          <a:blip r:embed="rId2"/>
          <a:stretch>
            <a:fillRect/>
          </a:stretch>
        </p:blipFill>
        <p:spPr>
          <a:xfrm>
            <a:off x="4591310" y="2006887"/>
            <a:ext cx="7415963" cy="3963517"/>
          </a:xfrm>
          <a:prstGeom prst="rect">
            <a:avLst/>
          </a:prstGeom>
        </p:spPr>
      </p:pic>
    </p:spTree>
    <p:extLst>
      <p:ext uri="{BB962C8B-B14F-4D97-AF65-F5344CB8AC3E}">
        <p14:creationId xmlns:p14="http://schemas.microsoft.com/office/powerpoint/2010/main" val="81107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1. Write a SELECT statement to retrieve all columns from the STUDENT table.</a:t>
            </a:r>
            <a:endParaRPr lang="zh-CN" altLang="en-US" dirty="0"/>
          </a:p>
        </p:txBody>
      </p:sp>
    </p:spTree>
    <p:extLst>
      <p:ext uri="{BB962C8B-B14F-4D97-AF65-F5344CB8AC3E}">
        <p14:creationId xmlns:p14="http://schemas.microsoft.com/office/powerpoint/2010/main" val="1804270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73FC3-EC02-2EA1-F91D-3BA4D4122C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A09AFB-CC32-79E0-357A-08F3340C4229}"/>
              </a:ext>
            </a:extLst>
          </p:cNvPr>
          <p:cNvSpPr>
            <a:spLocks noGrp="1"/>
          </p:cNvSpPr>
          <p:nvPr>
            <p:ph idx="1"/>
          </p:nvPr>
        </p:nvSpPr>
        <p:spPr>
          <a:xfrm>
            <a:off x="1097281" y="2108201"/>
            <a:ext cx="3373120" cy="3760891"/>
          </a:xfrm>
        </p:spPr>
        <p:txBody>
          <a:bodyPr>
            <a:normAutofit fontScale="92500" lnSpcReduction="10000"/>
          </a:bodyPr>
          <a:lstStyle/>
          <a:p>
            <a:r>
              <a:rPr lang="en-US" altLang="zh-CN" dirty="0"/>
              <a:t>CREATE TABLE COURSE ( </a:t>
            </a:r>
          </a:p>
          <a:p>
            <a:r>
              <a:rPr lang="en-US" altLang="zh-CN" dirty="0" err="1"/>
              <a:t>CourseName</a:t>
            </a:r>
            <a:r>
              <a:rPr lang="en-US" altLang="zh-CN" dirty="0"/>
              <a:t> VARCHAR(30) NOT NULL, </a:t>
            </a:r>
          </a:p>
          <a:p>
            <a:r>
              <a:rPr lang="en-US" altLang="zh-CN" dirty="0" err="1"/>
              <a:t>CourseNumber</a:t>
            </a:r>
            <a:r>
              <a:rPr lang="en-US" altLang="zh-CN" dirty="0"/>
              <a:t> CHAR(8) NOT NULL, </a:t>
            </a:r>
          </a:p>
          <a:p>
            <a:r>
              <a:rPr lang="en-US" altLang="zh-CN" dirty="0" err="1"/>
              <a:t>CreditHours</a:t>
            </a:r>
            <a:r>
              <a:rPr lang="en-US" altLang="zh-CN" dirty="0"/>
              <a:t> INTEGER, </a:t>
            </a:r>
          </a:p>
          <a:p>
            <a:r>
              <a:rPr lang="en-US" altLang="zh-CN" dirty="0"/>
              <a:t>Department CHAR(4), PRIMARY KEY (</a:t>
            </a:r>
            <a:r>
              <a:rPr lang="en-US" altLang="zh-CN" dirty="0" err="1"/>
              <a:t>CourseNumber</a:t>
            </a:r>
            <a:r>
              <a:rPr lang="en-US" altLang="zh-CN" dirty="0"/>
              <a:t>), </a:t>
            </a:r>
          </a:p>
          <a:p>
            <a:r>
              <a:rPr lang="en-US" altLang="zh-CN" dirty="0"/>
              <a:t>UNIQUE (</a:t>
            </a:r>
            <a:r>
              <a:rPr lang="en-US" altLang="zh-CN" dirty="0" err="1"/>
              <a:t>CourseName</a:t>
            </a:r>
            <a:r>
              <a:rPr lang="en-US" altLang="zh-CN" dirty="0"/>
              <a:t>) ); </a:t>
            </a:r>
            <a:endParaRPr lang="zh-CN" altLang="en-US" dirty="0"/>
          </a:p>
        </p:txBody>
      </p:sp>
      <p:pic>
        <p:nvPicPr>
          <p:cNvPr id="4" name="Picture 4">
            <a:extLst>
              <a:ext uri="{FF2B5EF4-FFF2-40B4-BE49-F238E27FC236}">
                <a16:creationId xmlns:a16="http://schemas.microsoft.com/office/drawing/2014/main" id="{FC12DA76-AE79-B2FA-5F54-3F8540C934F5}"/>
              </a:ext>
            </a:extLst>
          </p:cNvPr>
          <p:cNvPicPr>
            <a:picLocks noChangeAspect="1"/>
          </p:cNvPicPr>
          <p:nvPr/>
        </p:nvPicPr>
        <p:blipFill>
          <a:blip r:embed="rId2"/>
          <a:stretch>
            <a:fillRect/>
          </a:stretch>
        </p:blipFill>
        <p:spPr>
          <a:xfrm>
            <a:off x="4591310" y="2006887"/>
            <a:ext cx="7415963" cy="3963517"/>
          </a:xfrm>
          <a:prstGeom prst="rect">
            <a:avLst/>
          </a:prstGeom>
        </p:spPr>
      </p:pic>
    </p:spTree>
    <p:extLst>
      <p:ext uri="{BB962C8B-B14F-4D97-AF65-F5344CB8AC3E}">
        <p14:creationId xmlns:p14="http://schemas.microsoft.com/office/powerpoint/2010/main" val="2086307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73FC3-EC02-2EA1-F91D-3BA4D4122C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A09AFB-CC32-79E0-357A-08F3340C4229}"/>
              </a:ext>
            </a:extLst>
          </p:cNvPr>
          <p:cNvSpPr>
            <a:spLocks noGrp="1"/>
          </p:cNvSpPr>
          <p:nvPr>
            <p:ph idx="1"/>
          </p:nvPr>
        </p:nvSpPr>
        <p:spPr>
          <a:xfrm>
            <a:off x="1097281" y="2108201"/>
            <a:ext cx="3585555" cy="3760891"/>
          </a:xfrm>
        </p:spPr>
        <p:txBody>
          <a:bodyPr>
            <a:normAutofit fontScale="77500" lnSpcReduction="20000"/>
          </a:bodyPr>
          <a:lstStyle/>
          <a:p>
            <a:r>
              <a:rPr lang="en-US" altLang="zh-CN" dirty="0"/>
              <a:t>CREATE TABLE SECTION ( </a:t>
            </a:r>
          </a:p>
          <a:p>
            <a:r>
              <a:rPr lang="en-US" altLang="zh-CN" dirty="0" err="1"/>
              <a:t>SectionIdentifier</a:t>
            </a:r>
            <a:r>
              <a:rPr lang="en-US" altLang="zh-CN" dirty="0"/>
              <a:t> INTEGER NOT NULL, </a:t>
            </a:r>
          </a:p>
          <a:p>
            <a:r>
              <a:rPr lang="en-US" altLang="zh-CN" dirty="0" err="1"/>
              <a:t>CourseNumber</a:t>
            </a:r>
            <a:r>
              <a:rPr lang="en-US" altLang="zh-CN" dirty="0"/>
              <a:t> CHAR(8) NOT NULL, </a:t>
            </a:r>
          </a:p>
          <a:p>
            <a:r>
              <a:rPr lang="en-US" altLang="zh-CN" dirty="0"/>
              <a:t>Semester VARCHAR(6) NOT NULL, </a:t>
            </a:r>
          </a:p>
          <a:p>
            <a:r>
              <a:rPr lang="en-US" altLang="zh-CN" dirty="0"/>
              <a:t>Year CHAR(4) NOT NULL, </a:t>
            </a:r>
          </a:p>
          <a:p>
            <a:r>
              <a:rPr lang="en-US" altLang="zh-CN" dirty="0"/>
              <a:t>Instructor VARCHAR(15), </a:t>
            </a:r>
          </a:p>
          <a:p>
            <a:r>
              <a:rPr lang="en-US" altLang="zh-CN" dirty="0"/>
              <a:t>PRIMARY KEY (</a:t>
            </a:r>
            <a:r>
              <a:rPr lang="en-US" altLang="zh-CN" dirty="0" err="1"/>
              <a:t>SectionIdentifier</a:t>
            </a:r>
            <a:r>
              <a:rPr lang="en-US" altLang="zh-CN" dirty="0"/>
              <a:t>), </a:t>
            </a:r>
          </a:p>
          <a:p>
            <a:r>
              <a:rPr lang="en-US" altLang="zh-CN" sz="1800" dirty="0"/>
              <a:t>FOREIGN KEY (</a:t>
            </a:r>
            <a:r>
              <a:rPr lang="en-US" altLang="zh-CN" sz="1800" dirty="0" err="1"/>
              <a:t>CourseNumber</a:t>
            </a:r>
            <a:r>
              <a:rPr lang="en-US" altLang="zh-CN" sz="1800" dirty="0"/>
              <a:t>) REFERENCES COURSE (</a:t>
            </a:r>
            <a:r>
              <a:rPr lang="en-US" altLang="zh-CN" sz="1800" dirty="0" err="1"/>
              <a:t>CourseNumber</a:t>
            </a:r>
            <a:r>
              <a:rPr lang="en-US" altLang="zh-CN" sz="1800" dirty="0"/>
              <a:t>) </a:t>
            </a:r>
          </a:p>
          <a:p>
            <a:r>
              <a:rPr lang="en-US" altLang="zh-CN" dirty="0"/>
              <a:t>); </a:t>
            </a:r>
            <a:endParaRPr lang="zh-CN" altLang="en-US" dirty="0"/>
          </a:p>
        </p:txBody>
      </p:sp>
      <p:pic>
        <p:nvPicPr>
          <p:cNvPr id="4" name="Picture 4">
            <a:extLst>
              <a:ext uri="{FF2B5EF4-FFF2-40B4-BE49-F238E27FC236}">
                <a16:creationId xmlns:a16="http://schemas.microsoft.com/office/drawing/2014/main" id="{FC12DA76-AE79-B2FA-5F54-3F8540C934F5}"/>
              </a:ext>
            </a:extLst>
          </p:cNvPr>
          <p:cNvPicPr>
            <a:picLocks noChangeAspect="1"/>
          </p:cNvPicPr>
          <p:nvPr/>
        </p:nvPicPr>
        <p:blipFill>
          <a:blip r:embed="rId2"/>
          <a:stretch>
            <a:fillRect/>
          </a:stretch>
        </p:blipFill>
        <p:spPr>
          <a:xfrm>
            <a:off x="4591310" y="2006887"/>
            <a:ext cx="7415963" cy="3963517"/>
          </a:xfrm>
          <a:prstGeom prst="rect">
            <a:avLst/>
          </a:prstGeom>
        </p:spPr>
      </p:pic>
    </p:spTree>
    <p:extLst>
      <p:ext uri="{BB962C8B-B14F-4D97-AF65-F5344CB8AC3E}">
        <p14:creationId xmlns:p14="http://schemas.microsoft.com/office/powerpoint/2010/main" val="279028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6EA30-2E65-F49C-EEC7-AC68CD8B823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269546B-4D4E-8449-0659-66183500FF96}"/>
              </a:ext>
            </a:extLst>
          </p:cNvPr>
          <p:cNvSpPr>
            <a:spLocks noGrp="1"/>
          </p:cNvSpPr>
          <p:nvPr>
            <p:ph idx="1"/>
          </p:nvPr>
        </p:nvSpPr>
        <p:spPr>
          <a:xfrm>
            <a:off x="1097280" y="2108201"/>
            <a:ext cx="4093556" cy="3760891"/>
          </a:xfrm>
        </p:spPr>
        <p:txBody>
          <a:bodyPr>
            <a:normAutofit fontScale="85000" lnSpcReduction="20000"/>
          </a:bodyPr>
          <a:lstStyle/>
          <a:p>
            <a:r>
              <a:rPr lang="en-US" altLang="zh-CN" dirty="0"/>
              <a:t>CREATE TABLE GRADE_REPORT ( </a:t>
            </a:r>
          </a:p>
          <a:p>
            <a:r>
              <a:rPr lang="en-US" altLang="zh-CN" dirty="0" err="1"/>
              <a:t>StudentNumber</a:t>
            </a:r>
            <a:r>
              <a:rPr lang="en-US" altLang="zh-CN" dirty="0"/>
              <a:t> INTEGER NOT NULL, </a:t>
            </a:r>
          </a:p>
          <a:p>
            <a:r>
              <a:rPr lang="en-US" altLang="zh-CN" dirty="0" err="1"/>
              <a:t>SectionIdentifier</a:t>
            </a:r>
            <a:r>
              <a:rPr lang="en-US" altLang="zh-CN" dirty="0"/>
              <a:t> INTEGER NOT NULL, </a:t>
            </a:r>
          </a:p>
          <a:p>
            <a:r>
              <a:rPr lang="en-US" altLang="zh-CN" dirty="0"/>
              <a:t>Grade CHAR, </a:t>
            </a:r>
          </a:p>
          <a:p>
            <a:r>
              <a:rPr lang="en-US" altLang="zh-CN" dirty="0"/>
              <a:t>PRIMARY KEY (</a:t>
            </a:r>
            <a:r>
              <a:rPr lang="en-US" altLang="zh-CN" dirty="0" err="1"/>
              <a:t>StudentNumber</a:t>
            </a:r>
            <a:r>
              <a:rPr lang="en-US" altLang="zh-CN" dirty="0"/>
              <a:t>, </a:t>
            </a:r>
            <a:r>
              <a:rPr lang="en-US" altLang="zh-CN" dirty="0" err="1"/>
              <a:t>SectionIdentifier</a:t>
            </a:r>
            <a:r>
              <a:rPr lang="en-US" altLang="zh-CN" dirty="0"/>
              <a:t>), </a:t>
            </a:r>
          </a:p>
          <a:p>
            <a:r>
              <a:rPr lang="en-US" altLang="zh-CN" dirty="0"/>
              <a:t>FOREIGN KEY (</a:t>
            </a:r>
            <a:r>
              <a:rPr lang="en-US" altLang="zh-CN" dirty="0" err="1"/>
              <a:t>StudentNumber</a:t>
            </a:r>
            <a:r>
              <a:rPr lang="en-US" altLang="zh-CN" dirty="0"/>
              <a:t>) REFERENCES STUDENT (</a:t>
            </a:r>
            <a:r>
              <a:rPr lang="en-US" altLang="zh-CN" dirty="0" err="1"/>
              <a:t>StudentNumber</a:t>
            </a:r>
            <a:r>
              <a:rPr lang="en-US" altLang="zh-CN" dirty="0"/>
              <a:t>), </a:t>
            </a:r>
          </a:p>
          <a:p>
            <a:r>
              <a:rPr lang="en-US" altLang="zh-CN" dirty="0"/>
              <a:t>FOREIGN KEY (</a:t>
            </a:r>
            <a:r>
              <a:rPr lang="en-US" altLang="zh-CN" dirty="0" err="1"/>
              <a:t>SectionIdentifier</a:t>
            </a:r>
            <a:r>
              <a:rPr lang="en-US" altLang="zh-CN" dirty="0"/>
              <a:t>) REFERENCES SECTION (</a:t>
            </a:r>
            <a:r>
              <a:rPr lang="en-US" altLang="zh-CN" dirty="0" err="1"/>
              <a:t>SectionIdentifier</a:t>
            </a:r>
            <a:r>
              <a:rPr lang="en-US" altLang="zh-CN" dirty="0"/>
              <a:t>) </a:t>
            </a:r>
          </a:p>
          <a:p>
            <a:r>
              <a:rPr lang="en-US" altLang="zh-CN" dirty="0"/>
              <a:t>); </a:t>
            </a:r>
            <a:endParaRPr lang="zh-CN" altLang="en-US" dirty="0"/>
          </a:p>
        </p:txBody>
      </p:sp>
      <p:pic>
        <p:nvPicPr>
          <p:cNvPr id="4" name="Picture 6">
            <a:extLst>
              <a:ext uri="{FF2B5EF4-FFF2-40B4-BE49-F238E27FC236}">
                <a16:creationId xmlns:a16="http://schemas.microsoft.com/office/drawing/2014/main" id="{73C97097-C7A6-98BC-CED6-C2CBA002F602}"/>
              </a:ext>
            </a:extLst>
          </p:cNvPr>
          <p:cNvPicPr>
            <a:picLocks noChangeAspect="1"/>
          </p:cNvPicPr>
          <p:nvPr/>
        </p:nvPicPr>
        <p:blipFill>
          <a:blip r:embed="rId2"/>
          <a:stretch>
            <a:fillRect/>
          </a:stretch>
        </p:blipFill>
        <p:spPr>
          <a:xfrm>
            <a:off x="5383445" y="2228274"/>
            <a:ext cx="6876106" cy="3350490"/>
          </a:xfrm>
          <a:prstGeom prst="rect">
            <a:avLst/>
          </a:prstGeom>
        </p:spPr>
      </p:pic>
    </p:spTree>
    <p:extLst>
      <p:ext uri="{BB962C8B-B14F-4D97-AF65-F5344CB8AC3E}">
        <p14:creationId xmlns:p14="http://schemas.microsoft.com/office/powerpoint/2010/main" val="1968930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6EA30-2E65-F49C-EEC7-AC68CD8B823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269546B-4D4E-8449-0659-66183500FF96}"/>
              </a:ext>
            </a:extLst>
          </p:cNvPr>
          <p:cNvSpPr>
            <a:spLocks noGrp="1"/>
          </p:cNvSpPr>
          <p:nvPr>
            <p:ph idx="1"/>
          </p:nvPr>
        </p:nvSpPr>
        <p:spPr>
          <a:xfrm>
            <a:off x="1097280" y="2108201"/>
            <a:ext cx="4093556" cy="3760891"/>
          </a:xfrm>
        </p:spPr>
        <p:txBody>
          <a:bodyPr>
            <a:normAutofit fontScale="85000" lnSpcReduction="10000"/>
          </a:bodyPr>
          <a:lstStyle/>
          <a:p>
            <a:r>
              <a:rPr lang="en-US" altLang="zh-CN" dirty="0"/>
              <a:t>CREATE TABLE PREREQUISITE ( </a:t>
            </a:r>
          </a:p>
          <a:p>
            <a:r>
              <a:rPr lang="en-US" altLang="zh-CN" dirty="0" err="1"/>
              <a:t>CourseNumber</a:t>
            </a:r>
            <a:r>
              <a:rPr lang="en-US" altLang="zh-CN" dirty="0"/>
              <a:t> CHAR(8) NOT NULL, </a:t>
            </a:r>
          </a:p>
          <a:p>
            <a:r>
              <a:rPr lang="en-US" altLang="zh-CN" dirty="0" err="1"/>
              <a:t>PrerequisiteNumber</a:t>
            </a:r>
            <a:r>
              <a:rPr lang="en-US" altLang="zh-CN" dirty="0"/>
              <a:t> CHAR(8) NOT NULL, </a:t>
            </a:r>
          </a:p>
          <a:p>
            <a:r>
              <a:rPr lang="en-US" altLang="zh-CN" dirty="0"/>
              <a:t>PRIMARY KEY (</a:t>
            </a:r>
            <a:r>
              <a:rPr lang="en-US" altLang="zh-CN" dirty="0" err="1"/>
              <a:t>CourseNumber</a:t>
            </a:r>
            <a:r>
              <a:rPr lang="en-US" altLang="zh-CN" dirty="0"/>
              <a:t>, </a:t>
            </a:r>
            <a:r>
              <a:rPr lang="en-US" altLang="zh-CN" dirty="0" err="1"/>
              <a:t>PrerequisiteNumber</a:t>
            </a:r>
            <a:r>
              <a:rPr lang="en-US" altLang="zh-CN" dirty="0"/>
              <a:t>), </a:t>
            </a:r>
          </a:p>
          <a:p>
            <a:r>
              <a:rPr lang="en-US" altLang="zh-CN" dirty="0"/>
              <a:t>FOREIGN KEY (</a:t>
            </a:r>
            <a:r>
              <a:rPr lang="en-US" altLang="zh-CN" dirty="0" err="1"/>
              <a:t>CourseNumber</a:t>
            </a:r>
            <a:r>
              <a:rPr lang="en-US" altLang="zh-CN" dirty="0"/>
              <a:t>) REFERENCES COURSE (</a:t>
            </a:r>
            <a:r>
              <a:rPr lang="en-US" altLang="zh-CN" dirty="0" err="1"/>
              <a:t>CourseNumber</a:t>
            </a:r>
            <a:r>
              <a:rPr lang="en-US" altLang="zh-CN" dirty="0"/>
              <a:t>), </a:t>
            </a:r>
          </a:p>
          <a:p>
            <a:r>
              <a:rPr lang="en-US" altLang="zh-CN" dirty="0"/>
              <a:t>FOREIGN KEY (</a:t>
            </a:r>
            <a:r>
              <a:rPr lang="en-US" altLang="zh-CN" dirty="0" err="1"/>
              <a:t>PrerequisiteNumber</a:t>
            </a:r>
            <a:r>
              <a:rPr lang="en-US" altLang="zh-CN" dirty="0"/>
              <a:t>) REFERENCES COURSE (</a:t>
            </a:r>
            <a:r>
              <a:rPr lang="en-US" altLang="zh-CN" dirty="0" err="1"/>
              <a:t>CourseNumber</a:t>
            </a:r>
            <a:r>
              <a:rPr lang="en-US" altLang="zh-CN" dirty="0"/>
              <a:t>) );</a:t>
            </a:r>
            <a:endParaRPr lang="zh-CN" altLang="en-US" dirty="0"/>
          </a:p>
        </p:txBody>
      </p:sp>
      <p:pic>
        <p:nvPicPr>
          <p:cNvPr id="4" name="Picture 6">
            <a:extLst>
              <a:ext uri="{FF2B5EF4-FFF2-40B4-BE49-F238E27FC236}">
                <a16:creationId xmlns:a16="http://schemas.microsoft.com/office/drawing/2014/main" id="{73C97097-C7A6-98BC-CED6-C2CBA002F602}"/>
              </a:ext>
            </a:extLst>
          </p:cNvPr>
          <p:cNvPicPr>
            <a:picLocks noChangeAspect="1"/>
          </p:cNvPicPr>
          <p:nvPr/>
        </p:nvPicPr>
        <p:blipFill>
          <a:blip r:embed="rId2"/>
          <a:stretch>
            <a:fillRect/>
          </a:stretch>
        </p:blipFill>
        <p:spPr>
          <a:xfrm>
            <a:off x="5383445" y="2228274"/>
            <a:ext cx="6876106" cy="3350490"/>
          </a:xfrm>
          <a:prstGeom prst="rect">
            <a:avLst/>
          </a:prstGeom>
        </p:spPr>
      </p:pic>
    </p:spTree>
    <p:extLst>
      <p:ext uri="{BB962C8B-B14F-4D97-AF65-F5344CB8AC3E}">
        <p14:creationId xmlns:p14="http://schemas.microsoft.com/office/powerpoint/2010/main" val="683005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92695-5867-FAA8-D715-64FEA940FA9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D80C441-AB67-EF6E-8B9A-EDB5A92CA65F}"/>
              </a:ext>
            </a:extLst>
          </p:cNvPr>
          <p:cNvSpPr>
            <a:spLocks noGrp="1"/>
          </p:cNvSpPr>
          <p:nvPr>
            <p:ph idx="1"/>
          </p:nvPr>
        </p:nvSpPr>
        <p:spPr/>
        <p:txBody>
          <a:bodyPr/>
          <a:lstStyle/>
          <a:p>
            <a:r>
              <a:rPr lang="en-US" altLang="zh-CN" b="0" i="0" dirty="0">
                <a:solidFill>
                  <a:srgbClr val="374151"/>
                </a:solidFill>
                <a:effectLst/>
                <a:latin typeface="Söhne"/>
              </a:rPr>
              <a:t>The SQL DDL (Data Definition Language) statements are used to define and manage structures in a relational database. The primary DDL commands include:</a:t>
            </a:r>
          </a:p>
          <a:p>
            <a:r>
              <a:rPr lang="en-US" altLang="zh-CN" dirty="0"/>
              <a:t>CREATE: To create objects in the database. For example:</a:t>
            </a:r>
          </a:p>
          <a:p>
            <a:r>
              <a:rPr lang="en-US" altLang="zh-CN" dirty="0"/>
              <a:t>CREATE TABLE employees (</a:t>
            </a:r>
          </a:p>
          <a:p>
            <a:r>
              <a:rPr lang="en-US" altLang="zh-CN" dirty="0"/>
              <a:t>    id INT PRIMARY KEY,</a:t>
            </a:r>
          </a:p>
          <a:p>
            <a:r>
              <a:rPr lang="en-US" altLang="zh-CN" dirty="0"/>
              <a:t>    name VARCHAR(50),</a:t>
            </a:r>
          </a:p>
          <a:p>
            <a:r>
              <a:rPr lang="en-US" altLang="zh-CN" dirty="0"/>
              <a:t>    age INT</a:t>
            </a:r>
          </a:p>
          <a:p>
            <a:r>
              <a:rPr lang="en-US" altLang="zh-CN" dirty="0"/>
              <a:t>);</a:t>
            </a:r>
          </a:p>
          <a:p>
            <a:endParaRPr lang="zh-CN" altLang="en-US" dirty="0"/>
          </a:p>
        </p:txBody>
      </p:sp>
    </p:spTree>
    <p:extLst>
      <p:ext uri="{BB962C8B-B14F-4D97-AF65-F5344CB8AC3E}">
        <p14:creationId xmlns:p14="http://schemas.microsoft.com/office/powerpoint/2010/main" val="914376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1C396-D542-69C5-34E2-D5C6BAD746D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89FD0C5-D8A1-42F0-4797-C78A010FB399}"/>
              </a:ext>
            </a:extLst>
          </p:cNvPr>
          <p:cNvSpPr>
            <a:spLocks noGrp="1"/>
          </p:cNvSpPr>
          <p:nvPr>
            <p:ph idx="1"/>
          </p:nvPr>
        </p:nvSpPr>
        <p:spPr/>
        <p:txBody>
          <a:bodyPr/>
          <a:lstStyle/>
          <a:p>
            <a:r>
              <a:rPr lang="en-US" altLang="zh-CN" dirty="0"/>
              <a:t>ALTER: To alter objects that are already in the database. This could be adding a column, changing a datatype, etc. For example:</a:t>
            </a:r>
          </a:p>
          <a:p>
            <a:r>
              <a:rPr lang="en-US" altLang="zh-CN" dirty="0"/>
              <a:t>ALTER TABLE employees ADD COLUMN email VARCHAR(100);</a:t>
            </a:r>
          </a:p>
          <a:p>
            <a:endParaRPr lang="en-US" altLang="zh-CN" dirty="0"/>
          </a:p>
          <a:p>
            <a:r>
              <a:rPr lang="en-US" altLang="zh-CN" dirty="0"/>
              <a:t>DROP: To delete an object from the database, such as a table. For example:</a:t>
            </a:r>
          </a:p>
          <a:p>
            <a:r>
              <a:rPr lang="en-US" altLang="zh-CN" dirty="0"/>
              <a:t>DROP TABLE employees;</a:t>
            </a:r>
          </a:p>
          <a:p>
            <a:endParaRPr lang="zh-CN" altLang="en-US" dirty="0"/>
          </a:p>
        </p:txBody>
      </p:sp>
    </p:spTree>
    <p:extLst>
      <p:ext uri="{BB962C8B-B14F-4D97-AF65-F5344CB8AC3E}">
        <p14:creationId xmlns:p14="http://schemas.microsoft.com/office/powerpoint/2010/main" val="3560452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66485-E38B-FDD0-E034-CA6A7D777AD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C5EEBBF-0EC3-5DAA-E264-29AF7DC58A23}"/>
              </a:ext>
            </a:extLst>
          </p:cNvPr>
          <p:cNvSpPr>
            <a:spLocks noGrp="1"/>
          </p:cNvSpPr>
          <p:nvPr>
            <p:ph idx="1"/>
          </p:nvPr>
        </p:nvSpPr>
        <p:spPr/>
        <p:txBody>
          <a:bodyPr/>
          <a:lstStyle/>
          <a:p>
            <a:r>
              <a:rPr lang="en-US" altLang="zh-CN" dirty="0"/>
              <a:t>TRUNCATE: To remove all records from a table but retain the structure for future data. For example:</a:t>
            </a:r>
          </a:p>
          <a:p>
            <a:r>
              <a:rPr lang="en-US" altLang="zh-CN" dirty="0"/>
              <a:t>TRUNCATE TABLE employees;</a:t>
            </a:r>
          </a:p>
          <a:p>
            <a:endParaRPr lang="en-US" altLang="zh-CN" dirty="0"/>
          </a:p>
          <a:p>
            <a:r>
              <a:rPr lang="en-US" altLang="zh-CN" dirty="0"/>
              <a:t>RENAME: To rename an object. For example:</a:t>
            </a:r>
          </a:p>
          <a:p>
            <a:r>
              <a:rPr lang="en-US" altLang="zh-CN" dirty="0"/>
              <a:t>RENAME TABLE </a:t>
            </a:r>
            <a:r>
              <a:rPr lang="en-US" altLang="zh-CN" dirty="0" err="1"/>
              <a:t>old_employees</a:t>
            </a:r>
            <a:r>
              <a:rPr lang="en-US" altLang="zh-CN" dirty="0"/>
              <a:t> TO </a:t>
            </a:r>
            <a:r>
              <a:rPr lang="en-US" altLang="zh-CN" dirty="0" err="1"/>
              <a:t>new_employees</a:t>
            </a:r>
            <a:r>
              <a:rPr lang="en-US" altLang="zh-CN" dirty="0"/>
              <a:t>;</a:t>
            </a:r>
          </a:p>
          <a:p>
            <a:endParaRPr lang="zh-CN" altLang="en-US" dirty="0"/>
          </a:p>
        </p:txBody>
      </p:sp>
    </p:spTree>
    <p:extLst>
      <p:ext uri="{BB962C8B-B14F-4D97-AF65-F5344CB8AC3E}">
        <p14:creationId xmlns:p14="http://schemas.microsoft.com/office/powerpoint/2010/main" val="752358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05FA4-993F-A508-CB9D-12C7B7A34E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FF8AD9-AC32-AA47-304A-B74D12D5E747}"/>
              </a:ext>
            </a:extLst>
          </p:cNvPr>
          <p:cNvSpPr>
            <a:spLocks noGrp="1"/>
          </p:cNvSpPr>
          <p:nvPr>
            <p:ph idx="1"/>
          </p:nvPr>
        </p:nvSpPr>
        <p:spPr/>
        <p:txBody>
          <a:bodyPr/>
          <a:lstStyle/>
          <a:p>
            <a:r>
              <a:rPr lang="en-US" altLang="zh-CN" dirty="0"/>
              <a:t>COMMENT: To add comments to the data dictionary. Comments can be associated with a table, view, materialized view, or column. For example:</a:t>
            </a:r>
          </a:p>
          <a:p>
            <a:r>
              <a:rPr lang="en-US" altLang="zh-CN" dirty="0"/>
              <a:t>COMMENT ON COLUMN employees.name IS 'Employee Full Name’;</a:t>
            </a:r>
          </a:p>
          <a:p>
            <a:endParaRPr lang="en-US" altLang="zh-CN" dirty="0"/>
          </a:p>
          <a:p>
            <a:r>
              <a:rPr lang="en-US" altLang="zh-CN" dirty="0"/>
              <a:t>GRANT and REVOKE: To provide or remove access privileges to users or roles. For example:</a:t>
            </a:r>
          </a:p>
          <a:p>
            <a:r>
              <a:rPr lang="en-US" altLang="zh-CN" dirty="0"/>
              <a:t>GRANT SELECT ON employees TO user1;</a:t>
            </a:r>
          </a:p>
          <a:p>
            <a:r>
              <a:rPr lang="en-US" altLang="zh-CN" dirty="0"/>
              <a:t>REVOKE INSERT ON employees FROM user1;</a:t>
            </a:r>
          </a:p>
          <a:p>
            <a:endParaRPr lang="zh-CN" altLang="en-US" dirty="0"/>
          </a:p>
        </p:txBody>
      </p:sp>
    </p:spTree>
    <p:extLst>
      <p:ext uri="{BB962C8B-B14F-4D97-AF65-F5344CB8AC3E}">
        <p14:creationId xmlns:p14="http://schemas.microsoft.com/office/powerpoint/2010/main" val="1474674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42031"/>
            <a:ext cx="5971308" cy="4386117"/>
          </a:xfrm>
        </p:spPr>
        <p:txBody>
          <a:bodyPr>
            <a:normAutofit/>
          </a:bodyPr>
          <a:lstStyle/>
          <a:p>
            <a:pPr marL="0" indent="0">
              <a:buNone/>
            </a:pPr>
            <a:r>
              <a:rPr lang="en-US" altLang="zh-CN" sz="1200" b="0" i="0" u="none" strike="noStrike" baseline="0" dirty="0">
                <a:solidFill>
                  <a:srgbClr val="000000"/>
                </a:solidFill>
                <a:latin typeface="Arial" panose="020B0604020202020204" pitchFamily="34" charset="0"/>
              </a:rPr>
              <a:t>Specify the following queries on the database in Figure 5.5 in SQL. Show the query results if each query is applied to the database state in Figure 5.6. </a:t>
            </a:r>
          </a:p>
          <a:p>
            <a:r>
              <a:rPr lang="en-US" altLang="zh-CN" sz="1200" b="0" i="0" u="none" strike="noStrike" baseline="0" dirty="0">
                <a:solidFill>
                  <a:srgbClr val="000000"/>
                </a:solidFill>
                <a:latin typeface="Arial" panose="020B0604020202020204" pitchFamily="34" charset="0"/>
              </a:rPr>
              <a:t>a. Find the names of all employees who are working in the project </a:t>
            </a:r>
            <a:r>
              <a:rPr lang="en-US" altLang="zh-CN" sz="1200" b="0" i="0" u="none" strike="noStrike" baseline="0" dirty="0" err="1">
                <a:solidFill>
                  <a:srgbClr val="000000"/>
                </a:solidFill>
                <a:latin typeface="Arial" panose="020B0604020202020204" pitchFamily="34" charset="0"/>
              </a:rPr>
              <a:t>Computerisation</a:t>
            </a:r>
            <a:r>
              <a:rPr lang="en-US" altLang="zh-CN" sz="1200" b="0" i="0" u="none" strike="noStrike" baseline="0" dirty="0">
                <a:solidFill>
                  <a:srgbClr val="000000"/>
                </a:solidFill>
                <a:latin typeface="Arial" panose="020B0604020202020204" pitchFamily="34" charset="0"/>
              </a:rPr>
              <a:t>. </a:t>
            </a:r>
          </a:p>
          <a:p>
            <a:r>
              <a:rPr lang="en-US" altLang="zh-CN" sz="1200" b="0" i="0" u="none" strike="noStrike" baseline="0" dirty="0">
                <a:solidFill>
                  <a:srgbClr val="000000"/>
                </a:solidFill>
                <a:latin typeface="Arial" panose="020B0604020202020204" pitchFamily="34" charset="0"/>
              </a:rPr>
              <a:t>b. For each department whose average employee salary is more than $30,000, retrieve the department name and the number of employees working for that department. </a:t>
            </a:r>
          </a:p>
          <a:p>
            <a:r>
              <a:rPr lang="en-US" altLang="zh-CN" sz="1200" b="0" i="0" u="none" strike="noStrike" baseline="0" dirty="0">
                <a:solidFill>
                  <a:srgbClr val="000000"/>
                </a:solidFill>
                <a:latin typeface="Arial" panose="020B0604020202020204" pitchFamily="34" charset="0"/>
              </a:rPr>
              <a:t>c. Suppose that we want the number of male employees in each department making more than $30,000, rather than the number of all employees. Can we specify this query in SQL? Why or why not? </a:t>
            </a: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666659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42032"/>
            <a:ext cx="5971308" cy="1976296"/>
          </a:xfrm>
        </p:spPr>
        <p:txBody>
          <a:bodyPr>
            <a:normAutofit/>
          </a:bodyPr>
          <a:lstStyle/>
          <a:p>
            <a:r>
              <a:rPr lang="en-US" altLang="zh-CN" sz="1200" b="0" i="0" u="none" strike="noStrike" baseline="0" dirty="0">
                <a:solidFill>
                  <a:srgbClr val="000000"/>
                </a:solidFill>
                <a:latin typeface="Arial" panose="020B0604020202020204" pitchFamily="34" charset="0"/>
              </a:rPr>
              <a:t>a. Find the </a:t>
            </a:r>
            <a:r>
              <a:rPr lang="en-US" altLang="zh-CN" sz="1200" b="0" i="0" u="none" strike="noStrike" baseline="0" dirty="0">
                <a:solidFill>
                  <a:srgbClr val="000000"/>
                </a:solidFill>
                <a:highlight>
                  <a:srgbClr val="00FFFF"/>
                </a:highlight>
                <a:latin typeface="Arial" panose="020B0604020202020204" pitchFamily="34" charset="0"/>
              </a:rPr>
              <a:t>names</a:t>
            </a:r>
            <a:r>
              <a:rPr lang="en-US" altLang="zh-CN" sz="1200" b="0" i="0" u="none" strike="noStrike" baseline="0" dirty="0">
                <a:solidFill>
                  <a:srgbClr val="000000"/>
                </a:solidFill>
                <a:latin typeface="Arial" panose="020B0604020202020204" pitchFamily="34" charset="0"/>
              </a:rPr>
              <a:t> of all </a:t>
            </a:r>
            <a:r>
              <a:rPr lang="en-US" altLang="zh-CN" sz="1200" b="0" i="0" u="none" strike="noStrike" baseline="0" dirty="0">
                <a:solidFill>
                  <a:srgbClr val="000000"/>
                </a:solidFill>
                <a:highlight>
                  <a:srgbClr val="FFFF00"/>
                </a:highlight>
                <a:latin typeface="Arial" panose="020B0604020202020204" pitchFamily="34" charset="0"/>
              </a:rPr>
              <a:t>employees </a:t>
            </a:r>
            <a:r>
              <a:rPr lang="en-US" altLang="zh-CN" sz="1200" b="0" i="0" u="none" strike="noStrike" baseline="0" dirty="0">
                <a:solidFill>
                  <a:srgbClr val="000000"/>
                </a:solidFill>
                <a:latin typeface="Arial" panose="020B0604020202020204" pitchFamily="34" charset="0"/>
              </a:rPr>
              <a:t>who are working in the </a:t>
            </a:r>
            <a:r>
              <a:rPr lang="en-US" altLang="zh-CN" sz="1200" b="0" i="0" u="none" strike="noStrike" baseline="0" dirty="0">
                <a:solidFill>
                  <a:srgbClr val="000000"/>
                </a:solidFill>
                <a:highlight>
                  <a:srgbClr val="FFFF00"/>
                </a:highlight>
                <a:latin typeface="Arial" panose="020B0604020202020204" pitchFamily="34" charset="0"/>
              </a:rPr>
              <a:t>project</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highlight>
                  <a:srgbClr val="00FFFF"/>
                </a:highlight>
                <a:latin typeface="Arial" panose="020B0604020202020204" pitchFamily="34" charset="0"/>
              </a:rPr>
              <a:t>Computerisation</a:t>
            </a:r>
            <a:r>
              <a:rPr lang="en-US" altLang="zh-CN" sz="1200" b="0" i="0" u="none" strike="noStrike" baseline="0" dirty="0">
                <a:solidFill>
                  <a:srgbClr val="000000"/>
                </a:solidFill>
                <a:latin typeface="Arial" panose="020B0604020202020204" pitchFamily="34" charset="0"/>
              </a:rPr>
              <a:t>.</a:t>
            </a:r>
          </a:p>
          <a:p>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 </a:t>
            </a: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347426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1. Write a SELECT statement to retrieve all columns from the STUDENT table.</a:t>
            </a:r>
            <a:endParaRPr lang="zh-CN" altLang="en-US" dirty="0"/>
          </a:p>
        </p:txBody>
      </p:sp>
      <p:sp>
        <p:nvSpPr>
          <p:cNvPr id="5" name="文本框 4">
            <a:extLst>
              <a:ext uri="{FF2B5EF4-FFF2-40B4-BE49-F238E27FC236}">
                <a16:creationId xmlns:a16="http://schemas.microsoft.com/office/drawing/2014/main" id="{8D0C8035-B939-79F3-1732-7A1683641F5C}"/>
              </a:ext>
            </a:extLst>
          </p:cNvPr>
          <p:cNvSpPr txBox="1"/>
          <p:nvPr/>
        </p:nvSpPr>
        <p:spPr>
          <a:xfrm>
            <a:off x="1407861" y="2917988"/>
            <a:ext cx="6094948" cy="369332"/>
          </a:xfrm>
          <a:prstGeom prst="rect">
            <a:avLst/>
          </a:prstGeom>
          <a:noFill/>
        </p:spPr>
        <p:txBody>
          <a:bodyPr wrap="square">
            <a:spAutoFit/>
          </a:bodyPr>
          <a:lstStyle/>
          <a:p>
            <a:r>
              <a:rPr lang="zh-CN" altLang="en-US" dirty="0"/>
              <a:t>SELECT * FROM STUDENT;</a:t>
            </a:r>
          </a:p>
        </p:txBody>
      </p:sp>
    </p:spTree>
    <p:extLst>
      <p:ext uri="{BB962C8B-B14F-4D97-AF65-F5344CB8AC3E}">
        <p14:creationId xmlns:p14="http://schemas.microsoft.com/office/powerpoint/2010/main" val="838007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42031"/>
            <a:ext cx="5971308" cy="2271859"/>
          </a:xfrm>
        </p:spPr>
        <p:txBody>
          <a:bodyPr>
            <a:normAutofit/>
          </a:bodyPr>
          <a:lstStyle/>
          <a:p>
            <a:r>
              <a:rPr lang="en-US" altLang="zh-CN" sz="1200" b="0" i="0" u="none" strike="noStrike" baseline="0" dirty="0">
                <a:solidFill>
                  <a:srgbClr val="000000"/>
                </a:solidFill>
                <a:latin typeface="Arial" panose="020B0604020202020204" pitchFamily="34" charset="0"/>
              </a:rPr>
              <a:t>a. Find the </a:t>
            </a:r>
            <a:r>
              <a:rPr lang="en-US" altLang="zh-CN" sz="1200" b="0" i="0" u="none" strike="noStrike" baseline="0" dirty="0">
                <a:solidFill>
                  <a:srgbClr val="000000"/>
                </a:solidFill>
                <a:highlight>
                  <a:srgbClr val="00FFFF"/>
                </a:highlight>
                <a:latin typeface="Arial" panose="020B0604020202020204" pitchFamily="34" charset="0"/>
              </a:rPr>
              <a:t>names</a:t>
            </a:r>
            <a:r>
              <a:rPr lang="en-US" altLang="zh-CN" sz="1200" b="0" i="0" u="none" strike="noStrike" baseline="0" dirty="0">
                <a:solidFill>
                  <a:srgbClr val="000000"/>
                </a:solidFill>
                <a:latin typeface="Arial" panose="020B0604020202020204" pitchFamily="34" charset="0"/>
              </a:rPr>
              <a:t> of all </a:t>
            </a:r>
            <a:r>
              <a:rPr lang="en-US" altLang="zh-CN" sz="1200" b="0" i="0" u="none" strike="noStrike" baseline="0" dirty="0">
                <a:solidFill>
                  <a:srgbClr val="000000"/>
                </a:solidFill>
                <a:highlight>
                  <a:srgbClr val="FFFF00"/>
                </a:highlight>
                <a:latin typeface="Arial" panose="020B0604020202020204" pitchFamily="34" charset="0"/>
              </a:rPr>
              <a:t>employees </a:t>
            </a:r>
            <a:r>
              <a:rPr lang="en-US" altLang="zh-CN" sz="1200" b="0" i="0" u="none" strike="noStrike" baseline="0" dirty="0">
                <a:solidFill>
                  <a:srgbClr val="000000"/>
                </a:solidFill>
                <a:latin typeface="Arial" panose="020B0604020202020204" pitchFamily="34" charset="0"/>
              </a:rPr>
              <a:t>who are working in the </a:t>
            </a:r>
            <a:r>
              <a:rPr lang="en-US" altLang="zh-CN" sz="1200" b="0" i="0" u="none" strike="noStrike" baseline="0" dirty="0">
                <a:solidFill>
                  <a:srgbClr val="000000"/>
                </a:solidFill>
                <a:highlight>
                  <a:srgbClr val="FFFF00"/>
                </a:highlight>
                <a:latin typeface="Arial" panose="020B0604020202020204" pitchFamily="34" charset="0"/>
              </a:rPr>
              <a:t>project</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highlight>
                  <a:srgbClr val="00FFFF"/>
                </a:highlight>
                <a:latin typeface="Arial" panose="020B0604020202020204" pitchFamily="34" charset="0"/>
              </a:rPr>
              <a:t>Computerisation</a:t>
            </a:r>
            <a:r>
              <a:rPr lang="en-US" altLang="zh-CN" sz="1200" b="0" i="0" u="none" strike="noStrike" baseline="0" dirty="0">
                <a:solidFill>
                  <a:srgbClr val="000000"/>
                </a:solidFill>
                <a:latin typeface="Arial" panose="020B0604020202020204" pitchFamily="34" charset="0"/>
              </a:rPr>
              <a:t>.</a:t>
            </a:r>
          </a:p>
          <a:p>
            <a:r>
              <a:rPr lang="en-US" altLang="zh-CN" sz="1200" b="0" i="0" u="none" strike="noStrike" baseline="0" dirty="0">
                <a:solidFill>
                  <a:srgbClr val="000000"/>
                </a:solidFill>
                <a:latin typeface="Arial" panose="020B0604020202020204" pitchFamily="34" charset="0"/>
              </a:rPr>
              <a:t>SELECT </a:t>
            </a:r>
            <a:r>
              <a:rPr lang="en-US" altLang="zh-CN" sz="1200" b="0" i="0" u="none" strike="noStrike" baseline="0" dirty="0" err="1">
                <a:solidFill>
                  <a:srgbClr val="000000"/>
                </a:solidFill>
                <a:latin typeface="Arial" panose="020B0604020202020204" pitchFamily="34" charset="0"/>
              </a:rPr>
              <a:t>EMPLOYEE.Fname</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latin typeface="Arial" panose="020B0604020202020204" pitchFamily="34" charset="0"/>
              </a:rPr>
              <a:t>EMPLOYEE.Minit</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latin typeface="Arial" panose="020B0604020202020204" pitchFamily="34" charset="0"/>
              </a:rPr>
              <a:t>EMPLOYEE.Lname</a:t>
            </a:r>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FROM EMPLOYEE</a:t>
            </a:r>
          </a:p>
          <a:p>
            <a:r>
              <a:rPr lang="en-US" altLang="zh-CN" sz="1200" b="0" i="0" u="none" strike="noStrike" baseline="0" dirty="0">
                <a:solidFill>
                  <a:srgbClr val="000000"/>
                </a:solidFill>
                <a:latin typeface="Arial" panose="020B0604020202020204" pitchFamily="34" charset="0"/>
              </a:rPr>
              <a:t>JOIN WORKS_ON ON </a:t>
            </a:r>
            <a:r>
              <a:rPr lang="en-US" altLang="zh-CN" sz="1200" b="0" i="0" u="none" strike="noStrike" baseline="0" dirty="0" err="1">
                <a:solidFill>
                  <a:srgbClr val="000000"/>
                </a:solidFill>
                <a:latin typeface="Arial" panose="020B0604020202020204" pitchFamily="34" charset="0"/>
              </a:rPr>
              <a:t>EMPLOYEE.Ssn</a:t>
            </a:r>
            <a:r>
              <a:rPr lang="en-US" altLang="zh-CN" sz="1200" b="0" i="0" u="none" strike="noStrike" baseline="0" dirty="0">
                <a:solidFill>
                  <a:srgbClr val="000000"/>
                </a:solidFill>
                <a:latin typeface="Arial" panose="020B0604020202020204" pitchFamily="34" charset="0"/>
              </a:rPr>
              <a:t> = </a:t>
            </a:r>
            <a:r>
              <a:rPr lang="en-US" altLang="zh-CN" sz="1200" b="0" i="0" u="none" strike="noStrike" baseline="0" dirty="0" err="1">
                <a:solidFill>
                  <a:srgbClr val="000000"/>
                </a:solidFill>
                <a:latin typeface="Arial" panose="020B0604020202020204" pitchFamily="34" charset="0"/>
              </a:rPr>
              <a:t>WORKS_ON.Essn</a:t>
            </a:r>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JOIN PROJECT ON </a:t>
            </a:r>
            <a:r>
              <a:rPr lang="en-US" altLang="zh-CN" sz="1200" b="0" i="0" u="none" strike="noStrike" baseline="0" dirty="0" err="1">
                <a:solidFill>
                  <a:srgbClr val="000000"/>
                </a:solidFill>
                <a:latin typeface="Arial" panose="020B0604020202020204" pitchFamily="34" charset="0"/>
              </a:rPr>
              <a:t>WORKS_ON.Pno</a:t>
            </a:r>
            <a:r>
              <a:rPr lang="en-US" altLang="zh-CN" sz="1200" b="0" i="0" u="none" strike="noStrike" baseline="0" dirty="0">
                <a:solidFill>
                  <a:srgbClr val="000000"/>
                </a:solidFill>
                <a:latin typeface="Arial" panose="020B0604020202020204" pitchFamily="34" charset="0"/>
              </a:rPr>
              <a:t> = </a:t>
            </a:r>
            <a:r>
              <a:rPr lang="en-US" altLang="zh-CN" sz="1200" b="0" i="0" u="none" strike="noStrike" baseline="0" dirty="0" err="1">
                <a:solidFill>
                  <a:srgbClr val="000000"/>
                </a:solidFill>
                <a:latin typeface="Arial" panose="020B0604020202020204" pitchFamily="34" charset="0"/>
              </a:rPr>
              <a:t>PROJECT.Pnumber</a:t>
            </a:r>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WHERE </a:t>
            </a:r>
            <a:r>
              <a:rPr lang="en-US" altLang="zh-CN" sz="1200" b="0" i="0" u="none" strike="noStrike" baseline="0" dirty="0" err="1">
                <a:solidFill>
                  <a:srgbClr val="000000"/>
                </a:solidFill>
                <a:latin typeface="Arial" panose="020B0604020202020204" pitchFamily="34" charset="0"/>
              </a:rPr>
              <a:t>PROJECT.Pname</a:t>
            </a:r>
            <a:r>
              <a:rPr lang="en-US" altLang="zh-CN" sz="1200" b="0" i="0" u="none" strike="noStrike" baseline="0" dirty="0">
                <a:solidFill>
                  <a:srgbClr val="000000"/>
                </a:solidFill>
                <a:latin typeface="Arial" panose="020B0604020202020204" pitchFamily="34" charset="0"/>
              </a:rPr>
              <a:t> = 'Computerization';</a:t>
            </a:r>
          </a:p>
          <a:p>
            <a:endParaRPr lang="en-US" altLang="zh-CN" sz="1200" b="0" i="0" u="none" strike="noStrike" baseline="0" dirty="0">
              <a:solidFill>
                <a:srgbClr val="000000"/>
              </a:solidFill>
              <a:latin typeface="Arial" panose="020B0604020202020204" pitchFamily="34" charset="0"/>
            </a:endParaRP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4094871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42032"/>
            <a:ext cx="5971308" cy="2502768"/>
          </a:xfrm>
        </p:spPr>
        <p:txBody>
          <a:bodyPr>
            <a:normAutofit/>
          </a:bodyPr>
          <a:lstStyle/>
          <a:p>
            <a:r>
              <a:rPr lang="en-US" altLang="zh-CN" sz="1200" b="0" i="0" u="none" strike="noStrike" baseline="0" dirty="0">
                <a:solidFill>
                  <a:srgbClr val="000000"/>
                </a:solidFill>
                <a:latin typeface="Arial" panose="020B0604020202020204" pitchFamily="34" charset="0"/>
              </a:rPr>
              <a:t>a. Find the </a:t>
            </a:r>
            <a:r>
              <a:rPr lang="en-US" altLang="zh-CN" sz="1200" b="0" i="0" u="none" strike="noStrike" baseline="0" dirty="0">
                <a:solidFill>
                  <a:srgbClr val="000000"/>
                </a:solidFill>
                <a:highlight>
                  <a:srgbClr val="00FFFF"/>
                </a:highlight>
                <a:latin typeface="Arial" panose="020B0604020202020204" pitchFamily="34" charset="0"/>
              </a:rPr>
              <a:t>names</a:t>
            </a:r>
            <a:r>
              <a:rPr lang="en-US" altLang="zh-CN" sz="1200" b="0" i="0" u="none" strike="noStrike" baseline="0" dirty="0">
                <a:solidFill>
                  <a:srgbClr val="000000"/>
                </a:solidFill>
                <a:latin typeface="Arial" panose="020B0604020202020204" pitchFamily="34" charset="0"/>
              </a:rPr>
              <a:t> of all </a:t>
            </a:r>
            <a:r>
              <a:rPr lang="en-US" altLang="zh-CN" sz="1200" b="0" i="0" u="none" strike="noStrike" baseline="0" dirty="0">
                <a:solidFill>
                  <a:srgbClr val="000000"/>
                </a:solidFill>
                <a:highlight>
                  <a:srgbClr val="FFFF00"/>
                </a:highlight>
                <a:latin typeface="Arial" panose="020B0604020202020204" pitchFamily="34" charset="0"/>
              </a:rPr>
              <a:t>employees </a:t>
            </a:r>
            <a:r>
              <a:rPr lang="en-US" altLang="zh-CN" sz="1200" b="0" i="0" u="none" strike="noStrike" baseline="0" dirty="0">
                <a:solidFill>
                  <a:srgbClr val="000000"/>
                </a:solidFill>
                <a:latin typeface="Arial" panose="020B0604020202020204" pitchFamily="34" charset="0"/>
              </a:rPr>
              <a:t>who are working in the </a:t>
            </a:r>
            <a:r>
              <a:rPr lang="en-US" altLang="zh-CN" sz="1200" b="0" i="0" u="none" strike="noStrike" baseline="0" dirty="0">
                <a:solidFill>
                  <a:srgbClr val="000000"/>
                </a:solidFill>
                <a:highlight>
                  <a:srgbClr val="FFFF00"/>
                </a:highlight>
                <a:latin typeface="Arial" panose="020B0604020202020204" pitchFamily="34" charset="0"/>
              </a:rPr>
              <a:t>project</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highlight>
                  <a:srgbClr val="00FFFF"/>
                </a:highlight>
                <a:latin typeface="Arial" panose="020B0604020202020204" pitchFamily="34" charset="0"/>
              </a:rPr>
              <a:t>Computerisation</a:t>
            </a:r>
            <a:r>
              <a:rPr lang="en-US" altLang="zh-CN" sz="1200" b="0" i="0" u="none" strike="noStrike" baseline="0" dirty="0">
                <a:solidFill>
                  <a:srgbClr val="000000"/>
                </a:solidFill>
                <a:latin typeface="Arial" panose="020B0604020202020204" pitchFamily="34" charset="0"/>
              </a:rPr>
              <a:t>.</a:t>
            </a:r>
          </a:p>
          <a:p>
            <a:r>
              <a:rPr lang="en-US" altLang="zh-CN" sz="1200" b="0" i="0" u="none" strike="noStrike" baseline="0" dirty="0">
                <a:solidFill>
                  <a:srgbClr val="000000"/>
                </a:solidFill>
                <a:latin typeface="Arial" panose="020B0604020202020204" pitchFamily="34" charset="0"/>
              </a:rPr>
              <a:t>SELECT </a:t>
            </a:r>
            <a:r>
              <a:rPr lang="en-US" altLang="zh-CN" sz="1200" b="0" i="0" u="none" strike="noStrike" baseline="0" dirty="0" err="1">
                <a:solidFill>
                  <a:srgbClr val="000000"/>
                </a:solidFill>
                <a:latin typeface="Arial" panose="020B0604020202020204" pitchFamily="34" charset="0"/>
              </a:rPr>
              <a:t>E.Fname</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latin typeface="Arial" panose="020B0604020202020204" pitchFamily="34" charset="0"/>
              </a:rPr>
              <a:t>E.Minit</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latin typeface="Arial" panose="020B0604020202020204" pitchFamily="34" charset="0"/>
              </a:rPr>
              <a:t>E.Lname</a:t>
            </a:r>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FROM EMPLOYEE E</a:t>
            </a:r>
          </a:p>
          <a:p>
            <a:r>
              <a:rPr lang="en-US" altLang="zh-CN" sz="1200" b="0" i="0" u="none" strike="noStrike" baseline="0" dirty="0">
                <a:solidFill>
                  <a:srgbClr val="000000"/>
                </a:solidFill>
                <a:latin typeface="Arial" panose="020B0604020202020204" pitchFamily="34" charset="0"/>
              </a:rPr>
              <a:t>JOIN WORKS_ON W ON </a:t>
            </a:r>
            <a:r>
              <a:rPr lang="en-US" altLang="zh-CN" sz="1200" b="0" i="0" u="none" strike="noStrike" baseline="0" dirty="0" err="1">
                <a:solidFill>
                  <a:srgbClr val="000000"/>
                </a:solidFill>
                <a:latin typeface="Arial" panose="020B0604020202020204" pitchFamily="34" charset="0"/>
              </a:rPr>
              <a:t>E.Ssn</a:t>
            </a:r>
            <a:r>
              <a:rPr lang="en-US" altLang="zh-CN" sz="1200" b="0" i="0" u="none" strike="noStrike" baseline="0" dirty="0">
                <a:solidFill>
                  <a:srgbClr val="000000"/>
                </a:solidFill>
                <a:latin typeface="Arial" panose="020B0604020202020204" pitchFamily="34" charset="0"/>
              </a:rPr>
              <a:t> = </a:t>
            </a:r>
            <a:r>
              <a:rPr lang="en-US" altLang="zh-CN" sz="1200" b="0" i="0" u="none" strike="noStrike" baseline="0" dirty="0" err="1">
                <a:solidFill>
                  <a:srgbClr val="000000"/>
                </a:solidFill>
                <a:latin typeface="Arial" panose="020B0604020202020204" pitchFamily="34" charset="0"/>
              </a:rPr>
              <a:t>W.Essn</a:t>
            </a:r>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JOIN PROJECT P ON </a:t>
            </a:r>
            <a:r>
              <a:rPr lang="en-US" altLang="zh-CN" sz="1200" b="0" i="0" u="none" strike="noStrike" baseline="0" dirty="0" err="1">
                <a:solidFill>
                  <a:srgbClr val="000000"/>
                </a:solidFill>
                <a:latin typeface="Arial" panose="020B0604020202020204" pitchFamily="34" charset="0"/>
              </a:rPr>
              <a:t>W.Pno</a:t>
            </a:r>
            <a:r>
              <a:rPr lang="en-US" altLang="zh-CN" sz="1200" b="0" i="0" u="none" strike="noStrike" baseline="0" dirty="0">
                <a:solidFill>
                  <a:srgbClr val="000000"/>
                </a:solidFill>
                <a:latin typeface="Arial" panose="020B0604020202020204" pitchFamily="34" charset="0"/>
              </a:rPr>
              <a:t> = </a:t>
            </a:r>
            <a:r>
              <a:rPr lang="en-US" altLang="zh-CN" sz="1200" b="0" i="0" u="none" strike="noStrike" baseline="0" dirty="0" err="1">
                <a:solidFill>
                  <a:srgbClr val="000000"/>
                </a:solidFill>
                <a:latin typeface="Arial" panose="020B0604020202020204" pitchFamily="34" charset="0"/>
              </a:rPr>
              <a:t>P.Pnumber</a:t>
            </a:r>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WHERE </a:t>
            </a:r>
            <a:r>
              <a:rPr lang="en-US" altLang="zh-CN" sz="1200" b="0" i="0" u="none" strike="noStrike" baseline="0" dirty="0" err="1">
                <a:solidFill>
                  <a:srgbClr val="000000"/>
                </a:solidFill>
                <a:latin typeface="Arial" panose="020B0604020202020204" pitchFamily="34" charset="0"/>
              </a:rPr>
              <a:t>P.Pname</a:t>
            </a:r>
            <a:r>
              <a:rPr lang="en-US" altLang="zh-CN" sz="1200" b="0" i="0" u="none" strike="noStrike" baseline="0" dirty="0">
                <a:solidFill>
                  <a:srgbClr val="000000"/>
                </a:solidFill>
                <a:latin typeface="Arial" panose="020B0604020202020204" pitchFamily="34" charset="0"/>
              </a:rPr>
              <a:t> = 'Computerization';</a:t>
            </a:r>
          </a:p>
          <a:p>
            <a:endParaRPr lang="en-US" altLang="zh-CN" sz="1200" b="0" i="0" u="none" strike="noStrike" baseline="0" dirty="0">
              <a:solidFill>
                <a:srgbClr val="000000"/>
              </a:solidFill>
              <a:latin typeface="Arial" panose="020B0604020202020204" pitchFamily="34" charset="0"/>
            </a:endParaRP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4063467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42032"/>
            <a:ext cx="5971308" cy="1976296"/>
          </a:xfrm>
        </p:spPr>
        <p:txBody>
          <a:bodyPr>
            <a:normAutofit/>
          </a:bodyPr>
          <a:lstStyle/>
          <a:p>
            <a:r>
              <a:rPr lang="en-US" altLang="zh-CN" sz="1200" b="0" i="0" u="none" strike="noStrike" baseline="0" dirty="0">
                <a:solidFill>
                  <a:srgbClr val="000000"/>
                </a:solidFill>
                <a:latin typeface="Arial" panose="020B0604020202020204" pitchFamily="34" charset="0"/>
              </a:rPr>
              <a:t>a. Find the </a:t>
            </a:r>
            <a:r>
              <a:rPr lang="en-US" altLang="zh-CN" sz="1200" b="0" i="0" u="none" strike="noStrike" baseline="0" dirty="0">
                <a:solidFill>
                  <a:srgbClr val="000000"/>
                </a:solidFill>
                <a:highlight>
                  <a:srgbClr val="00FFFF"/>
                </a:highlight>
                <a:latin typeface="Arial" panose="020B0604020202020204" pitchFamily="34" charset="0"/>
              </a:rPr>
              <a:t>names</a:t>
            </a:r>
            <a:r>
              <a:rPr lang="en-US" altLang="zh-CN" sz="1200" b="0" i="0" u="none" strike="noStrike" baseline="0" dirty="0">
                <a:solidFill>
                  <a:srgbClr val="000000"/>
                </a:solidFill>
                <a:latin typeface="Arial" panose="020B0604020202020204" pitchFamily="34" charset="0"/>
              </a:rPr>
              <a:t> of all </a:t>
            </a:r>
            <a:r>
              <a:rPr lang="en-US" altLang="zh-CN" sz="1200" b="0" i="0" u="none" strike="noStrike" baseline="0" dirty="0">
                <a:solidFill>
                  <a:srgbClr val="000000"/>
                </a:solidFill>
                <a:highlight>
                  <a:srgbClr val="FFFF00"/>
                </a:highlight>
                <a:latin typeface="Arial" panose="020B0604020202020204" pitchFamily="34" charset="0"/>
              </a:rPr>
              <a:t>employees </a:t>
            </a:r>
            <a:r>
              <a:rPr lang="en-US" altLang="zh-CN" sz="1200" b="0" i="0" u="none" strike="noStrike" baseline="0" dirty="0">
                <a:solidFill>
                  <a:srgbClr val="000000"/>
                </a:solidFill>
                <a:latin typeface="Arial" panose="020B0604020202020204" pitchFamily="34" charset="0"/>
              </a:rPr>
              <a:t>who are working in the </a:t>
            </a:r>
            <a:r>
              <a:rPr lang="en-US" altLang="zh-CN" sz="1200" b="0" i="0" u="none" strike="noStrike" baseline="0" dirty="0">
                <a:solidFill>
                  <a:srgbClr val="000000"/>
                </a:solidFill>
                <a:highlight>
                  <a:srgbClr val="FFFF00"/>
                </a:highlight>
                <a:latin typeface="Arial" panose="020B0604020202020204" pitchFamily="34" charset="0"/>
              </a:rPr>
              <a:t>project</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highlight>
                  <a:srgbClr val="00FFFF"/>
                </a:highlight>
                <a:latin typeface="Arial" panose="020B0604020202020204" pitchFamily="34" charset="0"/>
              </a:rPr>
              <a:t>Computerisation</a:t>
            </a:r>
            <a:r>
              <a:rPr lang="en-US" altLang="zh-CN" sz="1200" b="0" i="0" u="none" strike="noStrike" baseline="0" dirty="0">
                <a:solidFill>
                  <a:srgbClr val="000000"/>
                </a:solidFill>
                <a:latin typeface="Arial" panose="020B0604020202020204" pitchFamily="34" charset="0"/>
              </a:rPr>
              <a:t>.</a:t>
            </a:r>
          </a:p>
          <a:p>
            <a:r>
              <a:rPr lang="en-US" altLang="zh-CN" sz="1200" b="0" i="0" u="none" strike="noStrike" baseline="0" dirty="0">
                <a:solidFill>
                  <a:srgbClr val="000000"/>
                </a:solidFill>
                <a:latin typeface="Arial" panose="020B0604020202020204" pitchFamily="34" charset="0"/>
              </a:rPr>
              <a:t>SELECT </a:t>
            </a:r>
            <a:r>
              <a:rPr lang="en-US" altLang="zh-CN" sz="1200" b="0" i="0" u="none" strike="noStrike" baseline="0" dirty="0" err="1">
                <a:solidFill>
                  <a:srgbClr val="000000"/>
                </a:solidFill>
                <a:latin typeface="Arial" panose="020B0604020202020204" pitchFamily="34" charset="0"/>
              </a:rPr>
              <a:t>Fname</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latin typeface="Arial" panose="020B0604020202020204" pitchFamily="34" charset="0"/>
              </a:rPr>
              <a:t>Minit</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latin typeface="Arial" panose="020B0604020202020204" pitchFamily="34" charset="0"/>
              </a:rPr>
              <a:t>Lname</a:t>
            </a:r>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FROM EMPLOYEE</a:t>
            </a:r>
          </a:p>
          <a:p>
            <a:r>
              <a:rPr lang="en-US" altLang="zh-CN" sz="2800" dirty="0">
                <a:solidFill>
                  <a:srgbClr val="000000"/>
                </a:solidFill>
                <a:latin typeface="Arial" panose="020B0604020202020204" pitchFamily="34" charset="0"/>
              </a:rPr>
              <a:t>?</a:t>
            </a:r>
            <a:endParaRPr lang="en-US" altLang="zh-CN" sz="2800" b="0" i="0" u="none" strike="noStrike" baseline="0" dirty="0">
              <a:solidFill>
                <a:srgbClr val="000000"/>
              </a:solidFill>
              <a:latin typeface="Arial" panose="020B0604020202020204" pitchFamily="34" charset="0"/>
            </a:endParaRP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3253358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42032"/>
            <a:ext cx="5971308" cy="1976296"/>
          </a:xfrm>
        </p:spPr>
        <p:txBody>
          <a:bodyPr>
            <a:normAutofit/>
          </a:bodyPr>
          <a:lstStyle/>
          <a:p>
            <a:r>
              <a:rPr lang="en-US" altLang="zh-CN" sz="1200" b="0" i="0" u="none" strike="noStrike" baseline="0" dirty="0">
                <a:solidFill>
                  <a:srgbClr val="000000"/>
                </a:solidFill>
                <a:latin typeface="Arial" panose="020B0604020202020204" pitchFamily="34" charset="0"/>
              </a:rPr>
              <a:t>a. Find the </a:t>
            </a:r>
            <a:r>
              <a:rPr lang="en-US" altLang="zh-CN" sz="1200" b="0" i="0" u="none" strike="noStrike" baseline="0" dirty="0">
                <a:solidFill>
                  <a:srgbClr val="000000"/>
                </a:solidFill>
                <a:highlight>
                  <a:srgbClr val="00FFFF"/>
                </a:highlight>
                <a:latin typeface="Arial" panose="020B0604020202020204" pitchFamily="34" charset="0"/>
              </a:rPr>
              <a:t>names</a:t>
            </a:r>
            <a:r>
              <a:rPr lang="en-US" altLang="zh-CN" sz="1200" b="0" i="0" u="none" strike="noStrike" baseline="0" dirty="0">
                <a:solidFill>
                  <a:srgbClr val="000000"/>
                </a:solidFill>
                <a:latin typeface="Arial" panose="020B0604020202020204" pitchFamily="34" charset="0"/>
              </a:rPr>
              <a:t> of all </a:t>
            </a:r>
            <a:r>
              <a:rPr lang="en-US" altLang="zh-CN" sz="1200" b="0" i="0" u="none" strike="noStrike" baseline="0" dirty="0">
                <a:solidFill>
                  <a:srgbClr val="000000"/>
                </a:solidFill>
                <a:highlight>
                  <a:srgbClr val="FFFF00"/>
                </a:highlight>
                <a:latin typeface="Arial" panose="020B0604020202020204" pitchFamily="34" charset="0"/>
              </a:rPr>
              <a:t>employees </a:t>
            </a:r>
            <a:r>
              <a:rPr lang="en-US" altLang="zh-CN" sz="1200" b="0" i="0" u="none" strike="noStrike" baseline="0" dirty="0">
                <a:solidFill>
                  <a:srgbClr val="000000"/>
                </a:solidFill>
                <a:latin typeface="Arial" panose="020B0604020202020204" pitchFamily="34" charset="0"/>
              </a:rPr>
              <a:t>who are working in the </a:t>
            </a:r>
            <a:r>
              <a:rPr lang="en-US" altLang="zh-CN" sz="1200" b="0" i="0" u="none" strike="noStrike" baseline="0" dirty="0">
                <a:solidFill>
                  <a:srgbClr val="000000"/>
                </a:solidFill>
                <a:highlight>
                  <a:srgbClr val="FFFF00"/>
                </a:highlight>
                <a:latin typeface="Arial" panose="020B0604020202020204" pitchFamily="34" charset="0"/>
              </a:rPr>
              <a:t>project</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highlight>
                  <a:srgbClr val="00FFFF"/>
                </a:highlight>
                <a:latin typeface="Arial" panose="020B0604020202020204" pitchFamily="34" charset="0"/>
              </a:rPr>
              <a:t>Computerisation</a:t>
            </a:r>
            <a:r>
              <a:rPr lang="en-US" altLang="zh-CN" sz="1200" b="0" i="0" u="none" strike="noStrike" baseline="0" dirty="0">
                <a:solidFill>
                  <a:srgbClr val="000000"/>
                </a:solidFill>
                <a:latin typeface="Arial" panose="020B0604020202020204" pitchFamily="34" charset="0"/>
              </a:rPr>
              <a:t>.</a:t>
            </a:r>
          </a:p>
          <a:p>
            <a:r>
              <a:rPr lang="en-US" altLang="zh-CN" sz="1200" b="0" i="0" u="none" strike="noStrike" baseline="0" dirty="0">
                <a:solidFill>
                  <a:srgbClr val="000000"/>
                </a:solidFill>
                <a:latin typeface="Arial" panose="020B0604020202020204" pitchFamily="34" charset="0"/>
              </a:rPr>
              <a:t>SELECT FNAME, MINIT, LNAME</a:t>
            </a:r>
          </a:p>
          <a:p>
            <a:r>
              <a:rPr lang="en-US" altLang="zh-CN" sz="1200" b="0" i="0" u="none" strike="noStrike" baseline="0" dirty="0">
                <a:solidFill>
                  <a:srgbClr val="000000"/>
                </a:solidFill>
                <a:latin typeface="Arial" panose="020B0604020202020204" pitchFamily="34" charset="0"/>
              </a:rPr>
              <a:t>FROM EMPLOYEE e, WORKS_ON w, PROJECT p</a:t>
            </a:r>
          </a:p>
          <a:p>
            <a:r>
              <a:rPr lang="en-US" altLang="zh-CN" sz="1200" b="0" i="0" u="none" strike="noStrike" baseline="0" dirty="0">
                <a:solidFill>
                  <a:srgbClr val="000000"/>
                </a:solidFill>
                <a:latin typeface="Arial" panose="020B0604020202020204" pitchFamily="34" charset="0"/>
              </a:rPr>
              <a:t>WHERE </a:t>
            </a:r>
            <a:r>
              <a:rPr lang="en-US" altLang="zh-CN" sz="1200" b="0" i="0" u="none" strike="noStrike" baseline="0" dirty="0" err="1">
                <a:solidFill>
                  <a:srgbClr val="000000"/>
                </a:solidFill>
                <a:latin typeface="Arial" panose="020B0604020202020204" pitchFamily="34" charset="0"/>
              </a:rPr>
              <a:t>e.Ssn</a:t>
            </a:r>
            <a:r>
              <a:rPr lang="en-US" altLang="zh-CN" sz="1200" b="0" i="0" u="none" strike="noStrike" baseline="0" dirty="0">
                <a:solidFill>
                  <a:srgbClr val="000000"/>
                </a:solidFill>
                <a:latin typeface="Arial" panose="020B0604020202020204" pitchFamily="34" charset="0"/>
              </a:rPr>
              <a:t>=</a:t>
            </a:r>
            <a:r>
              <a:rPr lang="en-US" altLang="zh-CN" sz="1200" b="0" i="0" u="none" strike="noStrike" baseline="0" dirty="0" err="1">
                <a:solidFill>
                  <a:srgbClr val="000000"/>
                </a:solidFill>
                <a:latin typeface="Arial" panose="020B0604020202020204" pitchFamily="34" charset="0"/>
              </a:rPr>
              <a:t>w.Essn</a:t>
            </a:r>
            <a:r>
              <a:rPr lang="en-US" altLang="zh-CN" sz="1200" b="0" i="0" u="none" strike="noStrike" baseline="0" dirty="0">
                <a:solidFill>
                  <a:srgbClr val="000000"/>
                </a:solidFill>
                <a:latin typeface="Arial" panose="020B0604020202020204" pitchFamily="34" charset="0"/>
              </a:rPr>
              <a:t> and </a:t>
            </a:r>
            <a:r>
              <a:rPr lang="en-US" altLang="zh-CN" sz="1200" b="0" i="0" u="none" strike="noStrike" baseline="0" dirty="0" err="1">
                <a:solidFill>
                  <a:srgbClr val="000000"/>
                </a:solidFill>
                <a:latin typeface="Arial" panose="020B0604020202020204" pitchFamily="34" charset="0"/>
              </a:rPr>
              <a:t>w.Pno</a:t>
            </a:r>
            <a:r>
              <a:rPr lang="en-US" altLang="zh-CN" sz="1200" b="0" i="0" u="none" strike="noStrike" baseline="0" dirty="0">
                <a:solidFill>
                  <a:srgbClr val="000000"/>
                </a:solidFill>
                <a:latin typeface="Arial" panose="020B0604020202020204" pitchFamily="34" charset="0"/>
              </a:rPr>
              <a:t>=</a:t>
            </a:r>
            <a:r>
              <a:rPr lang="en-US" altLang="zh-CN" sz="1200" b="0" i="0" u="none" strike="noStrike" baseline="0" dirty="0" err="1">
                <a:solidFill>
                  <a:srgbClr val="000000"/>
                </a:solidFill>
                <a:latin typeface="Arial" panose="020B0604020202020204" pitchFamily="34" charset="0"/>
              </a:rPr>
              <a:t>p.Pnumber</a:t>
            </a:r>
            <a:r>
              <a:rPr lang="en-US" altLang="zh-CN" sz="1200" b="0" i="0" u="none" strike="noStrike" baseline="0" dirty="0">
                <a:solidFill>
                  <a:srgbClr val="000000"/>
                </a:solidFill>
                <a:latin typeface="Arial" panose="020B0604020202020204" pitchFamily="34" charset="0"/>
              </a:rPr>
              <a:t> and </a:t>
            </a:r>
            <a:r>
              <a:rPr lang="en-US" altLang="zh-CN" sz="1200" b="0" i="0" u="none" strike="noStrike" baseline="0" dirty="0" err="1">
                <a:solidFill>
                  <a:srgbClr val="000000"/>
                </a:solidFill>
                <a:latin typeface="Arial" panose="020B0604020202020204" pitchFamily="34" charset="0"/>
              </a:rPr>
              <a:t>Pname</a:t>
            </a:r>
            <a:r>
              <a:rPr lang="en-US" altLang="zh-CN" sz="1200" b="0" i="0" u="none" strike="noStrike" baseline="0" dirty="0">
                <a:solidFill>
                  <a:srgbClr val="000000"/>
                </a:solidFill>
                <a:latin typeface="Arial" panose="020B0604020202020204" pitchFamily="34" charset="0"/>
              </a:rPr>
              <a:t>='computerization'</a:t>
            </a: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3003482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42032"/>
            <a:ext cx="5971308" cy="1976296"/>
          </a:xfrm>
        </p:spPr>
        <p:txBody>
          <a:bodyPr>
            <a:normAutofit fontScale="92500" lnSpcReduction="10000"/>
          </a:bodyPr>
          <a:lstStyle/>
          <a:p>
            <a:r>
              <a:rPr lang="en-US" altLang="zh-CN" sz="1200" b="0" i="0" u="none" strike="noStrike" baseline="0" dirty="0">
                <a:solidFill>
                  <a:srgbClr val="000000"/>
                </a:solidFill>
                <a:latin typeface="Arial" panose="020B0604020202020204" pitchFamily="34" charset="0"/>
              </a:rPr>
              <a:t>a. Find the </a:t>
            </a:r>
            <a:r>
              <a:rPr lang="en-US" altLang="zh-CN" sz="1200" b="0" i="0" u="none" strike="noStrike" baseline="0" dirty="0">
                <a:solidFill>
                  <a:srgbClr val="000000"/>
                </a:solidFill>
                <a:highlight>
                  <a:srgbClr val="00FFFF"/>
                </a:highlight>
                <a:latin typeface="Arial" panose="020B0604020202020204" pitchFamily="34" charset="0"/>
              </a:rPr>
              <a:t>names</a:t>
            </a:r>
            <a:r>
              <a:rPr lang="en-US" altLang="zh-CN" sz="1200" b="0" i="0" u="none" strike="noStrike" baseline="0" dirty="0">
                <a:solidFill>
                  <a:srgbClr val="000000"/>
                </a:solidFill>
                <a:latin typeface="Arial" panose="020B0604020202020204" pitchFamily="34" charset="0"/>
              </a:rPr>
              <a:t> of all </a:t>
            </a:r>
            <a:r>
              <a:rPr lang="en-US" altLang="zh-CN" sz="1200" b="0" i="0" u="none" strike="noStrike" baseline="0" dirty="0">
                <a:solidFill>
                  <a:srgbClr val="000000"/>
                </a:solidFill>
                <a:highlight>
                  <a:srgbClr val="FFFF00"/>
                </a:highlight>
                <a:latin typeface="Arial" panose="020B0604020202020204" pitchFamily="34" charset="0"/>
              </a:rPr>
              <a:t>employees </a:t>
            </a:r>
            <a:r>
              <a:rPr lang="en-US" altLang="zh-CN" sz="1200" b="0" i="0" u="none" strike="noStrike" baseline="0" dirty="0">
                <a:solidFill>
                  <a:srgbClr val="000000"/>
                </a:solidFill>
                <a:latin typeface="Arial" panose="020B0604020202020204" pitchFamily="34" charset="0"/>
              </a:rPr>
              <a:t>who are working in the </a:t>
            </a:r>
            <a:r>
              <a:rPr lang="en-US" altLang="zh-CN" sz="1200" b="0" i="0" u="none" strike="noStrike" baseline="0" dirty="0">
                <a:solidFill>
                  <a:srgbClr val="000000"/>
                </a:solidFill>
                <a:highlight>
                  <a:srgbClr val="FFFF00"/>
                </a:highlight>
                <a:latin typeface="Arial" panose="020B0604020202020204" pitchFamily="34" charset="0"/>
              </a:rPr>
              <a:t>project</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err="1">
                <a:solidFill>
                  <a:srgbClr val="000000"/>
                </a:solidFill>
                <a:highlight>
                  <a:srgbClr val="00FFFF"/>
                </a:highlight>
                <a:latin typeface="Arial" panose="020B0604020202020204" pitchFamily="34" charset="0"/>
              </a:rPr>
              <a:t>Computerisation</a:t>
            </a:r>
            <a:r>
              <a:rPr lang="en-US" altLang="zh-CN" sz="1200" b="0" i="0" u="none" strike="noStrike" baseline="0" dirty="0">
                <a:solidFill>
                  <a:srgbClr val="000000"/>
                </a:solidFill>
                <a:latin typeface="Arial" panose="020B0604020202020204" pitchFamily="34" charset="0"/>
              </a:rPr>
              <a:t>.</a:t>
            </a:r>
          </a:p>
          <a:p>
            <a:r>
              <a:rPr lang="en-US" altLang="zh-CN" sz="1100" dirty="0"/>
              <a:t>Result: </a:t>
            </a:r>
          </a:p>
          <a:p>
            <a:r>
              <a:rPr lang="en-US" altLang="zh-CN" sz="1100" dirty="0"/>
              <a:t>FNAME, MINIT, LNAME</a:t>
            </a:r>
          </a:p>
          <a:p>
            <a:r>
              <a:rPr lang="en-US" altLang="zh-CN" sz="1100" dirty="0"/>
              <a:t>Franklin T Wong</a:t>
            </a:r>
          </a:p>
          <a:p>
            <a:r>
              <a:rPr lang="en-US" altLang="zh-CN" sz="1100" dirty="0"/>
              <a:t>Alicia J Zelaya</a:t>
            </a:r>
          </a:p>
          <a:p>
            <a:r>
              <a:rPr lang="en-US" altLang="zh-CN" sz="1100" dirty="0"/>
              <a:t>Ahmed V Jabbar</a:t>
            </a:r>
            <a:endParaRPr lang="en-US" altLang="zh-CN" sz="1200" b="0" i="0" u="none" strike="noStrike" baseline="0" dirty="0">
              <a:solidFill>
                <a:srgbClr val="000000"/>
              </a:solidFill>
              <a:latin typeface="Arial" panose="020B0604020202020204" pitchFamily="34" charset="0"/>
            </a:endParaRP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2015526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42032"/>
            <a:ext cx="5971308" cy="1976296"/>
          </a:xfrm>
        </p:spPr>
        <p:txBody>
          <a:bodyPr>
            <a:normAutofit/>
          </a:bodyPr>
          <a:lstStyle/>
          <a:p>
            <a:r>
              <a:rPr lang="en-US" altLang="zh-CN" sz="1200" b="0" i="0" u="none" strike="noStrike" baseline="0" dirty="0">
                <a:solidFill>
                  <a:srgbClr val="000000"/>
                </a:solidFill>
                <a:latin typeface="Arial" panose="020B0604020202020204" pitchFamily="34" charset="0"/>
              </a:rPr>
              <a:t>b. For </a:t>
            </a:r>
            <a:r>
              <a:rPr lang="en-US" altLang="zh-CN" sz="1200" b="0" i="0" u="none" strike="noStrike" baseline="0" dirty="0">
                <a:solidFill>
                  <a:srgbClr val="000000"/>
                </a:solidFill>
                <a:highlight>
                  <a:srgbClr val="FF00FF"/>
                </a:highlight>
                <a:latin typeface="Arial" panose="020B0604020202020204" pitchFamily="34" charset="0"/>
              </a:rPr>
              <a:t>each</a:t>
            </a:r>
            <a:r>
              <a:rPr lang="en-US" altLang="zh-CN" sz="1200" b="0" i="0" u="none" strike="noStrike" baseline="0" dirty="0">
                <a:solidFill>
                  <a:srgbClr val="000000"/>
                </a:solidFill>
                <a:latin typeface="Arial" panose="020B0604020202020204" pitchFamily="34" charset="0"/>
              </a:rPr>
              <a:t> department whose average employee </a:t>
            </a:r>
            <a:r>
              <a:rPr lang="en-US" altLang="zh-CN" sz="1200" b="0" i="0" u="none" strike="noStrike" baseline="0" dirty="0">
                <a:solidFill>
                  <a:srgbClr val="000000"/>
                </a:solidFill>
                <a:highlight>
                  <a:srgbClr val="00FFFF"/>
                </a:highlight>
                <a:latin typeface="Arial" panose="020B0604020202020204" pitchFamily="34" charset="0"/>
              </a:rPr>
              <a:t>salary</a:t>
            </a:r>
            <a:r>
              <a:rPr lang="en-US" altLang="zh-CN" sz="1200" b="0" i="0" u="none" strike="noStrike" baseline="0" dirty="0">
                <a:solidFill>
                  <a:srgbClr val="000000"/>
                </a:solidFill>
                <a:latin typeface="Arial" panose="020B0604020202020204" pitchFamily="34" charset="0"/>
              </a:rPr>
              <a:t> is more than $30,000, retrieve the </a:t>
            </a:r>
            <a:r>
              <a:rPr lang="en-US" altLang="zh-CN" sz="1200" b="0" i="0" u="none" strike="noStrike" baseline="0" dirty="0">
                <a:solidFill>
                  <a:srgbClr val="000000"/>
                </a:solidFill>
                <a:highlight>
                  <a:srgbClr val="00FFFF"/>
                </a:highlight>
                <a:latin typeface="Arial" panose="020B0604020202020204" pitchFamily="34" charset="0"/>
              </a:rPr>
              <a:t>department name </a:t>
            </a:r>
            <a:r>
              <a:rPr lang="en-US" altLang="zh-CN" sz="1200" b="0" i="0" u="none" strike="noStrike" baseline="0" dirty="0">
                <a:solidFill>
                  <a:srgbClr val="000000"/>
                </a:solidFill>
                <a:latin typeface="Arial" panose="020B0604020202020204" pitchFamily="34" charset="0"/>
              </a:rPr>
              <a:t>and the </a:t>
            </a:r>
            <a:r>
              <a:rPr lang="en-US" altLang="zh-CN" sz="1200" b="0" i="0" u="none" strike="noStrike" baseline="0" dirty="0">
                <a:solidFill>
                  <a:srgbClr val="000000"/>
                </a:solidFill>
                <a:highlight>
                  <a:srgbClr val="00FFFF"/>
                </a:highlight>
                <a:latin typeface="Arial" panose="020B0604020202020204" pitchFamily="34" charset="0"/>
              </a:rPr>
              <a:t>number</a:t>
            </a:r>
            <a:r>
              <a:rPr lang="en-US" altLang="zh-CN" sz="1200" b="0" i="0" u="none" strike="noStrike" baseline="0" dirty="0">
                <a:solidFill>
                  <a:srgbClr val="000000"/>
                </a:solidFill>
                <a:latin typeface="Arial" panose="020B0604020202020204" pitchFamily="34" charset="0"/>
              </a:rPr>
              <a:t> of employees working for that </a:t>
            </a:r>
            <a:r>
              <a:rPr lang="en-US" altLang="zh-CN" sz="1200" b="0" i="0" u="none" strike="noStrike" baseline="0" dirty="0">
                <a:solidFill>
                  <a:srgbClr val="000000"/>
                </a:solidFill>
                <a:highlight>
                  <a:srgbClr val="FFFF00"/>
                </a:highlight>
                <a:latin typeface="Arial" panose="020B0604020202020204" pitchFamily="34" charset="0"/>
              </a:rPr>
              <a:t>department</a:t>
            </a:r>
            <a:r>
              <a:rPr lang="en-US" altLang="zh-CN" sz="1200" b="0" i="0" u="none" strike="noStrike" baseline="0" dirty="0">
                <a:solidFill>
                  <a:srgbClr val="000000"/>
                </a:solidFill>
                <a:latin typeface="Arial" panose="020B0604020202020204" pitchFamily="34" charset="0"/>
              </a:rPr>
              <a:t>. </a:t>
            </a:r>
          </a:p>
          <a:p>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 </a:t>
            </a: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2412729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42031"/>
            <a:ext cx="5971308" cy="2388641"/>
          </a:xfrm>
        </p:spPr>
        <p:txBody>
          <a:bodyPr>
            <a:normAutofit/>
          </a:bodyPr>
          <a:lstStyle/>
          <a:p>
            <a:r>
              <a:rPr lang="en-US" altLang="zh-CN" sz="1200" b="0" i="0" u="none" strike="noStrike" baseline="0" dirty="0">
                <a:solidFill>
                  <a:srgbClr val="000000"/>
                </a:solidFill>
                <a:latin typeface="Arial" panose="020B0604020202020204" pitchFamily="34" charset="0"/>
              </a:rPr>
              <a:t>b. For </a:t>
            </a:r>
            <a:r>
              <a:rPr lang="en-US" altLang="zh-CN" sz="1200" b="0" i="0" u="none" strike="noStrike" baseline="0" dirty="0">
                <a:solidFill>
                  <a:srgbClr val="000000"/>
                </a:solidFill>
                <a:highlight>
                  <a:srgbClr val="FF00FF"/>
                </a:highlight>
                <a:latin typeface="Arial" panose="020B0604020202020204" pitchFamily="34" charset="0"/>
              </a:rPr>
              <a:t>each</a:t>
            </a:r>
            <a:r>
              <a:rPr lang="en-US" altLang="zh-CN" sz="1200" b="0" i="0" u="none" strike="noStrike" baseline="0" dirty="0">
                <a:solidFill>
                  <a:srgbClr val="000000"/>
                </a:solidFill>
                <a:latin typeface="Arial" panose="020B0604020202020204" pitchFamily="34" charset="0"/>
              </a:rPr>
              <a:t> department whose average employee </a:t>
            </a:r>
            <a:r>
              <a:rPr lang="en-US" altLang="zh-CN" sz="1200" b="0" i="0" u="none" strike="noStrike" baseline="0" dirty="0">
                <a:solidFill>
                  <a:srgbClr val="000000"/>
                </a:solidFill>
                <a:highlight>
                  <a:srgbClr val="00FFFF"/>
                </a:highlight>
                <a:latin typeface="Arial" panose="020B0604020202020204" pitchFamily="34" charset="0"/>
              </a:rPr>
              <a:t>salary</a:t>
            </a:r>
            <a:r>
              <a:rPr lang="en-US" altLang="zh-CN" sz="1200" b="0" i="0" u="none" strike="noStrike" baseline="0" dirty="0">
                <a:solidFill>
                  <a:srgbClr val="000000"/>
                </a:solidFill>
                <a:latin typeface="Arial" panose="020B0604020202020204" pitchFamily="34" charset="0"/>
              </a:rPr>
              <a:t> is more than $30,000, retrieve the </a:t>
            </a:r>
            <a:r>
              <a:rPr lang="en-US" altLang="zh-CN" sz="1200" b="0" i="0" u="none" strike="noStrike" baseline="0" dirty="0">
                <a:solidFill>
                  <a:srgbClr val="000000"/>
                </a:solidFill>
                <a:highlight>
                  <a:srgbClr val="00FFFF"/>
                </a:highlight>
                <a:latin typeface="Arial" panose="020B0604020202020204" pitchFamily="34" charset="0"/>
              </a:rPr>
              <a:t>department name </a:t>
            </a:r>
            <a:r>
              <a:rPr lang="en-US" altLang="zh-CN" sz="1200" b="0" i="0" u="none" strike="noStrike" baseline="0" dirty="0">
                <a:solidFill>
                  <a:srgbClr val="000000"/>
                </a:solidFill>
                <a:latin typeface="Arial" panose="020B0604020202020204" pitchFamily="34" charset="0"/>
              </a:rPr>
              <a:t>and the </a:t>
            </a:r>
            <a:r>
              <a:rPr lang="en-US" altLang="zh-CN" sz="1200" b="0" i="0" u="none" strike="noStrike" baseline="0" dirty="0">
                <a:solidFill>
                  <a:srgbClr val="000000"/>
                </a:solidFill>
                <a:highlight>
                  <a:srgbClr val="00FFFF"/>
                </a:highlight>
                <a:latin typeface="Arial" panose="020B0604020202020204" pitchFamily="34" charset="0"/>
              </a:rPr>
              <a:t>number</a:t>
            </a:r>
            <a:r>
              <a:rPr lang="en-US" altLang="zh-CN" sz="1200" b="0" i="0" u="none" strike="noStrike" baseline="0" dirty="0">
                <a:solidFill>
                  <a:srgbClr val="000000"/>
                </a:solidFill>
                <a:latin typeface="Arial" panose="020B0604020202020204" pitchFamily="34" charset="0"/>
              </a:rPr>
              <a:t> of employees working for that </a:t>
            </a:r>
            <a:r>
              <a:rPr lang="en-US" altLang="zh-CN" sz="1200" b="0" i="0" u="none" strike="noStrike" baseline="0" dirty="0">
                <a:solidFill>
                  <a:srgbClr val="000000"/>
                </a:solidFill>
                <a:highlight>
                  <a:srgbClr val="FFFF00"/>
                </a:highlight>
                <a:latin typeface="Arial" panose="020B0604020202020204" pitchFamily="34" charset="0"/>
              </a:rPr>
              <a:t>department</a:t>
            </a:r>
            <a:r>
              <a:rPr lang="en-US" altLang="zh-CN" sz="1200" b="0" i="0" u="none" strike="noStrike" baseline="0" dirty="0">
                <a:solidFill>
                  <a:srgbClr val="000000"/>
                </a:solidFill>
                <a:latin typeface="Arial" panose="020B0604020202020204" pitchFamily="34" charset="0"/>
              </a:rPr>
              <a:t>. </a:t>
            </a:r>
          </a:p>
          <a:p>
            <a:r>
              <a:rPr lang="en-US" altLang="zh-CN" sz="1100" dirty="0"/>
              <a:t>SELECT </a:t>
            </a:r>
            <a:r>
              <a:rPr lang="en-US" altLang="zh-CN" sz="1100" dirty="0" err="1"/>
              <a:t>DEPARTMENT.Dname</a:t>
            </a:r>
            <a:r>
              <a:rPr lang="en-US" altLang="zh-CN" sz="1100" dirty="0"/>
              <a:t>, COUNT(</a:t>
            </a:r>
            <a:r>
              <a:rPr lang="en-US" altLang="zh-CN" sz="1100" dirty="0" err="1"/>
              <a:t>EMPLOYEE.Ssn</a:t>
            </a:r>
            <a:r>
              <a:rPr lang="en-US" altLang="zh-CN" sz="1100" dirty="0"/>
              <a:t>) </a:t>
            </a:r>
          </a:p>
          <a:p>
            <a:r>
              <a:rPr lang="en-US" altLang="zh-CN" sz="1100" dirty="0"/>
              <a:t>FROM DEPARTMENT </a:t>
            </a:r>
          </a:p>
          <a:p>
            <a:r>
              <a:rPr lang="en-US" altLang="zh-CN" sz="1100" dirty="0"/>
              <a:t>JOIN EMPLOYEE ON </a:t>
            </a:r>
            <a:r>
              <a:rPr lang="en-US" altLang="zh-CN" sz="1100" dirty="0" err="1"/>
              <a:t>DEPARTMENT.Dnumber</a:t>
            </a:r>
            <a:r>
              <a:rPr lang="en-US" altLang="zh-CN" sz="1100" dirty="0"/>
              <a:t> = </a:t>
            </a:r>
            <a:r>
              <a:rPr lang="en-US" altLang="zh-CN" sz="1100" dirty="0" err="1"/>
              <a:t>EMPLOYEE.Dno</a:t>
            </a:r>
            <a:r>
              <a:rPr lang="en-US" altLang="zh-CN" sz="1100" dirty="0"/>
              <a:t> </a:t>
            </a:r>
          </a:p>
          <a:p>
            <a:r>
              <a:rPr lang="en-US" altLang="zh-CN" sz="1100" dirty="0"/>
              <a:t>GROUP BY </a:t>
            </a:r>
            <a:r>
              <a:rPr lang="en-US" altLang="zh-CN" sz="1100" dirty="0" err="1"/>
              <a:t>DEPARTMENT.Dname</a:t>
            </a:r>
            <a:r>
              <a:rPr lang="en-US" altLang="zh-CN" sz="1100" dirty="0"/>
              <a:t> </a:t>
            </a:r>
          </a:p>
          <a:p>
            <a:r>
              <a:rPr lang="en-US" altLang="zh-CN" sz="1100" dirty="0"/>
              <a:t>HAVING AVG(</a:t>
            </a:r>
            <a:r>
              <a:rPr lang="en-US" altLang="zh-CN" sz="1100" dirty="0" err="1"/>
              <a:t>EMPLOYEE.salary</a:t>
            </a:r>
            <a:r>
              <a:rPr lang="en-US" altLang="zh-CN" sz="1100" dirty="0"/>
              <a:t>) &gt; 30000;</a:t>
            </a: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702593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78691"/>
            <a:ext cx="5971308" cy="2179578"/>
          </a:xfrm>
        </p:spPr>
        <p:txBody>
          <a:bodyPr>
            <a:normAutofit fontScale="92500" lnSpcReduction="10000"/>
          </a:bodyPr>
          <a:lstStyle/>
          <a:p>
            <a:r>
              <a:rPr lang="en-US" altLang="zh-CN" sz="1200" b="0" i="0" u="none" strike="noStrike" baseline="0" dirty="0">
                <a:solidFill>
                  <a:srgbClr val="000000"/>
                </a:solidFill>
                <a:latin typeface="Arial" panose="020B0604020202020204" pitchFamily="34" charset="0"/>
              </a:rPr>
              <a:t>b. For </a:t>
            </a:r>
            <a:r>
              <a:rPr lang="en-US" altLang="zh-CN" sz="1200" b="0" i="0" u="none" strike="noStrike" baseline="0" dirty="0">
                <a:solidFill>
                  <a:srgbClr val="000000"/>
                </a:solidFill>
                <a:highlight>
                  <a:srgbClr val="FF00FF"/>
                </a:highlight>
                <a:latin typeface="Arial" panose="020B0604020202020204" pitchFamily="34" charset="0"/>
              </a:rPr>
              <a:t>each</a:t>
            </a:r>
            <a:r>
              <a:rPr lang="en-US" altLang="zh-CN" sz="1200" b="0" i="0" u="none" strike="noStrike" baseline="0" dirty="0">
                <a:solidFill>
                  <a:srgbClr val="000000"/>
                </a:solidFill>
                <a:latin typeface="Arial" panose="020B0604020202020204" pitchFamily="34" charset="0"/>
              </a:rPr>
              <a:t> department whose average employee </a:t>
            </a:r>
            <a:r>
              <a:rPr lang="en-US" altLang="zh-CN" sz="1200" b="0" i="0" u="none" strike="noStrike" baseline="0" dirty="0">
                <a:solidFill>
                  <a:srgbClr val="000000"/>
                </a:solidFill>
                <a:highlight>
                  <a:srgbClr val="00FFFF"/>
                </a:highlight>
                <a:latin typeface="Arial" panose="020B0604020202020204" pitchFamily="34" charset="0"/>
              </a:rPr>
              <a:t>salary</a:t>
            </a:r>
            <a:r>
              <a:rPr lang="en-US" altLang="zh-CN" sz="1200" b="0" i="0" u="none" strike="noStrike" baseline="0" dirty="0">
                <a:solidFill>
                  <a:srgbClr val="000000"/>
                </a:solidFill>
                <a:latin typeface="Arial" panose="020B0604020202020204" pitchFamily="34" charset="0"/>
              </a:rPr>
              <a:t> is more than $30,000, retrieve the </a:t>
            </a:r>
            <a:r>
              <a:rPr lang="en-US" altLang="zh-CN" sz="1200" b="0" i="0" u="none" strike="noStrike" baseline="0" dirty="0">
                <a:solidFill>
                  <a:srgbClr val="000000"/>
                </a:solidFill>
                <a:highlight>
                  <a:srgbClr val="00FFFF"/>
                </a:highlight>
                <a:latin typeface="Arial" panose="020B0604020202020204" pitchFamily="34" charset="0"/>
              </a:rPr>
              <a:t>department name </a:t>
            </a:r>
            <a:r>
              <a:rPr lang="en-US" altLang="zh-CN" sz="1200" b="0" i="0" u="none" strike="noStrike" baseline="0" dirty="0">
                <a:solidFill>
                  <a:srgbClr val="000000"/>
                </a:solidFill>
                <a:latin typeface="Arial" panose="020B0604020202020204" pitchFamily="34" charset="0"/>
              </a:rPr>
              <a:t>and the </a:t>
            </a:r>
            <a:r>
              <a:rPr lang="en-US" altLang="zh-CN" sz="1200" b="0" i="0" u="none" strike="noStrike" baseline="0" dirty="0">
                <a:solidFill>
                  <a:srgbClr val="000000"/>
                </a:solidFill>
                <a:highlight>
                  <a:srgbClr val="00FFFF"/>
                </a:highlight>
                <a:latin typeface="Arial" panose="020B0604020202020204" pitchFamily="34" charset="0"/>
              </a:rPr>
              <a:t>number</a:t>
            </a:r>
            <a:r>
              <a:rPr lang="en-US" altLang="zh-CN" sz="1200" b="0" i="0" u="none" strike="noStrike" baseline="0" dirty="0">
                <a:solidFill>
                  <a:srgbClr val="000000"/>
                </a:solidFill>
                <a:latin typeface="Arial" panose="020B0604020202020204" pitchFamily="34" charset="0"/>
              </a:rPr>
              <a:t> of employees working for that </a:t>
            </a:r>
            <a:r>
              <a:rPr lang="en-US" altLang="zh-CN" sz="1200" b="0" i="0" u="none" strike="noStrike" baseline="0" dirty="0">
                <a:solidFill>
                  <a:srgbClr val="000000"/>
                </a:solidFill>
                <a:highlight>
                  <a:srgbClr val="FFFF00"/>
                </a:highlight>
                <a:latin typeface="Arial" panose="020B0604020202020204" pitchFamily="34" charset="0"/>
              </a:rPr>
              <a:t>department</a:t>
            </a:r>
            <a:r>
              <a:rPr lang="en-US" altLang="zh-CN" sz="1200" b="0" i="0" u="none" strike="noStrike" baseline="0" dirty="0">
                <a:solidFill>
                  <a:srgbClr val="000000"/>
                </a:solidFill>
                <a:latin typeface="Arial" panose="020B0604020202020204" pitchFamily="34" charset="0"/>
              </a:rPr>
              <a:t>. </a:t>
            </a:r>
          </a:p>
          <a:p>
            <a:r>
              <a:rPr lang="en-US" altLang="zh-CN" sz="1200" b="0" i="0" u="none" strike="noStrike" baseline="0" dirty="0">
                <a:solidFill>
                  <a:srgbClr val="000000"/>
                </a:solidFill>
                <a:latin typeface="Arial" panose="020B0604020202020204" pitchFamily="34" charset="0"/>
              </a:rPr>
              <a:t>SELECT D.DNAME, COUNT(*)</a:t>
            </a:r>
          </a:p>
          <a:p>
            <a:r>
              <a:rPr lang="en-US" altLang="zh-CN" sz="1200" b="0" i="0" u="none" strike="noStrike" baseline="0" dirty="0">
                <a:solidFill>
                  <a:srgbClr val="000000"/>
                </a:solidFill>
                <a:latin typeface="Arial" panose="020B0604020202020204" pitchFamily="34" charset="0"/>
              </a:rPr>
              <a:t>FROM DEPARTMENT D</a:t>
            </a:r>
          </a:p>
          <a:p>
            <a:r>
              <a:rPr lang="en-US" altLang="zh-CN" sz="1200" b="0" i="0" u="none" strike="noStrike" baseline="0" dirty="0">
                <a:solidFill>
                  <a:srgbClr val="000000"/>
                </a:solidFill>
                <a:latin typeface="Arial" panose="020B0604020202020204" pitchFamily="34" charset="0"/>
              </a:rPr>
              <a:t>JOIN EMPLOYEE E ON D.DNUMBER = E.DNO</a:t>
            </a:r>
          </a:p>
          <a:p>
            <a:r>
              <a:rPr lang="en-US" altLang="zh-CN" sz="1200" b="0" i="0" u="none" strike="noStrike" baseline="0" dirty="0">
                <a:solidFill>
                  <a:srgbClr val="000000"/>
                </a:solidFill>
                <a:latin typeface="Arial" panose="020B0604020202020204" pitchFamily="34" charset="0"/>
              </a:rPr>
              <a:t>GROUP BY D.DNAME</a:t>
            </a:r>
          </a:p>
          <a:p>
            <a:r>
              <a:rPr lang="en-US" altLang="zh-CN" sz="1200" b="0" i="0" u="none" strike="noStrike" baseline="0" dirty="0">
                <a:solidFill>
                  <a:srgbClr val="000000"/>
                </a:solidFill>
                <a:latin typeface="Arial" panose="020B0604020202020204" pitchFamily="34" charset="0"/>
              </a:rPr>
              <a:t>HAVING AVG(E.SALARY) &gt; 30000; </a:t>
            </a: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1597682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79671" y="378691"/>
            <a:ext cx="5971308" cy="2179578"/>
          </a:xfrm>
        </p:spPr>
        <p:txBody>
          <a:bodyPr>
            <a:normAutofit fontScale="92500"/>
          </a:bodyPr>
          <a:lstStyle/>
          <a:p>
            <a:r>
              <a:rPr lang="en-US" altLang="zh-CN" sz="1200" b="0" i="0" u="none" strike="noStrike" baseline="0" dirty="0">
                <a:solidFill>
                  <a:srgbClr val="000000"/>
                </a:solidFill>
                <a:latin typeface="Arial" panose="020B0604020202020204" pitchFamily="34" charset="0"/>
              </a:rPr>
              <a:t>b. For </a:t>
            </a:r>
            <a:r>
              <a:rPr lang="en-US" altLang="zh-CN" sz="1200" b="0" i="0" u="none" strike="noStrike" baseline="0" dirty="0">
                <a:solidFill>
                  <a:srgbClr val="000000"/>
                </a:solidFill>
                <a:highlight>
                  <a:srgbClr val="FF00FF"/>
                </a:highlight>
                <a:latin typeface="Arial" panose="020B0604020202020204" pitchFamily="34" charset="0"/>
              </a:rPr>
              <a:t>each</a:t>
            </a:r>
            <a:r>
              <a:rPr lang="en-US" altLang="zh-CN" sz="1200" b="0" i="0" u="none" strike="noStrike" baseline="0" dirty="0">
                <a:solidFill>
                  <a:srgbClr val="000000"/>
                </a:solidFill>
                <a:latin typeface="Arial" panose="020B0604020202020204" pitchFamily="34" charset="0"/>
              </a:rPr>
              <a:t> department whose average employee </a:t>
            </a:r>
            <a:r>
              <a:rPr lang="en-US" altLang="zh-CN" sz="1200" b="0" i="0" u="none" strike="noStrike" baseline="0" dirty="0">
                <a:solidFill>
                  <a:srgbClr val="000000"/>
                </a:solidFill>
                <a:highlight>
                  <a:srgbClr val="00FFFF"/>
                </a:highlight>
                <a:latin typeface="Arial" panose="020B0604020202020204" pitchFamily="34" charset="0"/>
              </a:rPr>
              <a:t>salary</a:t>
            </a:r>
            <a:r>
              <a:rPr lang="en-US" altLang="zh-CN" sz="1200" b="0" i="0" u="none" strike="noStrike" baseline="0" dirty="0">
                <a:solidFill>
                  <a:srgbClr val="000000"/>
                </a:solidFill>
                <a:latin typeface="Arial" panose="020B0604020202020204" pitchFamily="34" charset="0"/>
              </a:rPr>
              <a:t> is more than $30,000, retrieve the </a:t>
            </a:r>
            <a:r>
              <a:rPr lang="en-US" altLang="zh-CN" sz="1200" b="0" i="0" u="none" strike="noStrike" baseline="0" dirty="0">
                <a:solidFill>
                  <a:srgbClr val="000000"/>
                </a:solidFill>
                <a:highlight>
                  <a:srgbClr val="00FFFF"/>
                </a:highlight>
                <a:latin typeface="Arial" panose="020B0604020202020204" pitchFamily="34" charset="0"/>
              </a:rPr>
              <a:t>department name </a:t>
            </a:r>
            <a:r>
              <a:rPr lang="en-US" altLang="zh-CN" sz="1200" b="0" i="0" u="none" strike="noStrike" baseline="0" dirty="0">
                <a:solidFill>
                  <a:srgbClr val="000000"/>
                </a:solidFill>
                <a:latin typeface="Arial" panose="020B0604020202020204" pitchFamily="34" charset="0"/>
              </a:rPr>
              <a:t>and the </a:t>
            </a:r>
            <a:r>
              <a:rPr lang="en-US" altLang="zh-CN" sz="1200" b="0" i="0" u="none" strike="noStrike" baseline="0" dirty="0">
                <a:solidFill>
                  <a:srgbClr val="000000"/>
                </a:solidFill>
                <a:highlight>
                  <a:srgbClr val="00FFFF"/>
                </a:highlight>
                <a:latin typeface="Arial" panose="020B0604020202020204" pitchFamily="34" charset="0"/>
              </a:rPr>
              <a:t>number</a:t>
            </a:r>
            <a:r>
              <a:rPr lang="en-US" altLang="zh-CN" sz="1200" b="0" i="0" u="none" strike="noStrike" baseline="0" dirty="0">
                <a:solidFill>
                  <a:srgbClr val="000000"/>
                </a:solidFill>
                <a:latin typeface="Arial" panose="020B0604020202020204" pitchFamily="34" charset="0"/>
              </a:rPr>
              <a:t> of employees working for that </a:t>
            </a:r>
            <a:r>
              <a:rPr lang="en-US" altLang="zh-CN" sz="1200" b="0" i="0" u="none" strike="noStrike" baseline="0" dirty="0">
                <a:solidFill>
                  <a:srgbClr val="000000"/>
                </a:solidFill>
                <a:highlight>
                  <a:srgbClr val="FFFF00"/>
                </a:highlight>
                <a:latin typeface="Arial" panose="020B0604020202020204" pitchFamily="34" charset="0"/>
              </a:rPr>
              <a:t>department</a:t>
            </a:r>
            <a:r>
              <a:rPr lang="en-US" altLang="zh-CN" sz="1200" b="0" i="0" u="none" strike="noStrike" baseline="0" dirty="0">
                <a:solidFill>
                  <a:srgbClr val="000000"/>
                </a:solidFill>
                <a:latin typeface="Arial" panose="020B0604020202020204" pitchFamily="34" charset="0"/>
              </a:rPr>
              <a:t>. </a:t>
            </a:r>
          </a:p>
          <a:p>
            <a:r>
              <a:rPr lang="en-US" altLang="zh-CN" sz="1100" dirty="0"/>
              <a:t>Result: </a:t>
            </a:r>
          </a:p>
          <a:p>
            <a:r>
              <a:rPr lang="en-US" altLang="zh-CN" sz="1100" dirty="0"/>
              <a:t>DNAME COUNT(*) </a:t>
            </a:r>
          </a:p>
          <a:p>
            <a:r>
              <a:rPr lang="en-US" altLang="zh-CN" sz="1100" dirty="0"/>
              <a:t>Research 4 </a:t>
            </a:r>
          </a:p>
          <a:p>
            <a:r>
              <a:rPr lang="en-US" altLang="zh-CN" sz="1100" dirty="0"/>
              <a:t>Administration 3 </a:t>
            </a:r>
          </a:p>
          <a:p>
            <a:r>
              <a:rPr lang="en-US" altLang="zh-CN" sz="1100" dirty="0"/>
              <a:t>Headquarters 1 </a:t>
            </a:r>
            <a:endParaRPr lang="en-US" altLang="zh-CN" sz="1200" b="0" i="0" u="none" strike="noStrike" baseline="0" dirty="0">
              <a:solidFill>
                <a:srgbClr val="000000"/>
              </a:solidFill>
              <a:latin typeface="Arial" panose="020B0604020202020204" pitchFamily="34" charset="0"/>
            </a:endParaRP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pic>
        <p:nvPicPr>
          <p:cNvPr id="5" name="Picture 4">
            <a:extLst>
              <a:ext uri="{FF2B5EF4-FFF2-40B4-BE49-F238E27FC236}">
                <a16:creationId xmlns:a16="http://schemas.microsoft.com/office/drawing/2014/main" id="{3F4CBA8D-8490-D84F-4EA7-356640B573E3}"/>
              </a:ext>
            </a:extLst>
          </p:cNvPr>
          <p:cNvPicPr>
            <a:picLocks noChangeAspect="1"/>
          </p:cNvPicPr>
          <p:nvPr/>
        </p:nvPicPr>
        <p:blipFill>
          <a:blip r:embed="rId4"/>
          <a:stretch>
            <a:fillRect/>
          </a:stretch>
        </p:blipFill>
        <p:spPr>
          <a:xfrm>
            <a:off x="279671" y="2730673"/>
            <a:ext cx="6018857" cy="3545354"/>
          </a:xfrm>
          <a:prstGeom prst="rect">
            <a:avLst/>
          </a:prstGeom>
        </p:spPr>
      </p:pic>
    </p:spTree>
    <p:extLst>
      <p:ext uri="{BB962C8B-B14F-4D97-AF65-F5344CB8AC3E}">
        <p14:creationId xmlns:p14="http://schemas.microsoft.com/office/powerpoint/2010/main" val="4266093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71B88-6914-AD03-E17D-95A399D47092}"/>
              </a:ext>
            </a:extLst>
          </p:cNvPr>
          <p:cNvSpPr>
            <a:spLocks noGrp="1"/>
          </p:cNvSpPr>
          <p:nvPr>
            <p:ph idx="1"/>
          </p:nvPr>
        </p:nvSpPr>
        <p:spPr>
          <a:xfrm>
            <a:off x="261198" y="489813"/>
            <a:ext cx="5971308" cy="4802624"/>
          </a:xfrm>
        </p:spPr>
        <p:txBody>
          <a:bodyPr>
            <a:normAutofit lnSpcReduction="10000"/>
          </a:bodyPr>
          <a:lstStyle/>
          <a:p>
            <a:r>
              <a:rPr lang="en-US" altLang="zh-CN" sz="1200" b="0" i="0" u="none" strike="noStrike" baseline="0" dirty="0">
                <a:solidFill>
                  <a:srgbClr val="000000"/>
                </a:solidFill>
                <a:latin typeface="Arial" panose="020B0604020202020204" pitchFamily="34" charset="0"/>
              </a:rPr>
              <a:t>c. Suppose that we want the </a:t>
            </a:r>
            <a:r>
              <a:rPr lang="en-US" altLang="zh-CN" sz="1200" b="0" i="0" u="none" strike="noStrike" baseline="0" dirty="0">
                <a:solidFill>
                  <a:srgbClr val="000000"/>
                </a:solidFill>
                <a:highlight>
                  <a:srgbClr val="00FFFF"/>
                </a:highlight>
                <a:latin typeface="Arial" panose="020B0604020202020204" pitchFamily="34" charset="0"/>
              </a:rPr>
              <a:t>number</a:t>
            </a:r>
            <a:r>
              <a:rPr lang="en-US" altLang="zh-CN" sz="1200" b="0" i="0" u="none" strike="noStrike" baseline="0" dirty="0">
                <a:solidFill>
                  <a:srgbClr val="000000"/>
                </a:solidFill>
                <a:latin typeface="Arial" panose="020B0604020202020204" pitchFamily="34" charset="0"/>
              </a:rPr>
              <a:t> of male employees in </a:t>
            </a:r>
            <a:r>
              <a:rPr lang="en-US" altLang="zh-CN" sz="1200" b="0" i="0" u="none" strike="noStrike" baseline="0" dirty="0">
                <a:solidFill>
                  <a:srgbClr val="000000"/>
                </a:solidFill>
                <a:highlight>
                  <a:srgbClr val="FF00FF"/>
                </a:highlight>
                <a:latin typeface="Arial" panose="020B0604020202020204" pitchFamily="34" charset="0"/>
              </a:rPr>
              <a:t>each</a:t>
            </a:r>
            <a:r>
              <a:rPr lang="en-US" altLang="zh-CN" sz="1200" b="0" i="0" u="none" strike="noStrike" baseline="0" dirty="0">
                <a:solidFill>
                  <a:srgbClr val="000000"/>
                </a:solidFill>
                <a:latin typeface="Arial" panose="020B0604020202020204" pitchFamily="34" charset="0"/>
              </a:rPr>
              <a:t> </a:t>
            </a:r>
            <a:r>
              <a:rPr lang="en-US" altLang="zh-CN" sz="1200" b="0" i="0" u="none" strike="noStrike" baseline="0" dirty="0">
                <a:solidFill>
                  <a:srgbClr val="000000"/>
                </a:solidFill>
                <a:highlight>
                  <a:srgbClr val="FFFF00"/>
                </a:highlight>
                <a:latin typeface="Arial" panose="020B0604020202020204" pitchFamily="34" charset="0"/>
              </a:rPr>
              <a:t>department</a:t>
            </a:r>
            <a:r>
              <a:rPr lang="en-US" altLang="zh-CN" sz="1200" b="0" i="0" u="none" strike="noStrike" baseline="0" dirty="0">
                <a:solidFill>
                  <a:srgbClr val="000000"/>
                </a:solidFill>
                <a:latin typeface="Arial" panose="020B0604020202020204" pitchFamily="34" charset="0"/>
              </a:rPr>
              <a:t> making more than $30,000, rather than the number of all employees. Can we specify this query in SQL? Why or why not? </a:t>
            </a:r>
          </a:p>
          <a:p>
            <a:r>
              <a:rPr lang="en-US" altLang="zh-CN" sz="1200" b="0" i="0" u="none" strike="noStrike" baseline="0" dirty="0">
                <a:solidFill>
                  <a:srgbClr val="000000"/>
                </a:solidFill>
                <a:latin typeface="Arial" panose="020B0604020202020204" pitchFamily="34" charset="0"/>
              </a:rPr>
              <a:t>SELECT D.DNAME, COUNT(*)</a:t>
            </a:r>
          </a:p>
          <a:p>
            <a:r>
              <a:rPr lang="en-US" altLang="zh-CN" sz="1200" b="0" i="0" u="none" strike="noStrike" baseline="0" dirty="0">
                <a:solidFill>
                  <a:srgbClr val="000000"/>
                </a:solidFill>
                <a:latin typeface="Arial" panose="020B0604020202020204" pitchFamily="34" charset="0"/>
              </a:rPr>
              <a:t>FROM DEPARTMENT D, EMPLOYEE E</a:t>
            </a:r>
          </a:p>
          <a:p>
            <a:r>
              <a:rPr lang="en-US" altLang="zh-CN" sz="1200" b="0" i="0" u="none" strike="noStrike" baseline="0" dirty="0">
                <a:solidFill>
                  <a:srgbClr val="000000"/>
                </a:solidFill>
                <a:latin typeface="Arial" panose="020B0604020202020204" pitchFamily="34" charset="0"/>
              </a:rPr>
              <a:t>WHERE D.DNUMBER = E.DNO AND E.SEX='M' AND E.DNO IN (</a:t>
            </a:r>
          </a:p>
          <a:p>
            <a:r>
              <a:rPr lang="en-US" altLang="zh-CN" sz="1200" b="0" i="0" u="none" strike="noStrike" baseline="0" dirty="0">
                <a:solidFill>
                  <a:srgbClr val="000000"/>
                </a:solidFill>
                <a:latin typeface="Arial" panose="020B0604020202020204" pitchFamily="34" charset="0"/>
              </a:rPr>
              <a:t>    SELECT DNO</a:t>
            </a:r>
          </a:p>
          <a:p>
            <a:r>
              <a:rPr lang="en-US" altLang="zh-CN" sz="1200" b="0" i="0" u="none" strike="noStrike" baseline="0" dirty="0">
                <a:solidFill>
                  <a:srgbClr val="000000"/>
                </a:solidFill>
                <a:latin typeface="Arial" panose="020B0604020202020204" pitchFamily="34" charset="0"/>
              </a:rPr>
              <a:t>    FROM EMPLOYEE</a:t>
            </a:r>
          </a:p>
          <a:p>
            <a:r>
              <a:rPr lang="en-US" altLang="zh-CN" sz="1200" b="0" i="0" u="none" strike="noStrike" baseline="0" dirty="0">
                <a:solidFill>
                  <a:srgbClr val="000000"/>
                </a:solidFill>
                <a:latin typeface="Arial" panose="020B0604020202020204" pitchFamily="34" charset="0"/>
              </a:rPr>
              <a:t>    GROUP BY DNO</a:t>
            </a:r>
          </a:p>
          <a:p>
            <a:r>
              <a:rPr lang="en-US" altLang="zh-CN" sz="1200" b="0" i="0" u="none" strike="noStrike" baseline="0" dirty="0">
                <a:solidFill>
                  <a:srgbClr val="000000"/>
                </a:solidFill>
                <a:latin typeface="Arial" panose="020B0604020202020204" pitchFamily="34" charset="0"/>
              </a:rPr>
              <a:t>    HAVING AVG(SALARY) &gt; 30000</a:t>
            </a:r>
          </a:p>
          <a:p>
            <a:r>
              <a:rPr lang="en-US" altLang="zh-CN" sz="1200" b="0" i="0" u="none" strike="noStrike" baseline="0" dirty="0">
                <a:solidFill>
                  <a:srgbClr val="000000"/>
                </a:solidFill>
                <a:latin typeface="Arial" panose="020B0604020202020204" pitchFamily="34" charset="0"/>
              </a:rPr>
              <a:t>)</a:t>
            </a:r>
          </a:p>
          <a:p>
            <a:r>
              <a:rPr lang="en-US" altLang="zh-CN" sz="1200" b="0" i="0" u="none" strike="noStrike" baseline="0" dirty="0">
                <a:solidFill>
                  <a:srgbClr val="000000"/>
                </a:solidFill>
                <a:latin typeface="Arial" panose="020B0604020202020204" pitchFamily="34" charset="0"/>
              </a:rPr>
              <a:t>GROUP BY D.DNAME;</a:t>
            </a:r>
          </a:p>
          <a:p>
            <a:endParaRPr lang="en-US" altLang="zh-CN" sz="1200" b="0" i="0" u="none" strike="noStrike" baseline="0" dirty="0">
              <a:solidFill>
                <a:srgbClr val="000000"/>
              </a:solidFill>
              <a:latin typeface="Arial" panose="020B0604020202020204" pitchFamily="34" charset="0"/>
            </a:endParaRPr>
          </a:p>
          <a:p>
            <a:r>
              <a:rPr lang="en-US" altLang="zh-CN" sz="1200" b="0" i="0" u="none" strike="noStrike" baseline="0" dirty="0">
                <a:solidFill>
                  <a:srgbClr val="000000"/>
                </a:solidFill>
                <a:latin typeface="Arial" panose="020B0604020202020204" pitchFamily="34" charset="0"/>
              </a:rPr>
              <a:t> </a:t>
            </a:r>
          </a:p>
        </p:txBody>
      </p:sp>
      <p:pic>
        <p:nvPicPr>
          <p:cNvPr id="7" name="图片 6">
            <a:extLst>
              <a:ext uri="{FF2B5EF4-FFF2-40B4-BE49-F238E27FC236}">
                <a16:creationId xmlns:a16="http://schemas.microsoft.com/office/drawing/2014/main" id="{16A7C5BD-4FA0-FAF9-28B3-6CD57580DECB}"/>
              </a:ext>
            </a:extLst>
          </p:cNvPr>
          <p:cNvPicPr>
            <a:picLocks noChangeAspect="1"/>
          </p:cNvPicPr>
          <p:nvPr/>
        </p:nvPicPr>
        <p:blipFill>
          <a:blip r:embed="rId3"/>
          <a:stretch>
            <a:fillRect/>
          </a:stretch>
        </p:blipFill>
        <p:spPr>
          <a:xfrm>
            <a:off x="6428508" y="0"/>
            <a:ext cx="5652655" cy="6858000"/>
          </a:xfrm>
          <a:prstGeom prst="rect">
            <a:avLst/>
          </a:prstGeom>
        </p:spPr>
      </p:pic>
    </p:spTree>
    <p:extLst>
      <p:ext uri="{BB962C8B-B14F-4D97-AF65-F5344CB8AC3E}">
        <p14:creationId xmlns:p14="http://schemas.microsoft.com/office/powerpoint/2010/main" val="13439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2. Write a SQL query to find all students who major in Computer Science.</a:t>
            </a:r>
            <a:endParaRPr lang="zh-CN" altLang="en-US" dirty="0"/>
          </a:p>
        </p:txBody>
      </p:sp>
    </p:spTree>
    <p:extLst>
      <p:ext uri="{BB962C8B-B14F-4D97-AF65-F5344CB8AC3E}">
        <p14:creationId xmlns:p14="http://schemas.microsoft.com/office/powerpoint/2010/main" val="1146804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9EA2-D11B-D472-F05D-4C6F87AAE183}"/>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23FA162F-A614-F06A-B123-537DFAD5DBAC}"/>
              </a:ext>
            </a:extLst>
          </p:cNvPr>
          <p:cNvSpPr>
            <a:spLocks noGrp="1"/>
          </p:cNvSpPr>
          <p:nvPr>
            <p:ph idx="1"/>
          </p:nvPr>
        </p:nvSpPr>
        <p:spPr/>
        <p:txBody>
          <a:bodyPr/>
          <a:lstStyle/>
          <a:p>
            <a:r>
              <a:rPr lang="en-US" altLang="zh-CN" sz="1800" b="0" i="0" u="none" strike="noStrike" baseline="0" dirty="0">
                <a:solidFill>
                  <a:srgbClr val="000000"/>
                </a:solidFill>
                <a:latin typeface="Arial" panose="020B0604020202020204" pitchFamily="34" charset="0"/>
              </a:rPr>
              <a:t> Review three SQL programming approaches. What is the impedance mismatch problem? </a:t>
            </a:r>
            <a:endParaRPr lang="zh-CN" altLang="en-US" dirty="0"/>
          </a:p>
        </p:txBody>
      </p:sp>
    </p:spTree>
    <p:extLst>
      <p:ext uri="{BB962C8B-B14F-4D97-AF65-F5344CB8AC3E}">
        <p14:creationId xmlns:p14="http://schemas.microsoft.com/office/powerpoint/2010/main" val="3486894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A162F-A614-F06A-B123-537DFAD5DBAC}"/>
              </a:ext>
            </a:extLst>
          </p:cNvPr>
          <p:cNvSpPr>
            <a:spLocks noGrp="1"/>
          </p:cNvSpPr>
          <p:nvPr>
            <p:ph idx="1"/>
          </p:nvPr>
        </p:nvSpPr>
        <p:spPr>
          <a:xfrm>
            <a:off x="1293091" y="2105890"/>
            <a:ext cx="9605818" cy="3325092"/>
          </a:xfrm>
        </p:spPr>
        <p:txBody>
          <a:bodyPr>
            <a:normAutofit/>
          </a:bodyPr>
          <a:lstStyle/>
          <a:p>
            <a:pPr algn="l"/>
            <a:r>
              <a:rPr lang="en-US" altLang="zh-CN" sz="1800" b="1" i="0" dirty="0">
                <a:solidFill>
                  <a:srgbClr val="374151"/>
                </a:solidFill>
                <a:effectLst/>
                <a:latin typeface="Söhne"/>
              </a:rPr>
              <a:t>Embedded SQL</a:t>
            </a:r>
            <a:r>
              <a:rPr lang="en-US" altLang="zh-CN" sz="1800" b="0" i="0" dirty="0">
                <a:solidFill>
                  <a:srgbClr val="374151"/>
                </a:solidFill>
                <a:effectLst/>
                <a:latin typeface="Söhne"/>
              </a:rPr>
              <a:t>:</a:t>
            </a:r>
          </a:p>
          <a:p>
            <a:pPr algn="l">
              <a:buFont typeface="Arial" panose="020B0604020202020204" pitchFamily="34" charset="0"/>
              <a:buChar char="•"/>
            </a:pPr>
            <a:r>
              <a:rPr lang="en-US" altLang="zh-CN" sz="1800" b="0" i="0" dirty="0">
                <a:solidFill>
                  <a:srgbClr val="374151"/>
                </a:solidFill>
                <a:effectLst/>
                <a:latin typeface="Söhne"/>
              </a:rPr>
              <a:t>In this approach, SQL statements are embedded directly within a host programming language (like C or COBOL).</a:t>
            </a:r>
          </a:p>
          <a:p>
            <a:pPr algn="l">
              <a:buFont typeface="Arial" panose="020B0604020202020204" pitchFamily="34" charset="0"/>
              <a:buChar char="•"/>
            </a:pPr>
            <a:r>
              <a:rPr lang="en-US" altLang="zh-CN" sz="1800" b="0" i="0" dirty="0">
                <a:solidFill>
                  <a:srgbClr val="374151"/>
                </a:solidFill>
                <a:effectLst/>
                <a:latin typeface="Söhne"/>
              </a:rPr>
              <a:t>Special </a:t>
            </a:r>
            <a:r>
              <a:rPr lang="en-US" altLang="zh-CN" sz="1800" b="0" i="0" dirty="0" err="1">
                <a:solidFill>
                  <a:srgbClr val="374151"/>
                </a:solidFill>
                <a:effectLst/>
                <a:latin typeface="Söhne"/>
              </a:rPr>
              <a:t>precompilers</a:t>
            </a:r>
            <a:r>
              <a:rPr lang="en-US" altLang="zh-CN" sz="1800" b="0" i="0" dirty="0">
                <a:solidFill>
                  <a:srgbClr val="374151"/>
                </a:solidFill>
                <a:effectLst/>
                <a:latin typeface="Söhne"/>
              </a:rPr>
              <a:t> are used to parse the embedded SQL code and transform it into native calls of the host language.</a:t>
            </a:r>
          </a:p>
          <a:p>
            <a:pPr algn="l">
              <a:buFont typeface="Arial" panose="020B0604020202020204" pitchFamily="34" charset="0"/>
              <a:buChar char="•"/>
            </a:pPr>
            <a:r>
              <a:rPr lang="en-US" altLang="zh-CN" sz="1800" b="0" i="0" dirty="0">
                <a:solidFill>
                  <a:srgbClr val="374151"/>
                </a:solidFill>
                <a:effectLst/>
                <a:latin typeface="Söhne"/>
              </a:rPr>
              <a:t>It allows for a tight integration between SQL database operations and procedural logic of the application.</a:t>
            </a:r>
          </a:p>
          <a:p>
            <a:endParaRPr lang="zh-CN" altLang="en-US" sz="2400" dirty="0"/>
          </a:p>
        </p:txBody>
      </p:sp>
    </p:spTree>
    <p:extLst>
      <p:ext uri="{BB962C8B-B14F-4D97-AF65-F5344CB8AC3E}">
        <p14:creationId xmlns:p14="http://schemas.microsoft.com/office/powerpoint/2010/main" val="26274637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BF8CE-65D1-397C-4757-85C617563B4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FA2286-0E87-0AAD-A730-191452C5CA75}"/>
              </a:ext>
            </a:extLst>
          </p:cNvPr>
          <p:cNvSpPr>
            <a:spLocks noGrp="1"/>
          </p:cNvSpPr>
          <p:nvPr>
            <p:ph idx="1"/>
          </p:nvPr>
        </p:nvSpPr>
        <p:spPr/>
        <p:txBody>
          <a:bodyPr>
            <a:normAutofit/>
          </a:bodyPr>
          <a:lstStyle/>
          <a:p>
            <a:pPr algn="l"/>
            <a:r>
              <a:rPr lang="en-US" altLang="zh-CN" sz="2000" b="1" i="0" dirty="0">
                <a:solidFill>
                  <a:srgbClr val="374151"/>
                </a:solidFill>
                <a:effectLst/>
                <a:latin typeface="Söhne"/>
              </a:rPr>
              <a:t>Dynamic SQL</a:t>
            </a:r>
            <a:r>
              <a:rPr lang="en-US" altLang="zh-CN" sz="2000" b="0" i="0" dirty="0">
                <a:solidFill>
                  <a:srgbClr val="374151"/>
                </a:solidFill>
                <a:effectLst/>
                <a:latin typeface="Söhne"/>
              </a:rPr>
              <a:t>:</a:t>
            </a:r>
          </a:p>
          <a:p>
            <a:pPr algn="l">
              <a:buFont typeface="Arial" panose="020B0604020202020204" pitchFamily="34" charset="0"/>
              <a:buChar char="•"/>
            </a:pPr>
            <a:r>
              <a:rPr lang="en-US" altLang="zh-CN" sz="2000" b="0" i="0" dirty="0">
                <a:solidFill>
                  <a:srgbClr val="374151"/>
                </a:solidFill>
                <a:effectLst/>
                <a:latin typeface="Söhne"/>
              </a:rPr>
              <a:t>Unlike embedded SQL, which requires that SQL statements be known at compile time, dynamic SQL allows SQL statements to be constructed and executed at runtime.</a:t>
            </a:r>
          </a:p>
          <a:p>
            <a:pPr algn="l">
              <a:buFont typeface="Arial" panose="020B0604020202020204" pitchFamily="34" charset="0"/>
              <a:buChar char="•"/>
            </a:pPr>
            <a:r>
              <a:rPr lang="en-US" altLang="zh-CN" sz="2000" b="0" i="0" dirty="0">
                <a:solidFill>
                  <a:srgbClr val="374151"/>
                </a:solidFill>
                <a:effectLst/>
                <a:latin typeface="Söhne"/>
              </a:rPr>
              <a:t>This is useful for applications that need to generate SQL statements on-the-fly based on user input or other runtime factors.</a:t>
            </a:r>
          </a:p>
          <a:p>
            <a:endParaRPr lang="zh-CN" altLang="en-US" dirty="0"/>
          </a:p>
        </p:txBody>
      </p:sp>
    </p:spTree>
    <p:extLst>
      <p:ext uri="{BB962C8B-B14F-4D97-AF65-F5344CB8AC3E}">
        <p14:creationId xmlns:p14="http://schemas.microsoft.com/office/powerpoint/2010/main" val="378389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60432-213A-92F8-E0DA-0F460731308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B88987-1759-3427-ABE0-161129E06E0F}"/>
              </a:ext>
            </a:extLst>
          </p:cNvPr>
          <p:cNvSpPr>
            <a:spLocks noGrp="1"/>
          </p:cNvSpPr>
          <p:nvPr>
            <p:ph idx="1"/>
          </p:nvPr>
        </p:nvSpPr>
        <p:spPr/>
        <p:txBody>
          <a:bodyPr/>
          <a:lstStyle/>
          <a:p>
            <a:pPr algn="l"/>
            <a:r>
              <a:rPr lang="en-US" altLang="zh-CN" sz="1800" b="1" i="0" dirty="0">
                <a:solidFill>
                  <a:srgbClr val="374151"/>
                </a:solidFill>
                <a:effectLst/>
                <a:latin typeface="Söhne"/>
              </a:rPr>
              <a:t>ORM (Object-Relational Mapping)</a:t>
            </a:r>
            <a:r>
              <a:rPr lang="en-US" altLang="zh-CN" sz="1800" b="0" i="0" dirty="0">
                <a:solidFill>
                  <a:srgbClr val="374151"/>
                </a:solidFill>
                <a:effectLst/>
                <a:latin typeface="Söhne"/>
              </a:rPr>
              <a:t>:</a:t>
            </a:r>
          </a:p>
          <a:p>
            <a:pPr algn="l">
              <a:buFont typeface="Arial" panose="020B0604020202020204" pitchFamily="34" charset="0"/>
              <a:buChar char="•"/>
            </a:pPr>
            <a:r>
              <a:rPr lang="en-US" altLang="zh-CN" sz="1800" b="0" i="0" dirty="0">
                <a:solidFill>
                  <a:srgbClr val="374151"/>
                </a:solidFill>
                <a:effectLst/>
                <a:latin typeface="Söhne"/>
              </a:rPr>
              <a:t>ORM is a programming technique that maps data between an object-oriented programming language and a relational database.</a:t>
            </a:r>
          </a:p>
          <a:p>
            <a:pPr algn="l">
              <a:buFont typeface="Arial" panose="020B0604020202020204" pitchFamily="34" charset="0"/>
              <a:buChar char="•"/>
            </a:pPr>
            <a:r>
              <a:rPr lang="en-US" altLang="zh-CN" sz="1800" b="0" i="0" dirty="0">
                <a:solidFill>
                  <a:srgbClr val="374151"/>
                </a:solidFill>
                <a:effectLst/>
                <a:latin typeface="Söhne"/>
              </a:rPr>
              <a:t>It abstracts the database interaction and allows developers to interact with databases using object-oriented constructs rather than writing raw SQL queries.</a:t>
            </a:r>
          </a:p>
          <a:p>
            <a:pPr algn="l">
              <a:buFont typeface="Arial" panose="020B0604020202020204" pitchFamily="34" charset="0"/>
              <a:buChar char="•"/>
            </a:pPr>
            <a:r>
              <a:rPr lang="en-US" altLang="zh-CN" sz="1800" b="0" i="0" dirty="0">
                <a:solidFill>
                  <a:srgbClr val="374151"/>
                </a:solidFill>
                <a:effectLst/>
                <a:latin typeface="Söhne"/>
              </a:rPr>
              <a:t>Common ORM frameworks include Hibernate (Java), Entity Framework (.NET), and </a:t>
            </a:r>
            <a:r>
              <a:rPr lang="en-US" altLang="zh-CN" sz="1800" b="0" i="0" dirty="0" err="1">
                <a:solidFill>
                  <a:srgbClr val="374151"/>
                </a:solidFill>
                <a:effectLst/>
                <a:latin typeface="Söhne"/>
              </a:rPr>
              <a:t>SQLAlchemy</a:t>
            </a:r>
            <a:r>
              <a:rPr lang="en-US" altLang="zh-CN" sz="1800" b="0" i="0" dirty="0">
                <a:solidFill>
                  <a:srgbClr val="374151"/>
                </a:solidFill>
                <a:effectLst/>
                <a:latin typeface="Söhne"/>
              </a:rPr>
              <a:t> (Python).</a:t>
            </a:r>
          </a:p>
          <a:p>
            <a:endParaRPr lang="zh-CN" altLang="en-US" dirty="0"/>
          </a:p>
        </p:txBody>
      </p:sp>
    </p:spTree>
    <p:extLst>
      <p:ext uri="{BB962C8B-B14F-4D97-AF65-F5344CB8AC3E}">
        <p14:creationId xmlns:p14="http://schemas.microsoft.com/office/powerpoint/2010/main" val="191875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C99433-FF58-B916-0746-99BC5907B4AB}"/>
              </a:ext>
            </a:extLst>
          </p:cNvPr>
          <p:cNvSpPr>
            <a:spLocks noGrp="1"/>
          </p:cNvSpPr>
          <p:nvPr>
            <p:ph idx="1"/>
          </p:nvPr>
        </p:nvSpPr>
        <p:spPr>
          <a:xfrm>
            <a:off x="390236" y="308262"/>
            <a:ext cx="11411527" cy="5972463"/>
          </a:xfrm>
        </p:spPr>
        <p:txBody>
          <a:bodyPr>
            <a:normAutofit lnSpcReduction="10000"/>
          </a:bodyPr>
          <a:lstStyle/>
          <a:p>
            <a:pPr algn="l"/>
            <a:r>
              <a:rPr lang="en-US" altLang="zh-CN" b="1" i="0" dirty="0">
                <a:solidFill>
                  <a:srgbClr val="374151"/>
                </a:solidFill>
                <a:effectLst/>
                <a:latin typeface="Söhne"/>
              </a:rPr>
              <a:t>Impedance Mismatch Problem</a:t>
            </a:r>
            <a:r>
              <a:rPr lang="en-US" altLang="zh-CN" b="0" i="0" dirty="0">
                <a:solidFill>
                  <a:srgbClr val="374151"/>
                </a:solidFill>
                <a:effectLst/>
                <a:latin typeface="Söhne"/>
              </a:rPr>
              <a:t>:</a:t>
            </a:r>
          </a:p>
          <a:p>
            <a:pPr algn="l"/>
            <a:r>
              <a:rPr lang="en-US" altLang="zh-CN" b="0" i="0" dirty="0">
                <a:solidFill>
                  <a:srgbClr val="374151"/>
                </a:solidFill>
                <a:effectLst/>
                <a:latin typeface="Söhne"/>
              </a:rPr>
              <a:t>The impedance mismatch problem refers to the fundamental conceptual and technical differences between the object-oriented programming paradigm and the relational database paradigm.</a:t>
            </a:r>
          </a:p>
          <a:p>
            <a:pPr algn="l"/>
            <a:r>
              <a:rPr lang="en-US" altLang="zh-CN" b="0" i="0" dirty="0">
                <a:solidFill>
                  <a:srgbClr val="374151"/>
                </a:solidFill>
                <a:effectLst/>
                <a:latin typeface="Söhne"/>
              </a:rPr>
              <a:t>Some of the key differences and challenges are:</a:t>
            </a:r>
          </a:p>
          <a:p>
            <a:pPr algn="l">
              <a:buFont typeface="Arial" panose="020B0604020202020204" pitchFamily="34" charset="0"/>
              <a:buChar char="•"/>
            </a:pPr>
            <a:r>
              <a:rPr lang="en-US" altLang="zh-CN" b="1" i="0" dirty="0">
                <a:solidFill>
                  <a:srgbClr val="374151"/>
                </a:solidFill>
                <a:effectLst/>
                <a:latin typeface="Söhne"/>
              </a:rPr>
              <a:t>Granularity</a:t>
            </a:r>
            <a:r>
              <a:rPr lang="en-US" altLang="zh-CN" b="0" i="0" dirty="0">
                <a:solidFill>
                  <a:srgbClr val="374151"/>
                </a:solidFill>
                <a:effectLst/>
                <a:latin typeface="Söhne"/>
              </a:rPr>
              <a:t>: Objects can be fine-grained with many properties and methods, whereas relational data is more coarse-grained, typically organized into tables, rows, and columns.</a:t>
            </a:r>
          </a:p>
          <a:p>
            <a:pPr algn="l">
              <a:buFont typeface="Arial" panose="020B0604020202020204" pitchFamily="34" charset="0"/>
              <a:buChar char="•"/>
            </a:pPr>
            <a:r>
              <a:rPr lang="en-US" altLang="zh-CN" b="1" i="0" dirty="0">
                <a:solidFill>
                  <a:srgbClr val="374151"/>
                </a:solidFill>
                <a:effectLst/>
                <a:latin typeface="Söhne"/>
              </a:rPr>
              <a:t>Identity</a:t>
            </a:r>
            <a:r>
              <a:rPr lang="en-US" altLang="zh-CN" b="0" i="0" dirty="0">
                <a:solidFill>
                  <a:srgbClr val="374151"/>
                </a:solidFill>
                <a:effectLst/>
                <a:latin typeface="Söhne"/>
              </a:rPr>
              <a:t>: In OOP, an object's identity is distinct from its state. Two objects can have the same state but different identities. In relational databases, identity is usually based on primary key values.</a:t>
            </a:r>
          </a:p>
          <a:p>
            <a:pPr algn="l">
              <a:buFont typeface="Arial" panose="020B0604020202020204" pitchFamily="34" charset="0"/>
              <a:buChar char="•"/>
            </a:pPr>
            <a:r>
              <a:rPr lang="en-US" altLang="zh-CN" b="1" i="0" dirty="0">
                <a:solidFill>
                  <a:srgbClr val="374151"/>
                </a:solidFill>
                <a:effectLst/>
                <a:latin typeface="Söhne"/>
              </a:rPr>
              <a:t>Relationships</a:t>
            </a:r>
            <a:r>
              <a:rPr lang="en-US" altLang="zh-CN" b="0" i="0" dirty="0">
                <a:solidFill>
                  <a:srgbClr val="374151"/>
                </a:solidFill>
                <a:effectLst/>
                <a:latin typeface="Söhne"/>
              </a:rPr>
              <a:t>: In OOP, objects maintain relationships using pointers, references, or embedded objects. In relational databases, relationships are represented using foreign keys.</a:t>
            </a:r>
          </a:p>
          <a:p>
            <a:pPr algn="l">
              <a:buFont typeface="Arial" panose="020B0604020202020204" pitchFamily="34" charset="0"/>
              <a:buChar char="•"/>
            </a:pPr>
            <a:r>
              <a:rPr lang="en-US" altLang="zh-CN" b="1" i="0" dirty="0">
                <a:solidFill>
                  <a:srgbClr val="374151"/>
                </a:solidFill>
                <a:effectLst/>
                <a:latin typeface="Söhne"/>
              </a:rPr>
              <a:t>Inheritance</a:t>
            </a:r>
            <a:r>
              <a:rPr lang="en-US" altLang="zh-CN" b="0" i="0" dirty="0">
                <a:solidFill>
                  <a:srgbClr val="374151"/>
                </a:solidFill>
                <a:effectLst/>
                <a:latin typeface="Söhne"/>
              </a:rPr>
              <a:t>: Object-oriented languages support inheritance, where objects can inherit properties and behaviors from parent classes. Relational databases don't have a native concept of inheritance.</a:t>
            </a:r>
          </a:p>
          <a:p>
            <a:pPr algn="l"/>
            <a:r>
              <a:rPr lang="en-US" altLang="zh-CN" b="0" i="0" dirty="0">
                <a:solidFill>
                  <a:srgbClr val="374151"/>
                </a:solidFill>
                <a:effectLst/>
                <a:latin typeface="Söhne"/>
              </a:rPr>
              <a:t>ORMs are designed to bridge this mismatch by providing a way to map between object-oriented constructs and relational data models, but they come with their own set of challenges and complexities. Even with ORMs, understanding the underlying principles of relational databases remains crucial for effective data modeling and performance optimization.</a:t>
            </a:r>
          </a:p>
        </p:txBody>
      </p:sp>
    </p:spTree>
    <p:extLst>
      <p:ext uri="{BB962C8B-B14F-4D97-AF65-F5344CB8AC3E}">
        <p14:creationId xmlns:p14="http://schemas.microsoft.com/office/powerpoint/2010/main" val="2625886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zh-CN" altLang="en-US" sz="4800" dirty="0">
                <a:latin typeface="Microsoft YaHei UI" panose="020B0503020204020204" pitchFamily="34" charset="-122"/>
                <a:ea typeface="Microsoft YaHei UI" panose="020B0503020204020204" pitchFamily="34" charset="-122"/>
              </a:rPr>
              <a:t>标题 </a:t>
            </a:r>
            <a:r>
              <a:rPr lang="en-US" altLang="zh-CN" dirty="0">
                <a:latin typeface="Microsoft YaHei UI" panose="020B0503020204020204" pitchFamily="34" charset="-122"/>
                <a:ea typeface="Microsoft YaHei UI" panose="020B0503020204020204" pitchFamily="34" charset="-122"/>
              </a:rPr>
              <a:t>Lorem Ipsum </a:t>
            </a:r>
          </a:p>
        </p:txBody>
      </p:sp>
      <p:graphicFrame>
        <p:nvGraphicFramePr>
          <p:cNvPr id="4" name="表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450549890"/>
              </p:ext>
            </p:extLst>
          </p:nvPr>
        </p:nvGraphicFramePr>
        <p:xfrm>
          <a:off x="1096963" y="2216879"/>
          <a:ext cx="10058400" cy="4134568"/>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pPr rtl="0"/>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2. Write a SQL query to find all students who major in Computer Science.</a:t>
            </a:r>
            <a:endParaRPr lang="zh-CN" altLang="en-US" dirty="0"/>
          </a:p>
        </p:txBody>
      </p:sp>
      <p:sp>
        <p:nvSpPr>
          <p:cNvPr id="5" name="文本框 4">
            <a:extLst>
              <a:ext uri="{FF2B5EF4-FFF2-40B4-BE49-F238E27FC236}">
                <a16:creationId xmlns:a16="http://schemas.microsoft.com/office/drawing/2014/main" id="{093E14AC-37D1-A63B-6416-D2ECEAF3F218}"/>
              </a:ext>
            </a:extLst>
          </p:cNvPr>
          <p:cNvSpPr txBox="1"/>
          <p:nvPr/>
        </p:nvSpPr>
        <p:spPr>
          <a:xfrm>
            <a:off x="1370024" y="2672045"/>
            <a:ext cx="6094948" cy="369332"/>
          </a:xfrm>
          <a:prstGeom prst="rect">
            <a:avLst/>
          </a:prstGeom>
          <a:noFill/>
        </p:spPr>
        <p:txBody>
          <a:bodyPr wrap="square">
            <a:spAutoFit/>
          </a:bodyPr>
          <a:lstStyle/>
          <a:p>
            <a:r>
              <a:rPr lang="zh-CN" altLang="en-US" dirty="0"/>
              <a:t>SELECT * FROM STUDENT WHERE Major = 'CS';</a:t>
            </a:r>
          </a:p>
        </p:txBody>
      </p:sp>
    </p:spTree>
    <p:extLst>
      <p:ext uri="{BB962C8B-B14F-4D97-AF65-F5344CB8AC3E}">
        <p14:creationId xmlns:p14="http://schemas.microsoft.com/office/powerpoint/2010/main" val="257786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3. Write a query to count the number of students in each class.</a:t>
            </a:r>
            <a:endParaRPr lang="zh-CN" altLang="en-US" dirty="0"/>
          </a:p>
        </p:txBody>
      </p:sp>
    </p:spTree>
    <p:extLst>
      <p:ext uri="{BB962C8B-B14F-4D97-AF65-F5344CB8AC3E}">
        <p14:creationId xmlns:p14="http://schemas.microsoft.com/office/powerpoint/2010/main" val="141848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E8895-FFB2-F07C-BB17-8ADF020A491B}"/>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8FA2DBFC-A78D-0FD7-93CB-898C0B0E6FEC}"/>
              </a:ext>
            </a:extLst>
          </p:cNvPr>
          <p:cNvSpPr>
            <a:spLocks noGrp="1"/>
          </p:cNvSpPr>
          <p:nvPr>
            <p:ph idx="1"/>
          </p:nvPr>
        </p:nvSpPr>
        <p:spPr/>
        <p:txBody>
          <a:bodyPr/>
          <a:lstStyle/>
          <a:p>
            <a:r>
              <a:rPr lang="en-US" altLang="zh-CN" dirty="0"/>
              <a:t>3. Write a query to count the number of students in each class.</a:t>
            </a:r>
            <a:endParaRPr lang="zh-CN" altLang="en-US" dirty="0"/>
          </a:p>
        </p:txBody>
      </p:sp>
      <p:sp>
        <p:nvSpPr>
          <p:cNvPr id="5" name="文本框 4">
            <a:extLst>
              <a:ext uri="{FF2B5EF4-FFF2-40B4-BE49-F238E27FC236}">
                <a16:creationId xmlns:a16="http://schemas.microsoft.com/office/drawing/2014/main" id="{3DC4CCFE-4F7E-F19A-34D8-6FC0336E102D}"/>
              </a:ext>
            </a:extLst>
          </p:cNvPr>
          <p:cNvSpPr txBox="1"/>
          <p:nvPr/>
        </p:nvSpPr>
        <p:spPr>
          <a:xfrm>
            <a:off x="1097280" y="2981287"/>
            <a:ext cx="8984768" cy="369332"/>
          </a:xfrm>
          <a:prstGeom prst="rect">
            <a:avLst/>
          </a:prstGeom>
          <a:noFill/>
        </p:spPr>
        <p:txBody>
          <a:bodyPr wrap="square">
            <a:spAutoFit/>
          </a:bodyPr>
          <a:lstStyle/>
          <a:p>
            <a:r>
              <a:rPr lang="zh-CN" altLang="en-US" dirty="0"/>
              <a:t>SELECT Class, COUNT(*) as NumberOfStudents FROM STUDENT GROUP BY Class;</a:t>
            </a:r>
          </a:p>
        </p:txBody>
      </p:sp>
    </p:spTree>
    <p:extLst>
      <p:ext uri="{BB962C8B-B14F-4D97-AF65-F5344CB8AC3E}">
        <p14:creationId xmlns:p14="http://schemas.microsoft.com/office/powerpoint/2010/main" val="190884413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09_TF22712842" id="{ABC71FAE-DE02-4BD5-9C05-DAC96B530BA3}" vid="{7D7A6C1F-AD8A-4622-BDA9-F18BF786B3E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统计数据焦点</Template>
  <TotalTime>745</TotalTime>
  <Words>6830</Words>
  <Application>Microsoft Office PowerPoint</Application>
  <PresentationFormat>宽屏</PresentationFormat>
  <Paragraphs>484</Paragraphs>
  <Slides>65</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Microsoft YaHei UI</vt:lpstr>
      <vt:lpstr>Söhne</vt:lpstr>
      <vt:lpstr>Arial</vt:lpstr>
      <vt:lpstr>Calibri</vt:lpstr>
      <vt:lpstr>Courier New</vt:lpstr>
      <vt:lpstr>Times New Roman</vt:lpstr>
      <vt:lpstr>1_RetrospectVTI</vt:lpstr>
      <vt:lpstr>TUTORIAL 3</vt:lpstr>
      <vt:lpstr>SQL Statement</vt:lpstr>
      <vt:lpstr>PowerPoint 演示文稿</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PowerPoint 演示文稿</vt:lpstr>
      <vt:lpstr>PowerPoint 演示文稿</vt:lpstr>
      <vt:lpstr>PowerPoint 演示文稿</vt:lpstr>
      <vt:lpstr>PowerPoint 演示文稿</vt:lpstr>
      <vt:lpstr>TOPIC 1</vt:lpstr>
      <vt:lpstr>TOPIC 1</vt:lpstr>
      <vt:lpstr>TOPIC 1</vt:lpstr>
      <vt:lpstr>TOPIC 1</vt:lpstr>
      <vt:lpstr>TOPIC 1</vt:lpstr>
      <vt:lpstr>TOPIC 1</vt:lpstr>
      <vt:lpstr>TOPIC 1</vt:lpstr>
      <vt:lpstr>TOPIC 2</vt:lpstr>
      <vt:lpstr>TOPIC 2</vt:lpstr>
      <vt:lpstr>TOPIC 2</vt:lpstr>
      <vt:lpstr>TOPIC 2</vt:lpstr>
      <vt:lpstr>TOPIC 2</vt:lpstr>
      <vt:lpstr>TOPIC 2</vt:lpstr>
      <vt:lpstr>PowerPoint 演示文稿</vt:lpstr>
      <vt:lpstr>PowerPoint 演示文稿</vt:lpstr>
      <vt:lpstr>Topic 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标题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dc:title>
  <dc:creator>Frye Claude</dc:creator>
  <cp:lastModifiedBy>Claude Frye</cp:lastModifiedBy>
  <cp:revision>2</cp:revision>
  <dcterms:created xsi:type="dcterms:W3CDTF">2023-08-12T11:02:11Z</dcterms:created>
  <dcterms:modified xsi:type="dcterms:W3CDTF">2024-03-12T14:30:55Z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