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6"/>
  </p:notesMasterIdLst>
  <p:handoutMasterIdLst>
    <p:handoutMasterId r:id="rId47"/>
  </p:handoutMasterIdLst>
  <p:sldIdLst>
    <p:sldId id="298" r:id="rId5"/>
    <p:sldId id="332" r:id="rId6"/>
    <p:sldId id="361" r:id="rId7"/>
    <p:sldId id="362" r:id="rId8"/>
    <p:sldId id="363" r:id="rId9"/>
    <p:sldId id="364" r:id="rId10"/>
    <p:sldId id="365" r:id="rId11"/>
    <p:sldId id="366" r:id="rId12"/>
    <p:sldId id="333" r:id="rId13"/>
    <p:sldId id="367" r:id="rId14"/>
    <p:sldId id="334" r:id="rId15"/>
    <p:sldId id="335" r:id="rId16"/>
    <p:sldId id="368" r:id="rId17"/>
    <p:sldId id="336" r:id="rId18"/>
    <p:sldId id="369" r:id="rId19"/>
    <p:sldId id="370" r:id="rId20"/>
    <p:sldId id="371" r:id="rId21"/>
    <p:sldId id="338" r:id="rId22"/>
    <p:sldId id="339" r:id="rId23"/>
    <p:sldId id="340" r:id="rId24"/>
    <p:sldId id="341" r:id="rId25"/>
    <p:sldId id="372" r:id="rId26"/>
    <p:sldId id="342" r:id="rId27"/>
    <p:sldId id="343" r:id="rId28"/>
    <p:sldId id="344" r:id="rId29"/>
    <p:sldId id="345" r:id="rId30"/>
    <p:sldId id="346" r:id="rId31"/>
    <p:sldId id="347" r:id="rId32"/>
    <p:sldId id="348" r:id="rId33"/>
    <p:sldId id="349" r:id="rId34"/>
    <p:sldId id="350" r:id="rId35"/>
    <p:sldId id="352" r:id="rId36"/>
    <p:sldId id="353" r:id="rId37"/>
    <p:sldId id="351" r:id="rId38"/>
    <p:sldId id="354" r:id="rId39"/>
    <p:sldId id="355" r:id="rId40"/>
    <p:sldId id="356" r:id="rId41"/>
    <p:sldId id="357" r:id="rId42"/>
    <p:sldId id="358" r:id="rId43"/>
    <p:sldId id="359" r:id="rId44"/>
    <p:sldId id="360"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E457D-79BF-450F-99B7-316050CA6B48}" v="13" dt="2024-05-01T08:06:01.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e Frye" userId="4099b47e18cb8692" providerId="LiveId" clId="{A34E457D-79BF-450F-99B7-316050CA6B48}"/>
    <pc:docChg chg="undo custSel addSld delSld modSld">
      <pc:chgData name="Claude Frye" userId="4099b47e18cb8692" providerId="LiveId" clId="{A34E457D-79BF-450F-99B7-316050CA6B48}" dt="2024-05-01T08:10:22.360" v="167" actId="11"/>
      <pc:docMkLst>
        <pc:docMk/>
      </pc:docMkLst>
      <pc:sldChg chg="addSp delSp modSp mod">
        <pc:chgData name="Claude Frye" userId="4099b47e18cb8692" providerId="LiveId" clId="{A34E457D-79BF-450F-99B7-316050CA6B48}" dt="2024-05-01T07:31:00.254" v="129" actId="478"/>
        <pc:sldMkLst>
          <pc:docMk/>
          <pc:sldMk cId="193143965" sldId="298"/>
        </pc:sldMkLst>
        <pc:spChg chg="mod">
          <ac:chgData name="Claude Frye" userId="4099b47e18cb8692" providerId="LiveId" clId="{A34E457D-79BF-450F-99B7-316050CA6B48}" dt="2024-05-01T07:30:05.719" v="127" actId="20577"/>
          <ac:spMkLst>
            <pc:docMk/>
            <pc:sldMk cId="193143965" sldId="298"/>
            <ac:spMk id="2" creationId="{9AB2EA78-AEB3-469B-9025-3B17201A457B}"/>
          </ac:spMkLst>
        </pc:spChg>
        <pc:spChg chg="del">
          <ac:chgData name="Claude Frye" userId="4099b47e18cb8692" providerId="LiveId" clId="{A34E457D-79BF-450F-99B7-316050CA6B48}" dt="2024-05-01T07:30:10.142" v="128" actId="478"/>
          <ac:spMkLst>
            <pc:docMk/>
            <pc:sldMk cId="193143965" sldId="298"/>
            <ac:spMk id="3" creationId="{255E1F2F-E259-4EA8-9FFD-3A10AF541859}"/>
          </ac:spMkLst>
        </pc:spChg>
        <pc:spChg chg="add del mod">
          <ac:chgData name="Claude Frye" userId="4099b47e18cb8692" providerId="LiveId" clId="{A34E457D-79BF-450F-99B7-316050CA6B48}" dt="2024-05-01T07:31:00.254" v="129" actId="478"/>
          <ac:spMkLst>
            <pc:docMk/>
            <pc:sldMk cId="193143965" sldId="298"/>
            <ac:spMk id="6" creationId="{A62B1E6A-27A7-4ACD-7C6C-3936CD970168}"/>
          </ac:spMkLst>
        </pc:spChg>
      </pc:sldChg>
      <pc:sldChg chg="del">
        <pc:chgData name="Claude Frye" userId="4099b47e18cb8692" providerId="LiveId" clId="{A34E457D-79BF-450F-99B7-316050CA6B48}" dt="2024-05-01T07:06:27.384" v="118" actId="47"/>
        <pc:sldMkLst>
          <pc:docMk/>
          <pc:sldMk cId="2933514334" sldId="300"/>
        </pc:sldMkLst>
      </pc:sldChg>
      <pc:sldChg chg="del">
        <pc:chgData name="Claude Frye" userId="4099b47e18cb8692" providerId="LiveId" clId="{A34E457D-79BF-450F-99B7-316050CA6B48}" dt="2024-05-01T07:44:52.140" v="130" actId="47"/>
        <pc:sldMkLst>
          <pc:docMk/>
          <pc:sldMk cId="1908760035" sldId="331"/>
        </pc:sldMkLst>
      </pc:sldChg>
      <pc:sldChg chg="modSp mod">
        <pc:chgData name="Claude Frye" userId="4099b47e18cb8692" providerId="LiveId" clId="{A34E457D-79BF-450F-99B7-316050CA6B48}" dt="2024-05-01T06:36:28.205" v="1" actId="6549"/>
        <pc:sldMkLst>
          <pc:docMk/>
          <pc:sldMk cId="3027190608" sldId="332"/>
        </pc:sldMkLst>
        <pc:spChg chg="mod">
          <ac:chgData name="Claude Frye" userId="4099b47e18cb8692" providerId="LiveId" clId="{A34E457D-79BF-450F-99B7-316050CA6B48}" dt="2024-05-01T06:36:28.205" v="1" actId="6549"/>
          <ac:spMkLst>
            <pc:docMk/>
            <pc:sldMk cId="3027190608" sldId="332"/>
            <ac:spMk id="3" creationId="{2D8FF171-A892-ED6D-9433-7428BAF61627}"/>
          </ac:spMkLst>
        </pc:spChg>
      </pc:sldChg>
      <pc:sldChg chg="modSp mod">
        <pc:chgData name="Claude Frye" userId="4099b47e18cb8692" providerId="LiveId" clId="{A34E457D-79BF-450F-99B7-316050CA6B48}" dt="2024-05-01T08:04:53.893" v="139" actId="2711"/>
        <pc:sldMkLst>
          <pc:docMk/>
          <pc:sldMk cId="543202960" sldId="333"/>
        </pc:sldMkLst>
        <pc:spChg chg="mod">
          <ac:chgData name="Claude Frye" userId="4099b47e18cb8692" providerId="LiveId" clId="{A34E457D-79BF-450F-99B7-316050CA6B48}" dt="2024-05-01T08:04:53.893" v="139" actId="2711"/>
          <ac:spMkLst>
            <pc:docMk/>
            <pc:sldMk cId="543202960" sldId="333"/>
            <ac:spMk id="3" creationId="{2D8FF171-A892-ED6D-9433-7428BAF61627}"/>
          </ac:spMkLst>
        </pc:spChg>
      </pc:sldChg>
      <pc:sldChg chg="modSp mod">
        <pc:chgData name="Claude Frye" userId="4099b47e18cb8692" providerId="LiveId" clId="{A34E457D-79BF-450F-99B7-316050CA6B48}" dt="2024-05-01T08:05:09.974" v="141" actId="2711"/>
        <pc:sldMkLst>
          <pc:docMk/>
          <pc:sldMk cId="403891699" sldId="334"/>
        </pc:sldMkLst>
        <pc:spChg chg="mod">
          <ac:chgData name="Claude Frye" userId="4099b47e18cb8692" providerId="LiveId" clId="{A34E457D-79BF-450F-99B7-316050CA6B48}" dt="2024-05-01T08:05:09.974" v="141" actId="2711"/>
          <ac:spMkLst>
            <pc:docMk/>
            <pc:sldMk cId="403891699" sldId="334"/>
            <ac:spMk id="3" creationId="{2D8FF171-A892-ED6D-9433-7428BAF61627}"/>
          </ac:spMkLst>
        </pc:spChg>
      </pc:sldChg>
      <pc:sldChg chg="modSp mod">
        <pc:chgData name="Claude Frye" userId="4099b47e18cb8692" providerId="LiveId" clId="{A34E457D-79BF-450F-99B7-316050CA6B48}" dt="2024-05-01T08:05:14.806" v="142" actId="2711"/>
        <pc:sldMkLst>
          <pc:docMk/>
          <pc:sldMk cId="3918423459" sldId="335"/>
        </pc:sldMkLst>
        <pc:spChg chg="mod">
          <ac:chgData name="Claude Frye" userId="4099b47e18cb8692" providerId="LiveId" clId="{A34E457D-79BF-450F-99B7-316050CA6B48}" dt="2024-05-01T08:05:14.806" v="142" actId="2711"/>
          <ac:spMkLst>
            <pc:docMk/>
            <pc:sldMk cId="3918423459" sldId="335"/>
            <ac:spMk id="3" creationId="{2D8FF171-A892-ED6D-9433-7428BAF61627}"/>
          </ac:spMkLst>
        </pc:spChg>
      </pc:sldChg>
      <pc:sldChg chg="modSp del mod">
        <pc:chgData name="Claude Frye" userId="4099b47e18cb8692" providerId="LiveId" clId="{A34E457D-79BF-450F-99B7-316050CA6B48}" dt="2024-05-01T06:56:15.285" v="95" actId="47"/>
        <pc:sldMkLst>
          <pc:docMk/>
          <pc:sldMk cId="608821974" sldId="337"/>
        </pc:sldMkLst>
        <pc:spChg chg="mod">
          <ac:chgData name="Claude Frye" userId="4099b47e18cb8692" providerId="LiveId" clId="{A34E457D-79BF-450F-99B7-316050CA6B48}" dt="2024-05-01T06:56:00.757" v="90" actId="21"/>
          <ac:spMkLst>
            <pc:docMk/>
            <pc:sldMk cId="608821974" sldId="337"/>
            <ac:spMk id="3" creationId="{69063014-D048-4DEA-98AD-17412826700B}"/>
          </ac:spMkLst>
        </pc:spChg>
      </pc:sldChg>
      <pc:sldChg chg="modSp mod">
        <pc:chgData name="Claude Frye" userId="4099b47e18cb8692" providerId="LiveId" clId="{A34E457D-79BF-450F-99B7-316050CA6B48}" dt="2024-05-01T08:05:32.869" v="144" actId="2711"/>
        <pc:sldMkLst>
          <pc:docMk/>
          <pc:sldMk cId="1346523894" sldId="338"/>
        </pc:sldMkLst>
        <pc:spChg chg="mod">
          <ac:chgData name="Claude Frye" userId="4099b47e18cb8692" providerId="LiveId" clId="{A34E457D-79BF-450F-99B7-316050CA6B48}" dt="2024-05-01T08:05:32.869" v="144" actId="2711"/>
          <ac:spMkLst>
            <pc:docMk/>
            <pc:sldMk cId="1346523894" sldId="338"/>
            <ac:spMk id="3" creationId="{69063014-D048-4DEA-98AD-17412826700B}"/>
          </ac:spMkLst>
        </pc:spChg>
      </pc:sldChg>
      <pc:sldChg chg="modSp mod">
        <pc:chgData name="Claude Frye" userId="4099b47e18cb8692" providerId="LiveId" clId="{A34E457D-79BF-450F-99B7-316050CA6B48}" dt="2024-05-01T08:06:14.421" v="146" actId="2711"/>
        <pc:sldMkLst>
          <pc:docMk/>
          <pc:sldMk cId="3219950299" sldId="339"/>
        </pc:sldMkLst>
        <pc:spChg chg="mod">
          <ac:chgData name="Claude Frye" userId="4099b47e18cb8692" providerId="LiveId" clId="{A34E457D-79BF-450F-99B7-316050CA6B48}" dt="2024-05-01T08:06:14.421" v="146" actId="2711"/>
          <ac:spMkLst>
            <pc:docMk/>
            <pc:sldMk cId="3219950299" sldId="339"/>
            <ac:spMk id="3" creationId="{69063014-D048-4DEA-98AD-17412826700B}"/>
          </ac:spMkLst>
        </pc:spChg>
      </pc:sldChg>
      <pc:sldChg chg="addSp delSp modSp mod">
        <pc:chgData name="Claude Frye" userId="4099b47e18cb8692" providerId="LiveId" clId="{A34E457D-79BF-450F-99B7-316050CA6B48}" dt="2024-05-01T08:07:26.629" v="147" actId="2711"/>
        <pc:sldMkLst>
          <pc:docMk/>
          <pc:sldMk cId="1064191182" sldId="341"/>
        </pc:sldMkLst>
        <pc:spChg chg="mod">
          <ac:chgData name="Claude Frye" userId="4099b47e18cb8692" providerId="LiveId" clId="{A34E457D-79BF-450F-99B7-316050CA6B48}" dt="2024-05-01T08:07:26.629" v="147" actId="2711"/>
          <ac:spMkLst>
            <pc:docMk/>
            <pc:sldMk cId="1064191182" sldId="341"/>
            <ac:spMk id="3" creationId="{CCDD8ECE-2BCE-8837-F249-270DC6F11DDF}"/>
          </ac:spMkLst>
        </pc:spChg>
        <pc:picChg chg="add del">
          <ac:chgData name="Claude Frye" userId="4099b47e18cb8692" providerId="LiveId" clId="{A34E457D-79BF-450F-99B7-316050CA6B48}" dt="2024-05-01T06:58:17.150" v="114" actId="22"/>
          <ac:picMkLst>
            <pc:docMk/>
            <pc:sldMk cId="1064191182" sldId="341"/>
            <ac:picMk id="5" creationId="{14DEC82B-C209-61B2-1B1F-54478457E5DA}"/>
          </ac:picMkLst>
        </pc:picChg>
      </pc:sldChg>
      <pc:sldChg chg="modSp mod">
        <pc:chgData name="Claude Frye" userId="4099b47e18cb8692" providerId="LiveId" clId="{A34E457D-79BF-450F-99B7-316050CA6B48}" dt="2024-05-01T08:07:46.693" v="148" actId="2711"/>
        <pc:sldMkLst>
          <pc:docMk/>
          <pc:sldMk cId="1058561976" sldId="342"/>
        </pc:sldMkLst>
        <pc:spChg chg="mod">
          <ac:chgData name="Claude Frye" userId="4099b47e18cb8692" providerId="LiveId" clId="{A34E457D-79BF-450F-99B7-316050CA6B48}" dt="2024-05-01T08:07:46.693" v="148" actId="2711"/>
          <ac:spMkLst>
            <pc:docMk/>
            <pc:sldMk cId="1058561976" sldId="342"/>
            <ac:spMk id="3" creationId="{CCDD8ECE-2BCE-8837-F249-270DC6F11DDF}"/>
          </ac:spMkLst>
        </pc:spChg>
      </pc:sldChg>
      <pc:sldChg chg="modSp mod">
        <pc:chgData name="Claude Frye" userId="4099b47e18cb8692" providerId="LiveId" clId="{A34E457D-79BF-450F-99B7-316050CA6B48}" dt="2024-05-01T08:08:11.787" v="153" actId="27636"/>
        <pc:sldMkLst>
          <pc:docMk/>
          <pc:sldMk cId="1436698400" sldId="344"/>
        </pc:sldMkLst>
        <pc:spChg chg="mod">
          <ac:chgData name="Claude Frye" userId="4099b47e18cb8692" providerId="LiveId" clId="{A34E457D-79BF-450F-99B7-316050CA6B48}" dt="2024-05-01T08:08:11.787" v="153" actId="27636"/>
          <ac:spMkLst>
            <pc:docMk/>
            <pc:sldMk cId="1436698400" sldId="344"/>
            <ac:spMk id="3" creationId="{8A2A43A9-081A-2EB4-5650-518923B876DC}"/>
          </ac:spMkLst>
        </pc:spChg>
      </pc:sldChg>
      <pc:sldChg chg="modSp mod">
        <pc:chgData name="Claude Frye" userId="4099b47e18cb8692" providerId="LiveId" clId="{A34E457D-79BF-450F-99B7-316050CA6B48}" dt="2024-05-01T08:08:34.453" v="154" actId="2711"/>
        <pc:sldMkLst>
          <pc:docMk/>
          <pc:sldMk cId="717716562" sldId="345"/>
        </pc:sldMkLst>
        <pc:spChg chg="mod">
          <ac:chgData name="Claude Frye" userId="4099b47e18cb8692" providerId="LiveId" clId="{A34E457D-79BF-450F-99B7-316050CA6B48}" dt="2024-05-01T08:08:34.453" v="154" actId="2711"/>
          <ac:spMkLst>
            <pc:docMk/>
            <pc:sldMk cId="717716562" sldId="345"/>
            <ac:spMk id="3" creationId="{8A2A43A9-081A-2EB4-5650-518923B876DC}"/>
          </ac:spMkLst>
        </pc:spChg>
      </pc:sldChg>
      <pc:sldChg chg="modSp mod">
        <pc:chgData name="Claude Frye" userId="4099b47e18cb8692" providerId="LiveId" clId="{A34E457D-79BF-450F-99B7-316050CA6B48}" dt="2024-05-01T08:08:56.359" v="157" actId="27636"/>
        <pc:sldMkLst>
          <pc:docMk/>
          <pc:sldMk cId="2610773901" sldId="347"/>
        </pc:sldMkLst>
        <pc:spChg chg="mod">
          <ac:chgData name="Claude Frye" userId="4099b47e18cb8692" providerId="LiveId" clId="{A34E457D-79BF-450F-99B7-316050CA6B48}" dt="2024-05-01T08:08:56.359" v="157" actId="27636"/>
          <ac:spMkLst>
            <pc:docMk/>
            <pc:sldMk cId="2610773901" sldId="347"/>
            <ac:spMk id="3" creationId="{8A2A43A9-081A-2EB4-5650-518923B876DC}"/>
          </ac:spMkLst>
        </pc:spChg>
      </pc:sldChg>
      <pc:sldChg chg="modSp mod">
        <pc:chgData name="Claude Frye" userId="4099b47e18cb8692" providerId="LiveId" clId="{A34E457D-79BF-450F-99B7-316050CA6B48}" dt="2024-05-01T08:09:09.207" v="158" actId="2711"/>
        <pc:sldMkLst>
          <pc:docMk/>
          <pc:sldMk cId="130058498" sldId="350"/>
        </pc:sldMkLst>
        <pc:spChg chg="mod">
          <ac:chgData name="Claude Frye" userId="4099b47e18cb8692" providerId="LiveId" clId="{A34E457D-79BF-450F-99B7-316050CA6B48}" dt="2024-05-01T08:09:09.207" v="158" actId="2711"/>
          <ac:spMkLst>
            <pc:docMk/>
            <pc:sldMk cId="130058498" sldId="350"/>
            <ac:spMk id="3" creationId="{81CA8670-CEE4-D36A-083B-115C3774FAED}"/>
          </ac:spMkLst>
        </pc:spChg>
      </pc:sldChg>
      <pc:sldChg chg="modSp mod">
        <pc:chgData name="Claude Frye" userId="4099b47e18cb8692" providerId="LiveId" clId="{A34E457D-79BF-450F-99B7-316050CA6B48}" dt="2024-05-01T08:09:31.992" v="161" actId="2711"/>
        <pc:sldMkLst>
          <pc:docMk/>
          <pc:sldMk cId="3062894954" sldId="351"/>
        </pc:sldMkLst>
        <pc:spChg chg="mod">
          <ac:chgData name="Claude Frye" userId="4099b47e18cb8692" providerId="LiveId" clId="{A34E457D-79BF-450F-99B7-316050CA6B48}" dt="2024-05-01T08:09:31.992" v="161" actId="2711"/>
          <ac:spMkLst>
            <pc:docMk/>
            <pc:sldMk cId="3062894954" sldId="351"/>
            <ac:spMk id="3" creationId="{AC71F10A-4E17-BE56-8B5B-20A19729550D}"/>
          </ac:spMkLst>
        </pc:spChg>
      </pc:sldChg>
      <pc:sldChg chg="modSp mod">
        <pc:chgData name="Claude Frye" userId="4099b47e18cb8692" providerId="LiveId" clId="{A34E457D-79BF-450F-99B7-316050CA6B48}" dt="2024-05-01T08:09:21.270" v="159" actId="2711"/>
        <pc:sldMkLst>
          <pc:docMk/>
          <pc:sldMk cId="3149747699" sldId="352"/>
        </pc:sldMkLst>
        <pc:spChg chg="mod">
          <ac:chgData name="Claude Frye" userId="4099b47e18cb8692" providerId="LiveId" clId="{A34E457D-79BF-450F-99B7-316050CA6B48}" dt="2024-05-01T08:09:21.270" v="159" actId="2711"/>
          <ac:spMkLst>
            <pc:docMk/>
            <pc:sldMk cId="3149747699" sldId="352"/>
            <ac:spMk id="3" creationId="{81CA8670-CEE4-D36A-083B-115C3774FAED}"/>
          </ac:spMkLst>
        </pc:spChg>
      </pc:sldChg>
      <pc:sldChg chg="modSp mod">
        <pc:chgData name="Claude Frye" userId="4099b47e18cb8692" providerId="LiveId" clId="{A34E457D-79BF-450F-99B7-316050CA6B48}" dt="2024-05-01T08:09:26.069" v="160" actId="2711"/>
        <pc:sldMkLst>
          <pc:docMk/>
          <pc:sldMk cId="693690339" sldId="353"/>
        </pc:sldMkLst>
        <pc:spChg chg="mod">
          <ac:chgData name="Claude Frye" userId="4099b47e18cb8692" providerId="LiveId" clId="{A34E457D-79BF-450F-99B7-316050CA6B48}" dt="2024-05-01T08:09:26.069" v="160" actId="2711"/>
          <ac:spMkLst>
            <pc:docMk/>
            <pc:sldMk cId="693690339" sldId="353"/>
            <ac:spMk id="3" creationId="{81CA8670-CEE4-D36A-083B-115C3774FAED}"/>
          </ac:spMkLst>
        </pc:spChg>
      </pc:sldChg>
      <pc:sldChg chg="modSp mod">
        <pc:chgData name="Claude Frye" userId="4099b47e18cb8692" providerId="LiveId" clId="{A34E457D-79BF-450F-99B7-316050CA6B48}" dt="2024-05-01T07:06:12.196" v="117" actId="6549"/>
        <pc:sldMkLst>
          <pc:docMk/>
          <pc:sldMk cId="4055442762" sldId="354"/>
        </pc:sldMkLst>
        <pc:spChg chg="mod">
          <ac:chgData name="Claude Frye" userId="4099b47e18cb8692" providerId="LiveId" clId="{A34E457D-79BF-450F-99B7-316050CA6B48}" dt="2024-05-01T07:06:12.196" v="117" actId="6549"/>
          <ac:spMkLst>
            <pc:docMk/>
            <pc:sldMk cId="4055442762" sldId="354"/>
            <ac:spMk id="3" creationId="{EDD5D0D3-5D18-25F2-9256-B29D76C36287}"/>
          </ac:spMkLst>
        </pc:spChg>
      </pc:sldChg>
      <pc:sldChg chg="modSp mod">
        <pc:chgData name="Claude Frye" userId="4099b47e18cb8692" providerId="LiveId" clId="{A34E457D-79BF-450F-99B7-316050CA6B48}" dt="2024-05-01T08:10:22.360" v="167" actId="11"/>
        <pc:sldMkLst>
          <pc:docMk/>
          <pc:sldMk cId="693002322" sldId="357"/>
        </pc:sldMkLst>
        <pc:spChg chg="mod">
          <ac:chgData name="Claude Frye" userId="4099b47e18cb8692" providerId="LiveId" clId="{A34E457D-79BF-450F-99B7-316050CA6B48}" dt="2024-05-01T08:10:22.360" v="167" actId="11"/>
          <ac:spMkLst>
            <pc:docMk/>
            <pc:sldMk cId="693002322" sldId="357"/>
            <ac:spMk id="3" creationId="{EDD5D0D3-5D18-25F2-9256-B29D76C36287}"/>
          </ac:spMkLst>
        </pc:spChg>
      </pc:sldChg>
      <pc:sldChg chg="modSp add mod">
        <pc:chgData name="Claude Frye" userId="4099b47e18cb8692" providerId="LiveId" clId="{A34E457D-79BF-450F-99B7-316050CA6B48}" dt="2024-05-01T07:45:12.270" v="132" actId="27636"/>
        <pc:sldMkLst>
          <pc:docMk/>
          <pc:sldMk cId="1983650955" sldId="361"/>
        </pc:sldMkLst>
        <pc:spChg chg="mod">
          <ac:chgData name="Claude Frye" userId="4099b47e18cb8692" providerId="LiveId" clId="{A34E457D-79BF-450F-99B7-316050CA6B48}" dt="2024-05-01T07:45:12.270" v="132" actId="27636"/>
          <ac:spMkLst>
            <pc:docMk/>
            <pc:sldMk cId="1983650955" sldId="361"/>
            <ac:spMk id="3" creationId="{2D8FF171-A892-ED6D-9433-7428BAF61627}"/>
          </ac:spMkLst>
        </pc:spChg>
      </pc:sldChg>
      <pc:sldChg chg="modSp add mod">
        <pc:chgData name="Claude Frye" userId="4099b47e18cb8692" providerId="LiveId" clId="{A34E457D-79BF-450F-99B7-316050CA6B48}" dt="2024-05-01T07:45:18.653" v="133" actId="2711"/>
        <pc:sldMkLst>
          <pc:docMk/>
          <pc:sldMk cId="2834383309" sldId="362"/>
        </pc:sldMkLst>
        <pc:spChg chg="mod">
          <ac:chgData name="Claude Frye" userId="4099b47e18cb8692" providerId="LiveId" clId="{A34E457D-79BF-450F-99B7-316050CA6B48}" dt="2024-05-01T07:45:18.653" v="133" actId="2711"/>
          <ac:spMkLst>
            <pc:docMk/>
            <pc:sldMk cId="2834383309" sldId="362"/>
            <ac:spMk id="3" creationId="{2D8FF171-A892-ED6D-9433-7428BAF61627}"/>
          </ac:spMkLst>
        </pc:spChg>
      </pc:sldChg>
      <pc:sldChg chg="modSp add mod">
        <pc:chgData name="Claude Frye" userId="4099b47e18cb8692" providerId="LiveId" clId="{A34E457D-79BF-450F-99B7-316050CA6B48}" dt="2024-05-01T07:45:37.821" v="134" actId="2711"/>
        <pc:sldMkLst>
          <pc:docMk/>
          <pc:sldMk cId="2457415055" sldId="363"/>
        </pc:sldMkLst>
        <pc:spChg chg="mod">
          <ac:chgData name="Claude Frye" userId="4099b47e18cb8692" providerId="LiveId" clId="{A34E457D-79BF-450F-99B7-316050CA6B48}" dt="2024-05-01T07:45:37.821" v="134" actId="2711"/>
          <ac:spMkLst>
            <pc:docMk/>
            <pc:sldMk cId="2457415055" sldId="363"/>
            <ac:spMk id="3" creationId="{2D8FF171-A892-ED6D-9433-7428BAF61627}"/>
          </ac:spMkLst>
        </pc:spChg>
      </pc:sldChg>
      <pc:sldChg chg="modSp add mod">
        <pc:chgData name="Claude Frye" userId="4099b47e18cb8692" providerId="LiveId" clId="{A34E457D-79BF-450F-99B7-316050CA6B48}" dt="2024-05-01T08:04:20.691" v="135" actId="2711"/>
        <pc:sldMkLst>
          <pc:docMk/>
          <pc:sldMk cId="4277647417" sldId="364"/>
        </pc:sldMkLst>
        <pc:spChg chg="mod">
          <ac:chgData name="Claude Frye" userId="4099b47e18cb8692" providerId="LiveId" clId="{A34E457D-79BF-450F-99B7-316050CA6B48}" dt="2024-05-01T08:04:20.691" v="135" actId="2711"/>
          <ac:spMkLst>
            <pc:docMk/>
            <pc:sldMk cId="4277647417" sldId="364"/>
            <ac:spMk id="3" creationId="{2D8FF171-A892-ED6D-9433-7428BAF61627}"/>
          </ac:spMkLst>
        </pc:spChg>
      </pc:sldChg>
      <pc:sldChg chg="modSp add mod">
        <pc:chgData name="Claude Frye" userId="4099b47e18cb8692" providerId="LiveId" clId="{A34E457D-79BF-450F-99B7-316050CA6B48}" dt="2024-05-01T08:04:29.876" v="137" actId="27636"/>
        <pc:sldMkLst>
          <pc:docMk/>
          <pc:sldMk cId="2995142110" sldId="365"/>
        </pc:sldMkLst>
        <pc:spChg chg="mod">
          <ac:chgData name="Claude Frye" userId="4099b47e18cb8692" providerId="LiveId" clId="{A34E457D-79BF-450F-99B7-316050CA6B48}" dt="2024-05-01T08:04:29.876" v="137" actId="27636"/>
          <ac:spMkLst>
            <pc:docMk/>
            <pc:sldMk cId="2995142110" sldId="365"/>
            <ac:spMk id="3" creationId="{2D8FF171-A892-ED6D-9433-7428BAF61627}"/>
          </ac:spMkLst>
        </pc:spChg>
      </pc:sldChg>
      <pc:sldChg chg="modSp add mod">
        <pc:chgData name="Claude Frye" userId="4099b47e18cb8692" providerId="LiveId" clId="{A34E457D-79BF-450F-99B7-316050CA6B48}" dt="2024-05-01T08:04:39.763" v="138" actId="2711"/>
        <pc:sldMkLst>
          <pc:docMk/>
          <pc:sldMk cId="179544364" sldId="366"/>
        </pc:sldMkLst>
        <pc:spChg chg="mod">
          <ac:chgData name="Claude Frye" userId="4099b47e18cb8692" providerId="LiveId" clId="{A34E457D-79BF-450F-99B7-316050CA6B48}" dt="2024-05-01T08:04:39.763" v="138" actId="2711"/>
          <ac:spMkLst>
            <pc:docMk/>
            <pc:sldMk cId="179544364" sldId="366"/>
            <ac:spMk id="3" creationId="{2D8FF171-A892-ED6D-9433-7428BAF61627}"/>
          </ac:spMkLst>
        </pc:spChg>
      </pc:sldChg>
      <pc:sldChg chg="modSp add mod">
        <pc:chgData name="Claude Frye" userId="4099b47e18cb8692" providerId="LiveId" clId="{A34E457D-79BF-450F-99B7-316050CA6B48}" dt="2024-05-01T08:05:01.717" v="140" actId="2711"/>
        <pc:sldMkLst>
          <pc:docMk/>
          <pc:sldMk cId="3618144030" sldId="367"/>
        </pc:sldMkLst>
        <pc:spChg chg="mod">
          <ac:chgData name="Claude Frye" userId="4099b47e18cb8692" providerId="LiveId" clId="{A34E457D-79BF-450F-99B7-316050CA6B48}" dt="2024-05-01T08:05:01.717" v="140" actId="2711"/>
          <ac:spMkLst>
            <pc:docMk/>
            <pc:sldMk cId="3618144030" sldId="367"/>
            <ac:spMk id="3" creationId="{2D8FF171-A892-ED6D-9433-7428BAF61627}"/>
          </ac:spMkLst>
        </pc:spChg>
      </pc:sldChg>
      <pc:sldChg chg="modSp add mod">
        <pc:chgData name="Claude Frye" userId="4099b47e18cb8692" providerId="LiveId" clId="{A34E457D-79BF-450F-99B7-316050CA6B48}" dt="2024-05-01T08:05:21.028" v="143" actId="2711"/>
        <pc:sldMkLst>
          <pc:docMk/>
          <pc:sldMk cId="344599462" sldId="368"/>
        </pc:sldMkLst>
        <pc:spChg chg="mod">
          <ac:chgData name="Claude Frye" userId="4099b47e18cb8692" providerId="LiveId" clId="{A34E457D-79BF-450F-99B7-316050CA6B48}" dt="2024-05-01T08:05:21.028" v="143" actId="2711"/>
          <ac:spMkLst>
            <pc:docMk/>
            <pc:sldMk cId="344599462" sldId="368"/>
            <ac:spMk id="3" creationId="{2D8FF171-A892-ED6D-9433-7428BAF61627}"/>
          </ac:spMkLst>
        </pc:spChg>
      </pc:sldChg>
      <pc:sldChg chg="modSp add mod">
        <pc:chgData name="Claude Frye" userId="4099b47e18cb8692" providerId="LiveId" clId="{A34E457D-79BF-450F-99B7-316050CA6B48}" dt="2024-05-01T06:55:36.290" v="80" actId="6549"/>
        <pc:sldMkLst>
          <pc:docMk/>
          <pc:sldMk cId="4236023413" sldId="369"/>
        </pc:sldMkLst>
        <pc:spChg chg="mod">
          <ac:chgData name="Claude Frye" userId="4099b47e18cb8692" providerId="LiveId" clId="{A34E457D-79BF-450F-99B7-316050CA6B48}" dt="2024-05-01T06:55:36.290" v="80" actId="6549"/>
          <ac:spMkLst>
            <pc:docMk/>
            <pc:sldMk cId="4236023413" sldId="369"/>
            <ac:spMk id="3" creationId="{69063014-D048-4DEA-98AD-17412826700B}"/>
          </ac:spMkLst>
        </pc:spChg>
      </pc:sldChg>
      <pc:sldChg chg="modSp add mod">
        <pc:chgData name="Claude Frye" userId="4099b47e18cb8692" providerId="LiveId" clId="{A34E457D-79BF-450F-99B7-316050CA6B48}" dt="2024-05-01T06:55:55.074" v="88" actId="113"/>
        <pc:sldMkLst>
          <pc:docMk/>
          <pc:sldMk cId="2208943880" sldId="370"/>
        </pc:sldMkLst>
        <pc:spChg chg="mod">
          <ac:chgData name="Claude Frye" userId="4099b47e18cb8692" providerId="LiveId" clId="{A34E457D-79BF-450F-99B7-316050CA6B48}" dt="2024-05-01T06:55:55.074" v="88" actId="113"/>
          <ac:spMkLst>
            <pc:docMk/>
            <pc:sldMk cId="2208943880" sldId="370"/>
            <ac:spMk id="3" creationId="{69063014-D048-4DEA-98AD-17412826700B}"/>
          </ac:spMkLst>
        </pc:spChg>
      </pc:sldChg>
      <pc:sldChg chg="modSp add mod">
        <pc:chgData name="Claude Frye" userId="4099b47e18cb8692" providerId="LiveId" clId="{A34E457D-79BF-450F-99B7-316050CA6B48}" dt="2024-05-01T08:05:52.592" v="145" actId="20578"/>
        <pc:sldMkLst>
          <pc:docMk/>
          <pc:sldMk cId="2696490180" sldId="371"/>
        </pc:sldMkLst>
        <pc:spChg chg="mod">
          <ac:chgData name="Claude Frye" userId="4099b47e18cb8692" providerId="LiveId" clId="{A34E457D-79BF-450F-99B7-316050CA6B48}" dt="2024-05-01T08:05:52.592" v="145" actId="20578"/>
          <ac:spMkLst>
            <pc:docMk/>
            <pc:sldMk cId="2696490180" sldId="371"/>
            <ac:spMk id="3" creationId="{69063014-D048-4DEA-98AD-17412826700B}"/>
          </ac:spMkLst>
        </pc:spChg>
      </pc:sldChg>
      <pc:sldChg chg="addSp new mod">
        <pc:chgData name="Claude Frye" userId="4099b47e18cb8692" providerId="LiveId" clId="{A34E457D-79BF-450F-99B7-316050CA6B48}" dt="2024-05-01T06:58:21.118" v="116" actId="22"/>
        <pc:sldMkLst>
          <pc:docMk/>
          <pc:sldMk cId="4220986077" sldId="372"/>
        </pc:sldMkLst>
        <pc:picChg chg="add">
          <ac:chgData name="Claude Frye" userId="4099b47e18cb8692" providerId="LiveId" clId="{A34E457D-79BF-450F-99B7-316050CA6B48}" dt="2024-05-01T06:58:21.118" v="116" actId="22"/>
          <ac:picMkLst>
            <pc:docMk/>
            <pc:sldMk cId="4220986077" sldId="372"/>
            <ac:picMk id="5" creationId="{021E1FC0-AA85-952C-D2EC-D34783EA78F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36886C-EAA0-4433-AD1E-431050B9C2A5}" type="datetime1">
              <a:rPr lang="zh-CN" altLang="en-US" smtClean="0">
                <a:latin typeface="Microsoft YaHei UI" panose="020B0503020204020204" pitchFamily="34" charset="-122"/>
                <a:ea typeface="Microsoft YaHei UI" panose="020B0503020204020204" pitchFamily="34" charset="-122"/>
              </a:rPr>
              <a:t>2024/5/1</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660F53-F593-4304-9BA9-1C2AC5E1624A}"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84679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1A2638A-5E4A-4D0D-917D-137EA8DF3340}" type="datetime1">
              <a:rPr lang="en-US" altLang="zh-CN" noProof="0" smtClean="0"/>
              <a:t>5/1/2024</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BCA1830-8ACC-4872-9C09-B98521B5BF71}" type="slidenum">
              <a:rPr lang="en-US" altLang="zh-CN" noProof="0" smtClean="0"/>
              <a:pPr/>
              <a:t>‹#›</a:t>
            </a:fld>
            <a:endParaRPr lang="zh-CN" altLang="en-US" noProof="0"/>
          </a:p>
        </p:txBody>
      </p:sp>
    </p:spTree>
    <p:extLst>
      <p:ext uri="{BB962C8B-B14F-4D97-AF65-F5344CB8AC3E}">
        <p14:creationId xmlns:p14="http://schemas.microsoft.com/office/powerpoint/2010/main" val="1266119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615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a:solidFill>
                  <a:srgbClr val="D1D5DB"/>
                </a:solidFill>
                <a:effectLst/>
                <a:latin typeface="Söhne"/>
              </a:rPr>
              <a:t>NoSQL databases were developed to handle use cases that require scalability, flexibility, and varied data models, which are challenging to achieve with traditional RDBMS in an efficient and cost-effective way. Different types of NoSQL databases (document, key-value, column-family, graph, etc.) are optimized for different use cases and offer various capabilities to meet specific application needs.</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12</a:t>
            </a:fld>
            <a:endParaRPr lang="zh-CN" altLang="en-US" noProof="0"/>
          </a:p>
        </p:txBody>
      </p:sp>
    </p:spTree>
    <p:extLst>
      <p:ext uri="{BB962C8B-B14F-4D97-AF65-F5344CB8AC3E}">
        <p14:creationId xmlns:p14="http://schemas.microsoft.com/office/powerpoint/2010/main" val="131634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a:solidFill>
                  <a:srgbClr val="D1D5DB"/>
                </a:solidFill>
                <a:effectLst/>
                <a:latin typeface="Söhne"/>
              </a:rPr>
              <a:t>NoSQL databases were developed to handle use cases that require scalability, flexibility, and varied data models, which are challenging to achieve with traditional RDBMS in an efficient and cost-effective way. Different types of NoSQL databases (document, key-value, column-family, graph, etc.) are optimized for different use cases and offer various capabilities to meet specific application needs.</a:t>
            </a:r>
            <a:endParaRPr lang="zh-CN" altLang="en-US"/>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13</a:t>
            </a:fld>
            <a:endParaRPr lang="zh-CN" altLang="en-US" noProof="0"/>
          </a:p>
        </p:txBody>
      </p:sp>
    </p:spTree>
    <p:extLst>
      <p:ext uri="{BB962C8B-B14F-4D97-AF65-F5344CB8AC3E}">
        <p14:creationId xmlns:p14="http://schemas.microsoft.com/office/powerpoint/2010/main" val="4087655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noProof="0"/>
              <a:t>单击此处编辑母版标题样式</a:t>
            </a:r>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E2857C8-8E2F-48E0-8317-80C3BB0076B8}" type="datetime1">
              <a:rPr lang="zh-CN" altLang="en-US" noProof="0" smtClean="0"/>
              <a:t>2024/5/1</a:t>
            </a:fld>
            <a:endParaRPr lang="zh-CN" altLang="en-US" noProof="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zh-CN" altLang="en-US" noProof="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1FC4F7C-0D89-4D20-BD2E-273FAB0D351B}" type="datetime1">
              <a:rPr lang="zh-CN" altLang="en-US" noProof="0" smtClean="0"/>
              <a:t>2024/5/1</a:t>
            </a:fld>
            <a:endParaRPr lang="zh-CN" altLang="en-US" noProof="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zh-CN" altLang="en-US" noProof="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noProof="0"/>
              <a:t>单击此处编辑母版标题样式</a:t>
            </a:r>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A1C8F9BE-F15D-4875-8A71-21DE506DE743}" type="datetime1">
              <a:rPr lang="zh-CN" altLang="en-US" noProof="0" smtClean="0"/>
              <a:t>2024/5/1</a:t>
            </a:fld>
            <a:endParaRPr lang="zh-CN" altLang="en-US" noProof="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zh-CN" altLang="en-US" noProof="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324569D-812C-43C9-AEDA-C2805F48AD2D}" type="datetime1">
              <a:rPr lang="zh-CN" altLang="en-US" noProof="0" smtClean="0"/>
              <a:t>2024/5/1</a:t>
            </a:fld>
            <a:endParaRPr lang="zh-CN" altLang="en-US" noProof="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zh-CN" altLang="en-US" noProof="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noProof="0"/>
              <a:t>单击此处编辑母版标题样式</a:t>
            </a:r>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AEB871B-E1BA-4B27-BE77-674D42BE52C7}" type="datetime1">
              <a:rPr lang="zh-CN" altLang="en-US" noProof="0" smtClean="0"/>
              <a:t>2024/5/1</a:t>
            </a:fld>
            <a:endParaRPr lang="zh-CN" altLang="en-US" noProof="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zh-CN" altLang="en-US" noProof="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B9500292-0B13-449A-87D1-82A13D7C9A1E}" type="datetime1">
              <a:rPr lang="zh-CN" altLang="en-US" noProof="0" smtClean="0"/>
              <a:t>2024/5/1</a:t>
            </a:fld>
            <a:endParaRPr lang="zh-CN" altLang="en-US" noProof="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zh-CN" altLang="en-US" noProof="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079CBCF-27F4-4017-96B9-50FCBE968914}" type="datetime1">
              <a:rPr lang="zh-CN" altLang="en-US" noProof="0" smtClean="0"/>
              <a:t>2024/5/1</a:t>
            </a:fld>
            <a:endParaRPr lang="zh-CN" altLang="en-US" noProof="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zh-CN" altLang="en-US" noProof="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noProof="0"/>
              <a:t>单击此处编辑母版标题样式</a:t>
            </a:r>
          </a:p>
        </p:txBody>
      </p:sp>
      <p:sp>
        <p:nvSpPr>
          <p:cNvPr id="3" name="内容占位符 2"/>
          <p:cNvSpPr>
            <a:spLocks noGrp="1"/>
          </p:cNvSpPr>
          <p:nvPr>
            <p:ph idx="1"/>
          </p:nvPr>
        </p:nvSpPr>
        <p:spPr>
          <a:xfrm>
            <a:off x="5458984" y="812799"/>
            <a:ext cx="5928344" cy="529475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8B556B2-7512-46EA-A7A3-08797228D7B4}" type="datetime1">
              <a:rPr lang="zh-CN" altLang="en-US" noProof="0" smtClean="0"/>
              <a:t>2024/5/1</a:t>
            </a:fld>
            <a:endParaRPr lang="zh-CN" altLang="en-US" noProof="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zh-CN" altLang="en-US" noProof="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zh-CN" noProof="0" smtClean="0"/>
              <a:pPr rtl="0"/>
              <a:t>‹#›</a:t>
            </a:fld>
            <a:endParaRPr lang="zh-CN" altLang="en-US" noProof="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noProof="0"/>
              <a:t>单击此处编辑母版标题样式</a:t>
            </a:r>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pPr rtl="0"/>
            <a:fld id="{7EA549FE-440A-4032-887E-049BFD4F5A41}" type="datetime1">
              <a:rPr lang="zh-CN" altLang="en-US" noProof="0" smtClean="0"/>
              <a:t>2024/5/1</a:t>
            </a:fld>
            <a:endParaRPr lang="zh-CN" altLang="en-US" noProof="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zh-CN" altLang="en-US" noProof="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11E8F5E9-7BB5-407B-A6D7-F536C6C1796E}" type="datetime1">
              <a:rPr lang="zh-CN" altLang="en-US" noProof="0" smtClean="0"/>
              <a:t>2024/5/1</a:t>
            </a:fld>
            <a:endParaRPr lang="zh-CN" altLang="en-US" noProof="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长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pic>
        <p:nvPicPr>
          <p:cNvPr id="4" name="图片 3" descr="一张纸的特写，纸上放着一支铅笔">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长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zh-CN" sz="4400">
                <a:latin typeface="Microsoft YaHei UI" panose="020B0503020204020204" pitchFamily="34" charset="-122"/>
                <a:ea typeface="Microsoft YaHei UI" panose="020B0503020204020204" pitchFamily="34" charset="-122"/>
              </a:rPr>
              <a:t>Tutorial 9</a:t>
            </a:r>
            <a:endParaRPr lang="en-US" altLang="zh-CN" sz="4400">
              <a:solidFill>
                <a:schemeClr val="tx1"/>
              </a:solidFill>
              <a:latin typeface="Microsoft YaHei UI" panose="020B0503020204020204" pitchFamily="34" charset="-122"/>
              <a:ea typeface="Microsoft YaHei UI" panose="020B0503020204020204" pitchFamily="34" charset="-122"/>
            </a:endParaRPr>
          </a:p>
        </p:txBody>
      </p:sp>
      <p:cxnSp>
        <p:nvCxnSpPr>
          <p:cNvPr id="37" name="直接连接符​​(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长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fontScale="92500" lnSpcReduction="10000"/>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3. Content Management Systems (CMS):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Dynamic Content:</a:t>
            </a:r>
            <a:r>
              <a:rPr lang="en-US" altLang="zh-CN" b="0" i="0">
                <a:solidFill>
                  <a:schemeClr val="tx1"/>
                </a:solidFill>
                <a:effectLst/>
                <a:latin typeface="Times New Roman" panose="02020603050405020304" pitchFamily="18" charset="0"/>
                <a:cs typeface="Times New Roman" panose="02020603050405020304" pitchFamily="18" charset="0"/>
              </a:rPr>
              <a:t> NoSQL databases can store and manage dynamic and scalable content, such as articles, videos, and user comments in CMS.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User Profile Data:</a:t>
            </a:r>
            <a:r>
              <a:rPr lang="en-US" altLang="zh-CN" b="0" i="0">
                <a:solidFill>
                  <a:schemeClr val="tx1"/>
                </a:solidFill>
                <a:effectLst/>
                <a:latin typeface="Times New Roman" panose="02020603050405020304" pitchFamily="18" charset="0"/>
                <a:cs typeface="Times New Roman" panose="02020603050405020304" pitchFamily="18" charset="0"/>
              </a:rPr>
              <a:t> They can store user data and activity logs to provide personalized content and experiences.</a:t>
            </a:r>
          </a:p>
          <a:p>
            <a:pPr algn="l"/>
            <a:r>
              <a:rPr lang="en-US" altLang="zh-CN" b="1" i="0">
                <a:solidFill>
                  <a:schemeClr val="tx1"/>
                </a:solidFill>
                <a:effectLst/>
                <a:latin typeface="Times New Roman" panose="02020603050405020304" pitchFamily="18" charset="0"/>
                <a:cs typeface="Times New Roman" panose="02020603050405020304" pitchFamily="18" charset="0"/>
              </a:rPr>
              <a:t>4. Internet of Things (IoT) Applications: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Time-Series Data:</a:t>
            </a:r>
            <a:r>
              <a:rPr lang="en-US" altLang="zh-CN" b="0" i="0">
                <a:solidFill>
                  <a:schemeClr val="tx1"/>
                </a:solidFill>
                <a:effectLst/>
                <a:latin typeface="Times New Roman" panose="02020603050405020304" pitchFamily="18" charset="0"/>
                <a:cs typeface="Times New Roman" panose="02020603050405020304" pitchFamily="18" charset="0"/>
              </a:rPr>
              <a:t> NoSQL databases like time-series databases are suitable for storing time-ordered data generated by IoT devices.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Scalability:</a:t>
            </a:r>
            <a:r>
              <a:rPr lang="en-US" altLang="zh-CN" b="0" i="0">
                <a:solidFill>
                  <a:schemeClr val="tx1"/>
                </a:solidFill>
                <a:effectLst/>
                <a:latin typeface="Times New Roman" panose="02020603050405020304" pitchFamily="18" charset="0"/>
                <a:cs typeface="Times New Roman" panose="02020603050405020304" pitchFamily="18" charset="0"/>
              </a:rPr>
              <a:t> They can scale horizontally to accommodate the massive influx of data from numerous IoT devices.</a:t>
            </a:r>
          </a:p>
          <a:p>
            <a:pPr algn="l">
              <a:buFont typeface="Arial" panose="020B0604020202020204" pitchFamily="34" charset="0"/>
              <a:buChar char="•"/>
            </a:pPr>
            <a:endParaRPr lang="en-US" altLang="zh-CN" b="0" i="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14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lnSpcReduction="10000"/>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5. Mobile Applications: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Offline Data Access:</a:t>
            </a:r>
            <a:r>
              <a:rPr lang="en-US" altLang="zh-CN" b="0" i="0">
                <a:solidFill>
                  <a:schemeClr val="tx1"/>
                </a:solidFill>
                <a:effectLst/>
                <a:latin typeface="Times New Roman" panose="02020603050405020304" pitchFamily="18" charset="0"/>
                <a:cs typeface="Times New Roman" panose="02020603050405020304" pitchFamily="18" charset="0"/>
              </a:rPr>
              <a:t> Some NoSQL databases support local data storage, enabling offline data access and synchronization for mobile applications.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Global Distribution:</a:t>
            </a:r>
            <a:r>
              <a:rPr lang="en-US" altLang="zh-CN" b="0" i="0">
                <a:solidFill>
                  <a:schemeClr val="tx1"/>
                </a:solidFill>
                <a:effectLst/>
                <a:latin typeface="Times New Roman" panose="02020603050405020304" pitchFamily="18" charset="0"/>
                <a:cs typeface="Times New Roman" panose="02020603050405020304" pitchFamily="18" charset="0"/>
              </a:rPr>
              <a:t> They can distribute data across global data centers to provide low-latency access to users worldwide.</a:t>
            </a:r>
          </a:p>
          <a:p>
            <a:pPr algn="l"/>
            <a:r>
              <a:rPr lang="en-US" altLang="zh-CN" b="1" i="0">
                <a:solidFill>
                  <a:schemeClr val="tx1"/>
                </a:solidFill>
                <a:effectLst/>
                <a:latin typeface="Times New Roman" panose="02020603050405020304" pitchFamily="18" charset="0"/>
                <a:cs typeface="Times New Roman" panose="02020603050405020304" pitchFamily="18" charset="0"/>
              </a:rPr>
              <a:t>6. E-Commerce Applications: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Catalog Management:</a:t>
            </a:r>
            <a:r>
              <a:rPr lang="en-US" altLang="zh-CN" b="0" i="0">
                <a:solidFill>
                  <a:schemeClr val="tx1"/>
                </a:solidFill>
                <a:effectLst/>
                <a:latin typeface="Times New Roman" panose="02020603050405020304" pitchFamily="18" charset="0"/>
                <a:cs typeface="Times New Roman" panose="02020603050405020304" pitchFamily="18" charset="0"/>
              </a:rPr>
              <a:t> NoSQL databases can store diverse product catalogs with various attributes.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Shopping Cart Data:</a:t>
            </a:r>
            <a:r>
              <a:rPr lang="en-US" altLang="zh-CN" b="0" i="0">
                <a:solidFill>
                  <a:schemeClr val="tx1"/>
                </a:solidFill>
                <a:effectLst/>
                <a:latin typeface="Times New Roman" panose="02020603050405020304" pitchFamily="18" charset="0"/>
                <a:cs typeface="Times New Roman" panose="02020603050405020304" pitchFamily="18" charset="0"/>
              </a:rPr>
              <a:t> They can manage shopping cart data and provide quick access to enhance the user experience.</a:t>
            </a:r>
          </a:p>
        </p:txBody>
      </p:sp>
    </p:spTree>
    <p:extLst>
      <p:ext uri="{BB962C8B-B14F-4D97-AF65-F5344CB8AC3E}">
        <p14:creationId xmlns:p14="http://schemas.microsoft.com/office/powerpoint/2010/main" val="40389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fontScale="92500" lnSpcReduction="10000"/>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7. Social Networking Applications: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Social Graphs:</a:t>
            </a:r>
            <a:r>
              <a:rPr lang="en-US" altLang="zh-CN" b="0" i="0">
                <a:solidFill>
                  <a:schemeClr val="tx1"/>
                </a:solidFill>
                <a:effectLst/>
                <a:latin typeface="Times New Roman" panose="02020603050405020304" pitchFamily="18" charset="0"/>
                <a:cs typeface="Times New Roman" panose="02020603050405020304" pitchFamily="18" charset="0"/>
              </a:rPr>
              <a:t> Graph databases (a type of NoSQL database) can manage social graphs and relationships efficiently.</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User-Generated Content:</a:t>
            </a:r>
            <a:r>
              <a:rPr lang="en-US" altLang="zh-CN" b="0" i="0">
                <a:solidFill>
                  <a:schemeClr val="tx1"/>
                </a:solidFill>
                <a:effectLst/>
                <a:latin typeface="Times New Roman" panose="02020603050405020304" pitchFamily="18" charset="0"/>
                <a:cs typeface="Times New Roman" panose="02020603050405020304" pitchFamily="18" charset="0"/>
              </a:rPr>
              <a:t> NoSQL databases can store and manage user-generated content like posts, images, and comments.</a:t>
            </a:r>
            <a:endParaRPr lang="en-US" altLang="zh-CN" b="1" i="0">
              <a:solidFill>
                <a:schemeClr val="tx1"/>
              </a:solidFill>
              <a:effectLst/>
              <a:latin typeface="Times New Roman" panose="02020603050405020304" pitchFamily="18" charset="0"/>
              <a:cs typeface="Times New Roman" panose="02020603050405020304" pitchFamily="18" charset="0"/>
            </a:endParaRPr>
          </a:p>
          <a:p>
            <a:pPr algn="l"/>
            <a:r>
              <a:rPr lang="en-US" altLang="zh-CN" b="1" i="0">
                <a:solidFill>
                  <a:schemeClr val="tx1"/>
                </a:solidFill>
                <a:effectLst/>
                <a:latin typeface="Times New Roman" panose="02020603050405020304" pitchFamily="18" charset="0"/>
                <a:cs typeface="Times New Roman" panose="02020603050405020304" pitchFamily="18" charset="0"/>
              </a:rPr>
              <a:t>8. Personalization and User Profiling:</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User Behavior Tracking:</a:t>
            </a:r>
            <a:r>
              <a:rPr lang="en-US" altLang="zh-CN" b="0" i="0">
                <a:solidFill>
                  <a:schemeClr val="tx1"/>
                </a:solidFill>
                <a:effectLst/>
                <a:latin typeface="Times New Roman" panose="02020603050405020304" pitchFamily="18" charset="0"/>
                <a:cs typeface="Times New Roman" panose="02020603050405020304" pitchFamily="18" charset="0"/>
              </a:rPr>
              <a:t> NoSQL databases can store user behaviors, interactions, and profiles to enable personalized experiences and recommendations.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Real-Time Recommendations:</a:t>
            </a:r>
            <a:r>
              <a:rPr lang="en-US" altLang="zh-CN" b="0" i="0">
                <a:solidFill>
                  <a:schemeClr val="tx1"/>
                </a:solidFill>
                <a:effectLst/>
                <a:latin typeface="Times New Roman" panose="02020603050405020304" pitchFamily="18" charset="0"/>
                <a:cs typeface="Times New Roman" panose="02020603050405020304" pitchFamily="18" charset="0"/>
              </a:rPr>
              <a:t> They can provide real-time analytics and recommendations based on user behavior and preferences.</a:t>
            </a:r>
          </a:p>
        </p:txBody>
      </p:sp>
    </p:spTree>
    <p:extLst>
      <p:ext uri="{BB962C8B-B14F-4D97-AF65-F5344CB8AC3E}">
        <p14:creationId xmlns:p14="http://schemas.microsoft.com/office/powerpoint/2010/main" val="391842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9. Cloud Computing and SaaS Applications: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Multi-Tenancy:</a:t>
            </a:r>
            <a:r>
              <a:rPr lang="en-US" altLang="zh-CN" b="0" i="0">
                <a:solidFill>
                  <a:schemeClr val="tx1"/>
                </a:solidFill>
                <a:effectLst/>
                <a:latin typeface="Times New Roman" panose="02020603050405020304" pitchFamily="18" charset="0"/>
                <a:cs typeface="Times New Roman" panose="02020603050405020304" pitchFamily="18" charset="0"/>
              </a:rPr>
              <a:t> NoSQL databases can support multi-tenancy, which is crucial for cloud and Software as a Service (SaaS) applications.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Elastic Scalability:</a:t>
            </a:r>
            <a:r>
              <a:rPr lang="en-US" altLang="zh-CN" b="0" i="0">
                <a:solidFill>
                  <a:schemeClr val="tx1"/>
                </a:solidFill>
                <a:effectLst/>
                <a:latin typeface="Times New Roman" panose="02020603050405020304" pitchFamily="18" charset="0"/>
                <a:cs typeface="Times New Roman" panose="02020603050405020304" pitchFamily="18" charset="0"/>
              </a:rPr>
              <a:t> They can scale elastically to handle varying workloads in cloud environments.</a:t>
            </a:r>
          </a:p>
          <a:p>
            <a:pPr algn="l"/>
            <a:r>
              <a:rPr lang="en-US" altLang="zh-CN" b="1" i="0">
                <a:solidFill>
                  <a:schemeClr val="tx1"/>
                </a:solidFill>
                <a:effectLst/>
                <a:latin typeface="Times New Roman" panose="02020603050405020304" pitchFamily="18" charset="0"/>
                <a:cs typeface="Times New Roman" panose="02020603050405020304" pitchFamily="18" charset="0"/>
              </a:rPr>
              <a:t>10. Log and Data Aggregation:</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Log Data:</a:t>
            </a:r>
            <a:r>
              <a:rPr lang="en-US" altLang="zh-CN" b="0" i="0">
                <a:solidFill>
                  <a:schemeClr val="tx1"/>
                </a:solidFill>
                <a:effectLst/>
                <a:latin typeface="Times New Roman" panose="02020603050405020304" pitchFamily="18" charset="0"/>
                <a:cs typeface="Times New Roman" panose="02020603050405020304" pitchFamily="18" charset="0"/>
              </a:rPr>
              <a:t> NoSQL databases can store and analyze log data from various sources like web servers, applications, and networks.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Aggregated Data:</a:t>
            </a:r>
            <a:r>
              <a:rPr lang="en-US" altLang="zh-CN" b="0" i="0">
                <a:solidFill>
                  <a:schemeClr val="tx1"/>
                </a:solidFill>
                <a:effectLst/>
                <a:latin typeface="Times New Roman" panose="02020603050405020304" pitchFamily="18" charset="0"/>
                <a:cs typeface="Times New Roman" panose="02020603050405020304" pitchFamily="18" charset="0"/>
              </a:rPr>
              <a:t> They can aggregate data from different sources and provide insights and analytics.</a:t>
            </a:r>
          </a:p>
        </p:txBody>
      </p:sp>
    </p:spTree>
    <p:extLst>
      <p:ext uri="{BB962C8B-B14F-4D97-AF65-F5344CB8AC3E}">
        <p14:creationId xmlns:p14="http://schemas.microsoft.com/office/powerpoint/2010/main" val="34459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0500-6052-45FD-DB3D-F26C4BA88F49}"/>
              </a:ext>
            </a:extLst>
          </p:cNvPr>
          <p:cNvSpPr>
            <a:spLocks noGrp="1"/>
          </p:cNvSpPr>
          <p:nvPr>
            <p:ph type="title"/>
          </p:nvPr>
        </p:nvSpPr>
        <p:spPr/>
        <p:txBody>
          <a:bodyPr/>
          <a:lstStyle/>
          <a:p>
            <a:r>
              <a:rPr lang="en-US" altLang="zh-CN"/>
              <a:t>Topic 2</a:t>
            </a:r>
            <a:endParaRPr lang="zh-CN" altLang="en-US"/>
          </a:p>
        </p:txBody>
      </p:sp>
      <p:sp>
        <p:nvSpPr>
          <p:cNvPr id="3" name="Content Placeholder 2">
            <a:extLst>
              <a:ext uri="{FF2B5EF4-FFF2-40B4-BE49-F238E27FC236}">
                <a16:creationId xmlns:a16="http://schemas.microsoft.com/office/drawing/2014/main" id="{69063014-D048-4DEA-98AD-17412826700B}"/>
              </a:ext>
            </a:extLst>
          </p:cNvPr>
          <p:cNvSpPr>
            <a:spLocks noGrp="1"/>
          </p:cNvSpPr>
          <p:nvPr>
            <p:ph idx="1"/>
          </p:nvPr>
        </p:nvSpPr>
        <p:spPr/>
        <p:txBody>
          <a:bodyPr/>
          <a:lstStyle/>
          <a:p>
            <a:r>
              <a:rPr lang="en-US" altLang="zh-CN"/>
              <a:t>What are the main categories of NoSQL systems? List a few of the NoSQL systems in each category?</a:t>
            </a:r>
            <a:endParaRPr lang="zh-CN" altLang="en-US"/>
          </a:p>
        </p:txBody>
      </p:sp>
    </p:spTree>
    <p:extLst>
      <p:ext uri="{BB962C8B-B14F-4D97-AF65-F5344CB8AC3E}">
        <p14:creationId xmlns:p14="http://schemas.microsoft.com/office/powerpoint/2010/main" val="115261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0500-6052-45FD-DB3D-F26C4BA88F49}"/>
              </a:ext>
            </a:extLst>
          </p:cNvPr>
          <p:cNvSpPr>
            <a:spLocks noGrp="1"/>
          </p:cNvSpPr>
          <p:nvPr>
            <p:ph type="title"/>
          </p:nvPr>
        </p:nvSpPr>
        <p:spPr/>
        <p:txBody>
          <a:bodyPr/>
          <a:lstStyle/>
          <a:p>
            <a:r>
              <a:rPr lang="en-US" altLang="zh-CN"/>
              <a:t>Topic 2</a:t>
            </a:r>
            <a:endParaRPr lang="zh-CN" altLang="en-US"/>
          </a:p>
        </p:txBody>
      </p:sp>
      <p:sp>
        <p:nvSpPr>
          <p:cNvPr id="3" name="Content Placeholder 2">
            <a:extLst>
              <a:ext uri="{FF2B5EF4-FFF2-40B4-BE49-F238E27FC236}">
                <a16:creationId xmlns:a16="http://schemas.microsoft.com/office/drawing/2014/main" id="{69063014-D048-4DEA-98AD-17412826700B}"/>
              </a:ext>
            </a:extLst>
          </p:cNvPr>
          <p:cNvSpPr>
            <a:spLocks noGrp="1"/>
          </p:cNvSpPr>
          <p:nvPr>
            <p:ph idx="1"/>
          </p:nvPr>
        </p:nvSpPr>
        <p:spPr/>
        <p:txBody>
          <a:bodyPr>
            <a:normAutofit lnSpcReduction="10000"/>
          </a:bodyPr>
          <a:lstStyle/>
          <a:p>
            <a:r>
              <a:rPr lang="en-US" altLang="zh-CN">
                <a:latin typeface="Times New Roman" panose="02020603050405020304" pitchFamily="18" charset="0"/>
                <a:cs typeface="Times New Roman" panose="02020603050405020304" pitchFamily="18" charset="0"/>
              </a:rPr>
              <a:t>NoSQL databases can be categorized into several main types, each with its own specific data model and use cases. Here are the main categories of NoSQL systems along with a few examples in each category:</a:t>
            </a:r>
          </a:p>
          <a:p>
            <a:r>
              <a:rPr lang="en-US" altLang="zh-CN" b="1">
                <a:latin typeface="Times New Roman" panose="02020603050405020304" pitchFamily="18" charset="0"/>
                <a:cs typeface="Times New Roman" panose="02020603050405020304" pitchFamily="18" charset="0"/>
              </a:rPr>
              <a:t>1. Document Stores</a:t>
            </a:r>
          </a:p>
          <a:p>
            <a:r>
              <a:rPr lang="en-US" altLang="zh-CN">
                <a:latin typeface="Times New Roman" panose="02020603050405020304" pitchFamily="18" charset="0"/>
                <a:cs typeface="Times New Roman" panose="02020603050405020304" pitchFamily="18" charset="0"/>
              </a:rPr>
              <a:t>Document stores store data in a document-like format, often using JSON or BSON. They are schema-agnostic and allow nested data structures.</a:t>
            </a:r>
          </a:p>
          <a:p>
            <a:r>
              <a:rPr lang="en-US" altLang="zh-CN">
                <a:latin typeface="Times New Roman" panose="02020603050405020304" pitchFamily="18" charset="0"/>
                <a:cs typeface="Times New Roman" panose="02020603050405020304" pitchFamily="18" charset="0"/>
              </a:rPr>
              <a:t>MongoDB: A widely-used open-source document store that uses a binary JSON format (BSON).</a:t>
            </a:r>
          </a:p>
          <a:p>
            <a:r>
              <a:rPr lang="en-US" altLang="zh-CN">
                <a:latin typeface="Times New Roman" panose="02020603050405020304" pitchFamily="18" charset="0"/>
                <a:cs typeface="Times New Roman" panose="02020603050405020304" pitchFamily="18" charset="0"/>
              </a:rPr>
              <a:t>CouchDB: Known for its multi-master replication and ease of use.</a:t>
            </a:r>
          </a:p>
          <a:p>
            <a:r>
              <a:rPr lang="en-US" altLang="zh-CN" err="1">
                <a:latin typeface="Times New Roman" panose="02020603050405020304" pitchFamily="18" charset="0"/>
                <a:cs typeface="Times New Roman" panose="02020603050405020304" pitchFamily="18" charset="0"/>
              </a:rPr>
              <a:t>RavenDB</a:t>
            </a:r>
            <a:r>
              <a:rPr lang="en-US" altLang="zh-CN">
                <a:latin typeface="Times New Roman" panose="02020603050405020304" pitchFamily="18" charset="0"/>
                <a:cs typeface="Times New Roman" panose="02020603050405020304" pitchFamily="18" charset="0"/>
              </a:rPr>
              <a:t>: A transactional, open-source document database.</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02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0500-6052-45FD-DB3D-F26C4BA88F49}"/>
              </a:ext>
            </a:extLst>
          </p:cNvPr>
          <p:cNvSpPr>
            <a:spLocks noGrp="1"/>
          </p:cNvSpPr>
          <p:nvPr>
            <p:ph type="title"/>
          </p:nvPr>
        </p:nvSpPr>
        <p:spPr/>
        <p:txBody>
          <a:bodyPr/>
          <a:lstStyle/>
          <a:p>
            <a:r>
              <a:rPr lang="en-US" altLang="zh-CN"/>
              <a:t>Topic 2</a:t>
            </a:r>
            <a:endParaRPr lang="zh-CN" altLang="en-US"/>
          </a:p>
        </p:txBody>
      </p:sp>
      <p:sp>
        <p:nvSpPr>
          <p:cNvPr id="3" name="Content Placeholder 2">
            <a:extLst>
              <a:ext uri="{FF2B5EF4-FFF2-40B4-BE49-F238E27FC236}">
                <a16:creationId xmlns:a16="http://schemas.microsoft.com/office/drawing/2014/main" id="{69063014-D048-4DEA-98AD-17412826700B}"/>
              </a:ext>
            </a:extLst>
          </p:cNvPr>
          <p:cNvSpPr>
            <a:spLocks noGrp="1"/>
          </p:cNvSpPr>
          <p:nvPr>
            <p:ph idx="1"/>
          </p:nvPr>
        </p:nvSpPr>
        <p:spPr/>
        <p:txBody>
          <a:bodyPr>
            <a:normAutofit/>
          </a:bodyPr>
          <a:lstStyle/>
          <a:p>
            <a:r>
              <a:rPr lang="en-US" altLang="zh-CN" b="1">
                <a:latin typeface="Times New Roman" panose="02020603050405020304" pitchFamily="18" charset="0"/>
                <a:cs typeface="Times New Roman" panose="02020603050405020304" pitchFamily="18" charset="0"/>
              </a:rPr>
              <a:t>2. Key-Value Stores</a:t>
            </a:r>
          </a:p>
          <a:p>
            <a:r>
              <a:rPr lang="en-US" altLang="zh-CN">
                <a:latin typeface="Times New Roman" panose="02020603050405020304" pitchFamily="18" charset="0"/>
                <a:cs typeface="Times New Roman" panose="02020603050405020304" pitchFamily="18" charset="0"/>
              </a:rPr>
              <a:t>Key-value stores are simple and use a hash table where each key is unique, and the value can be a JSON, BLOB, string, etc.</a:t>
            </a:r>
          </a:p>
          <a:p>
            <a:r>
              <a:rPr lang="en-US" altLang="zh-CN">
                <a:latin typeface="Times New Roman" panose="02020603050405020304" pitchFamily="18" charset="0"/>
                <a:cs typeface="Times New Roman" panose="02020603050405020304" pitchFamily="18" charset="0"/>
              </a:rPr>
              <a:t>Redis: An in-memory data structure store, used as a database, cache, and message broker.</a:t>
            </a:r>
          </a:p>
          <a:p>
            <a:r>
              <a:rPr lang="en-US" altLang="zh-CN">
                <a:latin typeface="Times New Roman" panose="02020603050405020304" pitchFamily="18" charset="0"/>
                <a:cs typeface="Times New Roman" panose="02020603050405020304" pitchFamily="18" charset="0"/>
              </a:rPr>
              <a:t>DynamoDB: A managed key-value and document database service provided by Amazon Web Services (AWS).</a:t>
            </a:r>
          </a:p>
          <a:p>
            <a:r>
              <a:rPr lang="en-US" altLang="zh-CN" err="1">
                <a:latin typeface="Times New Roman" panose="02020603050405020304" pitchFamily="18" charset="0"/>
                <a:cs typeface="Times New Roman" panose="02020603050405020304" pitchFamily="18" charset="0"/>
              </a:rPr>
              <a:t>Riak</a:t>
            </a:r>
            <a:r>
              <a:rPr lang="en-US" altLang="zh-CN">
                <a:latin typeface="Times New Roman" panose="02020603050405020304" pitchFamily="18" charset="0"/>
                <a:cs typeface="Times New Roman" panose="02020603050405020304" pitchFamily="18" charset="0"/>
              </a:rPr>
              <a:t> KV: A distributed NoSQL key-value database that is optimized for high availability and scalability.</a:t>
            </a:r>
          </a:p>
        </p:txBody>
      </p:sp>
    </p:spTree>
    <p:extLst>
      <p:ext uri="{BB962C8B-B14F-4D97-AF65-F5344CB8AC3E}">
        <p14:creationId xmlns:p14="http://schemas.microsoft.com/office/powerpoint/2010/main" val="2208943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0500-6052-45FD-DB3D-F26C4BA88F49}"/>
              </a:ext>
            </a:extLst>
          </p:cNvPr>
          <p:cNvSpPr>
            <a:spLocks noGrp="1"/>
          </p:cNvSpPr>
          <p:nvPr>
            <p:ph type="title"/>
          </p:nvPr>
        </p:nvSpPr>
        <p:spPr/>
        <p:txBody>
          <a:bodyPr/>
          <a:lstStyle/>
          <a:p>
            <a:r>
              <a:rPr lang="en-US" altLang="zh-CN"/>
              <a:t>Topic 2</a:t>
            </a:r>
            <a:endParaRPr lang="zh-CN" altLang="en-US"/>
          </a:p>
        </p:txBody>
      </p:sp>
      <p:sp>
        <p:nvSpPr>
          <p:cNvPr id="3" name="Content Placeholder 2">
            <a:extLst>
              <a:ext uri="{FF2B5EF4-FFF2-40B4-BE49-F238E27FC236}">
                <a16:creationId xmlns:a16="http://schemas.microsoft.com/office/drawing/2014/main" id="{69063014-D048-4DEA-98AD-17412826700B}"/>
              </a:ext>
            </a:extLst>
          </p:cNvPr>
          <p:cNvSpPr>
            <a:spLocks noGrp="1"/>
          </p:cNvSpPr>
          <p:nvPr>
            <p:ph idx="1"/>
          </p:nvPr>
        </p:nvSpPr>
        <p:spPr/>
        <p:txBody>
          <a:bodyPr>
            <a:normAutofit fontScale="85000" lnSpcReduction="20000"/>
          </a:bodyPr>
          <a:lstStyle/>
          <a:p>
            <a:r>
              <a:rPr lang="en-US" altLang="zh-CN" b="1">
                <a:latin typeface="Times New Roman" panose="02020603050405020304" pitchFamily="18" charset="0"/>
                <a:cs typeface="Times New Roman" panose="02020603050405020304" pitchFamily="18" charset="0"/>
              </a:rPr>
              <a:t>3. Column-Family Stores</a:t>
            </a:r>
          </a:p>
          <a:p>
            <a:r>
              <a:rPr lang="en-US" altLang="zh-CN">
                <a:latin typeface="Times New Roman" panose="02020603050405020304" pitchFamily="18" charset="0"/>
                <a:cs typeface="Times New Roman" panose="02020603050405020304" pitchFamily="18" charset="0"/>
              </a:rPr>
              <a:t>Column-family stores allow storing of data with keys mapped to values and the values grouped into multiple families of columns.</a:t>
            </a:r>
          </a:p>
          <a:p>
            <a:r>
              <a:rPr lang="en-US" altLang="zh-CN">
                <a:latin typeface="Times New Roman" panose="02020603050405020304" pitchFamily="18" charset="0"/>
                <a:cs typeface="Times New Roman" panose="02020603050405020304" pitchFamily="18" charset="0"/>
              </a:rPr>
              <a:t>Cassandra: A highly scalable, distributed NoSQL database system, initially developed by Facebook.</a:t>
            </a:r>
          </a:p>
          <a:p>
            <a:r>
              <a:rPr lang="en-US" altLang="zh-CN" b="1">
                <a:latin typeface="Times New Roman" panose="02020603050405020304" pitchFamily="18" charset="0"/>
                <a:cs typeface="Times New Roman" panose="02020603050405020304" pitchFamily="18" charset="0"/>
              </a:rPr>
              <a:t>4. Graph Databases</a:t>
            </a:r>
          </a:p>
          <a:p>
            <a:r>
              <a:rPr lang="en-US" altLang="zh-CN">
                <a:latin typeface="Times New Roman" panose="02020603050405020304" pitchFamily="18" charset="0"/>
                <a:cs typeface="Times New Roman" panose="02020603050405020304" pitchFamily="18" charset="0"/>
              </a:rPr>
              <a:t>Graph databases are designed to handle data whose relations are best represented as a graph and have elements interconnected with a finite number of relations between them.</a:t>
            </a:r>
          </a:p>
          <a:p>
            <a:r>
              <a:rPr lang="en-US" altLang="zh-CN">
                <a:latin typeface="Times New Roman" panose="02020603050405020304" pitchFamily="18" charset="0"/>
                <a:cs typeface="Times New Roman" panose="02020603050405020304" pitchFamily="18" charset="0"/>
              </a:rPr>
              <a:t>Neo4j: A popular open-source graph database that uses Cypher Query Language.</a:t>
            </a:r>
          </a:p>
          <a:p>
            <a:r>
              <a:rPr lang="en-US" altLang="zh-CN" err="1">
                <a:latin typeface="Times New Roman" panose="02020603050405020304" pitchFamily="18" charset="0"/>
                <a:cs typeface="Times New Roman" panose="02020603050405020304" pitchFamily="18" charset="0"/>
              </a:rPr>
              <a:t>ArangoDB</a:t>
            </a:r>
            <a:r>
              <a:rPr lang="en-US" altLang="zh-CN">
                <a:latin typeface="Times New Roman" panose="02020603050405020304" pitchFamily="18" charset="0"/>
                <a:cs typeface="Times New Roman" panose="02020603050405020304" pitchFamily="18" charset="0"/>
              </a:rPr>
              <a:t>: A multi-model database that supports graph, document, and key-value data models.</a:t>
            </a:r>
          </a:p>
          <a:p>
            <a:r>
              <a:rPr lang="en-US" altLang="zh-CN" err="1">
                <a:latin typeface="Times New Roman" panose="02020603050405020304" pitchFamily="18" charset="0"/>
                <a:cs typeface="Times New Roman" panose="02020603050405020304" pitchFamily="18" charset="0"/>
              </a:rPr>
              <a:t>OrientDB</a:t>
            </a:r>
            <a:r>
              <a:rPr lang="en-US" altLang="zh-CN">
                <a:latin typeface="Times New Roman" panose="02020603050405020304" pitchFamily="18" charset="0"/>
                <a:cs typeface="Times New Roman" panose="02020603050405020304" pitchFamily="18" charset="0"/>
              </a:rPr>
              <a:t>: A multi-model NoSQL database management system which can manage modern, complex, interconnected data.</a:t>
            </a:r>
          </a:p>
          <a:p>
            <a:endParaRPr lang="en-US" altLang="zh-C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49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63014-D048-4DEA-98AD-17412826700B}"/>
              </a:ext>
            </a:extLst>
          </p:cNvPr>
          <p:cNvSpPr>
            <a:spLocks noGrp="1"/>
          </p:cNvSpPr>
          <p:nvPr>
            <p:ph idx="1"/>
          </p:nvPr>
        </p:nvSpPr>
        <p:spPr>
          <a:xfrm>
            <a:off x="851247" y="2098515"/>
            <a:ext cx="10550466" cy="4072042"/>
          </a:xfrm>
        </p:spPr>
        <p:txBody>
          <a:bodyPr>
            <a:normAutofit/>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5. Object-Oriented Databases</a:t>
            </a:r>
          </a:p>
          <a:p>
            <a:pPr algn="l"/>
            <a:r>
              <a:rPr lang="en-US" altLang="zh-CN" b="0" i="0">
                <a:solidFill>
                  <a:schemeClr val="tx1"/>
                </a:solidFill>
                <a:effectLst/>
                <a:latin typeface="Times New Roman" panose="02020603050405020304" pitchFamily="18" charset="0"/>
                <a:cs typeface="Times New Roman" panose="02020603050405020304" pitchFamily="18" charset="0"/>
              </a:rPr>
              <a:t>Object-oriented databases store data as objects, similar to object-oriented programming.</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db4o (database for objects):</a:t>
            </a:r>
            <a:r>
              <a:rPr lang="en-US" altLang="zh-CN" b="0" i="0">
                <a:solidFill>
                  <a:schemeClr val="tx1"/>
                </a:solidFill>
                <a:effectLst/>
                <a:latin typeface="Times New Roman" panose="02020603050405020304" pitchFamily="18" charset="0"/>
                <a:cs typeface="Times New Roman" panose="02020603050405020304" pitchFamily="18" charset="0"/>
              </a:rPr>
              <a:t> An embeddable open-source object database for Java and .NET developers.</a:t>
            </a:r>
          </a:p>
          <a:p>
            <a:pPr algn="l">
              <a:buFont typeface="Arial" panose="020B0604020202020204" pitchFamily="34" charset="0"/>
              <a:buChar char="•"/>
            </a:pPr>
            <a:r>
              <a:rPr lang="en-US" altLang="zh-CN" b="1" i="0" err="1">
                <a:solidFill>
                  <a:schemeClr val="tx1"/>
                </a:solidFill>
                <a:effectLst/>
                <a:latin typeface="Times New Roman" panose="02020603050405020304" pitchFamily="18" charset="0"/>
                <a:cs typeface="Times New Roman" panose="02020603050405020304" pitchFamily="18" charset="0"/>
              </a:rPr>
              <a:t>ObjectDB</a:t>
            </a:r>
            <a:r>
              <a:rPr lang="en-US" altLang="zh-CN" b="1" i="0">
                <a:solidFill>
                  <a:schemeClr val="tx1"/>
                </a:solidFill>
                <a:effectLst/>
                <a:latin typeface="Times New Roman" panose="02020603050405020304" pitchFamily="18" charset="0"/>
                <a:cs typeface="Times New Roman" panose="02020603050405020304" pitchFamily="18" charset="0"/>
              </a:rPr>
              <a:t>:</a:t>
            </a:r>
            <a:r>
              <a:rPr lang="en-US" altLang="zh-CN" b="0" i="0">
                <a:solidFill>
                  <a:schemeClr val="tx1"/>
                </a:solidFill>
                <a:effectLst/>
                <a:latin typeface="Times New Roman" panose="02020603050405020304" pitchFamily="18" charset="0"/>
                <a:cs typeface="Times New Roman" panose="02020603050405020304" pitchFamily="18" charset="0"/>
              </a:rPr>
              <a:t> A powerful Object-Oriented Database Management System (ODBMS) for Java.</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Versant Object Database:</a:t>
            </a:r>
            <a:r>
              <a:rPr lang="en-US" altLang="zh-CN" b="0" i="0">
                <a:solidFill>
                  <a:schemeClr val="tx1"/>
                </a:solidFill>
                <a:effectLst/>
                <a:latin typeface="Times New Roman" panose="02020603050405020304" pitchFamily="18" charset="0"/>
                <a:cs typeface="Times New Roman" panose="02020603050405020304" pitchFamily="18" charset="0"/>
              </a:rPr>
              <a:t> An object database management system that supports high-performance complex-event processing applications.</a:t>
            </a:r>
          </a:p>
        </p:txBody>
      </p:sp>
      <p:sp>
        <p:nvSpPr>
          <p:cNvPr id="2" name="Title 1">
            <a:extLst>
              <a:ext uri="{FF2B5EF4-FFF2-40B4-BE49-F238E27FC236}">
                <a16:creationId xmlns:a16="http://schemas.microsoft.com/office/drawing/2014/main" id="{6B1B8CB9-3B53-6E09-68F5-6EB8F59EFD4A}"/>
              </a:ext>
            </a:extLst>
          </p:cNvPr>
          <p:cNvSpPr>
            <a:spLocks noGrp="1"/>
          </p:cNvSpPr>
          <p:nvPr>
            <p:ph type="title"/>
          </p:nvPr>
        </p:nvSpPr>
        <p:spPr>
          <a:xfrm>
            <a:off x="1097280" y="286603"/>
            <a:ext cx="10058400" cy="1450757"/>
          </a:xfrm>
        </p:spPr>
        <p:txBody>
          <a:bodyPr/>
          <a:lstStyle/>
          <a:p>
            <a:r>
              <a:rPr lang="en-US" altLang="zh-CN"/>
              <a:t>Topic 2</a:t>
            </a:r>
            <a:endParaRPr lang="zh-CN" altLang="en-US"/>
          </a:p>
        </p:txBody>
      </p:sp>
    </p:spTree>
    <p:extLst>
      <p:ext uri="{BB962C8B-B14F-4D97-AF65-F5344CB8AC3E}">
        <p14:creationId xmlns:p14="http://schemas.microsoft.com/office/powerpoint/2010/main" val="1346523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0500-6052-45FD-DB3D-F26C4BA88F49}"/>
              </a:ext>
            </a:extLst>
          </p:cNvPr>
          <p:cNvSpPr>
            <a:spLocks noGrp="1"/>
          </p:cNvSpPr>
          <p:nvPr>
            <p:ph type="title"/>
          </p:nvPr>
        </p:nvSpPr>
        <p:spPr/>
        <p:txBody>
          <a:bodyPr/>
          <a:lstStyle/>
          <a:p>
            <a:r>
              <a:rPr lang="en-US" altLang="zh-CN"/>
              <a:t>Topic 2</a:t>
            </a:r>
            <a:endParaRPr lang="zh-CN" altLang="en-US"/>
          </a:p>
        </p:txBody>
      </p:sp>
      <p:sp>
        <p:nvSpPr>
          <p:cNvPr id="3" name="Content Placeholder 2">
            <a:extLst>
              <a:ext uri="{FF2B5EF4-FFF2-40B4-BE49-F238E27FC236}">
                <a16:creationId xmlns:a16="http://schemas.microsoft.com/office/drawing/2014/main" id="{69063014-D048-4DEA-98AD-17412826700B}"/>
              </a:ext>
            </a:extLst>
          </p:cNvPr>
          <p:cNvSpPr>
            <a:spLocks noGrp="1"/>
          </p:cNvSpPr>
          <p:nvPr>
            <p:ph idx="1"/>
          </p:nvPr>
        </p:nvSpPr>
        <p:spPr/>
        <p:txBody>
          <a:bodyPr>
            <a:normAutofit fontScale="92500"/>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6. Multi-Model Databases</a:t>
            </a:r>
          </a:p>
          <a:p>
            <a:pPr algn="l"/>
            <a:r>
              <a:rPr lang="en-US" altLang="zh-CN" b="0" i="0">
                <a:solidFill>
                  <a:schemeClr val="tx1"/>
                </a:solidFill>
                <a:effectLst/>
                <a:latin typeface="Times New Roman" panose="02020603050405020304" pitchFamily="18" charset="0"/>
                <a:cs typeface="Times New Roman" panose="02020603050405020304" pitchFamily="18" charset="0"/>
              </a:rPr>
              <a:t>Multi-model databases support multiple data models (like document, graph, key-value, etc.) within the same database engine.</a:t>
            </a:r>
          </a:p>
          <a:p>
            <a:pPr algn="l">
              <a:buFont typeface="Arial" panose="020B0604020202020204" pitchFamily="34" charset="0"/>
              <a:buChar char="•"/>
            </a:pPr>
            <a:r>
              <a:rPr lang="en-US" altLang="zh-CN" b="1" i="0" err="1">
                <a:solidFill>
                  <a:schemeClr val="tx1"/>
                </a:solidFill>
                <a:effectLst/>
                <a:latin typeface="Times New Roman" panose="02020603050405020304" pitchFamily="18" charset="0"/>
                <a:cs typeface="Times New Roman" panose="02020603050405020304" pitchFamily="18" charset="0"/>
              </a:rPr>
              <a:t>ArangoDB</a:t>
            </a:r>
            <a:r>
              <a:rPr lang="en-US" altLang="zh-CN" b="1" i="0">
                <a:solidFill>
                  <a:schemeClr val="tx1"/>
                </a:solidFill>
                <a:effectLst/>
                <a:latin typeface="Times New Roman" panose="02020603050405020304" pitchFamily="18" charset="0"/>
                <a:cs typeface="Times New Roman" panose="02020603050405020304" pitchFamily="18" charset="0"/>
              </a:rPr>
              <a:t>:</a:t>
            </a:r>
            <a:r>
              <a:rPr lang="en-US" altLang="zh-CN" b="0" i="0">
                <a:solidFill>
                  <a:schemeClr val="tx1"/>
                </a:solidFill>
                <a:effectLst/>
                <a:latin typeface="Times New Roman" panose="02020603050405020304" pitchFamily="18" charset="0"/>
                <a:cs typeface="Times New Roman" panose="02020603050405020304" pitchFamily="18" charset="0"/>
              </a:rPr>
              <a:t> (Also mentioned in Graph Databases) It supports document, graph, and key-value data models.</a:t>
            </a:r>
          </a:p>
          <a:p>
            <a:pPr algn="l">
              <a:buFont typeface="Arial" panose="020B0604020202020204" pitchFamily="34" charset="0"/>
              <a:buChar char="•"/>
            </a:pPr>
            <a:r>
              <a:rPr lang="en-US" altLang="zh-CN" b="1" i="0" err="1">
                <a:solidFill>
                  <a:schemeClr val="tx1"/>
                </a:solidFill>
                <a:effectLst/>
                <a:latin typeface="Times New Roman" panose="02020603050405020304" pitchFamily="18" charset="0"/>
                <a:cs typeface="Times New Roman" panose="02020603050405020304" pitchFamily="18" charset="0"/>
              </a:rPr>
              <a:t>OrientDB</a:t>
            </a:r>
            <a:r>
              <a:rPr lang="en-US" altLang="zh-CN" b="1" i="0">
                <a:solidFill>
                  <a:schemeClr val="tx1"/>
                </a:solidFill>
                <a:effectLst/>
                <a:latin typeface="Times New Roman" panose="02020603050405020304" pitchFamily="18" charset="0"/>
                <a:cs typeface="Times New Roman" panose="02020603050405020304" pitchFamily="18" charset="0"/>
              </a:rPr>
              <a:t>:</a:t>
            </a:r>
            <a:r>
              <a:rPr lang="en-US" altLang="zh-CN" b="0" i="0">
                <a:solidFill>
                  <a:schemeClr val="tx1"/>
                </a:solidFill>
                <a:effectLst/>
                <a:latin typeface="Times New Roman" panose="02020603050405020304" pitchFamily="18" charset="0"/>
                <a:cs typeface="Times New Roman" panose="02020603050405020304" pitchFamily="18" charset="0"/>
              </a:rPr>
              <a:t> (Also mentioned in Graph Databases) It supports document, graph, and key-value data models.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Couchbase:</a:t>
            </a:r>
            <a:r>
              <a:rPr lang="en-US" altLang="zh-CN" b="0" i="0">
                <a:solidFill>
                  <a:schemeClr val="tx1"/>
                </a:solidFill>
                <a:effectLst/>
                <a:latin typeface="Times New Roman" panose="02020603050405020304" pitchFamily="18" charset="0"/>
                <a:cs typeface="Times New Roman" panose="02020603050405020304" pitchFamily="18" charset="0"/>
              </a:rPr>
              <a:t> A distributed NoSQL cloud database that supports key-value and document data models.</a:t>
            </a:r>
          </a:p>
          <a:p>
            <a:pPr algn="l"/>
            <a:r>
              <a:rPr lang="en-US" altLang="zh-CN" b="0" i="0">
                <a:solidFill>
                  <a:schemeClr val="tx1"/>
                </a:solidFill>
                <a:effectLst/>
                <a:latin typeface="Times New Roman" panose="02020603050405020304" pitchFamily="18" charset="0"/>
                <a:cs typeface="Times New Roman" panose="02020603050405020304" pitchFamily="18" charset="0"/>
              </a:rPr>
              <a:t>Different NoSQL databases are designed to solve different sets of problems, and the choice between them should be made based on the specific needs and use cases of the application.</a:t>
            </a:r>
          </a:p>
        </p:txBody>
      </p:sp>
    </p:spTree>
    <p:extLst>
      <p:ext uri="{BB962C8B-B14F-4D97-AF65-F5344CB8AC3E}">
        <p14:creationId xmlns:p14="http://schemas.microsoft.com/office/powerpoint/2010/main" val="321995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lstStyle/>
          <a:p>
            <a:r>
              <a:rPr lang="en-US" altLang="zh-CN">
                <a:solidFill>
                  <a:schemeClr val="tx1"/>
                </a:solidFill>
              </a:rPr>
              <a:t>For which types of applications were NoSQL systems developed?</a:t>
            </a:r>
          </a:p>
          <a:p>
            <a:endParaRPr lang="en-US" altLang="zh-CN">
              <a:solidFill>
                <a:schemeClr val="tx1"/>
              </a:solidFill>
            </a:endParaRPr>
          </a:p>
        </p:txBody>
      </p:sp>
    </p:spTree>
    <p:extLst>
      <p:ext uri="{BB962C8B-B14F-4D97-AF65-F5344CB8AC3E}">
        <p14:creationId xmlns:p14="http://schemas.microsoft.com/office/powerpoint/2010/main" val="3027190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B22-D7CC-8554-5164-CA07D31E8E92}"/>
              </a:ext>
            </a:extLst>
          </p:cNvPr>
          <p:cNvSpPr>
            <a:spLocks noGrp="1"/>
          </p:cNvSpPr>
          <p:nvPr>
            <p:ph type="title"/>
          </p:nvPr>
        </p:nvSpPr>
        <p:spPr/>
        <p:txBody>
          <a:bodyPr/>
          <a:lstStyle/>
          <a:p>
            <a:r>
              <a:rPr lang="en-US" altLang="zh-CN"/>
              <a:t>Topic 3</a:t>
            </a:r>
            <a:endParaRPr lang="zh-CN" altLang="en-US"/>
          </a:p>
        </p:txBody>
      </p:sp>
      <p:sp>
        <p:nvSpPr>
          <p:cNvPr id="3" name="Content Placeholder 2">
            <a:extLst>
              <a:ext uri="{FF2B5EF4-FFF2-40B4-BE49-F238E27FC236}">
                <a16:creationId xmlns:a16="http://schemas.microsoft.com/office/drawing/2014/main" id="{CCDD8ECE-2BCE-8837-F249-270DC6F11DDF}"/>
              </a:ext>
            </a:extLst>
          </p:cNvPr>
          <p:cNvSpPr>
            <a:spLocks noGrp="1"/>
          </p:cNvSpPr>
          <p:nvPr>
            <p:ph idx="1"/>
          </p:nvPr>
        </p:nvSpPr>
        <p:spPr/>
        <p:txBody>
          <a:bodyPr/>
          <a:lstStyle/>
          <a:p>
            <a:r>
              <a:rPr lang="en-US" altLang="zh-CN"/>
              <a:t>What is the CAP theorem? Which of the three properties (consistency, availability, partition tolerance) are most important in NoSQL systems?</a:t>
            </a:r>
            <a:endParaRPr lang="zh-CN" altLang="en-US"/>
          </a:p>
        </p:txBody>
      </p:sp>
    </p:spTree>
    <p:extLst>
      <p:ext uri="{BB962C8B-B14F-4D97-AF65-F5344CB8AC3E}">
        <p14:creationId xmlns:p14="http://schemas.microsoft.com/office/powerpoint/2010/main" val="15605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B22-D7CC-8554-5164-CA07D31E8E92}"/>
              </a:ext>
            </a:extLst>
          </p:cNvPr>
          <p:cNvSpPr>
            <a:spLocks noGrp="1"/>
          </p:cNvSpPr>
          <p:nvPr>
            <p:ph type="title"/>
          </p:nvPr>
        </p:nvSpPr>
        <p:spPr/>
        <p:txBody>
          <a:bodyPr/>
          <a:lstStyle/>
          <a:p>
            <a:r>
              <a:rPr lang="en-US" altLang="zh-CN"/>
              <a:t>Topic 3</a:t>
            </a:r>
            <a:endParaRPr lang="zh-CN" altLang="en-US"/>
          </a:p>
        </p:txBody>
      </p:sp>
      <p:sp>
        <p:nvSpPr>
          <p:cNvPr id="3" name="Content Placeholder 2">
            <a:extLst>
              <a:ext uri="{FF2B5EF4-FFF2-40B4-BE49-F238E27FC236}">
                <a16:creationId xmlns:a16="http://schemas.microsoft.com/office/drawing/2014/main" id="{CCDD8ECE-2BCE-8837-F249-270DC6F11DDF}"/>
              </a:ext>
            </a:extLst>
          </p:cNvPr>
          <p:cNvSpPr>
            <a:spLocks noGrp="1"/>
          </p:cNvSpPr>
          <p:nvPr>
            <p:ph idx="1"/>
          </p:nvPr>
        </p:nvSpPr>
        <p:spPr/>
        <p:txBody>
          <a:bodyPr>
            <a:normAutofit fontScale="92500" lnSpcReduction="20000"/>
          </a:bodyPr>
          <a:lstStyle/>
          <a:p>
            <a:r>
              <a:rPr lang="en-US" altLang="zh-CN">
                <a:latin typeface="Times New Roman" panose="02020603050405020304" pitchFamily="18" charset="0"/>
                <a:cs typeface="Times New Roman" panose="02020603050405020304" pitchFamily="18" charset="0"/>
              </a:rPr>
              <a:t>What is the CAP theorem? Which of the three properties (consistency, availability, partition tolerance) are most important in NoSQL systems?</a:t>
            </a:r>
          </a:p>
          <a:p>
            <a:pPr algn="l"/>
            <a:r>
              <a:rPr lang="en-US" altLang="zh-CN" b="1" i="0">
                <a:solidFill>
                  <a:schemeClr val="tx1"/>
                </a:solidFill>
                <a:effectLst/>
                <a:latin typeface="Times New Roman" panose="02020603050405020304" pitchFamily="18" charset="0"/>
                <a:cs typeface="Times New Roman" panose="02020603050405020304" pitchFamily="18" charset="0"/>
              </a:rPr>
              <a:t>CAP Theorem</a:t>
            </a:r>
          </a:p>
          <a:p>
            <a:pPr algn="l"/>
            <a:r>
              <a:rPr lang="en-US" altLang="zh-CN" b="0" i="0">
                <a:solidFill>
                  <a:schemeClr val="tx1"/>
                </a:solidFill>
                <a:effectLst/>
                <a:latin typeface="Times New Roman" panose="02020603050405020304" pitchFamily="18" charset="0"/>
                <a:cs typeface="Times New Roman" panose="02020603050405020304" pitchFamily="18" charset="0"/>
              </a:rPr>
              <a:t>The CAP theorem, proposed by computer scientist Eric Brewer, states that it is impossible for a distributed data store to simultaneously provide more than two out of the following three guarantees: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Consistency (C):</a:t>
            </a:r>
            <a:r>
              <a:rPr lang="en-US" altLang="zh-CN" b="0" i="0">
                <a:solidFill>
                  <a:schemeClr val="tx1"/>
                </a:solidFill>
                <a:effectLst/>
                <a:latin typeface="Times New Roman" panose="02020603050405020304" pitchFamily="18" charset="0"/>
                <a:cs typeface="Times New Roman" panose="02020603050405020304" pitchFamily="18" charset="0"/>
              </a:rPr>
              <a:t> All nodes in the system see the same data at the same time, meaning that a read will return the most recent write for a given data item.</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Availability (A):</a:t>
            </a:r>
            <a:r>
              <a:rPr lang="en-US" altLang="zh-CN" b="0" i="0">
                <a:solidFill>
                  <a:schemeClr val="tx1"/>
                </a:solidFill>
                <a:effectLst/>
                <a:latin typeface="Times New Roman" panose="02020603050405020304" pitchFamily="18" charset="0"/>
                <a:cs typeface="Times New Roman" panose="02020603050405020304" pitchFamily="18" charset="0"/>
              </a:rPr>
              <a:t> Every non-failing node returns a response for all read and write requests in a reasonable amount of time.</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Partition Tolerance (P):</a:t>
            </a:r>
            <a:r>
              <a:rPr lang="en-US" altLang="zh-CN" b="0" i="0">
                <a:solidFill>
                  <a:schemeClr val="tx1"/>
                </a:solidFill>
                <a:effectLst/>
                <a:latin typeface="Times New Roman" panose="02020603050405020304" pitchFamily="18" charset="0"/>
                <a:cs typeface="Times New Roman" panose="02020603050405020304" pitchFamily="18" charset="0"/>
              </a:rPr>
              <a:t> The system continues to function even when network partitions occur, meaning communication between nodes in the system is partially or fully disrupted.</a:t>
            </a:r>
          </a:p>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191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BCCC1-E957-C278-95FB-5A7011E0D6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009AD00-6C81-28E2-54C0-AB80B8FD71B0}"/>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21E1FC0-AA85-952C-D2EC-D34783EA78F1}"/>
              </a:ext>
            </a:extLst>
          </p:cNvPr>
          <p:cNvPicPr>
            <a:picLocks noChangeAspect="1"/>
          </p:cNvPicPr>
          <p:nvPr/>
        </p:nvPicPr>
        <p:blipFill>
          <a:blip r:embed="rId2"/>
          <a:stretch>
            <a:fillRect/>
          </a:stretch>
        </p:blipFill>
        <p:spPr>
          <a:xfrm>
            <a:off x="922339" y="0"/>
            <a:ext cx="10347321" cy="6858000"/>
          </a:xfrm>
          <a:prstGeom prst="rect">
            <a:avLst/>
          </a:prstGeom>
        </p:spPr>
      </p:pic>
    </p:spTree>
    <p:extLst>
      <p:ext uri="{BB962C8B-B14F-4D97-AF65-F5344CB8AC3E}">
        <p14:creationId xmlns:p14="http://schemas.microsoft.com/office/powerpoint/2010/main" val="422098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BB22-D7CC-8554-5164-CA07D31E8E92}"/>
              </a:ext>
            </a:extLst>
          </p:cNvPr>
          <p:cNvSpPr>
            <a:spLocks noGrp="1"/>
          </p:cNvSpPr>
          <p:nvPr>
            <p:ph type="title"/>
          </p:nvPr>
        </p:nvSpPr>
        <p:spPr/>
        <p:txBody>
          <a:bodyPr/>
          <a:lstStyle/>
          <a:p>
            <a:r>
              <a:rPr lang="en-US" altLang="zh-CN"/>
              <a:t>Topic 3</a:t>
            </a:r>
            <a:endParaRPr lang="zh-CN" altLang="en-US"/>
          </a:p>
        </p:txBody>
      </p:sp>
      <p:sp>
        <p:nvSpPr>
          <p:cNvPr id="3" name="Content Placeholder 2">
            <a:extLst>
              <a:ext uri="{FF2B5EF4-FFF2-40B4-BE49-F238E27FC236}">
                <a16:creationId xmlns:a16="http://schemas.microsoft.com/office/drawing/2014/main" id="{CCDD8ECE-2BCE-8837-F249-270DC6F11DDF}"/>
              </a:ext>
            </a:extLst>
          </p:cNvPr>
          <p:cNvSpPr>
            <a:spLocks noGrp="1"/>
          </p:cNvSpPr>
          <p:nvPr>
            <p:ph idx="1"/>
          </p:nvPr>
        </p:nvSpPr>
        <p:spPr/>
        <p:txBody>
          <a:bodyPr>
            <a:normAutofit fontScale="92500" lnSpcReduction="20000"/>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Trade-offs and Choices</a:t>
            </a:r>
          </a:p>
          <a:p>
            <a:pPr algn="l"/>
            <a:r>
              <a:rPr lang="en-US" altLang="zh-CN" b="0" i="0">
                <a:solidFill>
                  <a:schemeClr val="tx1"/>
                </a:solidFill>
                <a:effectLst/>
                <a:latin typeface="Times New Roman" panose="02020603050405020304" pitchFamily="18" charset="0"/>
                <a:cs typeface="Times New Roman" panose="02020603050405020304" pitchFamily="18" charset="0"/>
              </a:rPr>
              <a:t>Different NoSQL databases might prioritize different aspects of the CAP theorem based on their design principles and intended use cases:</a:t>
            </a:r>
          </a:p>
          <a:p>
            <a:pPr algn="l">
              <a:buFont typeface="Arial" panose="020B0604020202020204" pitchFamily="34" charset="0"/>
              <a:buChar char="•"/>
            </a:pPr>
            <a:r>
              <a:rPr lang="en-US" altLang="zh-CN" b="0" i="0">
                <a:solidFill>
                  <a:schemeClr val="tx1"/>
                </a:solidFill>
                <a:effectLst/>
                <a:latin typeface="Times New Roman" panose="02020603050405020304" pitchFamily="18" charset="0"/>
                <a:cs typeface="Times New Roman" panose="02020603050405020304" pitchFamily="18" charset="0"/>
              </a:rPr>
              <a:t>Some systems might prioritize </a:t>
            </a:r>
            <a:r>
              <a:rPr lang="en-US" altLang="zh-CN" b="1" i="0">
                <a:solidFill>
                  <a:schemeClr val="tx1"/>
                </a:solidFill>
                <a:effectLst/>
                <a:latin typeface="Times New Roman" panose="02020603050405020304" pitchFamily="18" charset="0"/>
                <a:cs typeface="Times New Roman" panose="02020603050405020304" pitchFamily="18" charset="0"/>
              </a:rPr>
              <a:t>Consistency and Partition Tolerance (CP)</a:t>
            </a:r>
            <a:r>
              <a:rPr lang="en-US" altLang="zh-CN" b="0" i="0">
                <a:solidFill>
                  <a:schemeClr val="tx1"/>
                </a:solidFill>
                <a:effectLst/>
                <a:latin typeface="Times New Roman" panose="02020603050405020304" pitchFamily="18" charset="0"/>
                <a:cs typeface="Times New Roman" panose="02020603050405020304" pitchFamily="18" charset="0"/>
              </a:rPr>
              <a:t>, making them suitable for use cases where data accuracy is critical.</a:t>
            </a:r>
          </a:p>
          <a:p>
            <a:pPr algn="l">
              <a:buFont typeface="Arial" panose="020B0604020202020204" pitchFamily="34" charset="0"/>
              <a:buChar char="•"/>
            </a:pPr>
            <a:r>
              <a:rPr lang="en-US" altLang="zh-CN" b="0" i="0">
                <a:solidFill>
                  <a:schemeClr val="tx1"/>
                </a:solidFill>
                <a:effectLst/>
                <a:latin typeface="Times New Roman" panose="02020603050405020304" pitchFamily="18" charset="0"/>
                <a:cs typeface="Times New Roman" panose="02020603050405020304" pitchFamily="18" charset="0"/>
              </a:rPr>
              <a:t>Others might prioritize </a:t>
            </a:r>
            <a:r>
              <a:rPr lang="en-US" altLang="zh-CN" b="1" i="0">
                <a:solidFill>
                  <a:schemeClr val="tx1"/>
                </a:solidFill>
                <a:effectLst/>
                <a:latin typeface="Times New Roman" panose="02020603050405020304" pitchFamily="18" charset="0"/>
                <a:cs typeface="Times New Roman" panose="02020603050405020304" pitchFamily="18" charset="0"/>
              </a:rPr>
              <a:t>Availability and Partition Tolerance (AP)</a:t>
            </a:r>
            <a:r>
              <a:rPr lang="en-US" altLang="zh-CN" b="0" i="0">
                <a:solidFill>
                  <a:schemeClr val="tx1"/>
                </a:solidFill>
                <a:effectLst/>
                <a:latin typeface="Times New Roman" panose="02020603050405020304" pitchFamily="18" charset="0"/>
                <a:cs typeface="Times New Roman" panose="02020603050405020304" pitchFamily="18" charset="0"/>
              </a:rPr>
              <a:t>, making them suitable for use cases where continuous access to the system is more important than absolute data accuracy.</a:t>
            </a:r>
          </a:p>
          <a:p>
            <a:pPr algn="l"/>
            <a:r>
              <a:rPr lang="en-US" altLang="zh-CN" b="0" i="0">
                <a:solidFill>
                  <a:schemeClr val="tx1"/>
                </a:solidFill>
                <a:effectLst/>
                <a:latin typeface="Times New Roman" panose="02020603050405020304" pitchFamily="18" charset="0"/>
                <a:cs typeface="Times New Roman" panose="02020603050405020304" pitchFamily="18" charset="0"/>
              </a:rPr>
              <a:t>It's essential to note that the choice between consistency and availability (in the face of network partitioning) is often a spectrum, and many databases allow for tuning between the two based on specific requirements. The decision about which properties to prioritize should be driven by the specific needs and context of the application being developed.</a:t>
            </a:r>
          </a:p>
        </p:txBody>
      </p:sp>
    </p:spTree>
    <p:extLst>
      <p:ext uri="{BB962C8B-B14F-4D97-AF65-F5344CB8AC3E}">
        <p14:creationId xmlns:p14="http://schemas.microsoft.com/office/powerpoint/2010/main" val="1058561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75A8-7884-1039-B72D-6B3A08827E88}"/>
              </a:ext>
            </a:extLst>
          </p:cNvPr>
          <p:cNvSpPr>
            <a:spLocks noGrp="1"/>
          </p:cNvSpPr>
          <p:nvPr>
            <p:ph type="title"/>
          </p:nvPr>
        </p:nvSpPr>
        <p:spPr/>
        <p:txBody>
          <a:bodyPr/>
          <a:lstStyle/>
          <a:p>
            <a:r>
              <a:rPr lang="en-US" altLang="zh-CN"/>
              <a:t>Topic 4</a:t>
            </a:r>
            <a:endParaRPr lang="zh-CN" altLang="en-US"/>
          </a:p>
        </p:txBody>
      </p:sp>
      <p:sp>
        <p:nvSpPr>
          <p:cNvPr id="3" name="Content Placeholder 2">
            <a:extLst>
              <a:ext uri="{FF2B5EF4-FFF2-40B4-BE49-F238E27FC236}">
                <a16:creationId xmlns:a16="http://schemas.microsoft.com/office/drawing/2014/main" id="{8A2A43A9-081A-2EB4-5650-518923B876DC}"/>
              </a:ext>
            </a:extLst>
          </p:cNvPr>
          <p:cNvSpPr>
            <a:spLocks noGrp="1"/>
          </p:cNvSpPr>
          <p:nvPr>
            <p:ph idx="1"/>
          </p:nvPr>
        </p:nvSpPr>
        <p:spPr/>
        <p:txBody>
          <a:bodyPr/>
          <a:lstStyle/>
          <a:p>
            <a:r>
              <a:rPr lang="en-US" altLang="zh-CN"/>
              <a:t>What are the similarities and differences between using consistency in CAP versus using consistency in ACID?</a:t>
            </a:r>
            <a:endParaRPr lang="zh-CN" altLang="en-US"/>
          </a:p>
        </p:txBody>
      </p:sp>
    </p:spTree>
    <p:extLst>
      <p:ext uri="{BB962C8B-B14F-4D97-AF65-F5344CB8AC3E}">
        <p14:creationId xmlns:p14="http://schemas.microsoft.com/office/powerpoint/2010/main" val="647990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75A8-7884-1039-B72D-6B3A08827E88}"/>
              </a:ext>
            </a:extLst>
          </p:cNvPr>
          <p:cNvSpPr>
            <a:spLocks noGrp="1"/>
          </p:cNvSpPr>
          <p:nvPr>
            <p:ph type="title"/>
          </p:nvPr>
        </p:nvSpPr>
        <p:spPr/>
        <p:txBody>
          <a:bodyPr/>
          <a:lstStyle/>
          <a:p>
            <a:r>
              <a:rPr lang="en-US" altLang="zh-CN"/>
              <a:t>Topic 4</a:t>
            </a:r>
            <a:endParaRPr lang="zh-CN" altLang="en-US"/>
          </a:p>
        </p:txBody>
      </p:sp>
      <p:sp>
        <p:nvSpPr>
          <p:cNvPr id="3" name="Content Placeholder 2">
            <a:extLst>
              <a:ext uri="{FF2B5EF4-FFF2-40B4-BE49-F238E27FC236}">
                <a16:creationId xmlns:a16="http://schemas.microsoft.com/office/drawing/2014/main" id="{8A2A43A9-081A-2EB4-5650-518923B876DC}"/>
              </a:ext>
            </a:extLst>
          </p:cNvPr>
          <p:cNvSpPr>
            <a:spLocks noGrp="1"/>
          </p:cNvSpPr>
          <p:nvPr>
            <p:ph idx="1"/>
          </p:nvPr>
        </p:nvSpPr>
        <p:spPr/>
        <p:txBody>
          <a:bodyPr>
            <a:normAutofit fontScale="85000" lnSpcReduction="10000"/>
          </a:bodyPr>
          <a:lstStyle/>
          <a:p>
            <a:r>
              <a:rPr lang="en-US" altLang="zh-CN">
                <a:solidFill>
                  <a:schemeClr val="tx1"/>
                </a:solidFill>
                <a:latin typeface="Times New Roman" panose="02020603050405020304" pitchFamily="18" charset="0"/>
                <a:cs typeface="Times New Roman" panose="02020603050405020304" pitchFamily="18" charset="0"/>
              </a:rPr>
              <a:t>What are the similarities and differences between using consistency in CAP versus using consistency in ACID?</a:t>
            </a:r>
          </a:p>
          <a:p>
            <a:pPr algn="l"/>
            <a:r>
              <a:rPr lang="en-US" altLang="zh-CN" b="0" i="0">
                <a:solidFill>
                  <a:schemeClr val="tx1"/>
                </a:solidFill>
                <a:effectLst/>
                <a:latin typeface="Times New Roman" panose="02020603050405020304" pitchFamily="18" charset="0"/>
                <a:cs typeface="Times New Roman" panose="02020603050405020304" pitchFamily="18" charset="0"/>
              </a:rPr>
              <a:t>The terms "consistency" in the context of the CAP theorem and ACID properties refer to different aspects of database management, although they both deal with ensuring that a database remains in a valid state. Let's explore the similarities and differences:</a:t>
            </a:r>
          </a:p>
          <a:p>
            <a:pPr algn="l"/>
            <a:r>
              <a:rPr lang="en-US" altLang="zh-CN" b="1" i="0">
                <a:solidFill>
                  <a:schemeClr val="tx1"/>
                </a:solidFill>
                <a:effectLst/>
                <a:latin typeface="Times New Roman" panose="02020603050405020304" pitchFamily="18" charset="0"/>
                <a:cs typeface="Times New Roman" panose="02020603050405020304" pitchFamily="18" charset="0"/>
              </a:rPr>
              <a:t>Consistency in CAP Theorem</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Context:</a:t>
            </a:r>
            <a:r>
              <a:rPr lang="en-US" altLang="zh-CN" b="0" i="0">
                <a:solidFill>
                  <a:schemeClr val="tx1"/>
                </a:solidFill>
                <a:effectLst/>
                <a:latin typeface="Times New Roman" panose="02020603050405020304" pitchFamily="18" charset="0"/>
                <a:cs typeface="Times New Roman" panose="02020603050405020304" pitchFamily="18" charset="0"/>
              </a:rPr>
              <a:t> The CAP theorem pertains to distributed databases and deals with how a database performs in a distributed network, especially during network failures or partitions.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Definition:</a:t>
            </a:r>
            <a:r>
              <a:rPr lang="en-US" altLang="zh-CN" b="0" i="0">
                <a:solidFill>
                  <a:schemeClr val="tx1"/>
                </a:solidFill>
                <a:effectLst/>
                <a:latin typeface="Times New Roman" panose="02020603050405020304" pitchFamily="18" charset="0"/>
                <a:cs typeface="Times New Roman" panose="02020603050405020304" pitchFamily="18" charset="0"/>
              </a:rPr>
              <a:t> In the CAP theorem, "Consistency" refers to every read receiving the most recent write (including the updates). In a consistent system, all nodes in the network see the same data at the same time.</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Focus:</a:t>
            </a:r>
            <a:r>
              <a:rPr lang="en-US" altLang="zh-CN" b="0" i="0">
                <a:solidFill>
                  <a:schemeClr val="tx1"/>
                </a:solidFill>
                <a:effectLst/>
                <a:latin typeface="Times New Roman" panose="02020603050405020304" pitchFamily="18" charset="0"/>
                <a:cs typeface="Times New Roman" panose="02020603050405020304" pitchFamily="18" charset="0"/>
              </a:rPr>
              <a:t> The focus here is on ensuring that all users have a uniform view of the data, even in the presence of network partitions or failures.</a:t>
            </a:r>
          </a:p>
          <a:p>
            <a:endParaRPr lang="zh-CN" alt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698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75A8-7884-1039-B72D-6B3A08827E88}"/>
              </a:ext>
            </a:extLst>
          </p:cNvPr>
          <p:cNvSpPr>
            <a:spLocks noGrp="1"/>
          </p:cNvSpPr>
          <p:nvPr>
            <p:ph type="title"/>
          </p:nvPr>
        </p:nvSpPr>
        <p:spPr/>
        <p:txBody>
          <a:bodyPr/>
          <a:lstStyle/>
          <a:p>
            <a:r>
              <a:rPr lang="en-US" altLang="zh-CN"/>
              <a:t>Topic 4</a:t>
            </a:r>
            <a:endParaRPr lang="zh-CN" altLang="en-US"/>
          </a:p>
        </p:txBody>
      </p:sp>
      <p:sp>
        <p:nvSpPr>
          <p:cNvPr id="3" name="Content Placeholder 2">
            <a:extLst>
              <a:ext uri="{FF2B5EF4-FFF2-40B4-BE49-F238E27FC236}">
                <a16:creationId xmlns:a16="http://schemas.microsoft.com/office/drawing/2014/main" id="{8A2A43A9-081A-2EB4-5650-518923B876DC}"/>
              </a:ext>
            </a:extLst>
          </p:cNvPr>
          <p:cNvSpPr>
            <a:spLocks noGrp="1"/>
          </p:cNvSpPr>
          <p:nvPr>
            <p:ph idx="1"/>
          </p:nvPr>
        </p:nvSpPr>
        <p:spPr/>
        <p:txBody>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Consistency in ACID Properties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Context:</a:t>
            </a:r>
            <a:r>
              <a:rPr lang="en-US" altLang="zh-CN" b="0" i="0">
                <a:solidFill>
                  <a:schemeClr val="tx1"/>
                </a:solidFill>
                <a:effectLst/>
                <a:latin typeface="Times New Roman" panose="02020603050405020304" pitchFamily="18" charset="0"/>
                <a:cs typeface="Times New Roman" panose="02020603050405020304" pitchFamily="18" charset="0"/>
              </a:rPr>
              <a:t> ACID properties (Atomicity, Consistency, Isolation, Durability) are set to guarantee that database transactions are processed reliably, typically within the context of a single database.</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Definition:</a:t>
            </a:r>
            <a:r>
              <a:rPr lang="en-US" altLang="zh-CN" b="0" i="0">
                <a:solidFill>
                  <a:schemeClr val="tx1"/>
                </a:solidFill>
                <a:effectLst/>
                <a:latin typeface="Times New Roman" panose="02020603050405020304" pitchFamily="18" charset="0"/>
                <a:cs typeface="Times New Roman" panose="02020603050405020304" pitchFamily="18" charset="0"/>
              </a:rPr>
              <a:t> In ACID, "Consistency" ensures that a transaction brings a database from one valid state to another, adhering to predefined rules and constraints. If a transaction would violate these constraints, it is rolled back, and the database remains unchanged.</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Focus:</a:t>
            </a:r>
            <a:r>
              <a:rPr lang="en-US" altLang="zh-CN" b="0" i="0">
                <a:solidFill>
                  <a:schemeClr val="tx1"/>
                </a:solidFill>
                <a:effectLst/>
                <a:latin typeface="Times New Roman" panose="02020603050405020304" pitchFamily="18" charset="0"/>
                <a:cs typeface="Times New Roman" panose="02020603050405020304" pitchFamily="18" charset="0"/>
              </a:rPr>
              <a:t> The focus here is on ensuring that each transaction maintains the integrity and rules of the database, ensuring that the database remains in a valid state after each transaction.</a:t>
            </a:r>
          </a:p>
        </p:txBody>
      </p:sp>
    </p:spTree>
    <p:extLst>
      <p:ext uri="{BB962C8B-B14F-4D97-AF65-F5344CB8AC3E}">
        <p14:creationId xmlns:p14="http://schemas.microsoft.com/office/powerpoint/2010/main" val="717716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75A8-7884-1039-B72D-6B3A08827E88}"/>
              </a:ext>
            </a:extLst>
          </p:cNvPr>
          <p:cNvSpPr>
            <a:spLocks noGrp="1"/>
          </p:cNvSpPr>
          <p:nvPr>
            <p:ph type="title"/>
          </p:nvPr>
        </p:nvSpPr>
        <p:spPr/>
        <p:txBody>
          <a:bodyPr/>
          <a:lstStyle/>
          <a:p>
            <a:r>
              <a:rPr lang="en-US" altLang="zh-CN"/>
              <a:t>Topic 4</a:t>
            </a:r>
            <a:endParaRPr lang="zh-CN" altLang="en-US"/>
          </a:p>
        </p:txBody>
      </p:sp>
      <p:sp>
        <p:nvSpPr>
          <p:cNvPr id="3" name="Content Placeholder 2">
            <a:extLst>
              <a:ext uri="{FF2B5EF4-FFF2-40B4-BE49-F238E27FC236}">
                <a16:creationId xmlns:a16="http://schemas.microsoft.com/office/drawing/2014/main" id="{8A2A43A9-081A-2EB4-5650-518923B876DC}"/>
              </a:ext>
            </a:extLst>
          </p:cNvPr>
          <p:cNvSpPr>
            <a:spLocks noGrp="1"/>
          </p:cNvSpPr>
          <p:nvPr>
            <p:ph idx="1"/>
          </p:nvPr>
        </p:nvSpPr>
        <p:spPr/>
        <p:txBody>
          <a:bodyPr/>
          <a:lstStyle/>
          <a:p>
            <a:pPr algn="l"/>
            <a:r>
              <a:rPr lang="en-US" altLang="zh-CN" b="1" i="0">
                <a:solidFill>
                  <a:schemeClr val="tx1"/>
                </a:solidFill>
                <a:effectLst/>
                <a:latin typeface="Söhne"/>
              </a:rPr>
              <a:t>Similarities</a:t>
            </a:r>
          </a:p>
          <a:p>
            <a:pPr algn="l">
              <a:buFont typeface="Arial" panose="020B0604020202020204" pitchFamily="34" charset="0"/>
              <a:buChar char="•"/>
            </a:pPr>
            <a:r>
              <a:rPr lang="en-US" altLang="zh-CN" b="1" i="0">
                <a:solidFill>
                  <a:schemeClr val="tx1"/>
                </a:solidFill>
                <a:effectLst/>
                <a:latin typeface="Söhne"/>
              </a:rPr>
              <a:t>Data Integrity:</a:t>
            </a:r>
            <a:r>
              <a:rPr lang="en-US" altLang="zh-CN" b="0" i="0">
                <a:solidFill>
                  <a:schemeClr val="tx1"/>
                </a:solidFill>
                <a:effectLst/>
                <a:latin typeface="Söhne"/>
              </a:rPr>
              <a:t> Both types of consistency aim to ensure data integrity, albeit in different contexts and scopes. CAP consistency aims to maintain data integrity across distributed nodes, while ACID consistency focuses on maintaining data integrity within the boundaries of transactional operations.</a:t>
            </a:r>
          </a:p>
          <a:p>
            <a:pPr algn="l">
              <a:buFont typeface="Arial" panose="020B0604020202020204" pitchFamily="34" charset="0"/>
              <a:buChar char="•"/>
            </a:pPr>
            <a:r>
              <a:rPr lang="en-US" altLang="zh-CN" b="1" i="0">
                <a:solidFill>
                  <a:schemeClr val="tx1"/>
                </a:solidFill>
                <a:effectLst/>
                <a:latin typeface="Söhne"/>
              </a:rPr>
              <a:t>Reliability:</a:t>
            </a:r>
            <a:r>
              <a:rPr lang="en-US" altLang="zh-CN" b="0" i="0">
                <a:solidFill>
                  <a:schemeClr val="tx1"/>
                </a:solidFill>
                <a:effectLst/>
                <a:latin typeface="Söhne"/>
              </a:rPr>
              <a:t> Both are concerned with providing reliable systems – ensuring that data is accurate and valid whether within a single transaction (ACID) or across a distributed system (CAP).</a:t>
            </a:r>
          </a:p>
        </p:txBody>
      </p:sp>
    </p:spTree>
    <p:extLst>
      <p:ext uri="{BB962C8B-B14F-4D97-AF65-F5344CB8AC3E}">
        <p14:creationId xmlns:p14="http://schemas.microsoft.com/office/powerpoint/2010/main" val="1531855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75A8-7884-1039-B72D-6B3A08827E88}"/>
              </a:ext>
            </a:extLst>
          </p:cNvPr>
          <p:cNvSpPr>
            <a:spLocks noGrp="1"/>
          </p:cNvSpPr>
          <p:nvPr>
            <p:ph type="title"/>
          </p:nvPr>
        </p:nvSpPr>
        <p:spPr/>
        <p:txBody>
          <a:bodyPr/>
          <a:lstStyle/>
          <a:p>
            <a:r>
              <a:rPr lang="en-US" altLang="zh-CN"/>
              <a:t>Topic 4</a:t>
            </a:r>
            <a:endParaRPr lang="zh-CN" altLang="en-US"/>
          </a:p>
        </p:txBody>
      </p:sp>
      <p:sp>
        <p:nvSpPr>
          <p:cNvPr id="3" name="Content Placeholder 2">
            <a:extLst>
              <a:ext uri="{FF2B5EF4-FFF2-40B4-BE49-F238E27FC236}">
                <a16:creationId xmlns:a16="http://schemas.microsoft.com/office/drawing/2014/main" id="{8A2A43A9-081A-2EB4-5650-518923B876DC}"/>
              </a:ext>
            </a:extLst>
          </p:cNvPr>
          <p:cNvSpPr>
            <a:spLocks noGrp="1"/>
          </p:cNvSpPr>
          <p:nvPr>
            <p:ph idx="1"/>
          </p:nvPr>
        </p:nvSpPr>
        <p:spPr/>
        <p:txBody>
          <a:bodyPr>
            <a:normAutofit fontScale="92500" lnSpcReduction="20000"/>
          </a:bodyPr>
          <a:lstStyle/>
          <a:p>
            <a:pPr marL="0" algn="l"/>
            <a:r>
              <a:rPr lang="en-US" altLang="zh-CN" sz="1600" b="1" i="0">
                <a:solidFill>
                  <a:schemeClr val="tx1"/>
                </a:solidFill>
                <a:effectLst/>
                <a:latin typeface="Times New Roman" panose="02020603050405020304" pitchFamily="18" charset="0"/>
                <a:cs typeface="Times New Roman" panose="02020603050405020304" pitchFamily="18" charset="0"/>
              </a:rPr>
              <a:t>Differences</a:t>
            </a:r>
          </a:p>
          <a:p>
            <a:pPr marL="0" algn="l">
              <a:buFont typeface="Arial" panose="020B0604020202020204" pitchFamily="34" charset="0"/>
              <a:buChar char="•"/>
            </a:pPr>
            <a:r>
              <a:rPr lang="en-US" altLang="zh-CN" sz="1600" b="1" i="0">
                <a:solidFill>
                  <a:schemeClr val="tx1"/>
                </a:solidFill>
                <a:effectLst/>
                <a:latin typeface="Times New Roman" panose="02020603050405020304" pitchFamily="18" charset="0"/>
                <a:cs typeface="Times New Roman" panose="02020603050405020304" pitchFamily="18" charset="0"/>
              </a:rPr>
              <a:t>Scope:</a:t>
            </a:r>
            <a:r>
              <a:rPr lang="en-US" altLang="zh-CN" sz="1600" b="0" i="0">
                <a:solidFill>
                  <a:schemeClr val="tx1"/>
                </a:solidFill>
                <a:effectLst/>
                <a:latin typeface="Times New Roman" panose="02020603050405020304" pitchFamily="18" charset="0"/>
                <a:cs typeface="Times New Roman" panose="02020603050405020304" pitchFamily="18" charset="0"/>
              </a:rPr>
              <a:t> CAP consistency is concerned with distributed systems and deals with the challenge of maintaining data integrity across all nodes in a network. ACID consistency is concerned with maintaining data integrity within the scope of single database transactions.</a:t>
            </a:r>
          </a:p>
          <a:p>
            <a:pPr marL="0" algn="l">
              <a:buFont typeface="Arial" panose="020B0604020202020204" pitchFamily="34" charset="0"/>
              <a:buChar char="•"/>
            </a:pPr>
            <a:r>
              <a:rPr lang="en-US" altLang="zh-CN" sz="1600" b="1" i="0">
                <a:solidFill>
                  <a:schemeClr val="tx1"/>
                </a:solidFill>
                <a:effectLst/>
                <a:latin typeface="Times New Roman" panose="02020603050405020304" pitchFamily="18" charset="0"/>
                <a:cs typeface="Times New Roman" panose="02020603050405020304" pitchFamily="18" charset="0"/>
              </a:rPr>
              <a:t>Use-Case:</a:t>
            </a:r>
            <a:r>
              <a:rPr lang="en-US" altLang="zh-CN" sz="1600" b="0" i="0">
                <a:solidFill>
                  <a:schemeClr val="tx1"/>
                </a:solidFill>
                <a:effectLst/>
                <a:latin typeface="Times New Roman" panose="02020603050405020304" pitchFamily="18" charset="0"/>
                <a:cs typeface="Times New Roman" panose="02020603050405020304" pitchFamily="18" charset="0"/>
              </a:rPr>
              <a:t> CAP is typically applied in the context of NoSQL databases in distributed environments, while ACID properties are often associated with traditional RDBMS (Relational Database Management Systems).</a:t>
            </a:r>
          </a:p>
          <a:p>
            <a:pPr marL="0" algn="l">
              <a:buFont typeface="Arial" panose="020B0604020202020204" pitchFamily="34" charset="0"/>
              <a:buChar char="•"/>
            </a:pPr>
            <a:r>
              <a:rPr lang="en-US" altLang="zh-CN" sz="1600" b="1" i="0">
                <a:solidFill>
                  <a:schemeClr val="tx1"/>
                </a:solidFill>
                <a:effectLst/>
                <a:latin typeface="Times New Roman" panose="02020603050405020304" pitchFamily="18" charset="0"/>
                <a:cs typeface="Times New Roman" panose="02020603050405020304" pitchFamily="18" charset="0"/>
              </a:rPr>
              <a:t>Network Failure Handling:</a:t>
            </a:r>
            <a:r>
              <a:rPr lang="en-US" altLang="zh-CN" sz="1600" b="0" i="0">
                <a:solidFill>
                  <a:schemeClr val="tx1"/>
                </a:solidFill>
                <a:effectLst/>
                <a:latin typeface="Times New Roman" panose="02020603050405020304" pitchFamily="18" charset="0"/>
                <a:cs typeface="Times New Roman" panose="02020603050405020304" pitchFamily="18" charset="0"/>
              </a:rPr>
              <a:t> CAP consistency involves considerations for handling network partitions and ensuring that all nodes reflect the same data. ACID consistency does not deal with network partitions as it is typically applied in the context of single, monolithic databases.</a:t>
            </a:r>
          </a:p>
          <a:p>
            <a:pPr marL="0" algn="l">
              <a:buFont typeface="Arial" panose="020B0604020202020204" pitchFamily="34" charset="0"/>
              <a:buChar char="•"/>
            </a:pPr>
            <a:r>
              <a:rPr lang="en-US" altLang="zh-CN" sz="1600" b="1" i="0">
                <a:solidFill>
                  <a:schemeClr val="tx1"/>
                </a:solidFill>
                <a:effectLst/>
                <a:latin typeface="Times New Roman" panose="02020603050405020304" pitchFamily="18" charset="0"/>
                <a:cs typeface="Times New Roman" panose="02020603050405020304" pitchFamily="18" charset="0"/>
              </a:rPr>
              <a:t>Trade-offs:</a:t>
            </a:r>
            <a:r>
              <a:rPr lang="en-US" altLang="zh-CN" sz="1600" b="0" i="0">
                <a:solidFill>
                  <a:schemeClr val="tx1"/>
                </a:solidFill>
                <a:effectLst/>
                <a:latin typeface="Times New Roman" panose="02020603050405020304" pitchFamily="18" charset="0"/>
                <a:cs typeface="Times New Roman" panose="02020603050405020304" pitchFamily="18" charset="0"/>
              </a:rPr>
              <a:t> In CAP, there’s a trade-off between consistency and availability when a network partition occurs. In ACID, consistency is maintained without such a trade-off within the context of individual transactions.</a:t>
            </a:r>
          </a:p>
          <a:p>
            <a:pPr marL="0" algn="l"/>
            <a:r>
              <a:rPr lang="en-US" altLang="zh-CN" sz="1600" b="0" i="0">
                <a:solidFill>
                  <a:schemeClr val="tx1"/>
                </a:solidFill>
                <a:effectLst/>
                <a:latin typeface="Times New Roman" panose="02020603050405020304" pitchFamily="18" charset="0"/>
                <a:cs typeface="Times New Roman" panose="02020603050405020304" pitchFamily="18" charset="0"/>
              </a:rPr>
              <a:t>In summary, while both types of consistency aim to ensure that a database is accurate and reliable, they apply in different contexts (distributed systems vs. single-database transactions) and have different considerations and implications for system design and management.</a:t>
            </a:r>
          </a:p>
        </p:txBody>
      </p:sp>
    </p:spTree>
    <p:extLst>
      <p:ext uri="{BB962C8B-B14F-4D97-AF65-F5344CB8AC3E}">
        <p14:creationId xmlns:p14="http://schemas.microsoft.com/office/powerpoint/2010/main" val="2610773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3F4A-B7FA-D5CD-AE1D-1F79A644A919}"/>
              </a:ext>
            </a:extLst>
          </p:cNvPr>
          <p:cNvSpPr>
            <a:spLocks noGrp="1"/>
          </p:cNvSpPr>
          <p:nvPr>
            <p:ph type="title"/>
          </p:nvPr>
        </p:nvSpPr>
        <p:spPr/>
        <p:txBody>
          <a:bodyPr/>
          <a:lstStyle/>
          <a:p>
            <a:r>
              <a:rPr lang="en-US" altLang="zh-CN"/>
              <a:t>Topic 5</a:t>
            </a:r>
            <a:endParaRPr lang="zh-CN" altLang="en-US"/>
          </a:p>
        </p:txBody>
      </p:sp>
      <p:sp>
        <p:nvSpPr>
          <p:cNvPr id="3" name="Content Placeholder 2">
            <a:extLst>
              <a:ext uri="{FF2B5EF4-FFF2-40B4-BE49-F238E27FC236}">
                <a16:creationId xmlns:a16="http://schemas.microsoft.com/office/drawing/2014/main" id="{81CA8670-CEE4-D36A-083B-115C3774FAED}"/>
              </a:ext>
            </a:extLst>
          </p:cNvPr>
          <p:cNvSpPr>
            <a:spLocks noGrp="1"/>
          </p:cNvSpPr>
          <p:nvPr>
            <p:ph idx="1"/>
          </p:nvPr>
        </p:nvSpPr>
        <p:spPr/>
        <p:txBody>
          <a:bodyPr/>
          <a:lstStyle/>
          <a:p>
            <a:r>
              <a:rPr lang="en-US" altLang="zh-CN"/>
              <a:t>Describe the execution workflow of the MapReduce programming environment.</a:t>
            </a:r>
            <a:endParaRPr lang="zh-CN" altLang="en-US"/>
          </a:p>
        </p:txBody>
      </p:sp>
    </p:spTree>
    <p:extLst>
      <p:ext uri="{BB962C8B-B14F-4D97-AF65-F5344CB8AC3E}">
        <p14:creationId xmlns:p14="http://schemas.microsoft.com/office/powerpoint/2010/main" val="107172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fontScale="92500"/>
          </a:bodyPr>
          <a:lstStyle/>
          <a:p>
            <a:r>
              <a:rPr lang="en-US" altLang="zh-CN" b="1">
                <a:solidFill>
                  <a:schemeClr val="tx1"/>
                </a:solidFill>
                <a:latin typeface="Times New Roman" panose="02020603050405020304" pitchFamily="18" charset="0"/>
                <a:cs typeface="Times New Roman" panose="02020603050405020304" pitchFamily="18" charset="0"/>
              </a:rPr>
              <a:t>Social Media</a:t>
            </a:r>
          </a:p>
          <a:p>
            <a:r>
              <a:rPr lang="en-US" altLang="zh-CN">
                <a:solidFill>
                  <a:schemeClr val="tx1"/>
                </a:solidFill>
                <a:latin typeface="Times New Roman" panose="02020603050405020304" pitchFamily="18" charset="0"/>
                <a:cs typeface="Times New Roman" panose="02020603050405020304" pitchFamily="18" charset="0"/>
              </a:rPr>
              <a:t>User Profiles: NoSQL databases like document-oriented systems (e.g., MongoDB, CouchDB) can store and manage diverse attributes of user profiles which can vary widely from one user to another without needing a uniform schema.</a:t>
            </a:r>
          </a:p>
          <a:p>
            <a:r>
              <a:rPr lang="en-US" altLang="zh-CN">
                <a:solidFill>
                  <a:schemeClr val="tx1"/>
                </a:solidFill>
                <a:latin typeface="Times New Roman" panose="02020603050405020304" pitchFamily="18" charset="0"/>
                <a:cs typeface="Times New Roman" panose="02020603050405020304" pitchFamily="18" charset="0"/>
              </a:rPr>
              <a:t>Posts and Tweets: These are typically short pieces of text that may include links, media attachments, and metadata such as timestamps, geotags, and associated comments. NoSQL systems, particularly key-value and document stores, can handle this type of data efficiently by allowing quick storage and retrieval.</a:t>
            </a:r>
          </a:p>
          <a:p>
            <a:r>
              <a:rPr lang="en-US" altLang="zh-CN">
                <a:solidFill>
                  <a:schemeClr val="tx1"/>
                </a:solidFill>
                <a:latin typeface="Times New Roman" panose="02020603050405020304" pitchFamily="18" charset="0"/>
                <a:cs typeface="Times New Roman" panose="02020603050405020304" pitchFamily="18" charset="0"/>
              </a:rPr>
              <a:t>Web Links and Interaction Data: Graph databases (e.g., Neo4j, </a:t>
            </a:r>
            <a:r>
              <a:rPr lang="en-US" altLang="zh-CN" err="1">
                <a:solidFill>
                  <a:schemeClr val="tx1"/>
                </a:solidFill>
                <a:latin typeface="Times New Roman" panose="02020603050405020304" pitchFamily="18" charset="0"/>
                <a:cs typeface="Times New Roman" panose="02020603050405020304" pitchFamily="18" charset="0"/>
              </a:rPr>
              <a:t>OrientDB</a:t>
            </a:r>
            <a:r>
              <a:rPr lang="en-US" altLang="zh-CN">
                <a:solidFill>
                  <a:schemeClr val="tx1"/>
                </a:solidFill>
                <a:latin typeface="Times New Roman" panose="02020603050405020304" pitchFamily="18" charset="0"/>
                <a:cs typeface="Times New Roman" panose="02020603050405020304" pitchFamily="18" charset="0"/>
              </a:rPr>
              <a:t>) are excellent for managing the complex relationships between users, posts, comments, and shared links, as they can quickly traverse these relationships.</a:t>
            </a:r>
          </a:p>
        </p:txBody>
      </p:sp>
    </p:spTree>
    <p:extLst>
      <p:ext uri="{BB962C8B-B14F-4D97-AF65-F5344CB8AC3E}">
        <p14:creationId xmlns:p14="http://schemas.microsoft.com/office/powerpoint/2010/main" val="1983650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3F4A-B7FA-D5CD-AE1D-1F79A644A919}"/>
              </a:ext>
            </a:extLst>
          </p:cNvPr>
          <p:cNvSpPr>
            <a:spLocks noGrp="1"/>
          </p:cNvSpPr>
          <p:nvPr>
            <p:ph type="title"/>
          </p:nvPr>
        </p:nvSpPr>
        <p:spPr/>
        <p:txBody>
          <a:bodyPr/>
          <a:lstStyle/>
          <a:p>
            <a:r>
              <a:rPr lang="en-US" altLang="zh-CN"/>
              <a:t>Topic 5</a:t>
            </a:r>
            <a:endParaRPr lang="zh-CN" altLang="en-US"/>
          </a:p>
        </p:txBody>
      </p:sp>
      <p:sp>
        <p:nvSpPr>
          <p:cNvPr id="3" name="Content Placeholder 2">
            <a:extLst>
              <a:ext uri="{FF2B5EF4-FFF2-40B4-BE49-F238E27FC236}">
                <a16:creationId xmlns:a16="http://schemas.microsoft.com/office/drawing/2014/main" id="{81CA8670-CEE4-D36A-083B-115C3774FAED}"/>
              </a:ext>
            </a:extLst>
          </p:cNvPr>
          <p:cNvSpPr>
            <a:spLocks noGrp="1"/>
          </p:cNvSpPr>
          <p:nvPr>
            <p:ph idx="1"/>
          </p:nvPr>
        </p:nvSpPr>
        <p:spPr/>
        <p:txBody>
          <a:bodyPr/>
          <a:lstStyle/>
          <a:p>
            <a:r>
              <a:rPr lang="en-US" altLang="zh-CN">
                <a:solidFill>
                  <a:schemeClr val="tx1"/>
                </a:solidFill>
              </a:rPr>
              <a:t>Describe the execution workflow of the MapReduce programming environment.</a:t>
            </a:r>
          </a:p>
          <a:p>
            <a:r>
              <a:rPr lang="en-US" altLang="zh-CN" b="0" i="0">
                <a:solidFill>
                  <a:schemeClr val="tx1"/>
                </a:solidFill>
                <a:effectLst/>
                <a:latin typeface="Söhne"/>
              </a:rPr>
              <a:t>MapReduce is a programming model and processing technique for generating and processing large datasets that can be parallelized across a distributed cluster of computers. Developed by Google, it's particularly useful for processing large amounts of raw data, like logs, and converting it into a more usable format. The execution workflow of MapReduce involves several key steps, mainly divided into two primary phases: the Map phase and the Reduce phase. Here's a detailed breakdown:</a:t>
            </a:r>
            <a:endParaRPr lang="zh-CN" altLang="en-US">
              <a:solidFill>
                <a:schemeClr val="tx1"/>
              </a:solidFill>
            </a:endParaRPr>
          </a:p>
        </p:txBody>
      </p:sp>
    </p:spTree>
    <p:extLst>
      <p:ext uri="{BB962C8B-B14F-4D97-AF65-F5344CB8AC3E}">
        <p14:creationId xmlns:p14="http://schemas.microsoft.com/office/powerpoint/2010/main" val="2100978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3F4A-B7FA-D5CD-AE1D-1F79A644A919}"/>
              </a:ext>
            </a:extLst>
          </p:cNvPr>
          <p:cNvSpPr>
            <a:spLocks noGrp="1"/>
          </p:cNvSpPr>
          <p:nvPr>
            <p:ph type="title"/>
          </p:nvPr>
        </p:nvSpPr>
        <p:spPr/>
        <p:txBody>
          <a:bodyPr/>
          <a:lstStyle/>
          <a:p>
            <a:r>
              <a:rPr lang="en-US" altLang="zh-CN"/>
              <a:t>Topic 5</a:t>
            </a:r>
            <a:endParaRPr lang="zh-CN" altLang="en-US"/>
          </a:p>
        </p:txBody>
      </p:sp>
      <p:sp>
        <p:nvSpPr>
          <p:cNvPr id="3" name="Content Placeholder 2">
            <a:extLst>
              <a:ext uri="{FF2B5EF4-FFF2-40B4-BE49-F238E27FC236}">
                <a16:creationId xmlns:a16="http://schemas.microsoft.com/office/drawing/2014/main" id="{81CA8670-CEE4-D36A-083B-115C3774FAED}"/>
              </a:ext>
            </a:extLst>
          </p:cNvPr>
          <p:cNvSpPr>
            <a:spLocks noGrp="1"/>
          </p:cNvSpPr>
          <p:nvPr>
            <p:ph idx="1"/>
          </p:nvPr>
        </p:nvSpPr>
        <p:spPr/>
        <p:txBody>
          <a:bodyPr>
            <a:normAutofit fontScale="70000" lnSpcReduction="20000"/>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1. Input Splitting</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Data Splitting:</a:t>
            </a:r>
            <a:r>
              <a:rPr lang="en-US" altLang="zh-CN" b="0" i="0">
                <a:solidFill>
                  <a:schemeClr val="tx1"/>
                </a:solidFill>
                <a:effectLst/>
                <a:latin typeface="Times New Roman" panose="02020603050405020304" pitchFamily="18" charset="0"/>
                <a:cs typeface="Times New Roman" panose="02020603050405020304" pitchFamily="18" charset="0"/>
              </a:rPr>
              <a:t> The input data is divided into smaller chunks or splits. Each split is processed by a separate Map task.</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Distribution:</a:t>
            </a:r>
            <a:r>
              <a:rPr lang="en-US" altLang="zh-CN" b="0" i="0">
                <a:solidFill>
                  <a:schemeClr val="tx1"/>
                </a:solidFill>
                <a:effectLst/>
                <a:latin typeface="Times New Roman" panose="02020603050405020304" pitchFamily="18" charset="0"/>
                <a:cs typeface="Times New Roman" panose="02020603050405020304" pitchFamily="18" charset="0"/>
              </a:rPr>
              <a:t> The data splits are distributed across the nodes in the computing cluster.</a:t>
            </a:r>
          </a:p>
          <a:p>
            <a:pPr algn="l"/>
            <a:r>
              <a:rPr lang="en-US" altLang="zh-CN" b="1" i="0">
                <a:solidFill>
                  <a:schemeClr val="tx1"/>
                </a:solidFill>
                <a:effectLst/>
                <a:latin typeface="Times New Roman" panose="02020603050405020304" pitchFamily="18" charset="0"/>
                <a:cs typeface="Times New Roman" panose="02020603050405020304" pitchFamily="18" charset="0"/>
              </a:rPr>
              <a:t>2. Map Phase</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Mapping:</a:t>
            </a:r>
            <a:r>
              <a:rPr lang="en-US" altLang="zh-CN" b="0" i="0">
                <a:solidFill>
                  <a:schemeClr val="tx1"/>
                </a:solidFill>
                <a:effectLst/>
                <a:latin typeface="Times New Roman" panose="02020603050405020304" pitchFamily="18" charset="0"/>
                <a:cs typeface="Times New Roman" panose="02020603050405020304" pitchFamily="18" charset="0"/>
              </a:rPr>
              <a:t> Each Map task takes a split as input and processes it. The Map function is applied to each record in the split and produces a set of intermediate key-value pairs.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Local Storage:</a:t>
            </a:r>
            <a:r>
              <a:rPr lang="en-US" altLang="zh-CN" b="0" i="0">
                <a:solidFill>
                  <a:schemeClr val="tx1"/>
                </a:solidFill>
                <a:effectLst/>
                <a:latin typeface="Times New Roman" panose="02020603050405020304" pitchFamily="18" charset="0"/>
                <a:cs typeface="Times New Roman" panose="02020603050405020304" pitchFamily="18" charset="0"/>
              </a:rPr>
              <a:t> The intermediate key-value pairs are stored in local memory.</a:t>
            </a:r>
          </a:p>
          <a:p>
            <a:pPr algn="l"/>
            <a:r>
              <a:rPr lang="en-US" altLang="zh-CN" b="1" i="0">
                <a:solidFill>
                  <a:schemeClr val="tx1"/>
                </a:solidFill>
                <a:effectLst/>
                <a:latin typeface="Times New Roman" panose="02020603050405020304" pitchFamily="18" charset="0"/>
                <a:cs typeface="Times New Roman" panose="02020603050405020304" pitchFamily="18" charset="0"/>
              </a:rPr>
              <a:t>3. Shuffle and Sort Phase</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Shuffling:</a:t>
            </a:r>
            <a:r>
              <a:rPr lang="en-US" altLang="zh-CN" b="0" i="0">
                <a:solidFill>
                  <a:schemeClr val="tx1"/>
                </a:solidFill>
                <a:effectLst/>
                <a:latin typeface="Times New Roman" panose="02020603050405020304" pitchFamily="18" charset="0"/>
                <a:cs typeface="Times New Roman" panose="02020603050405020304" pitchFamily="18" charset="0"/>
              </a:rPr>
              <a:t> The intermediate key-value pairs produced by all the Map tasks are redistributed among Reduce tasks. This is typically done by partitioning the intermediate keys using a hash function.</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Sorting:</a:t>
            </a:r>
            <a:r>
              <a:rPr lang="en-US" altLang="zh-CN" b="0" i="0">
                <a:solidFill>
                  <a:schemeClr val="tx1"/>
                </a:solidFill>
                <a:effectLst/>
                <a:latin typeface="Times New Roman" panose="02020603050405020304" pitchFamily="18" charset="0"/>
                <a:cs typeface="Times New Roman" panose="02020603050405020304" pitchFamily="18" charset="0"/>
              </a:rPr>
              <a:t> The shuffled data is sorted so that all occurrences of the same key are grouped together. This is crucial for the next step, as each Reduce task will process all values associated with the same key.</a:t>
            </a:r>
          </a:p>
        </p:txBody>
      </p:sp>
    </p:spTree>
    <p:extLst>
      <p:ext uri="{BB962C8B-B14F-4D97-AF65-F5344CB8AC3E}">
        <p14:creationId xmlns:p14="http://schemas.microsoft.com/office/powerpoint/2010/main" val="130058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3F4A-B7FA-D5CD-AE1D-1F79A644A919}"/>
              </a:ext>
            </a:extLst>
          </p:cNvPr>
          <p:cNvSpPr>
            <a:spLocks noGrp="1"/>
          </p:cNvSpPr>
          <p:nvPr>
            <p:ph type="title"/>
          </p:nvPr>
        </p:nvSpPr>
        <p:spPr/>
        <p:txBody>
          <a:bodyPr/>
          <a:lstStyle/>
          <a:p>
            <a:r>
              <a:rPr lang="en-US" altLang="zh-CN"/>
              <a:t>Topic 5</a:t>
            </a:r>
            <a:endParaRPr lang="zh-CN" altLang="en-US"/>
          </a:p>
        </p:txBody>
      </p:sp>
      <p:sp>
        <p:nvSpPr>
          <p:cNvPr id="3" name="Content Placeholder 2">
            <a:extLst>
              <a:ext uri="{FF2B5EF4-FFF2-40B4-BE49-F238E27FC236}">
                <a16:creationId xmlns:a16="http://schemas.microsoft.com/office/drawing/2014/main" id="{81CA8670-CEE4-D36A-083B-115C3774FAED}"/>
              </a:ext>
            </a:extLst>
          </p:cNvPr>
          <p:cNvSpPr>
            <a:spLocks noGrp="1"/>
          </p:cNvSpPr>
          <p:nvPr>
            <p:ph idx="1"/>
          </p:nvPr>
        </p:nvSpPr>
        <p:spPr/>
        <p:txBody>
          <a:bodyPr>
            <a:normAutofit lnSpcReduction="10000"/>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4. Reduce Phase</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Reducing:</a:t>
            </a:r>
            <a:r>
              <a:rPr lang="en-US" altLang="zh-CN" b="0" i="0">
                <a:solidFill>
                  <a:schemeClr val="tx1"/>
                </a:solidFill>
                <a:effectLst/>
                <a:latin typeface="Times New Roman" panose="02020603050405020304" pitchFamily="18" charset="0"/>
                <a:cs typeface="Times New Roman" panose="02020603050405020304" pitchFamily="18" charset="0"/>
              </a:rPr>
              <a:t> Each Reduce task takes the grouped intermediate data as input and processes it. The Reduce function is applied to all values associated with the same key and produces a set of output key-value pairs.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Aggregation:</a:t>
            </a:r>
            <a:r>
              <a:rPr lang="en-US" altLang="zh-CN" b="0" i="0">
                <a:solidFill>
                  <a:schemeClr val="tx1"/>
                </a:solidFill>
                <a:effectLst/>
                <a:latin typeface="Times New Roman" panose="02020603050405020304" pitchFamily="18" charset="0"/>
                <a:cs typeface="Times New Roman" panose="02020603050405020304" pitchFamily="18" charset="0"/>
              </a:rPr>
              <a:t> The output key-value pairs are typically aggregated to form the final result.</a:t>
            </a:r>
          </a:p>
          <a:p>
            <a:pPr algn="l"/>
            <a:r>
              <a:rPr lang="en-US" altLang="zh-CN" b="1" i="0">
                <a:solidFill>
                  <a:schemeClr val="tx1"/>
                </a:solidFill>
                <a:effectLst/>
                <a:latin typeface="Times New Roman" panose="02020603050405020304" pitchFamily="18" charset="0"/>
                <a:cs typeface="Times New Roman" panose="02020603050405020304" pitchFamily="18" charset="0"/>
              </a:rPr>
              <a:t>5. Output</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Collection:</a:t>
            </a:r>
            <a:r>
              <a:rPr lang="en-US" altLang="zh-CN" b="0" i="0">
                <a:solidFill>
                  <a:schemeClr val="tx1"/>
                </a:solidFill>
                <a:effectLst/>
                <a:latin typeface="Times New Roman" panose="02020603050405020304" pitchFamily="18" charset="0"/>
                <a:cs typeface="Times New Roman" panose="02020603050405020304" pitchFamily="18" charset="0"/>
              </a:rPr>
              <a:t> The output key-value pairs from all the Reduce tasks are collected.</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Storing:</a:t>
            </a:r>
            <a:r>
              <a:rPr lang="en-US" altLang="zh-CN" b="0" i="0">
                <a:solidFill>
                  <a:schemeClr val="tx1"/>
                </a:solidFill>
                <a:effectLst/>
                <a:latin typeface="Times New Roman" panose="02020603050405020304" pitchFamily="18" charset="0"/>
                <a:cs typeface="Times New Roman" panose="02020603050405020304" pitchFamily="18" charset="0"/>
              </a:rPr>
              <a:t> The final output is stored in a file system, typically a distributed file system like Hadoop Distributed File System (HDFS) for further analysis or usage.</a:t>
            </a:r>
          </a:p>
        </p:txBody>
      </p:sp>
    </p:spTree>
    <p:extLst>
      <p:ext uri="{BB962C8B-B14F-4D97-AF65-F5344CB8AC3E}">
        <p14:creationId xmlns:p14="http://schemas.microsoft.com/office/powerpoint/2010/main" val="3149747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3F4A-B7FA-D5CD-AE1D-1F79A644A919}"/>
              </a:ext>
            </a:extLst>
          </p:cNvPr>
          <p:cNvSpPr>
            <a:spLocks noGrp="1"/>
          </p:cNvSpPr>
          <p:nvPr>
            <p:ph type="title"/>
          </p:nvPr>
        </p:nvSpPr>
        <p:spPr/>
        <p:txBody>
          <a:bodyPr/>
          <a:lstStyle/>
          <a:p>
            <a:r>
              <a:rPr lang="en-US" altLang="zh-CN"/>
              <a:t>Topic 5</a:t>
            </a:r>
            <a:endParaRPr lang="zh-CN" altLang="en-US"/>
          </a:p>
        </p:txBody>
      </p:sp>
      <p:sp>
        <p:nvSpPr>
          <p:cNvPr id="3" name="Content Placeholder 2">
            <a:extLst>
              <a:ext uri="{FF2B5EF4-FFF2-40B4-BE49-F238E27FC236}">
                <a16:creationId xmlns:a16="http://schemas.microsoft.com/office/drawing/2014/main" id="{81CA8670-CEE4-D36A-083B-115C3774FAED}"/>
              </a:ext>
            </a:extLst>
          </p:cNvPr>
          <p:cNvSpPr>
            <a:spLocks noGrp="1"/>
          </p:cNvSpPr>
          <p:nvPr>
            <p:ph idx="1"/>
          </p:nvPr>
        </p:nvSpPr>
        <p:spPr/>
        <p:txBody>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Additional Notes: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Fault Tolerance:</a:t>
            </a:r>
            <a:r>
              <a:rPr lang="en-US" altLang="zh-CN" b="0" i="0">
                <a:solidFill>
                  <a:schemeClr val="tx1"/>
                </a:solidFill>
                <a:effectLst/>
                <a:latin typeface="Times New Roman" panose="02020603050405020304" pitchFamily="18" charset="0"/>
                <a:cs typeface="Times New Roman" panose="02020603050405020304" pitchFamily="18" charset="0"/>
              </a:rPr>
              <a:t> MapReduce provides fault tolerance. If a node fails during processing, the job is automatically redirected to another node to ensure the process continues smoothly.</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Parallel Processing:</a:t>
            </a:r>
            <a:r>
              <a:rPr lang="en-US" altLang="zh-CN" b="0" i="0">
                <a:solidFill>
                  <a:schemeClr val="tx1"/>
                </a:solidFill>
                <a:effectLst/>
                <a:latin typeface="Times New Roman" panose="02020603050405020304" pitchFamily="18" charset="0"/>
                <a:cs typeface="Times New Roman" panose="02020603050405020304" pitchFamily="18" charset="0"/>
              </a:rPr>
              <a:t> Both the Map and Reduce phases are designed to process data in parallel, which allows MapReduce to handle very large datasets by distributing the workload across many computers.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Scalability:</a:t>
            </a:r>
            <a:r>
              <a:rPr lang="en-US" altLang="zh-CN" b="0" i="0">
                <a:solidFill>
                  <a:schemeClr val="tx1"/>
                </a:solidFill>
                <a:effectLst/>
                <a:latin typeface="Times New Roman" panose="02020603050405020304" pitchFamily="18" charset="0"/>
                <a:cs typeface="Times New Roman" panose="02020603050405020304" pitchFamily="18" charset="0"/>
              </a:rPr>
              <a:t> MapReduce can scale to process petabytes of data across thousands of nodes.</a:t>
            </a:r>
          </a:p>
        </p:txBody>
      </p:sp>
    </p:spTree>
    <p:extLst>
      <p:ext uri="{BB962C8B-B14F-4D97-AF65-F5344CB8AC3E}">
        <p14:creationId xmlns:p14="http://schemas.microsoft.com/office/powerpoint/2010/main" val="693690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11DB-61A4-A5FB-B6C8-EBFD3073FB83}"/>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AC71F10A-4E17-BE56-8B5B-20A19729550D}"/>
              </a:ext>
            </a:extLst>
          </p:cNvPr>
          <p:cNvSpPr>
            <a:spLocks noGrp="1"/>
          </p:cNvSpPr>
          <p:nvPr>
            <p:ph idx="1"/>
          </p:nvPr>
        </p:nvSpPr>
        <p:spPr/>
        <p:txBody>
          <a:bodyPr>
            <a:normAutofit fontScale="92500" lnSpcReduction="10000"/>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Example Workflow:</a:t>
            </a:r>
          </a:p>
          <a:p>
            <a:pPr algn="l">
              <a:buFont typeface="+mj-lt"/>
              <a:buAutoNum type="arabicPeriod"/>
            </a:pPr>
            <a:r>
              <a:rPr lang="en-US" altLang="zh-CN" b="1" i="0">
                <a:solidFill>
                  <a:schemeClr val="tx1"/>
                </a:solidFill>
                <a:effectLst/>
                <a:latin typeface="Times New Roman" panose="02020603050405020304" pitchFamily="18" charset="0"/>
                <a:cs typeface="Times New Roman" panose="02020603050405020304" pitchFamily="18" charset="0"/>
              </a:rPr>
              <a:t>Input:</a:t>
            </a:r>
            <a:r>
              <a:rPr lang="en-US" altLang="zh-CN" b="0" i="0">
                <a:solidFill>
                  <a:schemeClr val="tx1"/>
                </a:solidFill>
                <a:effectLst/>
                <a:latin typeface="Times New Roman" panose="02020603050405020304" pitchFamily="18" charset="0"/>
                <a:cs typeface="Times New Roman" panose="02020603050405020304" pitchFamily="18" charset="0"/>
              </a:rPr>
              <a:t> A large dataset, for example, a set of documents.</a:t>
            </a:r>
          </a:p>
          <a:p>
            <a:pPr algn="l">
              <a:buFont typeface="+mj-lt"/>
              <a:buAutoNum type="arabicPeriod"/>
            </a:pPr>
            <a:r>
              <a:rPr lang="en-US" altLang="zh-CN" b="1" i="0">
                <a:solidFill>
                  <a:schemeClr val="tx1"/>
                </a:solidFill>
                <a:effectLst/>
                <a:latin typeface="Times New Roman" panose="02020603050405020304" pitchFamily="18" charset="0"/>
                <a:cs typeface="Times New Roman" panose="02020603050405020304" pitchFamily="18" charset="0"/>
              </a:rPr>
              <a:t>Map:</a:t>
            </a:r>
            <a:r>
              <a:rPr lang="en-US" altLang="zh-CN" b="0" i="0">
                <a:solidFill>
                  <a:schemeClr val="tx1"/>
                </a:solidFill>
                <a:effectLst/>
                <a:latin typeface="Times New Roman" panose="02020603050405020304" pitchFamily="18" charset="0"/>
                <a:cs typeface="Times New Roman" panose="02020603050405020304" pitchFamily="18" charset="0"/>
              </a:rPr>
              <a:t> Each Map task might process a portion of the documents and output key-value pairs where the key is a word and the value is the number 1, indicating a count of 1 for that word.</a:t>
            </a:r>
          </a:p>
          <a:p>
            <a:pPr algn="l">
              <a:buFont typeface="+mj-lt"/>
              <a:buAutoNum type="arabicPeriod"/>
            </a:pPr>
            <a:r>
              <a:rPr lang="en-US" altLang="zh-CN" b="1" i="0">
                <a:solidFill>
                  <a:schemeClr val="tx1"/>
                </a:solidFill>
                <a:effectLst/>
                <a:latin typeface="Times New Roman" panose="02020603050405020304" pitchFamily="18" charset="0"/>
                <a:cs typeface="Times New Roman" panose="02020603050405020304" pitchFamily="18" charset="0"/>
              </a:rPr>
              <a:t>Shuffle and Sort:</a:t>
            </a:r>
            <a:r>
              <a:rPr lang="en-US" altLang="zh-CN" b="0" i="0">
                <a:solidFill>
                  <a:schemeClr val="tx1"/>
                </a:solidFill>
                <a:effectLst/>
                <a:latin typeface="Times New Roman" panose="02020603050405020304" pitchFamily="18" charset="0"/>
                <a:cs typeface="Times New Roman" panose="02020603050405020304" pitchFamily="18" charset="0"/>
              </a:rPr>
              <a:t> All the key-value pairs are shuffled and sorted so that all values with the same key (the same word) are grouped together.</a:t>
            </a:r>
          </a:p>
          <a:p>
            <a:pPr algn="l">
              <a:buFont typeface="+mj-lt"/>
              <a:buAutoNum type="arabicPeriod"/>
            </a:pPr>
            <a:r>
              <a:rPr lang="en-US" altLang="zh-CN" b="1" i="0">
                <a:solidFill>
                  <a:schemeClr val="tx1"/>
                </a:solidFill>
                <a:effectLst/>
                <a:latin typeface="Times New Roman" panose="02020603050405020304" pitchFamily="18" charset="0"/>
                <a:cs typeface="Times New Roman" panose="02020603050405020304" pitchFamily="18" charset="0"/>
              </a:rPr>
              <a:t>Reduce:</a:t>
            </a:r>
            <a:r>
              <a:rPr lang="en-US" altLang="zh-CN" b="0" i="0">
                <a:solidFill>
                  <a:schemeClr val="tx1"/>
                </a:solidFill>
                <a:effectLst/>
                <a:latin typeface="Times New Roman" panose="02020603050405020304" pitchFamily="18" charset="0"/>
                <a:cs typeface="Times New Roman" panose="02020603050405020304" pitchFamily="18" charset="0"/>
              </a:rPr>
              <a:t> Each Reduce task takes all the values for a particular word and sums them, producing a total count for each word.</a:t>
            </a:r>
          </a:p>
          <a:p>
            <a:pPr algn="l">
              <a:buFont typeface="+mj-lt"/>
              <a:buAutoNum type="arabicPeriod"/>
            </a:pPr>
            <a:r>
              <a:rPr lang="en-US" altLang="zh-CN" b="1" i="0">
                <a:solidFill>
                  <a:schemeClr val="tx1"/>
                </a:solidFill>
                <a:effectLst/>
                <a:latin typeface="Times New Roman" panose="02020603050405020304" pitchFamily="18" charset="0"/>
                <a:cs typeface="Times New Roman" panose="02020603050405020304" pitchFamily="18" charset="0"/>
              </a:rPr>
              <a:t>Output:</a:t>
            </a:r>
            <a:r>
              <a:rPr lang="en-US" altLang="zh-CN" b="0" i="0">
                <a:solidFill>
                  <a:schemeClr val="tx1"/>
                </a:solidFill>
                <a:effectLst/>
                <a:latin typeface="Times New Roman" panose="02020603050405020304" pitchFamily="18" charset="0"/>
                <a:cs typeface="Times New Roman" panose="02020603050405020304" pitchFamily="18" charset="0"/>
              </a:rPr>
              <a:t> The final output might be a list of words and their corresponding total counts across the entire set of documents.</a:t>
            </a:r>
          </a:p>
          <a:p>
            <a:endParaRPr lang="zh-CN" alt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894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13AD-52C0-660A-7C86-B56A6CB9042B}"/>
              </a:ext>
            </a:extLst>
          </p:cNvPr>
          <p:cNvSpPr>
            <a:spLocks noGrp="1"/>
          </p:cNvSpPr>
          <p:nvPr>
            <p:ph type="title"/>
          </p:nvPr>
        </p:nvSpPr>
        <p:spPr/>
        <p:txBody>
          <a:bodyPr/>
          <a:lstStyle/>
          <a:p>
            <a:r>
              <a:rPr lang="en-US" altLang="zh-CN"/>
              <a:t>Topic 6</a:t>
            </a:r>
            <a:endParaRPr lang="zh-CN" altLang="en-US"/>
          </a:p>
        </p:txBody>
      </p:sp>
      <p:sp>
        <p:nvSpPr>
          <p:cNvPr id="3" name="Content Placeholder 2">
            <a:extLst>
              <a:ext uri="{FF2B5EF4-FFF2-40B4-BE49-F238E27FC236}">
                <a16:creationId xmlns:a16="http://schemas.microsoft.com/office/drawing/2014/main" id="{EDD5D0D3-5D18-25F2-9256-B29D76C36287}"/>
              </a:ext>
            </a:extLst>
          </p:cNvPr>
          <p:cNvSpPr>
            <a:spLocks noGrp="1"/>
          </p:cNvSpPr>
          <p:nvPr>
            <p:ph idx="1"/>
          </p:nvPr>
        </p:nvSpPr>
        <p:spPr/>
        <p:txBody>
          <a:bodyPr/>
          <a:lstStyle/>
          <a:p>
            <a:r>
              <a:rPr lang="en-US" altLang="zh-CN">
                <a:solidFill>
                  <a:schemeClr val="tx1"/>
                </a:solidFill>
              </a:rPr>
              <a:t>Describe why and why-not NoSQL.</a:t>
            </a:r>
          </a:p>
        </p:txBody>
      </p:sp>
    </p:spTree>
    <p:extLst>
      <p:ext uri="{BB962C8B-B14F-4D97-AF65-F5344CB8AC3E}">
        <p14:creationId xmlns:p14="http://schemas.microsoft.com/office/powerpoint/2010/main" val="4055442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13AD-52C0-660A-7C86-B56A6CB9042B}"/>
              </a:ext>
            </a:extLst>
          </p:cNvPr>
          <p:cNvSpPr>
            <a:spLocks noGrp="1"/>
          </p:cNvSpPr>
          <p:nvPr>
            <p:ph type="title"/>
          </p:nvPr>
        </p:nvSpPr>
        <p:spPr/>
        <p:txBody>
          <a:bodyPr/>
          <a:lstStyle/>
          <a:p>
            <a:r>
              <a:rPr lang="en-US" altLang="zh-CN"/>
              <a:t>Topic 6</a:t>
            </a:r>
            <a:endParaRPr lang="zh-CN" altLang="en-US"/>
          </a:p>
        </p:txBody>
      </p:sp>
      <p:sp>
        <p:nvSpPr>
          <p:cNvPr id="3" name="Content Placeholder 2">
            <a:extLst>
              <a:ext uri="{FF2B5EF4-FFF2-40B4-BE49-F238E27FC236}">
                <a16:creationId xmlns:a16="http://schemas.microsoft.com/office/drawing/2014/main" id="{EDD5D0D3-5D18-25F2-9256-B29D76C36287}"/>
              </a:ext>
            </a:extLst>
          </p:cNvPr>
          <p:cNvSpPr>
            <a:spLocks noGrp="1"/>
          </p:cNvSpPr>
          <p:nvPr>
            <p:ph idx="1"/>
          </p:nvPr>
        </p:nvSpPr>
        <p:spPr/>
        <p:txBody>
          <a:bodyPr/>
          <a:lstStyle/>
          <a:p>
            <a:r>
              <a:rPr lang="en-US" altLang="zh-CN">
                <a:solidFill>
                  <a:schemeClr val="tx1"/>
                </a:solidFill>
              </a:rPr>
              <a:t>Describe why and why-not NoSQL.</a:t>
            </a:r>
          </a:p>
          <a:p>
            <a:r>
              <a:rPr lang="en-US" altLang="zh-CN">
                <a:solidFill>
                  <a:schemeClr val="tx1"/>
                </a:solidFill>
              </a:rPr>
              <a:t>N</a:t>
            </a:r>
            <a:r>
              <a:rPr lang="en-US" altLang="zh-CN" b="0" i="0">
                <a:solidFill>
                  <a:schemeClr val="tx1"/>
                </a:solidFill>
                <a:effectLst/>
                <a:latin typeface="Söhne"/>
              </a:rPr>
              <a:t>oSQL databases have become a significant tool in managing big data, providing mechanisms to store and retrieve data in a manner that allows for high operational speed and flexible, scalable storage. However, like any technology, NoSQL databases have their advantages and disadvantages, and their utility depends on the specific use case.</a:t>
            </a:r>
            <a:endParaRPr lang="zh-CN" altLang="en-US">
              <a:solidFill>
                <a:schemeClr val="tx1"/>
              </a:solidFill>
            </a:endParaRPr>
          </a:p>
        </p:txBody>
      </p:sp>
    </p:spTree>
    <p:extLst>
      <p:ext uri="{BB962C8B-B14F-4D97-AF65-F5344CB8AC3E}">
        <p14:creationId xmlns:p14="http://schemas.microsoft.com/office/powerpoint/2010/main" val="1299147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13AD-52C0-660A-7C86-B56A6CB9042B}"/>
              </a:ext>
            </a:extLst>
          </p:cNvPr>
          <p:cNvSpPr>
            <a:spLocks noGrp="1"/>
          </p:cNvSpPr>
          <p:nvPr>
            <p:ph type="title"/>
          </p:nvPr>
        </p:nvSpPr>
        <p:spPr/>
        <p:txBody>
          <a:bodyPr/>
          <a:lstStyle/>
          <a:p>
            <a:r>
              <a:rPr lang="en-US" altLang="zh-CN"/>
              <a:t>Topic 6</a:t>
            </a:r>
            <a:endParaRPr lang="zh-CN" altLang="en-US"/>
          </a:p>
        </p:txBody>
      </p:sp>
      <p:sp>
        <p:nvSpPr>
          <p:cNvPr id="3" name="Content Placeholder 2">
            <a:extLst>
              <a:ext uri="{FF2B5EF4-FFF2-40B4-BE49-F238E27FC236}">
                <a16:creationId xmlns:a16="http://schemas.microsoft.com/office/drawing/2014/main" id="{EDD5D0D3-5D18-25F2-9256-B29D76C36287}"/>
              </a:ext>
            </a:extLst>
          </p:cNvPr>
          <p:cNvSpPr>
            <a:spLocks noGrp="1"/>
          </p:cNvSpPr>
          <p:nvPr>
            <p:ph idx="1"/>
          </p:nvPr>
        </p:nvSpPr>
        <p:spPr/>
        <p:txBody>
          <a:bodyPr>
            <a:normAutofit fontScale="85000" lnSpcReduction="10000"/>
          </a:bodyPr>
          <a:lstStyle/>
          <a:p>
            <a:pPr algn="l"/>
            <a:r>
              <a:rPr lang="en-US" altLang="zh-CN" b="1" i="0">
                <a:solidFill>
                  <a:schemeClr val="tx1"/>
                </a:solidFill>
                <a:effectLst/>
                <a:latin typeface="Söhne"/>
              </a:rPr>
              <a:t>Why Use NoSQL?</a:t>
            </a:r>
          </a:p>
          <a:p>
            <a:pPr algn="l">
              <a:buFont typeface="+mj-lt"/>
              <a:buAutoNum type="arabicPeriod"/>
            </a:pPr>
            <a:r>
              <a:rPr lang="en-US" altLang="zh-CN" b="1" i="0">
                <a:solidFill>
                  <a:schemeClr val="tx1"/>
                </a:solidFill>
                <a:effectLst/>
                <a:latin typeface="Söhne"/>
              </a:rPr>
              <a:t>Scalability:</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NoSQL databases are designed to expand easily and handle more queries by adding more servers in the database.</a:t>
            </a:r>
          </a:p>
          <a:p>
            <a:pPr marL="742950" lvl="1" indent="-285750" algn="l">
              <a:buFont typeface="+mj-lt"/>
              <a:buAutoNum type="arabicPeriod"/>
            </a:pPr>
            <a:r>
              <a:rPr lang="en-US" altLang="zh-CN" b="0" i="0">
                <a:solidFill>
                  <a:schemeClr val="tx1"/>
                </a:solidFill>
                <a:effectLst/>
                <a:latin typeface="Söhne"/>
              </a:rPr>
              <a:t>They use horizontal scaling, which means they handle more traffic by adding more servers in the database.</a:t>
            </a:r>
          </a:p>
          <a:p>
            <a:pPr algn="l">
              <a:buFont typeface="+mj-lt"/>
              <a:buAutoNum type="arabicPeriod"/>
            </a:pPr>
            <a:r>
              <a:rPr lang="en-US" altLang="zh-CN" b="1" i="0">
                <a:solidFill>
                  <a:schemeClr val="tx1"/>
                </a:solidFill>
                <a:effectLst/>
                <a:latin typeface="Söhne"/>
              </a:rPr>
              <a:t>Flexibility:</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NoSQL databases allow for storage of data in multiple ways: it can be column-oriented, document-oriented, graph-based, or organized as a </a:t>
            </a:r>
            <a:r>
              <a:rPr lang="en-US" altLang="zh-CN" b="0" i="0" err="1">
                <a:solidFill>
                  <a:schemeClr val="tx1"/>
                </a:solidFill>
                <a:effectLst/>
                <a:latin typeface="Söhne"/>
              </a:rPr>
              <a:t>KeyValue</a:t>
            </a:r>
            <a:r>
              <a:rPr lang="en-US" altLang="zh-CN" b="0" i="0">
                <a:solidFill>
                  <a:schemeClr val="tx1"/>
                </a:solidFill>
                <a:effectLst/>
                <a:latin typeface="Söhne"/>
              </a:rPr>
              <a:t> store.</a:t>
            </a:r>
          </a:p>
          <a:p>
            <a:pPr marL="742950" lvl="1" indent="-285750" algn="l">
              <a:buFont typeface="+mj-lt"/>
              <a:buAutoNum type="arabicPeriod"/>
            </a:pPr>
            <a:r>
              <a:rPr lang="en-US" altLang="zh-CN" b="0" i="0">
                <a:solidFill>
                  <a:schemeClr val="tx1"/>
                </a:solidFill>
                <a:effectLst/>
                <a:latin typeface="Söhne"/>
              </a:rPr>
              <a:t>The schema-less data model allows developers to create applications with more diverse data structures.</a:t>
            </a:r>
          </a:p>
          <a:p>
            <a:pPr algn="l">
              <a:buFont typeface="+mj-lt"/>
              <a:buAutoNum type="arabicPeriod"/>
            </a:pPr>
            <a:r>
              <a:rPr lang="en-US" altLang="zh-CN" b="1" i="0">
                <a:solidFill>
                  <a:schemeClr val="tx1"/>
                </a:solidFill>
                <a:effectLst/>
                <a:latin typeface="Söhne"/>
              </a:rPr>
              <a:t>Big Data and Real-time Applications:</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NoSQL databases can handle large amounts of data and transactions that require real-time processing and analytics.</a:t>
            </a:r>
          </a:p>
          <a:p>
            <a:pPr marL="742950" lvl="1" indent="-285750" algn="l">
              <a:buFont typeface="+mj-lt"/>
              <a:buAutoNum type="arabicPeriod"/>
            </a:pPr>
            <a:r>
              <a:rPr lang="en-US" altLang="zh-CN" b="0" i="0">
                <a:solidFill>
                  <a:schemeClr val="tx1"/>
                </a:solidFill>
                <a:effectLst/>
                <a:latin typeface="Söhne"/>
              </a:rPr>
              <a:t>They are often used in real-time applications and for providing recommendations, as they can handle data with high velocity.</a:t>
            </a:r>
          </a:p>
        </p:txBody>
      </p:sp>
    </p:spTree>
    <p:extLst>
      <p:ext uri="{BB962C8B-B14F-4D97-AF65-F5344CB8AC3E}">
        <p14:creationId xmlns:p14="http://schemas.microsoft.com/office/powerpoint/2010/main" val="1003377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13AD-52C0-660A-7C86-B56A6CB9042B}"/>
              </a:ext>
            </a:extLst>
          </p:cNvPr>
          <p:cNvSpPr>
            <a:spLocks noGrp="1"/>
          </p:cNvSpPr>
          <p:nvPr>
            <p:ph type="title"/>
          </p:nvPr>
        </p:nvSpPr>
        <p:spPr/>
        <p:txBody>
          <a:bodyPr/>
          <a:lstStyle/>
          <a:p>
            <a:r>
              <a:rPr lang="en-US" altLang="zh-CN"/>
              <a:t>Topic 6</a:t>
            </a:r>
            <a:endParaRPr lang="zh-CN" altLang="en-US"/>
          </a:p>
        </p:txBody>
      </p:sp>
      <p:sp>
        <p:nvSpPr>
          <p:cNvPr id="3" name="Content Placeholder 2">
            <a:extLst>
              <a:ext uri="{FF2B5EF4-FFF2-40B4-BE49-F238E27FC236}">
                <a16:creationId xmlns:a16="http://schemas.microsoft.com/office/drawing/2014/main" id="{EDD5D0D3-5D18-25F2-9256-B29D76C36287}"/>
              </a:ext>
            </a:extLst>
          </p:cNvPr>
          <p:cNvSpPr>
            <a:spLocks noGrp="1"/>
          </p:cNvSpPr>
          <p:nvPr>
            <p:ph idx="1"/>
          </p:nvPr>
        </p:nvSpPr>
        <p:spPr/>
        <p:txBody>
          <a:bodyPr>
            <a:normAutofit fontScale="92500" lnSpcReduction="10000"/>
          </a:bodyPr>
          <a:lstStyle/>
          <a:p>
            <a:pPr algn="l"/>
            <a:r>
              <a:rPr lang="en-US" altLang="zh-CN" b="1" i="0">
                <a:solidFill>
                  <a:schemeClr val="tx1"/>
                </a:solidFill>
                <a:effectLst/>
                <a:latin typeface="Söhne"/>
              </a:rPr>
              <a:t>Why Use NoSQL?</a:t>
            </a:r>
          </a:p>
          <a:p>
            <a:pPr algn="l">
              <a:buFont typeface="+mj-lt"/>
              <a:buAutoNum type="arabicPeriod"/>
            </a:pPr>
            <a:r>
              <a:rPr lang="en-US" altLang="zh-CN" b="1" i="0">
                <a:solidFill>
                  <a:schemeClr val="tx1"/>
                </a:solidFill>
                <a:effectLst/>
                <a:latin typeface="Söhne"/>
              </a:rPr>
              <a:t>High-Performance:</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NoSQL databases use optimized queries for their specific data model (e.g., document, graph, key-value), which can provide higher performance for certain query patterns.</a:t>
            </a:r>
          </a:p>
          <a:p>
            <a:pPr marL="742950" lvl="1" indent="-285750" algn="l">
              <a:buFont typeface="+mj-lt"/>
              <a:buAutoNum type="arabicPeriod"/>
            </a:pPr>
            <a:r>
              <a:rPr lang="en-US" altLang="zh-CN" b="0" i="0">
                <a:solidFill>
                  <a:schemeClr val="tx1"/>
                </a:solidFill>
                <a:effectLst/>
                <a:latin typeface="Söhne"/>
              </a:rPr>
              <a:t>They often allow for caching of data in system memory, which significantly reduces the data retrieval times.</a:t>
            </a:r>
          </a:p>
          <a:p>
            <a:pPr algn="l">
              <a:buFont typeface="+mj-lt"/>
              <a:buAutoNum type="arabicPeriod"/>
            </a:pPr>
            <a:r>
              <a:rPr lang="en-US" altLang="zh-CN" b="1" i="0">
                <a:solidFill>
                  <a:schemeClr val="tx1"/>
                </a:solidFill>
                <a:effectLst/>
                <a:latin typeface="Söhne"/>
              </a:rPr>
              <a:t>Cost-Effective:</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NoSQL databases can be more cost-effective as they allow organizations to use systems (like distributed computing) that are less expensive.</a:t>
            </a:r>
          </a:p>
          <a:p>
            <a:pPr algn="l">
              <a:buFont typeface="+mj-lt"/>
              <a:buAutoNum type="arabicPeriod"/>
            </a:pPr>
            <a:r>
              <a:rPr lang="en-US" altLang="zh-CN" b="1" i="0">
                <a:solidFill>
                  <a:schemeClr val="tx1"/>
                </a:solidFill>
                <a:effectLst/>
                <a:latin typeface="Söhne"/>
              </a:rPr>
              <a:t>Support for Dynamic Schemas:</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NoSQL databases allow you to develop without initially defining a schema. This can be useful in projects where the design is expected to evolve during the development process.</a:t>
            </a:r>
          </a:p>
        </p:txBody>
      </p:sp>
    </p:spTree>
    <p:extLst>
      <p:ext uri="{BB962C8B-B14F-4D97-AF65-F5344CB8AC3E}">
        <p14:creationId xmlns:p14="http://schemas.microsoft.com/office/powerpoint/2010/main" val="693002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13AD-52C0-660A-7C86-B56A6CB9042B}"/>
              </a:ext>
            </a:extLst>
          </p:cNvPr>
          <p:cNvSpPr>
            <a:spLocks noGrp="1"/>
          </p:cNvSpPr>
          <p:nvPr>
            <p:ph type="title"/>
          </p:nvPr>
        </p:nvSpPr>
        <p:spPr/>
        <p:txBody>
          <a:bodyPr/>
          <a:lstStyle/>
          <a:p>
            <a:r>
              <a:rPr lang="en-US" altLang="zh-CN"/>
              <a:t>Topic 6</a:t>
            </a:r>
            <a:endParaRPr lang="zh-CN" altLang="en-US"/>
          </a:p>
        </p:txBody>
      </p:sp>
      <p:sp>
        <p:nvSpPr>
          <p:cNvPr id="3" name="Content Placeholder 2">
            <a:extLst>
              <a:ext uri="{FF2B5EF4-FFF2-40B4-BE49-F238E27FC236}">
                <a16:creationId xmlns:a16="http://schemas.microsoft.com/office/drawing/2014/main" id="{EDD5D0D3-5D18-25F2-9256-B29D76C36287}"/>
              </a:ext>
            </a:extLst>
          </p:cNvPr>
          <p:cNvSpPr>
            <a:spLocks noGrp="1"/>
          </p:cNvSpPr>
          <p:nvPr>
            <p:ph idx="1"/>
          </p:nvPr>
        </p:nvSpPr>
        <p:spPr/>
        <p:txBody>
          <a:bodyPr>
            <a:normAutofit fontScale="85000" lnSpcReduction="10000"/>
          </a:bodyPr>
          <a:lstStyle/>
          <a:p>
            <a:pPr algn="l"/>
            <a:r>
              <a:rPr lang="en-US" altLang="zh-CN" b="1" i="0">
                <a:solidFill>
                  <a:schemeClr val="tx1"/>
                </a:solidFill>
                <a:effectLst/>
                <a:latin typeface="Söhne"/>
              </a:rPr>
              <a:t>Why Not Use NoSQL?</a:t>
            </a:r>
          </a:p>
          <a:p>
            <a:pPr algn="l">
              <a:buFont typeface="+mj-lt"/>
              <a:buAutoNum type="arabicPeriod"/>
            </a:pPr>
            <a:r>
              <a:rPr lang="en-US" altLang="zh-CN" b="1" i="0">
                <a:solidFill>
                  <a:schemeClr val="tx1"/>
                </a:solidFill>
                <a:effectLst/>
                <a:latin typeface="Söhne"/>
              </a:rPr>
              <a:t>Maturity:</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SQL databases have been around for decades, and as such, they have a large community, extensive testing, and a lot of stability.</a:t>
            </a:r>
          </a:p>
          <a:p>
            <a:pPr marL="742950" lvl="1" indent="-285750" algn="l">
              <a:buFont typeface="+mj-lt"/>
              <a:buAutoNum type="arabicPeriod"/>
            </a:pPr>
            <a:r>
              <a:rPr lang="en-US" altLang="zh-CN" b="0" i="0">
                <a:solidFill>
                  <a:schemeClr val="tx1"/>
                </a:solidFill>
                <a:effectLst/>
                <a:latin typeface="Söhne"/>
              </a:rPr>
              <a:t>NoSQL databases are newer and might not offer the same stability and features (like ACID compliance) that are expected from mature RDBMS systems.</a:t>
            </a:r>
          </a:p>
          <a:p>
            <a:pPr algn="l">
              <a:buFont typeface="+mj-lt"/>
              <a:buAutoNum type="arabicPeriod"/>
            </a:pPr>
            <a:r>
              <a:rPr lang="en-US" altLang="zh-CN" b="1" i="0">
                <a:solidFill>
                  <a:schemeClr val="tx1"/>
                </a:solidFill>
                <a:effectLst/>
                <a:latin typeface="Söhne"/>
              </a:rPr>
              <a:t>Transactional Reliability (ACID Properties):</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Traditional RDBMS systems are often ACID compliant, which ensures reliable processing of transactions.</a:t>
            </a:r>
          </a:p>
          <a:p>
            <a:pPr marL="742950" lvl="1" indent="-285750" algn="l">
              <a:buFont typeface="+mj-lt"/>
              <a:buAutoNum type="arabicPeriod"/>
            </a:pPr>
            <a:r>
              <a:rPr lang="en-US" altLang="zh-CN" b="0" i="0">
                <a:solidFill>
                  <a:schemeClr val="tx1"/>
                </a:solidFill>
                <a:effectLst/>
                <a:latin typeface="Söhne"/>
              </a:rPr>
              <a:t>NoSQL databases might not strictly adhere to ACID properties, which might be a requirement for certain applications (like banking or financial services).</a:t>
            </a:r>
          </a:p>
          <a:p>
            <a:pPr algn="l">
              <a:buFont typeface="+mj-lt"/>
              <a:buAutoNum type="arabicPeriod"/>
            </a:pPr>
            <a:r>
              <a:rPr lang="en-US" altLang="zh-CN" b="1" i="0">
                <a:solidFill>
                  <a:schemeClr val="tx1"/>
                </a:solidFill>
                <a:effectLst/>
                <a:latin typeface="Söhne"/>
              </a:rPr>
              <a:t>Complexity:</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Managing NoSQL solutions can be complex in terms of consistency, partition-tolerance, and dealing with issues like data duplication.</a:t>
            </a:r>
          </a:p>
          <a:p>
            <a:pPr marL="742950" lvl="1" indent="-285750" algn="l">
              <a:buFont typeface="+mj-lt"/>
              <a:buAutoNum type="arabicPeriod"/>
            </a:pPr>
            <a:r>
              <a:rPr lang="en-US" altLang="zh-CN" b="0" i="0">
                <a:solidFill>
                  <a:schemeClr val="tx1"/>
                </a:solidFill>
                <a:effectLst/>
                <a:latin typeface="Söhne"/>
              </a:rPr>
              <a:t>The flexibility of schema-less data models can sometimes lead to unstructured and inconsistent data.</a:t>
            </a:r>
          </a:p>
        </p:txBody>
      </p:sp>
    </p:spTree>
    <p:extLst>
      <p:ext uri="{BB962C8B-B14F-4D97-AF65-F5344CB8AC3E}">
        <p14:creationId xmlns:p14="http://schemas.microsoft.com/office/powerpoint/2010/main" val="109215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a:bodyPr>
          <a:lstStyle/>
          <a:p>
            <a:r>
              <a:rPr lang="en-US" altLang="zh-CN" b="1">
                <a:solidFill>
                  <a:schemeClr val="tx1"/>
                </a:solidFill>
                <a:latin typeface="Times New Roman" panose="02020603050405020304" pitchFamily="18" charset="0"/>
                <a:cs typeface="Times New Roman" panose="02020603050405020304" pitchFamily="18" charset="0"/>
              </a:rPr>
              <a:t>Marketing and Sales</a:t>
            </a:r>
          </a:p>
          <a:p>
            <a:r>
              <a:rPr lang="en-US" altLang="zh-CN">
                <a:solidFill>
                  <a:schemeClr val="tx1"/>
                </a:solidFill>
                <a:latin typeface="Times New Roman" panose="02020603050405020304" pitchFamily="18" charset="0"/>
                <a:cs typeface="Times New Roman" panose="02020603050405020304" pitchFamily="18" charset="0"/>
              </a:rPr>
              <a:t>Customer Data Management: Column-family stores like Cassandra and HBase offer excellent performance and scalability for handling large-scale customer data, which is crucial for marketing and sales activities.</a:t>
            </a:r>
          </a:p>
          <a:p>
            <a:r>
              <a:rPr lang="en-US" altLang="zh-CN">
                <a:solidFill>
                  <a:schemeClr val="tx1"/>
                </a:solidFill>
                <a:latin typeface="Times New Roman" panose="02020603050405020304" pitchFamily="18" charset="0"/>
                <a:cs typeface="Times New Roman" panose="02020603050405020304" pitchFamily="18" charset="0"/>
              </a:rPr>
              <a:t>Real-time Data Processing: Key-value stores like Redis are used for real-time data processing, useful in scenarios where customer interactions need to be captured and responded to in real-time (e.g., in-session personalization).</a:t>
            </a:r>
          </a:p>
        </p:txBody>
      </p:sp>
    </p:spTree>
    <p:extLst>
      <p:ext uri="{BB962C8B-B14F-4D97-AF65-F5344CB8AC3E}">
        <p14:creationId xmlns:p14="http://schemas.microsoft.com/office/powerpoint/2010/main" val="2834383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13AD-52C0-660A-7C86-B56A6CB9042B}"/>
              </a:ext>
            </a:extLst>
          </p:cNvPr>
          <p:cNvSpPr>
            <a:spLocks noGrp="1"/>
          </p:cNvSpPr>
          <p:nvPr>
            <p:ph type="title"/>
          </p:nvPr>
        </p:nvSpPr>
        <p:spPr/>
        <p:txBody>
          <a:bodyPr/>
          <a:lstStyle/>
          <a:p>
            <a:r>
              <a:rPr lang="en-US" altLang="zh-CN"/>
              <a:t>Topic 6</a:t>
            </a:r>
            <a:endParaRPr lang="zh-CN" altLang="en-US"/>
          </a:p>
        </p:txBody>
      </p:sp>
      <p:sp>
        <p:nvSpPr>
          <p:cNvPr id="3" name="Content Placeholder 2">
            <a:extLst>
              <a:ext uri="{FF2B5EF4-FFF2-40B4-BE49-F238E27FC236}">
                <a16:creationId xmlns:a16="http://schemas.microsoft.com/office/drawing/2014/main" id="{EDD5D0D3-5D18-25F2-9256-B29D76C36287}"/>
              </a:ext>
            </a:extLst>
          </p:cNvPr>
          <p:cNvSpPr>
            <a:spLocks noGrp="1"/>
          </p:cNvSpPr>
          <p:nvPr>
            <p:ph idx="1"/>
          </p:nvPr>
        </p:nvSpPr>
        <p:spPr/>
        <p:txBody>
          <a:bodyPr>
            <a:normAutofit fontScale="92500" lnSpcReduction="10000"/>
          </a:bodyPr>
          <a:lstStyle/>
          <a:p>
            <a:pPr algn="l"/>
            <a:r>
              <a:rPr lang="en-US" altLang="zh-CN" b="1" i="0">
                <a:solidFill>
                  <a:schemeClr val="tx1"/>
                </a:solidFill>
                <a:effectLst/>
                <a:latin typeface="Söhne"/>
              </a:rPr>
              <a:t>Why Not Use NoSQL?</a:t>
            </a:r>
          </a:p>
          <a:p>
            <a:pPr algn="l">
              <a:buFont typeface="+mj-lt"/>
              <a:buAutoNum type="arabicPeriod"/>
            </a:pPr>
            <a:r>
              <a:rPr lang="en-US" altLang="zh-CN" b="1" i="0">
                <a:solidFill>
                  <a:schemeClr val="tx1"/>
                </a:solidFill>
                <a:effectLst/>
                <a:latin typeface="Söhne"/>
              </a:rPr>
              <a:t>Security:</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SQL databases have matured over decades with robust security features.</a:t>
            </a:r>
          </a:p>
          <a:p>
            <a:pPr marL="742950" lvl="1" indent="-285750" algn="l">
              <a:buFont typeface="+mj-lt"/>
              <a:buAutoNum type="arabicPeriod"/>
            </a:pPr>
            <a:r>
              <a:rPr lang="en-US" altLang="zh-CN" b="0" i="0">
                <a:solidFill>
                  <a:schemeClr val="tx1"/>
                </a:solidFill>
                <a:effectLst/>
                <a:latin typeface="Söhne"/>
              </a:rPr>
              <a:t>NoSQL databases are still evolving in terms of security features and might not be suitable for applications requiring intensive data security.</a:t>
            </a:r>
          </a:p>
          <a:p>
            <a:pPr algn="l">
              <a:buFont typeface="+mj-lt"/>
              <a:buAutoNum type="arabicPeriod"/>
            </a:pPr>
            <a:r>
              <a:rPr lang="en-US" altLang="zh-CN" b="1" i="0">
                <a:solidFill>
                  <a:schemeClr val="tx1"/>
                </a:solidFill>
                <a:effectLst/>
                <a:latin typeface="Söhne"/>
              </a:rPr>
              <a:t>Standardization:</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SQL has been standardized and used for decades, while NoSQL databases often use a variety of query languages, which might not be standardized.</a:t>
            </a:r>
          </a:p>
          <a:p>
            <a:pPr algn="l">
              <a:buFont typeface="+mj-lt"/>
              <a:buAutoNum type="arabicPeriod"/>
            </a:pPr>
            <a:r>
              <a:rPr lang="en-US" altLang="zh-CN" b="1" i="0">
                <a:solidFill>
                  <a:schemeClr val="tx1"/>
                </a:solidFill>
                <a:effectLst/>
                <a:latin typeface="Söhne"/>
              </a:rPr>
              <a:t>Skill Availability:</a:t>
            </a:r>
            <a:endParaRPr lang="en-US" altLang="zh-CN" b="0" i="0">
              <a:solidFill>
                <a:schemeClr val="tx1"/>
              </a:solidFill>
              <a:effectLst/>
              <a:latin typeface="Söhne"/>
            </a:endParaRPr>
          </a:p>
          <a:p>
            <a:pPr marL="742950" lvl="1" indent="-285750" algn="l">
              <a:buFont typeface="+mj-lt"/>
              <a:buAutoNum type="arabicPeriod"/>
            </a:pPr>
            <a:r>
              <a:rPr lang="en-US" altLang="zh-CN" b="0" i="0">
                <a:solidFill>
                  <a:schemeClr val="tx1"/>
                </a:solidFill>
                <a:effectLst/>
                <a:latin typeface="Söhne"/>
              </a:rPr>
              <a:t>There is a wide availability of developers and administrators skilled in SQL, while NoSQL expertise might be harder to find.</a:t>
            </a:r>
          </a:p>
        </p:txBody>
      </p:sp>
    </p:spTree>
    <p:extLst>
      <p:ext uri="{BB962C8B-B14F-4D97-AF65-F5344CB8AC3E}">
        <p14:creationId xmlns:p14="http://schemas.microsoft.com/office/powerpoint/2010/main" val="3345481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2F66-26A0-65A4-A5D3-F57034856E6D}"/>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DB4C416C-2708-4F18-70BD-898A5E746CFA}"/>
              </a:ext>
            </a:extLst>
          </p:cNvPr>
          <p:cNvSpPr>
            <a:spLocks noGrp="1"/>
          </p:cNvSpPr>
          <p:nvPr>
            <p:ph idx="1"/>
          </p:nvPr>
        </p:nvSpPr>
        <p:spPr/>
        <p:txBody>
          <a:bodyPr/>
          <a:lstStyle/>
          <a:p>
            <a:pPr algn="l"/>
            <a:r>
              <a:rPr lang="en-US" altLang="zh-CN" b="1" i="0">
                <a:solidFill>
                  <a:schemeClr val="tx1"/>
                </a:solidFill>
                <a:effectLst/>
                <a:latin typeface="Söhne"/>
              </a:rPr>
              <a:t>Conclusion:</a:t>
            </a:r>
          </a:p>
          <a:p>
            <a:pPr algn="l"/>
            <a:r>
              <a:rPr lang="en-US" altLang="zh-CN" b="0" i="0">
                <a:solidFill>
                  <a:schemeClr val="tx1"/>
                </a:solidFill>
                <a:effectLst/>
                <a:latin typeface="Söhne"/>
              </a:rPr>
              <a:t>The choice between SQL and NoSQL will largely depend on the specific requirements of the application being developed. NoSQL is often a great choice for scalable, high-performance applications, while SQL might be preferred for applications requiring mature, feature-rich databases with ACID compliance. It's also worth noting that some organizations opt for using both SQL and NoSQL databases (Polyglot Persistence) to leverage the benefits of both types of systems.</a:t>
            </a:r>
          </a:p>
          <a:p>
            <a:endParaRPr lang="zh-CN" altLang="en-US">
              <a:solidFill>
                <a:schemeClr val="tx1"/>
              </a:solidFill>
            </a:endParaRPr>
          </a:p>
        </p:txBody>
      </p:sp>
    </p:spTree>
    <p:extLst>
      <p:ext uri="{BB962C8B-B14F-4D97-AF65-F5344CB8AC3E}">
        <p14:creationId xmlns:p14="http://schemas.microsoft.com/office/powerpoint/2010/main" val="386867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a:bodyPr>
          <a:lstStyle/>
          <a:p>
            <a:r>
              <a:rPr lang="en-US" altLang="zh-CN" b="1">
                <a:solidFill>
                  <a:schemeClr val="tx1"/>
                </a:solidFill>
                <a:latin typeface="Times New Roman" panose="02020603050405020304" pitchFamily="18" charset="0"/>
                <a:cs typeface="Times New Roman" panose="02020603050405020304" pitchFamily="18" charset="0"/>
              </a:rPr>
              <a:t>Road Maps and Spatial Data</a:t>
            </a:r>
          </a:p>
          <a:p>
            <a:r>
              <a:rPr lang="en-US" altLang="zh-CN">
                <a:solidFill>
                  <a:schemeClr val="tx1"/>
                </a:solidFill>
                <a:latin typeface="Times New Roman" panose="02020603050405020304" pitchFamily="18" charset="0"/>
                <a:cs typeface="Times New Roman" panose="02020603050405020304" pitchFamily="18" charset="0"/>
              </a:rPr>
              <a:t>Geospatial Features: Some NoSQL databases have built-in support for geospatial data types and queries. For example, MongoDB offers geospatial indexing and querying which is ideal for handling road maps and spatial data used in navigation apps and location-based services.</a:t>
            </a:r>
          </a:p>
        </p:txBody>
      </p:sp>
    </p:spTree>
    <p:extLst>
      <p:ext uri="{BB962C8B-B14F-4D97-AF65-F5344CB8AC3E}">
        <p14:creationId xmlns:p14="http://schemas.microsoft.com/office/powerpoint/2010/main" val="245741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a:bodyPr>
          <a:lstStyle/>
          <a:p>
            <a:r>
              <a:rPr lang="en-US" altLang="zh-CN" b="1">
                <a:solidFill>
                  <a:schemeClr val="tx1"/>
                </a:solidFill>
                <a:latin typeface="Times New Roman" panose="02020603050405020304" pitchFamily="18" charset="0"/>
                <a:cs typeface="Times New Roman" panose="02020603050405020304" pitchFamily="18" charset="0"/>
              </a:rPr>
              <a:t>Email</a:t>
            </a:r>
          </a:p>
          <a:p>
            <a:r>
              <a:rPr lang="en-US" altLang="zh-CN">
                <a:solidFill>
                  <a:schemeClr val="tx1"/>
                </a:solidFill>
                <a:latin typeface="Times New Roman" panose="02020603050405020304" pitchFamily="18" charset="0"/>
                <a:cs typeface="Times New Roman" panose="02020603050405020304" pitchFamily="18" charset="0"/>
              </a:rPr>
              <a:t>Storage and Retrieval: Document databases can efficiently store emails which often come in varied formats and sizes. These systems can also handle large volumes of data, which is typical in email storage systems, allowing for efficient data retrieval.</a:t>
            </a:r>
          </a:p>
        </p:txBody>
      </p:sp>
    </p:spTree>
    <p:extLst>
      <p:ext uri="{BB962C8B-B14F-4D97-AF65-F5344CB8AC3E}">
        <p14:creationId xmlns:p14="http://schemas.microsoft.com/office/powerpoint/2010/main" val="427764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a:bodyPr>
          <a:lstStyle/>
          <a:p>
            <a:r>
              <a:rPr lang="en-US" altLang="zh-CN" b="1">
                <a:solidFill>
                  <a:schemeClr val="tx1"/>
                </a:solidFill>
                <a:latin typeface="Times New Roman" panose="02020603050405020304" pitchFamily="18" charset="0"/>
                <a:cs typeface="Times New Roman" panose="02020603050405020304" pitchFamily="18" charset="0"/>
              </a:rPr>
              <a:t>Advantages of Using NoSQL in These Areas</a:t>
            </a:r>
          </a:p>
          <a:p>
            <a:r>
              <a:rPr lang="en-US" altLang="zh-CN">
                <a:solidFill>
                  <a:schemeClr val="tx1"/>
                </a:solidFill>
                <a:latin typeface="Times New Roman" panose="02020603050405020304" pitchFamily="18" charset="0"/>
                <a:cs typeface="Times New Roman" panose="02020603050405020304" pitchFamily="18" charset="0"/>
              </a:rPr>
              <a:t>Scalability: NoSQL databases are designed to scale out by using sharding, replication, and clustering techniques. This is crucial for applications like social media and email, which can grow exponentially.</a:t>
            </a:r>
          </a:p>
          <a:p>
            <a:r>
              <a:rPr lang="en-US" altLang="zh-CN">
                <a:solidFill>
                  <a:schemeClr val="tx1"/>
                </a:solidFill>
                <a:latin typeface="Times New Roman" panose="02020603050405020304" pitchFamily="18" charset="0"/>
                <a:cs typeface="Times New Roman" panose="02020603050405020304" pitchFamily="18" charset="0"/>
              </a:rPr>
              <a:t>Schema-less Model: The flexible schema of NoSQL databases allows for the storage of unstructured and semi-structured data, which is common in social media content, emails, and user-generated content.</a:t>
            </a:r>
          </a:p>
          <a:p>
            <a:r>
              <a:rPr lang="en-US" altLang="zh-CN">
                <a:solidFill>
                  <a:schemeClr val="tx1"/>
                </a:solidFill>
                <a:latin typeface="Times New Roman" panose="02020603050405020304" pitchFamily="18" charset="0"/>
                <a:cs typeface="Times New Roman" panose="02020603050405020304" pitchFamily="18" charset="0"/>
              </a:rPr>
              <a:t>High Performance: NoSQL databases are optimized for specific types of queries and data models, providing high performance for operations such as key-value lookups, document searches, and traversing networks of relationships.</a:t>
            </a:r>
          </a:p>
        </p:txBody>
      </p:sp>
    </p:spTree>
    <p:extLst>
      <p:ext uri="{BB962C8B-B14F-4D97-AF65-F5344CB8AC3E}">
        <p14:creationId xmlns:p14="http://schemas.microsoft.com/office/powerpoint/2010/main" val="299514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a:bodyPr>
          <a:lstStyle/>
          <a:p>
            <a:r>
              <a:rPr lang="en-US" altLang="zh-CN" b="1">
                <a:solidFill>
                  <a:schemeClr val="tx1"/>
                </a:solidFill>
                <a:latin typeface="Times New Roman" panose="02020603050405020304" pitchFamily="18" charset="0"/>
                <a:cs typeface="Times New Roman" panose="02020603050405020304" pitchFamily="18" charset="0"/>
              </a:rPr>
              <a:t>Advantages of Using NoSQL in These Areas</a:t>
            </a:r>
          </a:p>
          <a:p>
            <a:r>
              <a:rPr lang="en-US" altLang="zh-CN">
                <a:solidFill>
                  <a:schemeClr val="tx1"/>
                </a:solidFill>
                <a:latin typeface="Times New Roman" panose="02020603050405020304" pitchFamily="18" charset="0"/>
                <a:cs typeface="Times New Roman" panose="02020603050405020304" pitchFamily="18" charset="0"/>
              </a:rPr>
              <a:t>Data Consistency: Depending on the NoSQL database, consistency can be a trade-off. Systems that favor eventual consistency over immediate consistency may not always serve the most up-to-date data, which can be a concern for applications requiring high levels of data integrity.</a:t>
            </a:r>
          </a:p>
          <a:p>
            <a:r>
              <a:rPr lang="en-US" altLang="zh-CN">
                <a:solidFill>
                  <a:schemeClr val="tx1"/>
                </a:solidFill>
                <a:latin typeface="Times New Roman" panose="02020603050405020304" pitchFamily="18" charset="0"/>
                <a:cs typeface="Times New Roman" panose="02020603050405020304" pitchFamily="18" charset="0"/>
              </a:rPr>
              <a:t>Complex Transactions: Traditional ACID transactions are challenging to implement with NoSQL systems, which may be a drawback for applications requiring complex transactional support.</a:t>
            </a:r>
          </a:p>
        </p:txBody>
      </p:sp>
    </p:spTree>
    <p:extLst>
      <p:ext uri="{BB962C8B-B14F-4D97-AF65-F5344CB8AC3E}">
        <p14:creationId xmlns:p14="http://schemas.microsoft.com/office/powerpoint/2010/main" val="17954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BA8B-DBFD-4C39-2D72-8A744A4B4717}"/>
              </a:ext>
            </a:extLst>
          </p:cNvPr>
          <p:cNvSpPr>
            <a:spLocks noGrp="1"/>
          </p:cNvSpPr>
          <p:nvPr>
            <p:ph type="title"/>
          </p:nvPr>
        </p:nvSpPr>
        <p:spPr/>
        <p:txBody>
          <a:bodyPr/>
          <a:lstStyle/>
          <a:p>
            <a:r>
              <a:rPr lang="en-US" altLang="zh-CN"/>
              <a:t>Topic 1</a:t>
            </a:r>
            <a:endParaRPr lang="zh-CN" altLang="en-US"/>
          </a:p>
        </p:txBody>
      </p:sp>
      <p:sp>
        <p:nvSpPr>
          <p:cNvPr id="3" name="Content Placeholder 2">
            <a:extLst>
              <a:ext uri="{FF2B5EF4-FFF2-40B4-BE49-F238E27FC236}">
                <a16:creationId xmlns:a16="http://schemas.microsoft.com/office/drawing/2014/main" id="{2D8FF171-A892-ED6D-9433-7428BAF61627}"/>
              </a:ext>
            </a:extLst>
          </p:cNvPr>
          <p:cNvSpPr>
            <a:spLocks noGrp="1"/>
          </p:cNvSpPr>
          <p:nvPr>
            <p:ph idx="1"/>
          </p:nvPr>
        </p:nvSpPr>
        <p:spPr/>
        <p:txBody>
          <a:bodyPr>
            <a:normAutofit fontScale="92500" lnSpcReduction="10000"/>
          </a:bodyPr>
          <a:lstStyle/>
          <a:p>
            <a:pPr algn="l"/>
            <a:r>
              <a:rPr lang="en-US" altLang="zh-CN" b="1" i="0">
                <a:solidFill>
                  <a:schemeClr val="tx1"/>
                </a:solidFill>
                <a:effectLst/>
                <a:latin typeface="Times New Roman" panose="02020603050405020304" pitchFamily="18" charset="0"/>
                <a:cs typeface="Times New Roman" panose="02020603050405020304" pitchFamily="18" charset="0"/>
              </a:rPr>
              <a:t>1. Big Data Applications: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High-Volume Data Processing:</a:t>
            </a:r>
            <a:r>
              <a:rPr lang="en-US" altLang="zh-CN" b="0" i="0">
                <a:solidFill>
                  <a:schemeClr val="tx1"/>
                </a:solidFill>
                <a:effectLst/>
                <a:latin typeface="Times New Roman" panose="02020603050405020304" pitchFamily="18" charset="0"/>
                <a:cs typeface="Times New Roman" panose="02020603050405020304" pitchFamily="18" charset="0"/>
              </a:rPr>
              <a:t> NoSQL databases can handle large volumes of data, making them suitable for big data applications and real-time analytics.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Data Variety:</a:t>
            </a:r>
            <a:r>
              <a:rPr lang="en-US" altLang="zh-CN" b="0" i="0">
                <a:solidFill>
                  <a:schemeClr val="tx1"/>
                </a:solidFill>
                <a:effectLst/>
                <a:latin typeface="Times New Roman" panose="02020603050405020304" pitchFamily="18" charset="0"/>
                <a:cs typeface="Times New Roman" panose="02020603050405020304" pitchFamily="18" charset="0"/>
              </a:rPr>
              <a:t> They can manage structured, semi-structured, and unstructured data, providing flexibility to handle various data formats.</a:t>
            </a:r>
          </a:p>
          <a:p>
            <a:pPr algn="l"/>
            <a:r>
              <a:rPr lang="en-US" altLang="zh-CN" b="1" i="0">
                <a:solidFill>
                  <a:schemeClr val="tx1"/>
                </a:solidFill>
                <a:effectLst/>
                <a:latin typeface="Times New Roman" panose="02020603050405020304" pitchFamily="18" charset="0"/>
                <a:cs typeface="Times New Roman" panose="02020603050405020304" pitchFamily="18" charset="0"/>
              </a:rPr>
              <a:t>2. Real-Time Applications:</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Low Latency:</a:t>
            </a:r>
            <a:r>
              <a:rPr lang="en-US" altLang="zh-CN" b="0" i="0">
                <a:solidFill>
                  <a:schemeClr val="tx1"/>
                </a:solidFill>
                <a:effectLst/>
                <a:latin typeface="Times New Roman" panose="02020603050405020304" pitchFamily="18" charset="0"/>
                <a:cs typeface="Times New Roman" panose="02020603050405020304" pitchFamily="18" charset="0"/>
              </a:rPr>
              <a:t> NoSQL databases often provide low-latency access to data, which is crucial for real-time applications like gaming, ad targeting, and live streaming.</a:t>
            </a:r>
          </a:p>
          <a:p>
            <a:pPr algn="l">
              <a:buFont typeface="Arial" panose="020B0604020202020204" pitchFamily="34" charset="0"/>
              <a:buChar char="•"/>
            </a:pPr>
            <a:r>
              <a:rPr lang="en-US" altLang="zh-CN" b="1" i="0">
                <a:solidFill>
                  <a:schemeClr val="tx1"/>
                </a:solidFill>
                <a:effectLst/>
                <a:latin typeface="Times New Roman" panose="02020603050405020304" pitchFamily="18" charset="0"/>
                <a:cs typeface="Times New Roman" panose="02020603050405020304" pitchFamily="18" charset="0"/>
              </a:rPr>
              <a:t>High Throughput:</a:t>
            </a:r>
            <a:r>
              <a:rPr lang="en-US" altLang="zh-CN" b="0" i="0">
                <a:solidFill>
                  <a:schemeClr val="tx1"/>
                </a:solidFill>
                <a:effectLst/>
                <a:latin typeface="Times New Roman" panose="02020603050405020304" pitchFamily="18" charset="0"/>
                <a:cs typeface="Times New Roman" panose="02020603050405020304" pitchFamily="18" charset="0"/>
              </a:rPr>
              <a:t> They can handle high transaction rates to serve real-time analytics and high-speed transactions.</a:t>
            </a:r>
          </a:p>
        </p:txBody>
      </p:sp>
    </p:spTree>
    <p:extLst>
      <p:ext uri="{BB962C8B-B14F-4D97-AF65-F5344CB8AC3E}">
        <p14:creationId xmlns:p14="http://schemas.microsoft.com/office/powerpoint/2010/main" val="543202960"/>
      </p:ext>
    </p:extLst>
  </p:cSld>
  <p:clrMapOvr>
    <a:masterClrMapping/>
  </p:clrMapOvr>
</p:sld>
</file>

<file path=ppt/theme/theme1.xml><?xml version="1.0" encoding="utf-8"?>
<a:theme xmlns:a="http://schemas.openxmlformats.org/drawingml/2006/main" name="自定义">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09_TF22712842" id="{F5B7AB07-F859-4656-A1C1-DAFCFA0ACA4B}" vid="{A6E2497D-935A-4CFD-B9FD-6DCB15FA68B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{DC078639-B860-4476-B15A-09A456237F7C}tf22712842_win32</Template>
  <Application>Microsoft Office PowerPoint</Application>
  <PresentationFormat>Widescreen</PresentationFormat>
  <Slides>41</Slides>
  <Notes>3</Notes>
  <HiddenSlides>0</HiddenSlide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自定义</vt:lpstr>
      <vt:lpstr>Tutorial 9</vt:lpstr>
      <vt:lpstr>Topic 1</vt:lpstr>
      <vt:lpstr>Topic 1</vt:lpstr>
      <vt:lpstr>Topic 1</vt:lpstr>
      <vt:lpstr>Topic 1</vt:lpstr>
      <vt:lpstr>Topic 1</vt:lpstr>
      <vt:lpstr>Topic 1</vt:lpstr>
      <vt:lpstr>Topic 1</vt:lpstr>
      <vt:lpstr>Topic 1</vt:lpstr>
      <vt:lpstr>Topic 1</vt:lpstr>
      <vt:lpstr>Topic 1</vt:lpstr>
      <vt:lpstr>Topic 1</vt:lpstr>
      <vt:lpstr>Topic 1</vt:lpstr>
      <vt:lpstr>Topic 2</vt:lpstr>
      <vt:lpstr>Topic 2</vt:lpstr>
      <vt:lpstr>Topic 2</vt:lpstr>
      <vt:lpstr>Topic 2</vt:lpstr>
      <vt:lpstr>Topic 2</vt:lpstr>
      <vt:lpstr>Topic 2</vt:lpstr>
      <vt:lpstr>Topic 3</vt:lpstr>
      <vt:lpstr>Topic 3</vt:lpstr>
      <vt:lpstr>PowerPoint Presentation</vt:lpstr>
      <vt:lpstr>Topic 3</vt:lpstr>
      <vt:lpstr>Topic 4</vt:lpstr>
      <vt:lpstr>Topic 4</vt:lpstr>
      <vt:lpstr>Topic 4</vt:lpstr>
      <vt:lpstr>Topic 4</vt:lpstr>
      <vt:lpstr>Topic 4</vt:lpstr>
      <vt:lpstr>Topic 5</vt:lpstr>
      <vt:lpstr>Topic 5</vt:lpstr>
      <vt:lpstr>Topic 5</vt:lpstr>
      <vt:lpstr>Topic 5</vt:lpstr>
      <vt:lpstr>Topic 5</vt:lpstr>
      <vt:lpstr>PowerPoint Presentation</vt:lpstr>
      <vt:lpstr>Topic 6</vt:lpstr>
      <vt:lpstr>Topic 6</vt:lpstr>
      <vt:lpstr>Topic 6</vt:lpstr>
      <vt:lpstr>Topic 6</vt:lpstr>
      <vt:lpstr>Topic 6</vt:lpstr>
      <vt:lpstr>Topic 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 Lorem Ipsum</dc:title>
  <dc:creator>Yunfei Li</dc:creator>
  <cp:revision>1</cp:revision>
  <dcterms:created xsi:type="dcterms:W3CDTF">2024-05-01T00:39:05Z</dcterms:created>
  <dcterms:modified xsi:type="dcterms:W3CDTF">2024-05-01T08:31:19Z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