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5" r:id="rId18"/>
    <p:sldId id="316" r:id="rId19"/>
    <p:sldId id="317" r:id="rId2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B6E97-8B18-4810-B285-DF9063553A09}" v="2" dt="2024-05-08T06:58:07.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619" autoAdjust="0"/>
  </p:normalViewPr>
  <p:slideViewPr>
    <p:cSldViewPr snapToGrid="0">
      <p:cViewPr varScale="1">
        <p:scale>
          <a:sx n="79" d="100"/>
          <a:sy n="79" d="100"/>
        </p:scale>
        <p:origin x="758" y="67"/>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2024/5/8</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5/8/2024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dirty="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Here's a simple analogy: If you consider a MongoDB database as a library, then a collection would be a bookshelf within the library, and each document would be a book. The library (database) contains several bookshelves (collections), and each bookshelf (collection) contains several books (documents). Each book (document) has information, but the books (documents) don’t all have to be about the same topic or have the same structure (schema-less).</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5</a:t>
            </a:fld>
            <a:endParaRPr lang="zh-CN" altLang="en-US" noProof="0" dirty="0"/>
          </a:p>
        </p:txBody>
      </p:sp>
    </p:spTree>
    <p:extLst>
      <p:ext uri="{BB962C8B-B14F-4D97-AF65-F5344CB8AC3E}">
        <p14:creationId xmlns:p14="http://schemas.microsoft.com/office/powerpoint/2010/main" val="270312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In summary, MongoDB and SQL databases are designed to solve different problems and have different strengths and weaknesses. The choice between them should be influenced by the specific needs and context of the application being developed.</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13</a:t>
            </a:fld>
            <a:endParaRPr lang="zh-CN" altLang="en-US" noProof="0" dirty="0"/>
          </a:p>
        </p:txBody>
      </p:sp>
    </p:spTree>
    <p:extLst>
      <p:ext uri="{BB962C8B-B14F-4D97-AF65-F5344CB8AC3E}">
        <p14:creationId xmlns:p14="http://schemas.microsoft.com/office/powerpoint/2010/main" val="379516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2024/5/8</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2024/5/8</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2024/5/8</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2024/5/8</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2024/5/8</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2024/5/8</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2024/5/8</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2024/5/8</a:t>
            </a:fld>
            <a:endParaRPr lang="zh-CN" altLang="en-US" noProof="0"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2024/5/8</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2024/5/8</a:t>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400" dirty="0">
                <a:latin typeface="Microsoft YaHei UI" panose="020B0503020204020204" pitchFamily="34" charset="-122"/>
                <a:ea typeface="Microsoft YaHei UI" panose="020B0503020204020204" pitchFamily="34" charset="-122"/>
              </a:rPr>
              <a:t>Tutorial 10</a:t>
            </a:r>
            <a:endParaRPr lang="en-US" altLang="zh-CN" sz="4400" dirty="0">
              <a:solidFill>
                <a:schemeClr val="tx1"/>
              </a:solidFill>
              <a:latin typeface="Microsoft YaHei UI" panose="020B0503020204020204" pitchFamily="34" charset="-122"/>
              <a:ea typeface="Microsoft YaHei UI" panose="020B0503020204020204" pitchFamily="34" charset="-122"/>
            </a:endParaRP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a:xfrm>
            <a:off x="1097280" y="2108201"/>
            <a:ext cx="10058400" cy="3874310"/>
          </a:xfrm>
        </p:spPr>
        <p:txBody>
          <a:bodyPr>
            <a:normAutofit lnSpcReduction="10000"/>
          </a:bodyPr>
          <a:lstStyle/>
          <a:p>
            <a:r>
              <a:rPr lang="en-US" altLang="zh-CN" b="0" i="0" dirty="0">
                <a:effectLst/>
                <a:latin typeface="Söhne"/>
              </a:rPr>
              <a:t>Differences</a:t>
            </a:r>
            <a:r>
              <a:rPr lang="en-US" altLang="zh-CN" dirty="0">
                <a:latin typeface="Söhne"/>
              </a:rPr>
              <a:t>:</a:t>
            </a:r>
          </a:p>
          <a:p>
            <a:pPr algn="l"/>
            <a:r>
              <a:rPr lang="en-US" altLang="zh-CN" b="1" i="0" dirty="0">
                <a:solidFill>
                  <a:srgbClr val="374151"/>
                </a:solidFill>
                <a:effectLst/>
                <a:latin typeface="Söhne"/>
              </a:rPr>
              <a:t> Schema</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Schema-less, meaning the structure of documents in a collection can change dynamically.</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Requires a predefined schema, and altering the schema after data has been inserted can be complex.</a:t>
            </a:r>
          </a:p>
          <a:p>
            <a:pPr algn="l"/>
            <a:r>
              <a:rPr lang="en-US" altLang="zh-CN" b="1" i="0" dirty="0">
                <a:solidFill>
                  <a:srgbClr val="374151"/>
                </a:solidFill>
                <a:effectLst/>
                <a:latin typeface="Söhne"/>
              </a:rPr>
              <a:t>Scalability</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Known for its horizontal scalability, which is achieved by sharding data across many servers.</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Typically scaled vertically by adding more powerful hardware to the existing server</a:t>
            </a:r>
          </a:p>
        </p:txBody>
      </p:sp>
    </p:spTree>
    <p:extLst>
      <p:ext uri="{BB962C8B-B14F-4D97-AF65-F5344CB8AC3E}">
        <p14:creationId xmlns:p14="http://schemas.microsoft.com/office/powerpoint/2010/main" val="349990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a:xfrm>
            <a:off x="1097280" y="2108201"/>
            <a:ext cx="10058400" cy="3874310"/>
          </a:xfrm>
        </p:spPr>
        <p:txBody>
          <a:bodyPr>
            <a:normAutofit lnSpcReduction="10000"/>
          </a:bodyPr>
          <a:lstStyle/>
          <a:p>
            <a:r>
              <a:rPr lang="en-US" altLang="zh-CN" b="0" i="0" dirty="0">
                <a:effectLst/>
                <a:latin typeface="Söhne"/>
              </a:rPr>
              <a:t>Differences</a:t>
            </a:r>
            <a:r>
              <a:rPr lang="en-US" altLang="zh-CN" dirty="0">
                <a:latin typeface="Söhne"/>
              </a:rPr>
              <a:t>:</a:t>
            </a:r>
          </a:p>
          <a:p>
            <a:pPr algn="l"/>
            <a:r>
              <a:rPr lang="en-US" altLang="zh-CN" b="1" i="0" dirty="0">
                <a:solidFill>
                  <a:srgbClr val="374151"/>
                </a:solidFill>
                <a:effectLst/>
                <a:latin typeface="Söhne"/>
              </a:rPr>
              <a:t> Relationships</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Does not support JOIN operations and is not optimized for data relationships.</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Supports JOIN operations and is optimized for data relationships, which is fundamental to its design.</a:t>
            </a:r>
          </a:p>
          <a:p>
            <a:pPr algn="l"/>
            <a:r>
              <a:rPr lang="en-US" altLang="zh-CN" b="1" i="0" dirty="0">
                <a:solidFill>
                  <a:srgbClr val="374151"/>
                </a:solidFill>
                <a:effectLst/>
                <a:latin typeface="Söhne"/>
              </a:rPr>
              <a:t>Transaction</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Supports multi-document ACID transactions, but it's typically used for use-cases where high-throughput, simple transactions are needed.</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Known for its robust transaction capabilities, including complex multi-table transactions.</a:t>
            </a:r>
          </a:p>
        </p:txBody>
      </p:sp>
    </p:spTree>
    <p:extLst>
      <p:ext uri="{BB962C8B-B14F-4D97-AF65-F5344CB8AC3E}">
        <p14:creationId xmlns:p14="http://schemas.microsoft.com/office/powerpoint/2010/main" val="283543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a:xfrm>
            <a:off x="1097280" y="2108201"/>
            <a:ext cx="10058400" cy="3874310"/>
          </a:xfrm>
        </p:spPr>
        <p:txBody>
          <a:bodyPr>
            <a:normAutofit fontScale="92500" lnSpcReduction="20000"/>
          </a:bodyPr>
          <a:lstStyle/>
          <a:p>
            <a:r>
              <a:rPr lang="en-US" altLang="zh-CN" b="0" i="0" dirty="0">
                <a:effectLst/>
                <a:latin typeface="Söhne"/>
              </a:rPr>
              <a:t>Differences</a:t>
            </a:r>
            <a:r>
              <a:rPr lang="en-US" altLang="zh-CN" dirty="0">
                <a:latin typeface="Söhne"/>
              </a:rPr>
              <a:t>:</a:t>
            </a:r>
          </a:p>
          <a:p>
            <a:pPr algn="l"/>
            <a:r>
              <a:rPr lang="en-US" altLang="zh-CN" b="1" i="0" dirty="0">
                <a:solidFill>
                  <a:srgbClr val="374151"/>
                </a:solidFill>
                <a:effectLst/>
                <a:latin typeface="Söhne"/>
              </a:rPr>
              <a:t> Use Case</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Often used for Big Data, content management, mobile and IoT applications, real-time analytics, and where a flexible schema is beneficial.</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Often used in applications where data's integrity, consistency, and relationship are crucial, such as CRM, ERP, and financial applications.</a:t>
            </a:r>
          </a:p>
          <a:p>
            <a:pPr algn="l"/>
            <a:r>
              <a:rPr lang="en-US" altLang="zh-CN" b="1" i="0" dirty="0">
                <a:solidFill>
                  <a:srgbClr val="374151"/>
                </a:solidFill>
                <a:effectLst/>
                <a:latin typeface="Söhne"/>
              </a:rPr>
              <a:t>Community and Ecosystem</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Has a strong community and ecosystem but is relatively new compared to SQL.</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Has a vast, well-established community and a wide array of tools, libraries, and interfaces developed over decades.</a:t>
            </a:r>
          </a:p>
        </p:txBody>
      </p:sp>
    </p:spTree>
    <p:extLst>
      <p:ext uri="{BB962C8B-B14F-4D97-AF65-F5344CB8AC3E}">
        <p14:creationId xmlns:p14="http://schemas.microsoft.com/office/powerpoint/2010/main" val="305555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a:xfrm>
            <a:off x="1097280" y="2108201"/>
            <a:ext cx="10058400" cy="3874310"/>
          </a:xfrm>
        </p:spPr>
        <p:txBody>
          <a:bodyPr>
            <a:normAutofit fontScale="92500" lnSpcReduction="20000"/>
          </a:bodyPr>
          <a:lstStyle/>
          <a:p>
            <a:r>
              <a:rPr lang="en-US" altLang="zh-CN" b="0" i="0" dirty="0">
                <a:effectLst/>
                <a:latin typeface="Söhne"/>
              </a:rPr>
              <a:t>Differences</a:t>
            </a:r>
            <a:r>
              <a:rPr lang="en-US" altLang="zh-CN" dirty="0">
                <a:latin typeface="Söhne"/>
              </a:rPr>
              <a:t>:</a:t>
            </a:r>
          </a:p>
          <a:p>
            <a:pPr algn="l"/>
            <a:r>
              <a:rPr lang="en-US" altLang="zh-CN" b="1" i="0" dirty="0">
                <a:solidFill>
                  <a:srgbClr val="374151"/>
                </a:solidFill>
                <a:effectLst/>
                <a:latin typeface="Söhne"/>
              </a:rPr>
              <a:t>Normalization</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Typically favors denormalization and allows related data to be stored within nested documents.</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Data is typically normalized, meaning related data is stored in separate tables and associated using foreign keys.</a:t>
            </a:r>
          </a:p>
          <a:p>
            <a:pPr algn="l"/>
            <a:r>
              <a:rPr lang="en-US" altLang="zh-CN" b="1" i="0" dirty="0">
                <a:solidFill>
                  <a:srgbClr val="374151"/>
                </a:solidFill>
                <a:effectLst/>
                <a:latin typeface="Söhne"/>
              </a:rPr>
              <a:t>Consistency Model</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Follows the eventual consistency model, which provides high availability and partition tolerance but sacrifices consistency.</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Follows a strong consistency model, ensuring data is consistent across all nodes before a transaction is committed.</a:t>
            </a:r>
          </a:p>
        </p:txBody>
      </p:sp>
    </p:spTree>
    <p:extLst>
      <p:ext uri="{BB962C8B-B14F-4D97-AF65-F5344CB8AC3E}">
        <p14:creationId xmlns:p14="http://schemas.microsoft.com/office/powerpoint/2010/main" val="351193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2A0DB-F3B9-2BEE-6E82-446F7839BE9C}"/>
              </a:ext>
            </a:extLst>
          </p:cNvPr>
          <p:cNvSpPr>
            <a:spLocks noGrp="1"/>
          </p:cNvSpPr>
          <p:nvPr>
            <p:ph type="title"/>
          </p:nvPr>
        </p:nvSpPr>
        <p:spPr/>
        <p:txBody>
          <a:bodyPr/>
          <a:lstStyle/>
          <a:p>
            <a:r>
              <a:rPr lang="en-US" altLang="zh-CN" dirty="0"/>
              <a:t>BSON</a:t>
            </a:r>
            <a:endParaRPr lang="zh-CN" altLang="en-US" dirty="0"/>
          </a:p>
        </p:txBody>
      </p:sp>
      <p:sp>
        <p:nvSpPr>
          <p:cNvPr id="3" name="内容占位符 2">
            <a:extLst>
              <a:ext uri="{FF2B5EF4-FFF2-40B4-BE49-F238E27FC236}">
                <a16:creationId xmlns:a16="http://schemas.microsoft.com/office/drawing/2014/main" id="{FEE90E3F-AEF0-6186-39CC-B73291682600}"/>
              </a:ext>
            </a:extLst>
          </p:cNvPr>
          <p:cNvSpPr>
            <a:spLocks noGrp="1"/>
          </p:cNvSpPr>
          <p:nvPr>
            <p:ph idx="1"/>
          </p:nvPr>
        </p:nvSpPr>
        <p:spPr/>
        <p:txBody>
          <a:bodyPr/>
          <a:lstStyle/>
          <a:p>
            <a:r>
              <a:rPr lang="en-US" altLang="zh-CN" dirty="0"/>
              <a:t>BSON, which stands for Binary JSON, is a binary-encoded serialization of JSON-like documents. It is used primarily as a data storage and network transfer format in MongoDB. BSON is designed to be efficient both in storage space and scan-speed, while still being easy to use and understand. Here’s a deeper look at the structure of BSON documents:</a:t>
            </a:r>
            <a:endParaRPr lang="zh-CN" altLang="en-US" dirty="0"/>
          </a:p>
        </p:txBody>
      </p:sp>
    </p:spTree>
    <p:extLst>
      <p:ext uri="{BB962C8B-B14F-4D97-AF65-F5344CB8AC3E}">
        <p14:creationId xmlns:p14="http://schemas.microsoft.com/office/powerpoint/2010/main" val="350427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2A0DB-F3B9-2BEE-6E82-446F7839BE9C}"/>
              </a:ext>
            </a:extLst>
          </p:cNvPr>
          <p:cNvSpPr>
            <a:spLocks noGrp="1"/>
          </p:cNvSpPr>
          <p:nvPr>
            <p:ph type="title"/>
          </p:nvPr>
        </p:nvSpPr>
        <p:spPr/>
        <p:txBody>
          <a:bodyPr/>
          <a:lstStyle/>
          <a:p>
            <a:r>
              <a:rPr lang="en-US" altLang="zh-CN" dirty="0"/>
              <a:t>BSON</a:t>
            </a:r>
            <a:endParaRPr lang="zh-CN" altLang="en-US" dirty="0"/>
          </a:p>
        </p:txBody>
      </p:sp>
      <p:sp>
        <p:nvSpPr>
          <p:cNvPr id="3" name="内容占位符 2">
            <a:extLst>
              <a:ext uri="{FF2B5EF4-FFF2-40B4-BE49-F238E27FC236}">
                <a16:creationId xmlns:a16="http://schemas.microsoft.com/office/drawing/2014/main" id="{FEE90E3F-AEF0-6186-39CC-B73291682600}"/>
              </a:ext>
            </a:extLst>
          </p:cNvPr>
          <p:cNvSpPr>
            <a:spLocks noGrp="1"/>
          </p:cNvSpPr>
          <p:nvPr>
            <p:ph idx="1"/>
          </p:nvPr>
        </p:nvSpPr>
        <p:spPr/>
        <p:txBody>
          <a:bodyPr/>
          <a:lstStyle/>
          <a:p>
            <a:r>
              <a:rPr lang="en-US" altLang="zh-CN" dirty="0"/>
              <a:t>Key Features of BSON</a:t>
            </a:r>
          </a:p>
          <a:p>
            <a:r>
              <a:rPr lang="en-US" altLang="zh-CN" dirty="0"/>
              <a:t>Binary Format: Unlike JSON, which is text-based, BSON is a binary format. This allows for more efficient storage and quicker parsing.</a:t>
            </a:r>
          </a:p>
          <a:p>
            <a:r>
              <a:rPr lang="en-US" altLang="zh-CN" dirty="0"/>
              <a:t>Rich Data Types: BSON supports additional data types not found in standard JSON, such as date and binary data types.</a:t>
            </a:r>
          </a:p>
          <a:p>
            <a:r>
              <a:rPr lang="en-US" altLang="zh-CN" dirty="0"/>
              <a:t>Field Ordering: BSON maintains the order of fields within a document, which can be significant for certain operations, such as indexing.</a:t>
            </a:r>
            <a:endParaRPr lang="zh-CN" altLang="en-US" dirty="0"/>
          </a:p>
        </p:txBody>
      </p:sp>
    </p:spTree>
    <p:extLst>
      <p:ext uri="{BB962C8B-B14F-4D97-AF65-F5344CB8AC3E}">
        <p14:creationId xmlns:p14="http://schemas.microsoft.com/office/powerpoint/2010/main" val="3910247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2A0DB-F3B9-2BEE-6E82-446F7839BE9C}"/>
              </a:ext>
            </a:extLst>
          </p:cNvPr>
          <p:cNvSpPr>
            <a:spLocks noGrp="1"/>
          </p:cNvSpPr>
          <p:nvPr>
            <p:ph type="title"/>
          </p:nvPr>
        </p:nvSpPr>
        <p:spPr/>
        <p:txBody>
          <a:bodyPr/>
          <a:lstStyle/>
          <a:p>
            <a:r>
              <a:rPr lang="en-US" altLang="zh-CN" dirty="0"/>
              <a:t>BSON</a:t>
            </a:r>
            <a:endParaRPr lang="zh-CN" altLang="en-US" dirty="0"/>
          </a:p>
        </p:txBody>
      </p:sp>
      <p:sp>
        <p:nvSpPr>
          <p:cNvPr id="3" name="内容占位符 2">
            <a:extLst>
              <a:ext uri="{FF2B5EF4-FFF2-40B4-BE49-F238E27FC236}">
                <a16:creationId xmlns:a16="http://schemas.microsoft.com/office/drawing/2014/main" id="{FEE90E3F-AEF0-6186-39CC-B73291682600}"/>
              </a:ext>
            </a:extLst>
          </p:cNvPr>
          <p:cNvSpPr>
            <a:spLocks noGrp="1"/>
          </p:cNvSpPr>
          <p:nvPr>
            <p:ph idx="1"/>
          </p:nvPr>
        </p:nvSpPr>
        <p:spPr>
          <a:xfrm>
            <a:off x="1097280" y="2108201"/>
            <a:ext cx="10058400" cy="4331510"/>
          </a:xfrm>
        </p:spPr>
        <p:txBody>
          <a:bodyPr>
            <a:normAutofit fontScale="85000" lnSpcReduction="20000"/>
          </a:bodyPr>
          <a:lstStyle/>
          <a:p>
            <a:r>
              <a:rPr lang="en-US" altLang="zh-CN" sz="2900" dirty="0"/>
              <a:t>Structure of BSON Documents</a:t>
            </a:r>
          </a:p>
          <a:p>
            <a:r>
              <a:rPr lang="en-US" altLang="zh-CN" dirty="0"/>
              <a:t>A BSON document is a binary representation composed of one or more key-value pairs. Each key-value pair is called an "element," and these elements together form an "ordered map" or dictionary. Here is a breakdown of a typical BSON document:</a:t>
            </a:r>
          </a:p>
          <a:p>
            <a:r>
              <a:rPr lang="en-US" altLang="zh-CN" b="1" dirty="0"/>
              <a:t>Length: </a:t>
            </a:r>
            <a:r>
              <a:rPr lang="en-US" altLang="zh-CN" dirty="0"/>
              <a:t>The document starts with a 4-byte integer representing the total size of the document in bytes. This includes the length bytes themselves.</a:t>
            </a:r>
          </a:p>
          <a:p>
            <a:r>
              <a:rPr lang="en-US" altLang="zh-CN" b="1" dirty="0"/>
              <a:t>Key-Value Pairs: </a:t>
            </a:r>
            <a:r>
              <a:rPr lang="en-US" altLang="zh-CN" dirty="0"/>
              <a:t>Each key-value pair contains:</a:t>
            </a:r>
          </a:p>
          <a:p>
            <a:r>
              <a:rPr lang="en-US" altLang="zh-CN" b="1" dirty="0"/>
              <a:t>Element Type: </a:t>
            </a:r>
            <a:r>
              <a:rPr lang="en-US" altLang="zh-CN" dirty="0"/>
              <a:t>A single byte that indicates the data type of the element’s value (e.g., string, integer, </a:t>
            </a:r>
            <a:r>
              <a:rPr lang="en-US" altLang="zh-CN" dirty="0" err="1"/>
              <a:t>boolean</a:t>
            </a:r>
            <a:r>
              <a:rPr lang="en-US" altLang="zh-CN" dirty="0"/>
              <a:t>, etc.).</a:t>
            </a:r>
          </a:p>
          <a:p>
            <a:r>
              <a:rPr lang="en-US" altLang="zh-CN" b="1" dirty="0"/>
              <a:t>Key (Name): </a:t>
            </a:r>
            <a:r>
              <a:rPr lang="en-US" altLang="zh-CN" dirty="0"/>
              <a:t>A null-terminated UTF-8 string which represents the name of the field.</a:t>
            </a:r>
          </a:p>
          <a:p>
            <a:r>
              <a:rPr lang="en-US" altLang="zh-CN" b="1" dirty="0"/>
              <a:t>Value: </a:t>
            </a:r>
            <a:r>
              <a:rPr lang="en-US" altLang="zh-CN" dirty="0"/>
              <a:t>The data itself, whose format depends on the element type. For example, a string would be stored with a prefixed length and UTF-8 bytes.</a:t>
            </a:r>
          </a:p>
          <a:p>
            <a:r>
              <a:rPr lang="en-US" altLang="zh-CN" b="1" dirty="0"/>
              <a:t>Null Terminator: </a:t>
            </a:r>
            <a:r>
              <a:rPr lang="en-US" altLang="zh-CN" dirty="0"/>
              <a:t>A document ends with a null byte (0x00), signaling the end of the document.</a:t>
            </a:r>
            <a:endParaRPr lang="zh-CN" altLang="en-US" dirty="0"/>
          </a:p>
        </p:txBody>
      </p:sp>
    </p:spTree>
    <p:extLst>
      <p:ext uri="{BB962C8B-B14F-4D97-AF65-F5344CB8AC3E}">
        <p14:creationId xmlns:p14="http://schemas.microsoft.com/office/powerpoint/2010/main" val="265689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1</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dirty="0"/>
              <a:t>In MongoDB, what is a document? What is a collection? </a:t>
            </a:r>
            <a:endParaRPr lang="zh-CN" altLang="en-US" dirty="0"/>
          </a:p>
        </p:txBody>
      </p:sp>
    </p:spTree>
    <p:extLst>
      <p:ext uri="{BB962C8B-B14F-4D97-AF65-F5344CB8AC3E}">
        <p14:creationId xmlns:p14="http://schemas.microsoft.com/office/powerpoint/2010/main" val="99554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1</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b="1" dirty="0"/>
              <a:t>Document</a:t>
            </a:r>
          </a:p>
          <a:p>
            <a:r>
              <a:rPr lang="en-US" altLang="zh-CN" sz="1600" dirty="0"/>
              <a:t>Definition: A document in MongoDB is a single record in the database, which is stored in a binary representation called BSON (Binary JSON). BSON encoding extends the popular JSON representation to include additional data types such as Date and Binary which are not supported in JSON.</a:t>
            </a:r>
          </a:p>
          <a:p>
            <a:r>
              <a:rPr lang="en-US" altLang="zh-CN" sz="1600" dirty="0"/>
              <a:t>Structure: Documents contain key-value pairs, where keys are strings and values can be various data types, including other documents, arrays, and arrays of documents. Here’s a simple example of what a document might look like:</a:t>
            </a:r>
            <a:endParaRPr lang="zh-CN" altLang="en-US" sz="1600" dirty="0"/>
          </a:p>
        </p:txBody>
      </p:sp>
      <p:sp>
        <p:nvSpPr>
          <p:cNvPr id="6" name="文本框 5">
            <a:extLst>
              <a:ext uri="{FF2B5EF4-FFF2-40B4-BE49-F238E27FC236}">
                <a16:creationId xmlns:a16="http://schemas.microsoft.com/office/drawing/2014/main" id="{B14AA9DA-0FC2-3B17-B971-11FFC2DCC3A1}"/>
              </a:ext>
            </a:extLst>
          </p:cNvPr>
          <p:cNvSpPr txBox="1"/>
          <p:nvPr/>
        </p:nvSpPr>
        <p:spPr>
          <a:xfrm>
            <a:off x="1097280" y="4324628"/>
            <a:ext cx="6326909" cy="2246769"/>
          </a:xfrm>
          <a:prstGeom prst="rect">
            <a:avLst/>
          </a:prstGeom>
          <a:noFill/>
        </p:spPr>
        <p:txBody>
          <a:bodyPr wrap="square">
            <a:spAutoFit/>
          </a:bodyPr>
          <a:lstStyle/>
          <a:p>
            <a:r>
              <a:rPr lang="zh-CN" altLang="en-US" sz="1400" dirty="0"/>
              <a:t>{</a:t>
            </a:r>
          </a:p>
          <a:p>
            <a:r>
              <a:rPr lang="zh-CN" altLang="en-US" sz="1400" dirty="0"/>
              <a:t>  "name": "John Doe",</a:t>
            </a:r>
          </a:p>
          <a:p>
            <a:r>
              <a:rPr lang="zh-CN" altLang="en-US" sz="1400" dirty="0"/>
              <a:t>  "age": 30,</a:t>
            </a:r>
          </a:p>
          <a:p>
            <a:r>
              <a:rPr lang="zh-CN" altLang="en-US" sz="1400" dirty="0"/>
              <a:t>  "address": {</a:t>
            </a:r>
          </a:p>
          <a:p>
            <a:r>
              <a:rPr lang="zh-CN" altLang="en-US" sz="1400" dirty="0"/>
              <a:t>      "street": "123 Main St",</a:t>
            </a:r>
          </a:p>
          <a:p>
            <a:r>
              <a:rPr lang="zh-CN" altLang="en-US" sz="1400" dirty="0"/>
              <a:t>      "city": "Anytown",</a:t>
            </a:r>
          </a:p>
          <a:p>
            <a:r>
              <a:rPr lang="zh-CN" altLang="en-US" sz="1400" dirty="0"/>
              <a:t>      "zipcode": "12345"</a:t>
            </a:r>
          </a:p>
          <a:p>
            <a:r>
              <a:rPr lang="zh-CN" altLang="en-US" sz="1400" dirty="0"/>
              <a:t>  },</a:t>
            </a:r>
          </a:p>
          <a:p>
            <a:r>
              <a:rPr lang="zh-CN" altLang="en-US" sz="1400" dirty="0"/>
              <a:t>  "hobbies": ["reading", "cycling", "photography"]</a:t>
            </a:r>
          </a:p>
          <a:p>
            <a:r>
              <a:rPr lang="zh-CN" altLang="en-US" sz="1400" dirty="0"/>
              <a:t>}</a:t>
            </a:r>
          </a:p>
        </p:txBody>
      </p:sp>
    </p:spTree>
    <p:extLst>
      <p:ext uri="{BB962C8B-B14F-4D97-AF65-F5344CB8AC3E}">
        <p14:creationId xmlns:p14="http://schemas.microsoft.com/office/powerpoint/2010/main" val="113347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1</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b="1" dirty="0"/>
              <a:t>Document</a:t>
            </a:r>
          </a:p>
          <a:p>
            <a:endParaRPr lang="en-US" altLang="zh-CN" b="1" i="0" dirty="0">
              <a:effectLst/>
              <a:latin typeface="Söhne"/>
            </a:endParaRPr>
          </a:p>
          <a:p>
            <a:r>
              <a:rPr lang="en-US" altLang="zh-CN" b="1" i="0" dirty="0">
                <a:effectLst/>
                <a:latin typeface="Söhne"/>
              </a:rPr>
              <a:t>Characteristics</a:t>
            </a:r>
            <a:r>
              <a:rPr lang="en-US" altLang="zh-CN" b="0" i="0" dirty="0">
                <a:solidFill>
                  <a:srgbClr val="374151"/>
                </a:solidFill>
                <a:effectLst/>
                <a:latin typeface="Söhne"/>
              </a:rPr>
              <a:t>: Documents can have a dynamic schema, meaning the fields and data types in a document can vary from one document to another within the same collection.</a:t>
            </a:r>
            <a:endParaRPr lang="zh-CN" altLang="en-US" sz="1600" dirty="0"/>
          </a:p>
        </p:txBody>
      </p:sp>
    </p:spTree>
    <p:extLst>
      <p:ext uri="{BB962C8B-B14F-4D97-AF65-F5344CB8AC3E}">
        <p14:creationId xmlns:p14="http://schemas.microsoft.com/office/powerpoint/2010/main" val="136220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1</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normAutofit fontScale="85000" lnSpcReduction="10000"/>
          </a:bodyPr>
          <a:lstStyle/>
          <a:p>
            <a:r>
              <a:rPr lang="en-US" altLang="zh-CN" sz="2400" b="1" dirty="0"/>
              <a:t>Collection</a:t>
            </a:r>
          </a:p>
          <a:p>
            <a:r>
              <a:rPr lang="en-US" altLang="zh-CN" dirty="0"/>
              <a:t>Definition: A collection in MongoDB is a group of documents. It is analogous to a table in relational databases, but it does not enforce a schema.</a:t>
            </a:r>
          </a:p>
          <a:p>
            <a:r>
              <a:rPr lang="en-US" altLang="zh-CN" dirty="0"/>
              <a:t>Structure: Collections do not enforce any structure by default. Each document within a collection can have different fields. However, MongoDB does allow for the creation of Schema Validation rules if you want to enforce a particular structure on the documents within a collection.</a:t>
            </a:r>
          </a:p>
          <a:p>
            <a:r>
              <a:rPr lang="en-US" altLang="zh-CN" dirty="0"/>
              <a:t>Characteristics: Collections are schema-less. Different documents in a collection do not need to have the same set of fields, and the data type for a field can differ across documents within a collection.</a:t>
            </a:r>
          </a:p>
          <a:p>
            <a:r>
              <a:rPr lang="en-US" altLang="zh-CN" dirty="0"/>
              <a:t>Usage: Collections are used to organize and manage related documents. For instance, you might have a users collection to manage user data, and an orders collection to manage order data.</a:t>
            </a:r>
            <a:endParaRPr lang="zh-CN" altLang="en-US" sz="1600" dirty="0"/>
          </a:p>
        </p:txBody>
      </p:sp>
    </p:spTree>
    <p:extLst>
      <p:ext uri="{BB962C8B-B14F-4D97-AF65-F5344CB8AC3E}">
        <p14:creationId xmlns:p14="http://schemas.microsoft.com/office/powerpoint/2010/main" val="20394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p:txBody>
          <a:bodyPr/>
          <a:lstStyle/>
          <a:p>
            <a:r>
              <a:rPr lang="en-US" altLang="zh-CN" dirty="0"/>
              <a:t>Compare with MongoDB with SQL. What is the similarity and difference between them?</a:t>
            </a:r>
            <a:endParaRPr lang="zh-CN" altLang="en-US" dirty="0"/>
          </a:p>
        </p:txBody>
      </p:sp>
    </p:spTree>
    <p:extLst>
      <p:ext uri="{BB962C8B-B14F-4D97-AF65-F5344CB8AC3E}">
        <p14:creationId xmlns:p14="http://schemas.microsoft.com/office/powerpoint/2010/main" val="429136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p:txBody>
          <a:bodyPr>
            <a:normAutofit fontScale="85000" lnSpcReduction="10000"/>
          </a:bodyPr>
          <a:lstStyle/>
          <a:p>
            <a:pPr algn="l"/>
            <a:r>
              <a:rPr lang="en-US" altLang="zh-CN" b="0" i="0" dirty="0">
                <a:effectLst/>
                <a:latin typeface="Söhne"/>
              </a:rPr>
              <a:t>Similarities:</a:t>
            </a:r>
          </a:p>
          <a:p>
            <a:pPr algn="l">
              <a:buFont typeface="+mj-lt"/>
              <a:buAutoNum type="arabicPeriod"/>
            </a:pPr>
            <a:r>
              <a:rPr lang="en-US" altLang="zh-CN" b="1" i="0" dirty="0">
                <a:solidFill>
                  <a:srgbClr val="374151"/>
                </a:solidFill>
                <a:effectLst/>
                <a:latin typeface="Söhne"/>
              </a:rPr>
              <a:t>Data Storage</a:t>
            </a:r>
            <a:r>
              <a:rPr lang="en-US" altLang="zh-CN" b="0" i="0" dirty="0">
                <a:solidFill>
                  <a:srgbClr val="374151"/>
                </a:solidFill>
                <a:effectLst/>
                <a:latin typeface="Söhne"/>
              </a:rPr>
              <a:t>: Both MongoDB and SQL databases are used to store data, albeit in different formats.</a:t>
            </a:r>
          </a:p>
          <a:p>
            <a:pPr algn="l">
              <a:buFont typeface="+mj-lt"/>
              <a:buAutoNum type="arabicPeriod"/>
            </a:pPr>
            <a:r>
              <a:rPr lang="en-US" altLang="zh-CN" b="1" i="0" dirty="0">
                <a:solidFill>
                  <a:srgbClr val="374151"/>
                </a:solidFill>
                <a:effectLst/>
                <a:latin typeface="Söhne"/>
              </a:rPr>
              <a:t>CRUD Operations</a:t>
            </a:r>
            <a:r>
              <a:rPr lang="en-US" altLang="zh-CN" b="0" i="0" dirty="0">
                <a:solidFill>
                  <a:srgbClr val="374151"/>
                </a:solidFill>
                <a:effectLst/>
                <a:latin typeface="Söhne"/>
              </a:rPr>
              <a:t>: Both support Create, Read, Update, and Delete (CRUD) operations, which are fundamental for interacting with the data.</a:t>
            </a:r>
          </a:p>
          <a:p>
            <a:pPr algn="l">
              <a:buFont typeface="+mj-lt"/>
              <a:buAutoNum type="arabicPeriod"/>
            </a:pPr>
            <a:r>
              <a:rPr lang="en-US" altLang="zh-CN" b="1" i="0" dirty="0">
                <a:solidFill>
                  <a:srgbClr val="374151"/>
                </a:solidFill>
                <a:effectLst/>
                <a:latin typeface="Söhne"/>
              </a:rPr>
              <a:t>Indexing</a:t>
            </a:r>
            <a:r>
              <a:rPr lang="en-US" altLang="zh-CN" b="0" i="0" dirty="0">
                <a:solidFill>
                  <a:srgbClr val="374151"/>
                </a:solidFill>
                <a:effectLst/>
                <a:latin typeface="Söhne"/>
              </a:rPr>
              <a:t>: Both MongoDB and SQL databases use indexing to improve search speed and overall query performance.</a:t>
            </a:r>
          </a:p>
          <a:p>
            <a:pPr algn="l">
              <a:buFont typeface="+mj-lt"/>
              <a:buAutoNum type="arabicPeriod"/>
            </a:pPr>
            <a:r>
              <a:rPr lang="en-US" altLang="zh-CN" b="1" i="0" dirty="0">
                <a:solidFill>
                  <a:srgbClr val="374151"/>
                </a:solidFill>
                <a:effectLst/>
                <a:latin typeface="Söhne"/>
              </a:rPr>
              <a:t>Data Retrieval</a:t>
            </a:r>
            <a:r>
              <a:rPr lang="en-US" altLang="zh-CN" b="0" i="0" dirty="0">
                <a:solidFill>
                  <a:srgbClr val="374151"/>
                </a:solidFill>
                <a:effectLst/>
                <a:latin typeface="Söhne"/>
              </a:rPr>
              <a:t>: They provide mechanisms to query and retrieve data, even though the query languages and formats are different.</a:t>
            </a:r>
          </a:p>
          <a:p>
            <a:pPr algn="l">
              <a:buFont typeface="+mj-lt"/>
              <a:buAutoNum type="arabicPeriod"/>
            </a:pPr>
            <a:r>
              <a:rPr lang="en-US" altLang="zh-CN" b="1" i="0" dirty="0">
                <a:solidFill>
                  <a:srgbClr val="374151"/>
                </a:solidFill>
                <a:effectLst/>
                <a:latin typeface="Söhne"/>
              </a:rPr>
              <a:t>Scalability</a:t>
            </a:r>
            <a:r>
              <a:rPr lang="en-US" altLang="zh-CN" b="0" i="0" dirty="0">
                <a:solidFill>
                  <a:srgbClr val="374151"/>
                </a:solidFill>
                <a:effectLst/>
                <a:latin typeface="Söhne"/>
              </a:rPr>
              <a:t>: Both types of databases offer mechanisms for scaling, but they approach scaling in different ways.</a:t>
            </a:r>
          </a:p>
          <a:p>
            <a:pPr algn="l">
              <a:buFont typeface="+mj-lt"/>
              <a:buAutoNum type="arabicPeriod"/>
            </a:pPr>
            <a:r>
              <a:rPr lang="en-US" altLang="zh-CN" b="1" i="0" dirty="0">
                <a:solidFill>
                  <a:srgbClr val="374151"/>
                </a:solidFill>
                <a:effectLst/>
                <a:latin typeface="Söhne"/>
              </a:rPr>
              <a:t>Data Integrity</a:t>
            </a:r>
            <a:r>
              <a:rPr lang="en-US" altLang="zh-CN" b="0" i="0" dirty="0">
                <a:solidFill>
                  <a:srgbClr val="374151"/>
                </a:solidFill>
                <a:effectLst/>
                <a:latin typeface="Söhne"/>
              </a:rPr>
              <a:t>: Both MongoDB and SQL databases have mechanisms to ensure data integrity, though the strictness and implementation of these mechanisms can vary.</a:t>
            </a:r>
          </a:p>
          <a:p>
            <a:endParaRPr lang="zh-CN" altLang="en-US" dirty="0"/>
          </a:p>
        </p:txBody>
      </p:sp>
    </p:spTree>
    <p:extLst>
      <p:ext uri="{BB962C8B-B14F-4D97-AF65-F5344CB8AC3E}">
        <p14:creationId xmlns:p14="http://schemas.microsoft.com/office/powerpoint/2010/main" val="249145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p:txBody>
          <a:bodyPr>
            <a:normAutofit/>
          </a:bodyPr>
          <a:lstStyle/>
          <a:p>
            <a:r>
              <a:rPr lang="en-US" altLang="zh-CN" b="0" i="0" dirty="0">
                <a:effectLst/>
                <a:latin typeface="Söhne"/>
              </a:rPr>
              <a:t>Differences</a:t>
            </a:r>
            <a:r>
              <a:rPr lang="en-US" altLang="zh-CN" dirty="0">
                <a:latin typeface="Söhne"/>
              </a:rPr>
              <a:t>:</a:t>
            </a:r>
          </a:p>
          <a:p>
            <a:pPr algn="l"/>
            <a:r>
              <a:rPr lang="en-US" altLang="zh-CN" b="1" i="0" dirty="0">
                <a:solidFill>
                  <a:srgbClr val="374151"/>
                </a:solidFill>
                <a:effectLst/>
                <a:latin typeface="Söhne"/>
              </a:rPr>
              <a:t>Data Model</a:t>
            </a:r>
            <a:r>
              <a:rPr lang="en-US" altLang="zh-CN" b="0"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MongoDB</a:t>
            </a:r>
            <a:r>
              <a:rPr lang="en-US" altLang="zh-CN" b="0" i="0" dirty="0">
                <a:solidFill>
                  <a:srgbClr val="374151"/>
                </a:solidFill>
                <a:effectLst/>
                <a:latin typeface="Söhne"/>
              </a:rPr>
              <a:t>: Uses a document data model. Data is stored in BSON format (binary JSON) and allows for a flexible schema where different documents in a collection can have different fields.</a:t>
            </a:r>
          </a:p>
          <a:p>
            <a:pPr algn="l">
              <a:buFont typeface="Arial" panose="020B0604020202020204" pitchFamily="34" charset="0"/>
              <a:buChar char="•"/>
            </a:pPr>
            <a:r>
              <a:rPr lang="en-US" altLang="zh-CN" b="1" i="0" dirty="0">
                <a:solidFill>
                  <a:srgbClr val="374151"/>
                </a:solidFill>
                <a:effectLst/>
                <a:latin typeface="Söhne"/>
              </a:rPr>
              <a:t>SQL</a:t>
            </a:r>
            <a:r>
              <a:rPr lang="en-US" altLang="zh-CN" b="0" i="0" dirty="0">
                <a:solidFill>
                  <a:srgbClr val="374151"/>
                </a:solidFill>
                <a:effectLst/>
                <a:latin typeface="Söhne"/>
              </a:rPr>
              <a:t>: Uses a relational data model. Data is stored in tables, rows, and columns, and the schema is predefined and strict, requiring all rows in a table to have the same columns.</a:t>
            </a:r>
          </a:p>
          <a:p>
            <a:endParaRPr lang="en-US" altLang="zh-CN" b="0" i="0" dirty="0">
              <a:effectLst/>
              <a:latin typeface="Söhne"/>
            </a:endParaRPr>
          </a:p>
        </p:txBody>
      </p:sp>
    </p:spTree>
    <p:extLst>
      <p:ext uri="{BB962C8B-B14F-4D97-AF65-F5344CB8AC3E}">
        <p14:creationId xmlns:p14="http://schemas.microsoft.com/office/powerpoint/2010/main" val="393646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170C-55E1-B034-B294-0513E65E45F8}"/>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D0779C9A-5FB8-1601-4BF7-BBDA1B634F4F}"/>
              </a:ext>
            </a:extLst>
          </p:cNvPr>
          <p:cNvSpPr>
            <a:spLocks noGrp="1"/>
          </p:cNvSpPr>
          <p:nvPr>
            <p:ph idx="1"/>
          </p:nvPr>
        </p:nvSpPr>
        <p:spPr/>
        <p:txBody>
          <a:bodyPr>
            <a:normAutofit/>
          </a:bodyPr>
          <a:lstStyle/>
          <a:p>
            <a:r>
              <a:rPr lang="en-US" altLang="zh-CN" b="0" i="0" dirty="0">
                <a:effectLst/>
                <a:latin typeface="Söhne"/>
              </a:rPr>
              <a:t>Differences</a:t>
            </a:r>
            <a:r>
              <a:rPr lang="en-US" altLang="zh-CN" dirty="0">
                <a:latin typeface="Söhne"/>
              </a:rPr>
              <a:t>:</a:t>
            </a:r>
          </a:p>
          <a:p>
            <a:pPr marL="0" indent="0" algn="l">
              <a:buNone/>
            </a:pPr>
            <a:r>
              <a:rPr lang="en-US" altLang="zh-CN" b="1" i="0" dirty="0">
                <a:solidFill>
                  <a:srgbClr val="374151"/>
                </a:solidFill>
                <a:effectLst/>
                <a:latin typeface="Söhne"/>
              </a:rPr>
              <a:t> Query Language:</a:t>
            </a:r>
          </a:p>
          <a:p>
            <a:pPr algn="l">
              <a:buFont typeface="Arial" panose="020B0604020202020204" pitchFamily="34" charset="0"/>
              <a:buChar char="•"/>
            </a:pPr>
            <a:r>
              <a:rPr lang="en-US" altLang="zh-CN" b="1" i="0" dirty="0">
                <a:solidFill>
                  <a:srgbClr val="374151"/>
                </a:solidFill>
                <a:effectLst/>
                <a:latin typeface="Söhne"/>
              </a:rPr>
              <a:t>MongoDB: Uses its own method-based query language. For example, to find a document in a collection, you might use </a:t>
            </a:r>
            <a:r>
              <a:rPr lang="en-US" altLang="zh-CN" b="1" i="0" dirty="0" err="1">
                <a:solidFill>
                  <a:srgbClr val="374151"/>
                </a:solidFill>
                <a:effectLst/>
                <a:latin typeface="Söhne"/>
              </a:rPr>
              <a:t>db.collection.find</a:t>
            </a:r>
            <a:r>
              <a:rPr lang="en-US" altLang="zh-CN" b="1" i="0" dirty="0">
                <a:solidFill>
                  <a:srgbClr val="374151"/>
                </a:solidFill>
                <a:effectLst/>
                <a:latin typeface="Söhne"/>
              </a:rPr>
              <a:t>().</a:t>
            </a:r>
          </a:p>
          <a:p>
            <a:pPr algn="l">
              <a:buFont typeface="Arial" panose="020B0604020202020204" pitchFamily="34" charset="0"/>
              <a:buChar char="•"/>
            </a:pPr>
            <a:r>
              <a:rPr lang="en-US" altLang="zh-CN" b="1" i="0" dirty="0">
                <a:solidFill>
                  <a:srgbClr val="374151"/>
                </a:solidFill>
                <a:effectLst/>
                <a:latin typeface="Söhne"/>
              </a:rPr>
              <a:t>SQL: Uses Structured Query Language (SQL) for data definition and manipulation. For example, to retrieve data from a table, you might use SELECT * FROM </a:t>
            </a:r>
            <a:r>
              <a:rPr lang="en-US" altLang="zh-CN" b="1" i="0" dirty="0" err="1">
                <a:solidFill>
                  <a:srgbClr val="374151"/>
                </a:solidFill>
                <a:effectLst/>
                <a:latin typeface="Söhne"/>
              </a:rPr>
              <a:t>table_name.SQL</a:t>
            </a:r>
            <a:r>
              <a:rPr lang="en-US" altLang="zh-CN" b="0" i="0" dirty="0">
                <a:solidFill>
                  <a:srgbClr val="374151"/>
                </a:solidFill>
                <a:effectLst/>
                <a:latin typeface="Söhne"/>
              </a:rPr>
              <a:t>: Uses a relational data model. Data is stored in tables, rows, and columns, and the schema is predefined and strict, requiring all rows in a table to have the same columns.</a:t>
            </a:r>
          </a:p>
          <a:p>
            <a:endParaRPr lang="en-US" altLang="zh-CN" b="0" i="0" dirty="0">
              <a:effectLst/>
              <a:latin typeface="Söhne"/>
            </a:endParaRPr>
          </a:p>
        </p:txBody>
      </p:sp>
    </p:spTree>
    <p:extLst>
      <p:ext uri="{BB962C8B-B14F-4D97-AF65-F5344CB8AC3E}">
        <p14:creationId xmlns:p14="http://schemas.microsoft.com/office/powerpoint/2010/main" val="2171316948"/>
      </p:ext>
    </p:extLst>
  </p:cSld>
  <p:clrMapOvr>
    <a:masterClrMapping/>
  </p:clrMapOvr>
</p:sld>
</file>

<file path=ppt/theme/theme1.xml><?xml version="1.0" encoding="utf-8"?>
<a:theme xmlns:a="http://schemas.openxmlformats.org/drawingml/2006/main" name="自定义">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F5B7AB07-F859-4656-A1C1-DAFCFA0ACA4B}" vid="{A6E2497D-935A-4CFD-B9FD-6DCB15FA68B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{BAA2630F-BFD2-48BA-8048-BC5B8960798F}tf22712842_win32</Template>
  <TotalTime>2662</TotalTime>
  <Words>1509</Words>
  <Application>Microsoft Office PowerPoint</Application>
  <PresentationFormat>宽屏</PresentationFormat>
  <Paragraphs>100</Paragraphs>
  <Slides>16</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Microsoft YaHei UI</vt:lpstr>
      <vt:lpstr>Söhne</vt:lpstr>
      <vt:lpstr>Arial</vt:lpstr>
      <vt:lpstr>Calibri</vt:lpstr>
      <vt:lpstr>自定义</vt:lpstr>
      <vt:lpstr>Tutorial 10</vt:lpstr>
      <vt:lpstr>Topic 1</vt:lpstr>
      <vt:lpstr>Topic 1</vt:lpstr>
      <vt:lpstr>Topic 1</vt:lpstr>
      <vt:lpstr>Topic 1</vt:lpstr>
      <vt:lpstr>Topic 2</vt:lpstr>
      <vt:lpstr>Topic 2</vt:lpstr>
      <vt:lpstr>Topic 2</vt:lpstr>
      <vt:lpstr>Topic 2</vt:lpstr>
      <vt:lpstr>Topic 2</vt:lpstr>
      <vt:lpstr>Topic 2</vt:lpstr>
      <vt:lpstr>Topic 2</vt:lpstr>
      <vt:lpstr>Topic 2</vt:lpstr>
      <vt:lpstr>BSON</vt:lpstr>
      <vt:lpstr>BSON</vt:lpstr>
      <vt:lpstr>BSON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10</dc:title>
  <dc:creator>Yunfei Li</dc:creator>
  <cp:lastModifiedBy>Claude Frye</cp:lastModifiedBy>
  <cp:revision>2</cp:revision>
  <dcterms:created xsi:type="dcterms:W3CDTF">2023-10-10T06:14:07Z</dcterms:created>
  <dcterms:modified xsi:type="dcterms:W3CDTF">2024-05-08T08:21:19Z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