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2.xml" ContentType="application/vnd.openxmlformats-officedocument.themeOverr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46"/>
  </p:notesMasterIdLst>
  <p:handoutMasterIdLst>
    <p:handoutMasterId r:id="rId47"/>
  </p:handoutMasterIdLst>
  <p:sldIdLst>
    <p:sldId id="298" r:id="rId5"/>
    <p:sldId id="332" r:id="rId6"/>
    <p:sldId id="333" r:id="rId7"/>
    <p:sldId id="334" r:id="rId8"/>
    <p:sldId id="335" r:id="rId9"/>
    <p:sldId id="336" r:id="rId10"/>
    <p:sldId id="303" r:id="rId11"/>
    <p:sldId id="304" r:id="rId12"/>
    <p:sldId id="305" r:id="rId13"/>
    <p:sldId id="306" r:id="rId14"/>
    <p:sldId id="337" r:id="rId15"/>
    <p:sldId id="338" r:id="rId16"/>
    <p:sldId id="339" r:id="rId17"/>
    <p:sldId id="340" r:id="rId18"/>
    <p:sldId id="341" r:id="rId19"/>
    <p:sldId id="342"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00" r:id="rId45"/>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55CC2-1590-4F08-A2DE-88985E457FAD}" v="2" dt="2024-05-15T08:03:44.6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79" d="100"/>
          <a:sy n="79" d="100"/>
        </p:scale>
        <p:origin x="850" y="67"/>
      </p:cViewPr>
      <p:guideLst/>
    </p:cSldViewPr>
  </p:slideViewPr>
  <p:notesTextViewPr>
    <p:cViewPr>
      <p:scale>
        <a:sx n="1" d="1"/>
        <a:sy n="1" d="1"/>
      </p:scale>
      <p:origin x="0" y="0"/>
    </p:cViewPr>
  </p:notesTextViewPr>
  <p:notesViewPr>
    <p:cSldViewPr snapToGrid="0">
      <p:cViewPr varScale="1">
        <p:scale>
          <a:sx n="87" d="100"/>
          <a:sy n="87" d="100"/>
        </p:scale>
        <p:origin x="384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e Frye" userId="4099b47e18cb8692" providerId="LiveId" clId="{69C55CC2-1590-4F08-A2DE-88985E457FAD}"/>
    <pc:docChg chg="addSld delSld modSld sldOrd">
      <pc:chgData name="Claude Frye" userId="4099b47e18cb8692" providerId="LiveId" clId="{69C55CC2-1590-4F08-A2DE-88985E457FAD}" dt="2024-05-15T08:04:31.055" v="9" actId="47"/>
      <pc:docMkLst>
        <pc:docMk/>
      </pc:docMkLst>
      <pc:sldChg chg="del">
        <pc:chgData name="Claude Frye" userId="4099b47e18cb8692" providerId="LiveId" clId="{69C55CC2-1590-4F08-A2DE-88985E457FAD}" dt="2024-05-15T08:02:34.251" v="1" actId="47"/>
        <pc:sldMkLst>
          <pc:docMk/>
          <pc:sldMk cId="2049083902" sldId="301"/>
        </pc:sldMkLst>
      </pc:sldChg>
      <pc:sldChg chg="del ord">
        <pc:chgData name="Claude Frye" userId="4099b47e18cb8692" providerId="LiveId" clId="{69C55CC2-1590-4F08-A2DE-88985E457FAD}" dt="2024-05-15T08:02:54.514" v="6" actId="47"/>
        <pc:sldMkLst>
          <pc:docMk/>
          <pc:sldMk cId="2990134323" sldId="302"/>
        </pc:sldMkLst>
      </pc:sldChg>
      <pc:sldChg chg="del">
        <pc:chgData name="Claude Frye" userId="4099b47e18cb8692" providerId="LiveId" clId="{69C55CC2-1590-4F08-A2DE-88985E457FAD}" dt="2024-05-15T08:04:09.266" v="8" actId="47"/>
        <pc:sldMkLst>
          <pc:docMk/>
          <pc:sldMk cId="4128715696" sldId="307"/>
        </pc:sldMkLst>
      </pc:sldChg>
      <pc:sldChg chg="add">
        <pc:chgData name="Claude Frye" userId="4099b47e18cb8692" providerId="LiveId" clId="{69C55CC2-1590-4F08-A2DE-88985E457FAD}" dt="2024-05-15T08:02:29.918" v="0"/>
        <pc:sldMkLst>
          <pc:docMk/>
          <pc:sldMk cId="995541522" sldId="332"/>
        </pc:sldMkLst>
      </pc:sldChg>
      <pc:sldChg chg="add">
        <pc:chgData name="Claude Frye" userId="4099b47e18cb8692" providerId="LiveId" clId="{69C55CC2-1590-4F08-A2DE-88985E457FAD}" dt="2024-05-15T08:02:29.918" v="0"/>
        <pc:sldMkLst>
          <pc:docMk/>
          <pc:sldMk cId="2508466473" sldId="333"/>
        </pc:sldMkLst>
      </pc:sldChg>
      <pc:sldChg chg="modSp add mod">
        <pc:chgData name="Claude Frye" userId="4099b47e18cb8692" providerId="LiveId" clId="{69C55CC2-1590-4F08-A2DE-88985E457FAD}" dt="2024-05-15T08:02:42.947" v="3" actId="1076"/>
        <pc:sldMkLst>
          <pc:docMk/>
          <pc:sldMk cId="1133472382" sldId="334"/>
        </pc:sldMkLst>
        <pc:picChg chg="mod">
          <ac:chgData name="Claude Frye" userId="4099b47e18cb8692" providerId="LiveId" clId="{69C55CC2-1590-4F08-A2DE-88985E457FAD}" dt="2024-05-15T08:02:42.947" v="3" actId="1076"/>
          <ac:picMkLst>
            <pc:docMk/>
            <pc:sldMk cId="1133472382" sldId="334"/>
            <ac:picMk id="8" creationId="{E583F6D9-4DF2-64E0-EE37-EC82FE9CBF88}"/>
          </ac:picMkLst>
        </pc:picChg>
      </pc:sldChg>
      <pc:sldChg chg="add">
        <pc:chgData name="Claude Frye" userId="4099b47e18cb8692" providerId="LiveId" clId="{69C55CC2-1590-4F08-A2DE-88985E457FAD}" dt="2024-05-15T08:02:29.918" v="0"/>
        <pc:sldMkLst>
          <pc:docMk/>
          <pc:sldMk cId="2966135145" sldId="335"/>
        </pc:sldMkLst>
      </pc:sldChg>
      <pc:sldChg chg="add">
        <pc:chgData name="Claude Frye" userId="4099b47e18cb8692" providerId="LiveId" clId="{69C55CC2-1590-4F08-A2DE-88985E457FAD}" dt="2024-05-15T08:02:29.918" v="0"/>
        <pc:sldMkLst>
          <pc:docMk/>
          <pc:sldMk cId="2596544119" sldId="336"/>
        </pc:sldMkLst>
      </pc:sldChg>
      <pc:sldChg chg="add">
        <pc:chgData name="Claude Frye" userId="4099b47e18cb8692" providerId="LiveId" clId="{69C55CC2-1590-4F08-A2DE-88985E457FAD}" dt="2024-05-15T08:03:44.601" v="7"/>
        <pc:sldMkLst>
          <pc:docMk/>
          <pc:sldMk cId="1362208006" sldId="337"/>
        </pc:sldMkLst>
      </pc:sldChg>
      <pc:sldChg chg="add">
        <pc:chgData name="Claude Frye" userId="4099b47e18cb8692" providerId="LiveId" clId="{69C55CC2-1590-4F08-A2DE-88985E457FAD}" dt="2024-05-15T08:03:44.601" v="7"/>
        <pc:sldMkLst>
          <pc:docMk/>
          <pc:sldMk cId="3321496006" sldId="338"/>
        </pc:sldMkLst>
      </pc:sldChg>
      <pc:sldChg chg="add">
        <pc:chgData name="Claude Frye" userId="4099b47e18cb8692" providerId="LiveId" clId="{69C55CC2-1590-4F08-A2DE-88985E457FAD}" dt="2024-05-15T08:03:44.601" v="7"/>
        <pc:sldMkLst>
          <pc:docMk/>
          <pc:sldMk cId="2482156397" sldId="339"/>
        </pc:sldMkLst>
      </pc:sldChg>
      <pc:sldChg chg="add">
        <pc:chgData name="Claude Frye" userId="4099b47e18cb8692" providerId="LiveId" clId="{69C55CC2-1590-4F08-A2DE-88985E457FAD}" dt="2024-05-15T08:03:44.601" v="7"/>
        <pc:sldMkLst>
          <pc:docMk/>
          <pc:sldMk cId="793501085" sldId="340"/>
        </pc:sldMkLst>
      </pc:sldChg>
      <pc:sldChg chg="add">
        <pc:chgData name="Claude Frye" userId="4099b47e18cb8692" providerId="LiveId" clId="{69C55CC2-1590-4F08-A2DE-88985E457FAD}" dt="2024-05-15T08:03:44.601" v="7"/>
        <pc:sldMkLst>
          <pc:docMk/>
          <pc:sldMk cId="2058115583" sldId="341"/>
        </pc:sldMkLst>
      </pc:sldChg>
      <pc:sldChg chg="add">
        <pc:chgData name="Claude Frye" userId="4099b47e18cb8692" providerId="LiveId" clId="{69C55CC2-1590-4F08-A2DE-88985E457FAD}" dt="2024-05-15T08:03:44.601" v="7"/>
        <pc:sldMkLst>
          <pc:docMk/>
          <pc:sldMk cId="2523792288" sldId="342"/>
        </pc:sldMkLst>
      </pc:sldChg>
      <pc:sldChg chg="add del">
        <pc:chgData name="Claude Frye" userId="4099b47e18cb8692" providerId="LiveId" clId="{69C55CC2-1590-4F08-A2DE-88985E457FAD}" dt="2024-05-15T08:04:31.055" v="9" actId="47"/>
        <pc:sldMkLst>
          <pc:docMk/>
          <pc:sldMk cId="2039411355" sldId="34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36886C-EAA0-4433-AD1E-431050B9C2A5}" type="datetime1">
              <a:rPr lang="zh-CN" altLang="en-US" smtClean="0">
                <a:latin typeface="Microsoft YaHei UI" panose="020B0503020204020204" pitchFamily="34" charset="-122"/>
                <a:ea typeface="Microsoft YaHei UI" panose="020B0503020204020204" pitchFamily="34" charset="-122"/>
              </a:rPr>
              <a:t>2024/5/15</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660F53-F593-4304-9BA9-1C2AC5E1624A}" type="slidenum">
              <a:rPr lang="en-US" altLang="zh-CN" smtClean="0">
                <a:latin typeface="Microsoft YaHei UI" panose="020B0503020204020204" pitchFamily="34" charset="-122"/>
                <a:ea typeface="Microsoft YaHei UI" panose="020B0503020204020204" pitchFamily="34" charset="-122"/>
              </a:rPr>
              <a:t>‹#›</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4846798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91A2638A-5E4A-4D0D-917D-137EA8DF3340}" type="datetime1">
              <a:rPr lang="en-US" altLang="zh-CN" noProof="0" smtClean="0"/>
              <a:t>5/15/2024</a:t>
            </a:fld>
            <a:endParaRPr lang="zh-CN" altLang="en-US" noProof="0"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noProof="0"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altLang="en-US" noProof="0" dirty="0"/>
              <a:t>单击此处编辑母版文本样式</a:t>
            </a:r>
          </a:p>
          <a:p>
            <a:pPr lvl="1"/>
            <a:r>
              <a:rPr lang="zh-CN" altLang="en-US" noProof="0" dirty="0"/>
              <a:t>第二级</a:t>
            </a:r>
          </a:p>
          <a:p>
            <a:pPr lvl="2"/>
            <a:r>
              <a:rPr lang="zh-CN" altLang="en-US" noProof="0" dirty="0"/>
              <a:t>第三级</a:t>
            </a:r>
          </a:p>
          <a:p>
            <a:pPr lvl="3"/>
            <a:r>
              <a:rPr lang="zh-CN" altLang="en-US" noProof="0" dirty="0"/>
              <a:t>第四级</a:t>
            </a:r>
          </a:p>
          <a:p>
            <a:pPr lvl="4"/>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0BCA1830-8ACC-4872-9C09-B98521B5BF71}" type="slidenum">
              <a:rPr lang="en-US" altLang="zh-CN" noProof="0" smtClean="0"/>
              <a:pPr/>
              <a:t>‹#›</a:t>
            </a:fld>
            <a:endParaRPr lang="zh-CN" altLang="en-US" noProof="0" dirty="0"/>
          </a:p>
        </p:txBody>
      </p:sp>
    </p:spTree>
    <p:extLst>
      <p:ext uri="{BB962C8B-B14F-4D97-AF65-F5344CB8AC3E}">
        <p14:creationId xmlns:p14="http://schemas.microsoft.com/office/powerpoint/2010/main" val="1266119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256154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In summary, while database systems are designed for the exact retrieval of structured data, IR systems are designed to efficiently find the most relevant items from large, unstructured datasets based on potentially imprecise user queries. Both systems serve critical roles in managing and retrieving data but are optimized for different use cases and types of information.</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10</a:t>
            </a:fld>
            <a:endParaRPr lang="zh-CN" altLang="en-US" noProof="0" dirty="0"/>
          </a:p>
        </p:txBody>
      </p:sp>
    </p:spTree>
    <p:extLst>
      <p:ext uri="{BB962C8B-B14F-4D97-AF65-F5344CB8AC3E}">
        <p14:creationId xmlns:p14="http://schemas.microsoft.com/office/powerpoint/2010/main" val="291389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Different retrieval models and query types cater to varied user needs and system requirements, enabling IR systems to effectively retrieve relevant information from large, unstructured datasets. Different models might be suitable for different applications, and modern IR systems might utilize a combination of models to handle varied query types and ensure robust, relevant retrieval across diverse user needs and document collections.</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22</a:t>
            </a:fld>
            <a:endParaRPr lang="zh-CN" altLang="en-US" noProof="0" dirty="0"/>
          </a:p>
        </p:txBody>
      </p:sp>
    </p:spTree>
    <p:extLst>
      <p:ext uri="{BB962C8B-B14F-4D97-AF65-F5344CB8AC3E}">
        <p14:creationId xmlns:p14="http://schemas.microsoft.com/office/powerpoint/2010/main" val="288871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In summary, the inclusion of IDF in the TF-IDF scheme ensures that the weighting mechanism is sensitive to the specificity and discriminative power of terms, enhancing the ability of the model to retrieve and rank documents in a manner that is relevant and meaningful to user information needs.</a:t>
            </a:r>
            <a:endParaRPr lang="zh-CN" altLang="en-US" dirty="0"/>
          </a:p>
        </p:txBody>
      </p:sp>
      <p:sp>
        <p:nvSpPr>
          <p:cNvPr id="4" name="灯片编号占位符 3"/>
          <p:cNvSpPr>
            <a:spLocks noGrp="1"/>
          </p:cNvSpPr>
          <p:nvPr>
            <p:ph type="sldNum" sz="quarter" idx="5"/>
          </p:nvPr>
        </p:nvSpPr>
        <p:spPr/>
        <p:txBody>
          <a:bodyPr/>
          <a:lstStyle/>
          <a:p>
            <a:fld id="{0BCA1830-8ACC-4872-9C09-B98521B5BF71}" type="slidenum">
              <a:rPr lang="en-US" altLang="zh-CN" noProof="0" smtClean="0"/>
              <a:pPr/>
              <a:t>28</a:t>
            </a:fld>
            <a:endParaRPr lang="zh-CN" altLang="en-US" noProof="0" dirty="0"/>
          </a:p>
        </p:txBody>
      </p:sp>
    </p:spTree>
    <p:extLst>
      <p:ext uri="{BB962C8B-B14F-4D97-AF65-F5344CB8AC3E}">
        <p14:creationId xmlns:p14="http://schemas.microsoft.com/office/powerpoint/2010/main" val="1866997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10"/>
          </p:nvPr>
        </p:nvSpPr>
        <p:spPr/>
        <p:txBody>
          <a:bodyPr/>
          <a:lstStyle/>
          <a:p>
            <a:fld id="{0BCA1830-8ACC-4872-9C09-B98521B5BF71}" type="slidenum">
              <a:rPr lang="en-US" altLang="zh-CN" smtClean="0">
                <a:latin typeface="Microsoft YaHei UI" panose="020B0503020204020204" pitchFamily="34" charset="-122"/>
                <a:ea typeface="Microsoft YaHei UI" panose="020B0503020204020204" pitchFamily="34" charset="-122"/>
              </a:rPr>
              <a:t>41</a:t>
            </a:fld>
            <a:endParaRPr lang="zh-CN" altLang="en-US" dirty="0">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5535340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noProof="0"/>
              <a:t>单击此处编辑母版副标题样式</a:t>
            </a:r>
            <a:endParaRPr lang="zh-CN" altLang="en-US" noProof="0" dirty="0"/>
          </a:p>
        </p:txBody>
      </p:sp>
      <p:cxnSp>
        <p:nvCxnSpPr>
          <p:cNvPr id="9" name="直接连接符​​(S)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E2857C8-8E2F-48E0-8317-80C3BB0076B8}" type="datetime1">
              <a:rPr lang="zh-CN" altLang="en-US" noProof="0" smtClean="0"/>
              <a:t>2024/5/15</a:t>
            </a:fld>
            <a:endParaRPr lang="zh-CN" altLang="en-US" noProof="0" dirty="0"/>
          </a:p>
        </p:txBody>
      </p:sp>
      <p:sp>
        <p:nvSpPr>
          <p:cNvPr id="5" name="页脚占位符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zh-CN" altLang="en-US" noProof="0" dirty="0"/>
          </a:p>
        </p:txBody>
      </p:sp>
      <p:sp>
        <p:nvSpPr>
          <p:cNvPr id="6" name="灯片编号占位符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7" name="日期占位符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71FC4F7C-0D89-4D20-BD2E-273FAB0D351B}" type="datetime1">
              <a:rPr lang="zh-CN" altLang="en-US" noProof="0" smtClean="0"/>
              <a:t>2024/5/15</a:t>
            </a:fld>
            <a:endParaRPr lang="zh-CN" altLang="en-US" noProof="0" dirty="0"/>
          </a:p>
        </p:txBody>
      </p:sp>
      <p:sp>
        <p:nvSpPr>
          <p:cNvPr id="8" name="页脚占位符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zh-CN" altLang="en-US" noProof="0" dirty="0"/>
          </a:p>
        </p:txBody>
      </p:sp>
      <p:sp>
        <p:nvSpPr>
          <p:cNvPr id="9" name="灯片编号占位符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单击此处编辑母版文本样式</a:t>
            </a:r>
          </a:p>
        </p:txBody>
      </p:sp>
      <p:cxnSp>
        <p:nvCxnSpPr>
          <p:cNvPr id="9" name="直接连接符​​(S)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A1C8F9BE-F15D-4875-8A71-21DE506DE743}" type="datetime1">
              <a:rPr lang="zh-CN" altLang="en-US" noProof="0" smtClean="0"/>
              <a:t>2024/5/15</a:t>
            </a:fld>
            <a:endParaRPr lang="zh-CN" altLang="en-US" noProof="0" dirty="0"/>
          </a:p>
        </p:txBody>
      </p:sp>
      <p:sp>
        <p:nvSpPr>
          <p:cNvPr id="8" name="页脚占位符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zh-CN" altLang="en-US" noProof="0" dirty="0"/>
          </a:p>
        </p:txBody>
      </p:sp>
      <p:sp>
        <p:nvSpPr>
          <p:cNvPr id="11" name="灯片编号占位符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324569D-812C-43C9-AEDA-C2805F48AD2D}" type="datetime1">
              <a:rPr lang="zh-CN" altLang="en-US" noProof="0" smtClean="0"/>
              <a:t>2024/5/15</a:t>
            </a:fld>
            <a:endParaRPr lang="zh-CN" altLang="en-US" noProof="0" dirty="0"/>
          </a:p>
        </p:txBody>
      </p:sp>
      <p:sp>
        <p:nvSpPr>
          <p:cNvPr id="9" name="页脚占位符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zh-CN" altLang="en-US" noProof="0" dirty="0"/>
          </a:p>
        </p:txBody>
      </p:sp>
      <p:sp>
        <p:nvSpPr>
          <p:cNvPr id="10" name="幻灯片编号占位符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noProof="0"/>
              <a:t>单击此处编辑母版标题样式</a:t>
            </a:r>
            <a:endParaRPr lang="zh-CN" altLang="en-US" noProof="0"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2" name="日期占位符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CAEB871B-E1BA-4B27-BE77-674D42BE52C7}" type="datetime1">
              <a:rPr lang="zh-CN" altLang="en-US" noProof="0" smtClean="0"/>
              <a:t>2024/5/15</a:t>
            </a:fld>
            <a:endParaRPr lang="zh-CN" altLang="en-US" noProof="0" dirty="0"/>
          </a:p>
        </p:txBody>
      </p:sp>
      <p:sp>
        <p:nvSpPr>
          <p:cNvPr id="11" name="页脚占位符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zh-CN" altLang="en-US" noProof="0" dirty="0"/>
          </a:p>
        </p:txBody>
      </p:sp>
      <p:sp>
        <p:nvSpPr>
          <p:cNvPr id="12" name="灯片编号占位符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endParaRPr lang="zh-CN" altLang="en-US" noProof="0" dirty="0"/>
          </a:p>
        </p:txBody>
      </p:sp>
      <p:sp>
        <p:nvSpPr>
          <p:cNvPr id="6" name="日期占位符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B9500292-0B13-449A-87D1-82A13D7C9A1E}" type="datetime1">
              <a:rPr lang="zh-CN" altLang="en-US" noProof="0" smtClean="0"/>
              <a:t>2024/5/15</a:t>
            </a:fld>
            <a:endParaRPr lang="zh-CN" altLang="en-US" noProof="0" dirty="0"/>
          </a:p>
        </p:txBody>
      </p:sp>
      <p:sp>
        <p:nvSpPr>
          <p:cNvPr id="7" name="页脚占位符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zh-CN" altLang="en-US" noProof="0" dirty="0"/>
          </a:p>
        </p:txBody>
      </p:sp>
      <p:sp>
        <p:nvSpPr>
          <p:cNvPr id="8" name="灯片编号占位符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0079CBCF-27F4-4017-96B9-50FCBE968914}" type="datetime1">
              <a:rPr lang="zh-CN" altLang="en-US" noProof="0" smtClean="0"/>
              <a:t>2024/5/15</a:t>
            </a:fld>
            <a:endParaRPr lang="zh-CN" altLang="en-US" noProof="0" dirty="0"/>
          </a:p>
        </p:txBody>
      </p:sp>
      <p:sp>
        <p:nvSpPr>
          <p:cNvPr id="3" name="页脚占位符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zh-CN" altLang="en-US" noProof="0" dirty="0"/>
          </a:p>
        </p:txBody>
      </p:sp>
      <p:sp>
        <p:nvSpPr>
          <p:cNvPr id="4" name="灯片编号占位符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题注的内容">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noProof="0"/>
              <a:t>单击此处编辑母版文本样式</a:t>
            </a:r>
          </a:p>
          <a:p>
            <a:pPr lvl="1" rtl="0"/>
            <a:r>
              <a:rPr lang="zh-CN" altLang="en-US" noProof="0"/>
              <a:t>二级</a:t>
            </a:r>
          </a:p>
          <a:p>
            <a:pPr lvl="2" rtl="0"/>
            <a:r>
              <a:rPr lang="zh-CN" altLang="en-US" noProof="0"/>
              <a:t>三级</a:t>
            </a:r>
          </a:p>
          <a:p>
            <a:pPr lvl="3" rtl="0"/>
            <a:r>
              <a:rPr lang="zh-CN" altLang="en-US" noProof="0"/>
              <a:t>四级</a:t>
            </a:r>
          </a:p>
          <a:p>
            <a:pPr lvl="4" rtl="0"/>
            <a:r>
              <a:rPr lang="zh-CN" altLang="en-US" noProof="0"/>
              <a:t>五级</a:t>
            </a:r>
            <a:endParaRPr lang="zh-CN" altLang="en-US" noProof="0"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8B556B2-7512-46EA-A7A3-08797228D7B4}" type="datetime1">
              <a:rPr lang="zh-CN" altLang="en-US" noProof="0" smtClean="0"/>
              <a:t>2024/5/15</a:t>
            </a:fld>
            <a:endParaRPr lang="zh-CN" altLang="en-US" noProof="0"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zh-CN" altLang="en-US" noProof="0"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altLang="zh-CN" noProof="0" smtClean="0"/>
              <a:pPr/>
              <a:t>‹#›</a:t>
            </a:fld>
            <a:endParaRPr lang="zh-CN" altLang="en-U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单击图标添加图片</a:t>
            </a:r>
            <a:endParaRPr lang="zh-CN" altLang="en-US" noProof="0"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noProof="0"/>
              <a:t>单击此处编辑母版标题样式</a:t>
            </a:r>
            <a:endParaRPr lang="zh-CN" altLang="en-US" noProof="0"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单击此处编辑母版文本样式</a:t>
            </a:r>
          </a:p>
        </p:txBody>
      </p:sp>
      <p:sp>
        <p:nvSpPr>
          <p:cNvPr id="5" name="日期占位符 4"/>
          <p:cNvSpPr>
            <a:spLocks noGrp="1"/>
          </p:cNvSpPr>
          <p:nvPr>
            <p:ph type="dt" sz="half" idx="10"/>
          </p:nvPr>
        </p:nvSpPr>
        <p:spPr/>
        <p:txBody>
          <a:bodyPr rtlCol="0"/>
          <a:lstStyle>
            <a:lvl1pPr>
              <a:defRPr/>
            </a:lvl1pPr>
          </a:lstStyle>
          <a:p>
            <a:pPr rtl="0"/>
            <a:fld id="{7EA549FE-440A-4032-887E-049BFD4F5A41}" type="datetime1">
              <a:rPr lang="zh-CN" altLang="en-US" noProof="0" smtClean="0"/>
              <a:t>2024/5/15</a:t>
            </a:fld>
            <a:endParaRPr lang="zh-CN" altLang="en-US" noProof="0"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zh-CN" altLang="en-US" noProof="0" dirty="0"/>
          </a:p>
        </p:txBody>
      </p:sp>
      <p:sp>
        <p:nvSpPr>
          <p:cNvPr id="7" name="灯片编号占位符 6"/>
          <p:cNvSpPr>
            <a:spLocks noGrp="1"/>
          </p:cNvSpPr>
          <p:nvPr>
            <p:ph type="sldNum" sz="quarter" idx="12"/>
          </p:nvPr>
        </p:nvSpPr>
        <p:spPr/>
        <p:txBody>
          <a:bodyPr rtlCol="0"/>
          <a:lstStyle/>
          <a:p>
            <a:pPr rtl="0"/>
            <a:fld id="{3A98EE3D-8CD1-4C3F-BD1C-C98C9596463C}" type="slidenum">
              <a:rPr lang="en-US" altLang="zh-CN" noProof="0" smtClean="0"/>
              <a:t>‹#›</a:t>
            </a:fld>
            <a:endParaRPr lang="zh-CN" altLang="en-U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zh-CN" altLang="en-US" noProof="0"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11E8F5E9-7BB5-407B-A6D7-F536C6C1796E}" type="datetime1">
              <a:rPr lang="zh-CN" altLang="en-US" noProof="0" smtClean="0"/>
              <a:t>2024/5/15</a:t>
            </a:fld>
            <a:endParaRPr lang="zh-CN" altLang="en-US" noProof="0"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zh-CN" altLang="en-US" noProof="0"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altLang="zh-CN" noProof="0" smtClean="0"/>
              <a:pPr/>
              <a:t>‹#›</a:t>
            </a:fld>
            <a:endParaRPr lang="zh-CN" altLang="en-US" noProof="0" dirty="0"/>
          </a:p>
        </p:txBody>
      </p:sp>
      <p:cxnSp>
        <p:nvCxnSpPr>
          <p:cNvPr id="10" name="直接连接符​​(S)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icrosoft YaHei UI" panose="020B0503020204020204" pitchFamily="34" charset="-122"/>
          <a:ea typeface="Microsoft YaHei UI" panose="020B0503020204020204" pitchFamily="34"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长方形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pic>
        <p:nvPicPr>
          <p:cNvPr id="4" name="图片 3" descr="一张纸的特写，纸上放着一支铅笔">
            <a:extLst>
              <a:ext uri="{FF2B5EF4-FFF2-40B4-BE49-F238E27FC236}">
                <a16:creationId xmlns:a16="http://schemas.microsoft.com/office/drawing/2014/main" id="{65810330-F0B5-43C9-BC34-094FFB5C0529}"/>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长方形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dirty="0">
              <a:ln>
                <a:noFill/>
              </a:ln>
              <a:solidFill>
                <a:srgbClr val="FFFFFF"/>
              </a:solidFill>
              <a:effectLst/>
              <a:uLnTx/>
              <a:uFillTx/>
              <a:latin typeface="Microsoft YaHei UI" panose="020B0503020204020204" pitchFamily="34" charset="-122"/>
              <a:ea typeface="Microsoft YaHei UI" panose="020B0503020204020204" pitchFamily="34" charset="-122"/>
            </a:endParaRPr>
          </a:p>
        </p:txBody>
      </p:sp>
      <p:sp>
        <p:nvSpPr>
          <p:cNvPr id="2" name="标题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rtlCol="0" anchor="b">
            <a:normAutofit/>
          </a:bodyPr>
          <a:lstStyle/>
          <a:p>
            <a:r>
              <a:rPr lang="en-US" altLang="zh-CN" sz="4400" dirty="0">
                <a:latin typeface="Microsoft YaHei UI" panose="020B0503020204020204" pitchFamily="34" charset="-122"/>
                <a:ea typeface="Microsoft YaHei UI" panose="020B0503020204020204" pitchFamily="34" charset="-122"/>
              </a:rPr>
              <a:t>Tutorial 11</a:t>
            </a:r>
            <a:endParaRPr lang="en-US" altLang="zh-CN" sz="4400" dirty="0">
              <a:solidFill>
                <a:schemeClr val="tx1"/>
              </a:solidFill>
              <a:latin typeface="Microsoft YaHei UI" panose="020B0503020204020204" pitchFamily="34" charset="-122"/>
              <a:ea typeface="Microsoft YaHei UI" panose="020B0503020204020204" pitchFamily="34" charset="-122"/>
            </a:endParaRPr>
          </a:p>
        </p:txBody>
      </p:sp>
      <p:cxnSp>
        <p:nvCxnSpPr>
          <p:cNvPr id="37" name="直接连接符​​(S)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长方形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3ECF07-2604-ABE3-B03A-D92C7908282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E7027B7-2054-74F6-37BD-16014108E115}"/>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User Interaction:</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Users typically expect precise and accurate results from their queries.</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Users might explore and refine their queries interactively, navigating through retrieved results to refine their information need.</a:t>
            </a:r>
          </a:p>
          <a:p>
            <a:pPr algn="l">
              <a:buFont typeface="+mj-lt"/>
              <a:buAutoNum type="arabicPeriod"/>
            </a:pPr>
            <a:r>
              <a:rPr lang="en-US" altLang="zh-CN" b="1" i="0" dirty="0">
                <a:solidFill>
                  <a:srgbClr val="374151"/>
                </a:solidFill>
                <a:effectLst/>
                <a:latin typeface="Söhne"/>
              </a:rPr>
              <a:t>Data Integrity and Transactions: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Often emphasize ACID properties (Atomicity, Consistency, Isolation, Durability) to ensure data integrity and reliable transactions.</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May not prioritize such stringent data integrity and transactional consistency, focusing more on the efficient retrieval of relevant information.</a:t>
            </a:r>
          </a:p>
          <a:p>
            <a:endParaRPr lang="zh-CN" altLang="en-US" dirty="0"/>
          </a:p>
        </p:txBody>
      </p:sp>
    </p:spTree>
    <p:extLst>
      <p:ext uri="{BB962C8B-B14F-4D97-AF65-F5344CB8AC3E}">
        <p14:creationId xmlns:p14="http://schemas.microsoft.com/office/powerpoint/2010/main" val="156951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dirty="0"/>
              <a:t>Explain briefly the retrieval models and the types of queries in IR systems. </a:t>
            </a:r>
            <a:endParaRPr lang="zh-CN" altLang="en-US" sz="1600" dirty="0"/>
          </a:p>
        </p:txBody>
      </p:sp>
    </p:spTree>
    <p:extLst>
      <p:ext uri="{BB962C8B-B14F-4D97-AF65-F5344CB8AC3E}">
        <p14:creationId xmlns:p14="http://schemas.microsoft.com/office/powerpoint/2010/main" val="136220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a:xfrm>
            <a:off x="1097280" y="2108201"/>
            <a:ext cx="10058400" cy="4463196"/>
          </a:xfrm>
        </p:spPr>
        <p:txBody>
          <a:bodyPr>
            <a:normAutofit fontScale="92500" lnSpcReduction="20000"/>
          </a:bodyPr>
          <a:lstStyle/>
          <a:p>
            <a:r>
              <a:rPr lang="en-US" altLang="zh-CN" b="1" dirty="0">
                <a:latin typeface="Times New Roman" panose="02020603050405020304" pitchFamily="18" charset="0"/>
                <a:cs typeface="Times New Roman" panose="02020603050405020304" pitchFamily="18" charset="0"/>
              </a:rPr>
              <a:t>Boolean Model: </a:t>
            </a:r>
            <a:r>
              <a:rPr lang="en-US" altLang="zh-CN" dirty="0">
                <a:latin typeface="Times New Roman" panose="02020603050405020304" pitchFamily="18" charset="0"/>
                <a:cs typeface="Times New Roman" panose="02020603050405020304" pitchFamily="18" charset="0"/>
              </a:rPr>
              <a:t>This model treats documents and queries as sets of terms. It uses Boolean operators (AND, OR, NOT) to combine these sets to retrieve relevant documents. The Boolean model is simple and efficient but may not capture the nuances of relevance well.</a:t>
            </a:r>
          </a:p>
          <a:p>
            <a:r>
              <a:rPr lang="en-US" altLang="zh-CN" b="1" dirty="0">
                <a:latin typeface="Times New Roman" panose="02020603050405020304" pitchFamily="18" charset="0"/>
                <a:cs typeface="Times New Roman" panose="02020603050405020304" pitchFamily="18" charset="0"/>
              </a:rPr>
              <a:t>Vector Space Model: </a:t>
            </a:r>
            <a:r>
              <a:rPr lang="en-US" altLang="zh-CN" dirty="0">
                <a:latin typeface="Times New Roman" panose="02020603050405020304" pitchFamily="18" charset="0"/>
                <a:cs typeface="Times New Roman" panose="02020603050405020304" pitchFamily="18" charset="0"/>
              </a:rPr>
              <a:t>In this model, documents and queries are represented as vectors in a multi-dimensional space, where each dimension corresponds to a term. The similarity between a document vector and a query vector is calculated to rank the documents. The vector space model is more flexible and can capture the concept of relevance better than the Boolean model.</a:t>
            </a:r>
          </a:p>
          <a:p>
            <a:r>
              <a:rPr lang="en-US" altLang="zh-CN" b="1" dirty="0">
                <a:latin typeface="Times New Roman" panose="02020603050405020304" pitchFamily="18" charset="0"/>
                <a:cs typeface="Times New Roman" panose="02020603050405020304" pitchFamily="18" charset="0"/>
              </a:rPr>
              <a:t>Probabilistic Model: </a:t>
            </a:r>
            <a:r>
              <a:rPr lang="en-US" altLang="zh-CN" dirty="0">
                <a:latin typeface="Times New Roman" panose="02020603050405020304" pitchFamily="18" charset="0"/>
                <a:cs typeface="Times New Roman" panose="02020603050405020304" pitchFamily="18" charset="0"/>
              </a:rPr>
              <a:t>The probabilistic model considers the probability that a document is relevant to a given query. It calculates the likelihood that a document is relevant based on the terms in the document and the query. This model is more complex than the Boolean and vector space models but can be more effective in ranking relevant documents.</a:t>
            </a:r>
          </a:p>
          <a:p>
            <a:r>
              <a:rPr lang="en-US" altLang="zh-CN" b="1" dirty="0">
                <a:latin typeface="Times New Roman" panose="02020603050405020304" pitchFamily="18" charset="0"/>
                <a:cs typeface="Times New Roman" panose="02020603050405020304" pitchFamily="18" charset="0"/>
              </a:rPr>
              <a:t>Semantic model: </a:t>
            </a:r>
            <a:r>
              <a:rPr lang="en-US" altLang="zh-CN" dirty="0">
                <a:latin typeface="Times New Roman" panose="02020603050405020304" pitchFamily="18" charset="0"/>
                <a:cs typeface="Times New Roman" panose="02020603050405020304" pitchFamily="18" charset="0"/>
              </a:rPr>
              <a:t>In</a:t>
            </a:r>
            <a:r>
              <a:rPr lang="en-US" altLang="zh-CN" b="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the semantic model, words are not treated as independent tokens but are analyzed in the context of the entire query or document. This allows the model to consider synonyms, related concepts, and the overall semantics of the text. Semantic models often use techniques from natural language processing (NLP) and machine learning to understand and process text.</a:t>
            </a:r>
          </a:p>
          <a:p>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496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Boolean model</a:t>
            </a:r>
          </a:p>
          <a:p>
            <a:r>
              <a:rPr lang="en-US" altLang="zh-CN" dirty="0">
                <a:latin typeface="Times New Roman" panose="02020603050405020304" pitchFamily="18" charset="0"/>
                <a:cs typeface="Times New Roman" panose="02020603050405020304" pitchFamily="18" charset="0"/>
              </a:rPr>
              <a:t>–One of earliest and simplest IR models</a:t>
            </a:r>
          </a:p>
          <a:p>
            <a:r>
              <a:rPr lang="en-US" altLang="zh-CN" dirty="0">
                <a:latin typeface="Times New Roman" panose="02020603050405020304" pitchFamily="18" charset="0"/>
                <a:cs typeface="Times New Roman" panose="02020603050405020304" pitchFamily="18" charset="0"/>
              </a:rPr>
              <a:t>–Documents represented as a set of terms</a:t>
            </a:r>
          </a:p>
          <a:p>
            <a:r>
              <a:rPr lang="en-US" altLang="zh-CN" dirty="0">
                <a:latin typeface="Times New Roman" panose="02020603050405020304" pitchFamily="18" charset="0"/>
                <a:cs typeface="Times New Roman" panose="02020603050405020304" pitchFamily="18" charset="0"/>
              </a:rPr>
              <a:t>–Queries formulated using AND, OR, and NOT</a:t>
            </a:r>
          </a:p>
          <a:p>
            <a:r>
              <a:rPr lang="en-US" altLang="zh-CN" dirty="0">
                <a:latin typeface="Times New Roman" panose="02020603050405020304" pitchFamily="18" charset="0"/>
                <a:cs typeface="Times New Roman" panose="02020603050405020304" pitchFamily="18" charset="0"/>
              </a:rPr>
              <a:t>–Retrieved documents are an exact match </a:t>
            </a:r>
          </a:p>
          <a:p>
            <a:pPr marL="201168" lvl="1" indent="0">
              <a:buNone/>
            </a:pPr>
            <a:r>
              <a:rPr lang="en-US" altLang="zh-CN" dirty="0">
                <a:latin typeface="Times New Roman" panose="02020603050405020304" pitchFamily="18" charset="0"/>
                <a:cs typeface="Times New Roman" panose="02020603050405020304" pitchFamily="18" charset="0"/>
              </a:rPr>
              <a:t>	▪ No notion of ranking of documents</a:t>
            </a:r>
          </a:p>
          <a:p>
            <a:r>
              <a:rPr lang="en-US" altLang="zh-CN" dirty="0">
                <a:latin typeface="Times New Roman" panose="02020603050405020304" pitchFamily="18" charset="0"/>
                <a:cs typeface="Times New Roman" panose="02020603050405020304" pitchFamily="18" charset="0"/>
              </a:rPr>
              <a:t>–Easy to associate metadata information and write queries that match contents of documents</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2156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Vector space model</a:t>
            </a:r>
          </a:p>
          <a:p>
            <a:r>
              <a:rPr lang="en-US" altLang="zh-CN" dirty="0">
                <a:latin typeface="Times New Roman" panose="02020603050405020304" pitchFamily="18" charset="0"/>
                <a:cs typeface="Times New Roman" panose="02020603050405020304" pitchFamily="18" charset="0"/>
              </a:rPr>
              <a:t>–Weighting, ranking, and determining relevance are possible</a:t>
            </a:r>
          </a:p>
          <a:p>
            <a:r>
              <a:rPr lang="en-US" altLang="zh-CN" dirty="0">
                <a:latin typeface="Times New Roman" panose="02020603050405020304" pitchFamily="18" charset="0"/>
                <a:cs typeface="Times New Roman" panose="02020603050405020304" pitchFamily="18" charset="0"/>
              </a:rPr>
              <a:t>–Uses individual terms as dimensions</a:t>
            </a:r>
          </a:p>
          <a:p>
            <a:r>
              <a:rPr lang="en-US" altLang="zh-CN" dirty="0">
                <a:latin typeface="Times New Roman" panose="02020603050405020304" pitchFamily="18" charset="0"/>
                <a:cs typeface="Times New Roman" panose="02020603050405020304" pitchFamily="18" charset="0"/>
              </a:rPr>
              <a:t>–Each document represented by an n-dimensional vector of values</a:t>
            </a:r>
          </a:p>
          <a:p>
            <a:r>
              <a:rPr lang="en-US" altLang="zh-CN" dirty="0">
                <a:latin typeface="Times New Roman" panose="02020603050405020304" pitchFamily="18" charset="0"/>
                <a:cs typeface="Times New Roman" panose="02020603050405020304" pitchFamily="18" charset="0"/>
              </a:rPr>
              <a:t>–Features</a:t>
            </a:r>
          </a:p>
          <a:p>
            <a:r>
              <a:rPr lang="en-US" altLang="zh-CN" dirty="0">
                <a:latin typeface="Times New Roman" panose="02020603050405020304" pitchFamily="18" charset="0"/>
                <a:cs typeface="Times New Roman" panose="02020603050405020304" pitchFamily="18" charset="0"/>
              </a:rPr>
              <a:t> ▪ Subset of terms in a document set that are deemed most relevant to an IR search for the document set </a:t>
            </a:r>
          </a:p>
          <a:p>
            <a:r>
              <a:rPr lang="en-US" altLang="zh-CN" dirty="0">
                <a:latin typeface="Times New Roman" panose="02020603050405020304" pitchFamily="18" charset="0"/>
                <a:cs typeface="Times New Roman" panose="02020603050405020304" pitchFamily="18" charset="0"/>
              </a:rPr>
              <a:t>–Different similarity assessment functions can be used</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3501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b="1" dirty="0">
                <a:latin typeface="Times New Roman" panose="02020603050405020304" pitchFamily="18" charset="0"/>
                <a:cs typeface="Times New Roman" panose="02020603050405020304" pitchFamily="18" charset="0"/>
              </a:rPr>
              <a:t>Probabilistic model</a:t>
            </a:r>
          </a:p>
          <a:p>
            <a:r>
              <a:rPr lang="en-US" altLang="zh-CN" dirty="0">
                <a:latin typeface="Times New Roman" panose="02020603050405020304" pitchFamily="18" charset="0"/>
                <a:cs typeface="Times New Roman" panose="02020603050405020304" pitchFamily="18" charset="0"/>
              </a:rPr>
              <a:t>–Involves ranking documents by their estimated probability of relevance with respect to the query and the document</a:t>
            </a:r>
          </a:p>
          <a:p>
            <a:r>
              <a:rPr lang="en-US" altLang="zh-CN" dirty="0">
                <a:latin typeface="Times New Roman" panose="02020603050405020304" pitchFamily="18" charset="0"/>
                <a:cs typeface="Times New Roman" panose="02020603050405020304" pitchFamily="18" charset="0"/>
              </a:rPr>
              <a:t>–IR system must decide whether a document belongs to the relevant set or </a:t>
            </a:r>
            <a:r>
              <a:rPr lang="en-US" altLang="zh-CN" dirty="0" err="1">
                <a:latin typeface="Times New Roman" panose="02020603050405020304" pitchFamily="18" charset="0"/>
                <a:cs typeface="Times New Roman" panose="02020603050405020304" pitchFamily="18" charset="0"/>
              </a:rPr>
              <a:t>nonrelevantset</a:t>
            </a:r>
            <a:r>
              <a:rPr lang="en-US" altLang="zh-CN" dirty="0">
                <a:latin typeface="Times New Roman" panose="02020603050405020304" pitchFamily="18" charset="0"/>
                <a:cs typeface="Times New Roman" panose="02020603050405020304" pitchFamily="18" charset="0"/>
              </a:rPr>
              <a:t> for a query</a:t>
            </a:r>
          </a:p>
          <a:p>
            <a:r>
              <a:rPr lang="en-US" altLang="zh-CN" dirty="0">
                <a:latin typeface="Times New Roman" panose="02020603050405020304" pitchFamily="18" charset="0"/>
                <a:cs typeface="Times New Roman" panose="02020603050405020304" pitchFamily="18" charset="0"/>
              </a:rPr>
              <a:t> ▪ Calculate probability that document belongs to the relevant set</a:t>
            </a:r>
          </a:p>
          <a:p>
            <a:r>
              <a:rPr lang="en-US" altLang="zh-CN" dirty="0">
                <a:latin typeface="Times New Roman" panose="02020603050405020304" pitchFamily="18" charset="0"/>
                <a:cs typeface="Times New Roman" panose="02020603050405020304" pitchFamily="18" charset="0"/>
              </a:rPr>
              <a:t>–BM25: a popular ranking algorithm</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115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normAutofit/>
          </a:bodyPr>
          <a:lstStyle/>
          <a:p>
            <a:r>
              <a:rPr lang="en-US" altLang="zh-CN" b="1" dirty="0">
                <a:latin typeface="Times New Roman" panose="02020603050405020304" pitchFamily="18" charset="0"/>
                <a:cs typeface="Times New Roman" panose="02020603050405020304" pitchFamily="18" charset="0"/>
              </a:rPr>
              <a:t>Semantic model</a:t>
            </a:r>
          </a:p>
          <a:p>
            <a:r>
              <a:rPr lang="en-US" altLang="zh-CN" dirty="0">
                <a:latin typeface="Times New Roman" panose="02020603050405020304" pitchFamily="18" charset="0"/>
                <a:cs typeface="Times New Roman" panose="02020603050405020304" pitchFamily="18" charset="0"/>
              </a:rPr>
              <a:t>–Morphological analysis: analyze roots and affixes to determine parts of speech of search words</a:t>
            </a:r>
          </a:p>
          <a:p>
            <a:r>
              <a:rPr lang="en-US" altLang="zh-CN" dirty="0">
                <a:latin typeface="Times New Roman" panose="02020603050405020304" pitchFamily="18" charset="0"/>
                <a:cs typeface="Times New Roman" panose="02020603050405020304" pitchFamily="18" charset="0"/>
              </a:rPr>
              <a:t>–Syntactic analysis: parse and analyze complete phrases in documents</a:t>
            </a:r>
          </a:p>
          <a:p>
            <a:r>
              <a:rPr lang="en-US" altLang="zh-CN" dirty="0">
                <a:latin typeface="Times New Roman" panose="02020603050405020304" pitchFamily="18" charset="0"/>
                <a:cs typeface="Times New Roman" panose="02020603050405020304" pitchFamily="18" charset="0"/>
              </a:rPr>
              <a:t>–Semantic analysis: resolve word ambiguities and generate relevant synonyms based on semantic relationships</a:t>
            </a:r>
          </a:p>
          <a:p>
            <a:r>
              <a:rPr lang="en-US" altLang="zh-CN" dirty="0">
                <a:latin typeface="Times New Roman" panose="02020603050405020304" pitchFamily="18" charset="0"/>
                <a:cs typeface="Times New Roman" panose="02020603050405020304" pitchFamily="18" charset="0"/>
              </a:rPr>
              <a:t>–Uses techniques from artificial intelligence and expert systems</a:t>
            </a:r>
            <a:endParaRPr lang="zh-C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792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0DC65-AB4A-6B1F-5882-07698030ECF0}"/>
              </a:ext>
            </a:extLst>
          </p:cNvPr>
          <p:cNvSpPr>
            <a:spLocks noGrp="1"/>
          </p:cNvSpPr>
          <p:nvPr>
            <p:ph type="title"/>
          </p:nvPr>
        </p:nvSpPr>
        <p:spPr/>
        <p:txBody>
          <a:bodyPr/>
          <a:lstStyle/>
          <a:p>
            <a:pPr algn="l"/>
            <a:r>
              <a:rPr lang="en-US" altLang="zh-CN" b="1" i="0" dirty="0">
                <a:effectLst/>
                <a:latin typeface="Söhne"/>
              </a:rPr>
              <a:t>Retrieval Models in Information Retrieval (IR) Systems:</a:t>
            </a:r>
          </a:p>
        </p:txBody>
      </p:sp>
      <p:sp>
        <p:nvSpPr>
          <p:cNvPr id="3" name="内容占位符 2">
            <a:extLst>
              <a:ext uri="{FF2B5EF4-FFF2-40B4-BE49-F238E27FC236}">
                <a16:creationId xmlns:a16="http://schemas.microsoft.com/office/drawing/2014/main" id="{3B6F5D82-9EEC-E710-37BA-73A49AE2C612}"/>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Boolean Model:</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Utilizes Boolean operators (AND, OR, NOT) to combine terms in queries.</a:t>
            </a:r>
          </a:p>
          <a:p>
            <a:pPr marL="742950" lvl="1" indent="-285750" algn="l">
              <a:buFont typeface="+mj-lt"/>
              <a:buAutoNum type="arabicPeriod"/>
            </a:pPr>
            <a:r>
              <a:rPr lang="en-US" altLang="zh-CN" b="1" i="0" dirty="0">
                <a:solidFill>
                  <a:srgbClr val="374151"/>
                </a:solidFill>
                <a:effectLst/>
                <a:latin typeface="Söhne"/>
              </a:rPr>
              <a:t>Queries:</a:t>
            </a:r>
            <a:r>
              <a:rPr lang="en-US" altLang="zh-CN" b="0" i="0" dirty="0">
                <a:solidFill>
                  <a:srgbClr val="374151"/>
                </a:solidFill>
                <a:effectLst/>
                <a:latin typeface="Söhne"/>
              </a:rPr>
              <a:t> Users specify exact terms and operators, e.g., "data AND retrieval".</a:t>
            </a:r>
          </a:p>
          <a:p>
            <a:pPr algn="l">
              <a:buFont typeface="+mj-lt"/>
              <a:buAutoNum type="arabicPeriod"/>
            </a:pPr>
            <a:r>
              <a:rPr lang="en-US" altLang="zh-CN" b="1" i="0" dirty="0">
                <a:solidFill>
                  <a:srgbClr val="374151"/>
                </a:solidFill>
                <a:effectLst/>
                <a:latin typeface="Söhne"/>
              </a:rPr>
              <a:t>Vector Space Model:</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Represents documents and queries as vectors in a multi-dimensional space. The relevance is often computed based on the cosine similarity between document and query vectors.</a:t>
            </a:r>
          </a:p>
          <a:p>
            <a:pPr marL="742950" lvl="1" indent="-285750" algn="l">
              <a:buFont typeface="+mj-lt"/>
              <a:buAutoNum type="arabicPeriod"/>
            </a:pPr>
            <a:r>
              <a:rPr lang="en-US" altLang="zh-CN" b="1" i="0" dirty="0">
                <a:solidFill>
                  <a:srgbClr val="374151"/>
                </a:solidFill>
                <a:effectLst/>
                <a:latin typeface="Söhne"/>
              </a:rPr>
              <a:t>Queries:</a:t>
            </a:r>
            <a:r>
              <a:rPr lang="en-US" altLang="zh-CN" b="0" i="0" dirty="0">
                <a:solidFill>
                  <a:srgbClr val="374151"/>
                </a:solidFill>
                <a:effectLst/>
                <a:latin typeface="Söhne"/>
              </a:rPr>
              <a:t> Users provide keywords, and the system retrieves documents based on similarity, e.g., "data retrieval techniques".</a:t>
            </a:r>
          </a:p>
        </p:txBody>
      </p:sp>
    </p:spTree>
    <p:extLst>
      <p:ext uri="{BB962C8B-B14F-4D97-AF65-F5344CB8AC3E}">
        <p14:creationId xmlns:p14="http://schemas.microsoft.com/office/powerpoint/2010/main" val="16909858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0DC65-AB4A-6B1F-5882-07698030ECF0}"/>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3B6F5D82-9EEC-E710-37BA-73A49AE2C612}"/>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Probabilistic Model:</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Assumes a probabilistic framework to estimate the likelihood that a given document is relevant to a query.</a:t>
            </a:r>
          </a:p>
          <a:p>
            <a:pPr marL="742950" lvl="1" indent="-285750" algn="l">
              <a:buFont typeface="+mj-lt"/>
              <a:buAutoNum type="arabicPeriod"/>
            </a:pPr>
            <a:r>
              <a:rPr lang="en-US" altLang="zh-CN" b="1" i="0" dirty="0">
                <a:solidFill>
                  <a:srgbClr val="374151"/>
                </a:solidFill>
                <a:effectLst/>
                <a:latin typeface="Söhne"/>
              </a:rPr>
              <a:t>Queries:</a:t>
            </a:r>
            <a:r>
              <a:rPr lang="en-US" altLang="zh-CN" b="0" i="0" dirty="0">
                <a:solidFill>
                  <a:srgbClr val="374151"/>
                </a:solidFill>
                <a:effectLst/>
                <a:latin typeface="Söhne"/>
              </a:rPr>
              <a:t> Similar to the vector space model but the system ranks documents based on the probability of relevance, e.g., "probabilistic retrieval".</a:t>
            </a:r>
          </a:p>
          <a:p>
            <a:pPr algn="l">
              <a:buFont typeface="+mj-lt"/>
              <a:buAutoNum type="arabicPeriod"/>
            </a:pPr>
            <a:r>
              <a:rPr lang="en-US" altLang="zh-CN" b="1" i="0" dirty="0">
                <a:solidFill>
                  <a:srgbClr val="374151"/>
                </a:solidFill>
                <a:effectLst/>
                <a:latin typeface="Söhne"/>
              </a:rPr>
              <a:t>Language Modeling Approach:</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Treats retrieval as a language modeling problem, estimating the likelihood of a query given a document model.</a:t>
            </a:r>
          </a:p>
          <a:p>
            <a:pPr marL="742950" lvl="1" indent="-285750" algn="l">
              <a:buFont typeface="+mj-lt"/>
              <a:buAutoNum type="arabicPeriod"/>
            </a:pPr>
            <a:r>
              <a:rPr lang="en-US" altLang="zh-CN" b="1" i="0" dirty="0">
                <a:solidFill>
                  <a:srgbClr val="374151"/>
                </a:solidFill>
                <a:effectLst/>
                <a:latin typeface="Söhne"/>
              </a:rPr>
              <a:t>Queries:</a:t>
            </a:r>
            <a:r>
              <a:rPr lang="en-US" altLang="zh-CN" b="0" i="0" dirty="0">
                <a:solidFill>
                  <a:srgbClr val="374151"/>
                </a:solidFill>
                <a:effectLst/>
                <a:latin typeface="Söhne"/>
              </a:rPr>
              <a:t> Documents are ranked based on the likelihood that their model would generate the user’s query, e.g., "language models in IR".</a:t>
            </a:r>
          </a:p>
        </p:txBody>
      </p:sp>
    </p:spTree>
    <p:extLst>
      <p:ext uri="{BB962C8B-B14F-4D97-AF65-F5344CB8AC3E}">
        <p14:creationId xmlns:p14="http://schemas.microsoft.com/office/powerpoint/2010/main" val="2856946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0DC65-AB4A-6B1F-5882-07698030ECF0}"/>
              </a:ext>
            </a:extLst>
          </p:cNvPr>
          <p:cNvSpPr>
            <a:spLocks noGrp="1"/>
          </p:cNvSpPr>
          <p:nvPr>
            <p:ph type="title"/>
          </p:nvPr>
        </p:nvSpPr>
        <p:spPr/>
        <p:txBody>
          <a:bodyPr/>
          <a:lstStyle/>
          <a:p>
            <a:r>
              <a:rPr lang="en-US" altLang="zh-CN" dirty="0"/>
              <a:t>Topic 2</a:t>
            </a:r>
            <a:endParaRPr lang="zh-CN" altLang="en-US" dirty="0"/>
          </a:p>
        </p:txBody>
      </p:sp>
      <p:sp>
        <p:nvSpPr>
          <p:cNvPr id="3" name="内容占位符 2">
            <a:extLst>
              <a:ext uri="{FF2B5EF4-FFF2-40B4-BE49-F238E27FC236}">
                <a16:creationId xmlns:a16="http://schemas.microsoft.com/office/drawing/2014/main" id="{3B6F5D82-9EEC-E710-37BA-73A49AE2C612}"/>
              </a:ext>
            </a:extLst>
          </p:cNvPr>
          <p:cNvSpPr>
            <a:spLocks noGrp="1"/>
          </p:cNvSpPr>
          <p:nvPr>
            <p:ph idx="1"/>
          </p:nvPr>
        </p:nvSpPr>
        <p:spPr/>
        <p:txBody>
          <a:bodyPr/>
          <a:lstStyle/>
          <a:p>
            <a:pPr algn="l"/>
            <a:r>
              <a:rPr lang="en-US" altLang="zh-CN" b="1" i="0" dirty="0">
                <a:solidFill>
                  <a:srgbClr val="374151"/>
                </a:solidFill>
                <a:effectLst/>
                <a:latin typeface="Söhne"/>
              </a:rPr>
              <a:t>Learning-to-Rank Model:</a:t>
            </a:r>
            <a:endParaRPr lang="en-US" altLang="zh-CN" b="0" i="0" dirty="0">
              <a:solidFill>
                <a:srgbClr val="374151"/>
              </a:solidFill>
              <a:effectLst/>
              <a:latin typeface="Söhne"/>
            </a:endParaRPr>
          </a:p>
          <a:p>
            <a:pPr algn="l">
              <a:buFont typeface="Arial" panose="020B0604020202020204" pitchFamily="34" charset="0"/>
              <a:buChar char="•"/>
            </a:pPr>
            <a:r>
              <a:rPr lang="en-US" altLang="zh-CN" b="1" i="0" dirty="0">
                <a:solidFill>
                  <a:srgbClr val="374151"/>
                </a:solidFill>
                <a:effectLst/>
                <a:latin typeface="Söhne"/>
              </a:rPr>
              <a:t>Description:</a:t>
            </a:r>
            <a:r>
              <a:rPr lang="en-US" altLang="zh-CN" b="0" i="0" dirty="0">
                <a:solidFill>
                  <a:srgbClr val="374151"/>
                </a:solidFill>
                <a:effectLst/>
                <a:latin typeface="Söhne"/>
              </a:rPr>
              <a:t> Utilizes machine learning algorithms to learn a ranking function that orders documents by relevance.</a:t>
            </a:r>
          </a:p>
          <a:p>
            <a:pPr algn="l">
              <a:buFont typeface="Arial" panose="020B0604020202020204" pitchFamily="34" charset="0"/>
              <a:buChar char="•"/>
            </a:pPr>
            <a:r>
              <a:rPr lang="en-US" altLang="zh-CN" b="1" i="0" dirty="0">
                <a:solidFill>
                  <a:srgbClr val="374151"/>
                </a:solidFill>
                <a:effectLst/>
                <a:latin typeface="Söhne"/>
              </a:rPr>
              <a:t>Queries:</a:t>
            </a:r>
            <a:r>
              <a:rPr lang="en-US" altLang="zh-CN" b="0" i="0" dirty="0">
                <a:solidFill>
                  <a:srgbClr val="374151"/>
                </a:solidFill>
                <a:effectLst/>
                <a:latin typeface="Söhne"/>
              </a:rPr>
              <a:t> Can be varied, as the model learns from training data to rank documents for new queries, e.g., "machine learning in IR".</a:t>
            </a:r>
          </a:p>
        </p:txBody>
      </p:sp>
    </p:spTree>
    <p:extLst>
      <p:ext uri="{BB962C8B-B14F-4D97-AF65-F5344CB8AC3E}">
        <p14:creationId xmlns:p14="http://schemas.microsoft.com/office/powerpoint/2010/main" val="2706847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1</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dirty="0"/>
              <a:t>Give a general definition of information retrieval (IR). Explain the main differences between the database and IR systems</a:t>
            </a:r>
            <a:endParaRPr lang="zh-CN" altLang="en-US" dirty="0"/>
          </a:p>
        </p:txBody>
      </p:sp>
    </p:spTree>
    <p:extLst>
      <p:ext uri="{BB962C8B-B14F-4D97-AF65-F5344CB8AC3E}">
        <p14:creationId xmlns:p14="http://schemas.microsoft.com/office/powerpoint/2010/main" val="995541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0DC65-AB4A-6B1F-5882-07698030ECF0}"/>
              </a:ext>
            </a:extLst>
          </p:cNvPr>
          <p:cNvSpPr>
            <a:spLocks noGrp="1"/>
          </p:cNvSpPr>
          <p:nvPr>
            <p:ph type="title"/>
          </p:nvPr>
        </p:nvSpPr>
        <p:spPr/>
        <p:txBody>
          <a:bodyPr/>
          <a:lstStyle/>
          <a:p>
            <a:pPr algn="l"/>
            <a:r>
              <a:rPr lang="en-US" altLang="zh-CN" b="1" i="0" dirty="0">
                <a:effectLst/>
                <a:latin typeface="Söhne"/>
              </a:rPr>
              <a:t>Types of Queries in IR Systems:</a:t>
            </a:r>
          </a:p>
        </p:txBody>
      </p:sp>
      <p:sp>
        <p:nvSpPr>
          <p:cNvPr id="3" name="内容占位符 2">
            <a:extLst>
              <a:ext uri="{FF2B5EF4-FFF2-40B4-BE49-F238E27FC236}">
                <a16:creationId xmlns:a16="http://schemas.microsoft.com/office/drawing/2014/main" id="{3B6F5D82-9EEC-E710-37BA-73A49AE2C612}"/>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Keyword-based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provide keywords related to their information need.</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"Information retrieval models".</a:t>
            </a:r>
          </a:p>
          <a:p>
            <a:pPr algn="l">
              <a:buFont typeface="+mj-lt"/>
              <a:buAutoNum type="arabicPeriod"/>
            </a:pPr>
            <a:r>
              <a:rPr lang="en-US" altLang="zh-CN" b="1" i="0" dirty="0">
                <a:solidFill>
                  <a:srgbClr val="374151"/>
                </a:solidFill>
                <a:effectLst/>
                <a:latin typeface="Söhne"/>
              </a:rPr>
              <a:t>Natural Language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pose queries in natural language, expecting the system to parse and understand their intent.</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"What are the different models used in information retrieval?"</a:t>
            </a:r>
          </a:p>
        </p:txBody>
      </p:sp>
    </p:spTree>
    <p:extLst>
      <p:ext uri="{BB962C8B-B14F-4D97-AF65-F5344CB8AC3E}">
        <p14:creationId xmlns:p14="http://schemas.microsoft.com/office/powerpoint/2010/main" val="5455446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0DC65-AB4A-6B1F-5882-07698030ECF0}"/>
              </a:ext>
            </a:extLst>
          </p:cNvPr>
          <p:cNvSpPr>
            <a:spLocks noGrp="1"/>
          </p:cNvSpPr>
          <p:nvPr>
            <p:ph type="title"/>
          </p:nvPr>
        </p:nvSpPr>
        <p:spPr/>
        <p:txBody>
          <a:bodyPr/>
          <a:lstStyle/>
          <a:p>
            <a:pPr algn="l"/>
            <a:r>
              <a:rPr lang="en-US" altLang="zh-CN" b="1" i="0" dirty="0">
                <a:effectLst/>
                <a:latin typeface="Söhne"/>
              </a:rPr>
              <a:t>Types of Queries in IR Systems:</a:t>
            </a:r>
          </a:p>
        </p:txBody>
      </p:sp>
      <p:sp>
        <p:nvSpPr>
          <p:cNvPr id="3" name="内容占位符 2">
            <a:extLst>
              <a:ext uri="{FF2B5EF4-FFF2-40B4-BE49-F238E27FC236}">
                <a16:creationId xmlns:a16="http://schemas.microsoft.com/office/drawing/2014/main" id="{3B6F5D82-9EEC-E710-37BA-73A49AE2C612}"/>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Phrase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specify exact phrases that should appear in documents.</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"Vector space model".</a:t>
            </a:r>
          </a:p>
          <a:p>
            <a:pPr algn="l">
              <a:buFont typeface="+mj-lt"/>
              <a:buAutoNum type="arabicPeriod"/>
            </a:pPr>
            <a:r>
              <a:rPr lang="en-US" altLang="zh-CN" b="1" i="0" dirty="0">
                <a:solidFill>
                  <a:srgbClr val="374151"/>
                </a:solidFill>
                <a:effectLst/>
                <a:latin typeface="Söhne"/>
              </a:rPr>
              <a:t>Boolean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utilize Boolean operators to define logical relationships between terms.</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"Information retrieval AND Boolean model".</a:t>
            </a:r>
          </a:p>
        </p:txBody>
      </p:sp>
    </p:spTree>
    <p:extLst>
      <p:ext uri="{BB962C8B-B14F-4D97-AF65-F5344CB8AC3E}">
        <p14:creationId xmlns:p14="http://schemas.microsoft.com/office/powerpoint/2010/main" val="3057517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0DC65-AB4A-6B1F-5882-07698030ECF0}"/>
              </a:ext>
            </a:extLst>
          </p:cNvPr>
          <p:cNvSpPr>
            <a:spLocks noGrp="1"/>
          </p:cNvSpPr>
          <p:nvPr>
            <p:ph type="title"/>
          </p:nvPr>
        </p:nvSpPr>
        <p:spPr/>
        <p:txBody>
          <a:bodyPr/>
          <a:lstStyle/>
          <a:p>
            <a:pPr algn="l"/>
            <a:r>
              <a:rPr lang="en-US" altLang="zh-CN" b="1" i="0" dirty="0">
                <a:effectLst/>
                <a:latin typeface="Söhne"/>
              </a:rPr>
              <a:t>Types of Queries in IR Systems:</a:t>
            </a:r>
          </a:p>
        </p:txBody>
      </p:sp>
      <p:sp>
        <p:nvSpPr>
          <p:cNvPr id="3" name="内容占位符 2">
            <a:extLst>
              <a:ext uri="{FF2B5EF4-FFF2-40B4-BE49-F238E27FC236}">
                <a16:creationId xmlns:a16="http://schemas.microsoft.com/office/drawing/2014/main" id="{3B6F5D82-9EEC-E710-37BA-73A49AE2C612}"/>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Wildcard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employ wildcards to match a range of possible terms.</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a:t>
            </a:r>
            <a:r>
              <a:rPr lang="en-US" altLang="zh-CN" b="0" i="0" dirty="0" err="1">
                <a:solidFill>
                  <a:srgbClr val="374151"/>
                </a:solidFill>
                <a:effectLst/>
                <a:latin typeface="Söhne"/>
              </a:rPr>
              <a:t>Retriev</a:t>
            </a:r>
            <a:r>
              <a:rPr lang="en-US" altLang="zh-CN" b="0" i="0" dirty="0">
                <a:solidFill>
                  <a:srgbClr val="374151"/>
                </a:solidFill>
                <a:effectLst/>
                <a:latin typeface="Söhne"/>
              </a:rPr>
              <a:t>*".</a:t>
            </a:r>
          </a:p>
          <a:p>
            <a:pPr algn="l">
              <a:buFont typeface="+mj-lt"/>
              <a:buAutoNum type="arabicPeriod"/>
            </a:pPr>
            <a:r>
              <a:rPr lang="en-US" altLang="zh-CN" b="1" i="0" dirty="0">
                <a:solidFill>
                  <a:srgbClr val="374151"/>
                </a:solidFill>
                <a:effectLst/>
                <a:latin typeface="Söhne"/>
              </a:rPr>
              <a:t>Proximity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specify that terms should appear close to each other in documents.</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"Information NEAR retrieval".</a:t>
            </a:r>
          </a:p>
          <a:p>
            <a:pPr algn="l">
              <a:buFont typeface="+mj-lt"/>
              <a:buAutoNum type="arabicPeriod"/>
            </a:pPr>
            <a:r>
              <a:rPr lang="en-US" altLang="zh-CN" b="1" i="0" dirty="0">
                <a:solidFill>
                  <a:srgbClr val="374151"/>
                </a:solidFill>
                <a:effectLst/>
                <a:latin typeface="Söhne"/>
              </a:rPr>
              <a:t>Fuzzy Queries:</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Description:</a:t>
            </a:r>
            <a:r>
              <a:rPr lang="en-US" altLang="zh-CN" b="0" i="0" dirty="0">
                <a:solidFill>
                  <a:srgbClr val="374151"/>
                </a:solidFill>
                <a:effectLst/>
                <a:latin typeface="Söhne"/>
              </a:rPr>
              <a:t> Users allow for some level of mismatch or spelling variation in their queries.</a:t>
            </a:r>
          </a:p>
          <a:p>
            <a:pPr marL="742950" lvl="1" indent="-285750" algn="l">
              <a:buFont typeface="+mj-lt"/>
              <a:buAutoNum type="arabicPeriod"/>
            </a:pPr>
            <a:r>
              <a:rPr lang="en-US" altLang="zh-CN" b="1" i="0" dirty="0">
                <a:solidFill>
                  <a:srgbClr val="374151"/>
                </a:solidFill>
                <a:effectLst/>
                <a:latin typeface="Söhne"/>
              </a:rPr>
              <a:t>Example:</a:t>
            </a:r>
            <a:r>
              <a:rPr lang="en-US" altLang="zh-CN" b="0" i="0" dirty="0">
                <a:solidFill>
                  <a:srgbClr val="374151"/>
                </a:solidFill>
                <a:effectLst/>
                <a:latin typeface="Söhne"/>
              </a:rPr>
              <a:t> "Retrieval~".</a:t>
            </a:r>
          </a:p>
        </p:txBody>
      </p:sp>
    </p:spTree>
    <p:extLst>
      <p:ext uri="{BB962C8B-B14F-4D97-AF65-F5344CB8AC3E}">
        <p14:creationId xmlns:p14="http://schemas.microsoft.com/office/powerpoint/2010/main" val="3171205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57D09-F239-1A88-879A-45B2A44F6D78}"/>
              </a:ext>
            </a:extLst>
          </p:cNvPr>
          <p:cNvSpPr>
            <a:spLocks noGrp="1"/>
          </p:cNvSpPr>
          <p:nvPr>
            <p:ph type="title"/>
          </p:nvPr>
        </p:nvSpPr>
        <p:spPr/>
        <p:txBody>
          <a:bodyPr/>
          <a:lstStyle/>
          <a:p>
            <a:r>
              <a:rPr lang="en-US" altLang="zh-CN" dirty="0"/>
              <a:t>Topic 3</a:t>
            </a:r>
            <a:endParaRPr lang="zh-CN" altLang="en-US" dirty="0"/>
          </a:p>
        </p:txBody>
      </p:sp>
      <p:sp>
        <p:nvSpPr>
          <p:cNvPr id="3" name="内容占位符 2">
            <a:extLst>
              <a:ext uri="{FF2B5EF4-FFF2-40B4-BE49-F238E27FC236}">
                <a16:creationId xmlns:a16="http://schemas.microsoft.com/office/drawing/2014/main" id="{F4215525-17D6-DA1B-CD27-45B466E2531F}"/>
              </a:ext>
            </a:extLst>
          </p:cNvPr>
          <p:cNvSpPr>
            <a:spLocks noGrp="1"/>
          </p:cNvSpPr>
          <p:nvPr>
            <p:ph idx="1"/>
          </p:nvPr>
        </p:nvSpPr>
        <p:spPr/>
        <p:txBody>
          <a:bodyPr/>
          <a:lstStyle/>
          <a:p>
            <a:r>
              <a:rPr lang="en-US" altLang="zh-CN" dirty="0"/>
              <a:t>Define the TF-IDF scheme of determining the weight of a keyword in a document. Why is it necessary to include IDF in the weight of a term?</a:t>
            </a:r>
            <a:endParaRPr lang="zh-CN" altLang="en-US" dirty="0"/>
          </a:p>
        </p:txBody>
      </p:sp>
    </p:spTree>
    <p:extLst>
      <p:ext uri="{BB962C8B-B14F-4D97-AF65-F5344CB8AC3E}">
        <p14:creationId xmlns:p14="http://schemas.microsoft.com/office/powerpoint/2010/main" val="3099338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57D09-F239-1A88-879A-45B2A44F6D78}"/>
              </a:ext>
            </a:extLst>
          </p:cNvPr>
          <p:cNvSpPr>
            <a:spLocks noGrp="1"/>
          </p:cNvSpPr>
          <p:nvPr>
            <p:ph type="title"/>
          </p:nvPr>
        </p:nvSpPr>
        <p:spPr/>
        <p:txBody>
          <a:bodyPr/>
          <a:lstStyle/>
          <a:p>
            <a:r>
              <a:rPr lang="en-US" altLang="zh-CN" dirty="0"/>
              <a:t>Topic 3</a:t>
            </a:r>
            <a:endParaRPr lang="zh-CN" altLang="en-US" dirty="0"/>
          </a:p>
        </p:txBody>
      </p:sp>
      <p:sp>
        <p:nvSpPr>
          <p:cNvPr id="3" name="内容占位符 2">
            <a:extLst>
              <a:ext uri="{FF2B5EF4-FFF2-40B4-BE49-F238E27FC236}">
                <a16:creationId xmlns:a16="http://schemas.microsoft.com/office/drawing/2014/main" id="{F4215525-17D6-DA1B-CD27-45B466E2531F}"/>
              </a:ext>
            </a:extLst>
          </p:cNvPr>
          <p:cNvSpPr>
            <a:spLocks noGrp="1"/>
          </p:cNvSpPr>
          <p:nvPr>
            <p:ph idx="1"/>
          </p:nvPr>
        </p:nvSpPr>
        <p:spPr/>
        <p:txBody>
          <a:bodyPr/>
          <a:lstStyle/>
          <a:p>
            <a:pPr algn="l"/>
            <a:r>
              <a:rPr lang="en-US" altLang="zh-CN" b="1" i="0" dirty="0">
                <a:effectLst/>
                <a:latin typeface="Söhne"/>
              </a:rPr>
              <a:t>Definition of TF-IDF:</a:t>
            </a:r>
          </a:p>
          <a:p>
            <a:pPr algn="l"/>
            <a:r>
              <a:rPr lang="en-US" altLang="zh-CN" b="1" i="0" dirty="0">
                <a:solidFill>
                  <a:srgbClr val="374151"/>
                </a:solidFill>
                <a:effectLst/>
                <a:latin typeface="Söhne"/>
              </a:rPr>
              <a:t>TF-IDF</a:t>
            </a:r>
            <a:r>
              <a:rPr lang="en-US" altLang="zh-CN" b="0" i="0" dirty="0">
                <a:solidFill>
                  <a:srgbClr val="374151"/>
                </a:solidFill>
                <a:effectLst/>
                <a:latin typeface="Söhne"/>
              </a:rPr>
              <a:t> stands for </a:t>
            </a:r>
            <a:r>
              <a:rPr lang="en-US" altLang="zh-CN" b="1" i="0" dirty="0">
                <a:solidFill>
                  <a:srgbClr val="374151"/>
                </a:solidFill>
                <a:effectLst/>
                <a:latin typeface="Söhne"/>
              </a:rPr>
              <a:t>Term Frequency-Inverse Document Frequency</a:t>
            </a:r>
            <a:r>
              <a:rPr lang="en-US" altLang="zh-CN" b="0" i="0" dirty="0">
                <a:solidFill>
                  <a:srgbClr val="374151"/>
                </a:solidFill>
                <a:effectLst/>
                <a:latin typeface="Söhne"/>
              </a:rPr>
              <a:t>, a numerical statistic used in information retrieval to help understand the importance of a word in a document within a collection or corpus. It's a weight often used in information retrieval and text mining, reflecting how important a word is to a document in a collection or corpus.</a:t>
            </a:r>
          </a:p>
        </p:txBody>
      </p:sp>
    </p:spTree>
    <p:extLst>
      <p:ext uri="{BB962C8B-B14F-4D97-AF65-F5344CB8AC3E}">
        <p14:creationId xmlns:p14="http://schemas.microsoft.com/office/powerpoint/2010/main" val="217661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57D09-F239-1A88-879A-45B2A44F6D78}"/>
              </a:ext>
            </a:extLst>
          </p:cNvPr>
          <p:cNvSpPr>
            <a:spLocks noGrp="1"/>
          </p:cNvSpPr>
          <p:nvPr>
            <p:ph type="title"/>
          </p:nvPr>
        </p:nvSpPr>
        <p:spPr/>
        <p:txBody>
          <a:bodyPr/>
          <a:lstStyle/>
          <a:p>
            <a:r>
              <a:rPr lang="en-US" altLang="zh-CN" dirty="0"/>
              <a:t>Topic 3</a:t>
            </a:r>
            <a:endParaRPr lang="zh-CN" altLang="en-US" dirty="0"/>
          </a:p>
        </p:txBody>
      </p:sp>
      <p:sp>
        <p:nvSpPr>
          <p:cNvPr id="3" name="内容占位符 2">
            <a:extLst>
              <a:ext uri="{FF2B5EF4-FFF2-40B4-BE49-F238E27FC236}">
                <a16:creationId xmlns:a16="http://schemas.microsoft.com/office/drawing/2014/main" id="{F4215525-17D6-DA1B-CD27-45B466E2531F}"/>
              </a:ext>
            </a:extLst>
          </p:cNvPr>
          <p:cNvSpPr>
            <a:spLocks noGrp="1"/>
          </p:cNvSpPr>
          <p:nvPr>
            <p:ph idx="1"/>
          </p:nvPr>
        </p:nvSpPr>
        <p:spPr/>
        <p:txBody>
          <a:bodyPr/>
          <a:lstStyle/>
          <a:p>
            <a:pPr algn="l"/>
            <a:r>
              <a:rPr lang="en-US" altLang="zh-CN" b="1" i="0" dirty="0">
                <a:effectLst/>
                <a:latin typeface="Söhne"/>
              </a:rPr>
              <a:t>Definition of TF-IDF:</a:t>
            </a:r>
          </a:p>
          <a:p>
            <a:pPr algn="l"/>
            <a:r>
              <a:rPr lang="en-US" altLang="zh-CN" b="1" i="0" dirty="0">
                <a:solidFill>
                  <a:srgbClr val="374151"/>
                </a:solidFill>
                <a:effectLst/>
                <a:latin typeface="Söhne"/>
              </a:rPr>
              <a:t>TF-IDF</a:t>
            </a:r>
            <a:r>
              <a:rPr lang="en-US" altLang="zh-CN" b="0" i="0" dirty="0">
                <a:solidFill>
                  <a:srgbClr val="374151"/>
                </a:solidFill>
                <a:effectLst/>
                <a:latin typeface="Söhne"/>
              </a:rPr>
              <a:t> stands for </a:t>
            </a:r>
            <a:r>
              <a:rPr lang="en-US" altLang="zh-CN" b="1" i="0" dirty="0">
                <a:solidFill>
                  <a:srgbClr val="374151"/>
                </a:solidFill>
                <a:effectLst/>
                <a:latin typeface="Söhne"/>
              </a:rPr>
              <a:t>Term Frequency-Inverse Document Frequency</a:t>
            </a:r>
            <a:r>
              <a:rPr lang="en-US" altLang="zh-CN" b="0" i="0" dirty="0">
                <a:solidFill>
                  <a:srgbClr val="374151"/>
                </a:solidFill>
                <a:effectLst/>
                <a:latin typeface="Söhne"/>
              </a:rPr>
              <a:t>, a numerical statistic used in information retrieval to help understand the importance of a word in a document within a collection or corpus. It's a weight often used in information retrieval and text mining, reflecting how important a word is to a document in a collection or corpus.</a:t>
            </a:r>
          </a:p>
        </p:txBody>
      </p:sp>
    </p:spTree>
    <p:extLst>
      <p:ext uri="{BB962C8B-B14F-4D97-AF65-F5344CB8AC3E}">
        <p14:creationId xmlns:p14="http://schemas.microsoft.com/office/powerpoint/2010/main" val="726326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E7F28091-154B-1121-D362-5CE9680CFFD7}"/>
              </a:ext>
            </a:extLst>
          </p:cNvPr>
          <p:cNvPicPr>
            <a:picLocks noGrp="1" noChangeAspect="1"/>
          </p:cNvPicPr>
          <p:nvPr>
            <p:ph idx="1"/>
          </p:nvPr>
        </p:nvPicPr>
        <p:blipFill>
          <a:blip r:embed="rId2"/>
          <a:stretch>
            <a:fillRect/>
          </a:stretch>
        </p:blipFill>
        <p:spPr>
          <a:xfrm>
            <a:off x="1772884" y="387184"/>
            <a:ext cx="8646231" cy="5863110"/>
          </a:xfrm>
        </p:spPr>
      </p:pic>
    </p:spTree>
    <p:extLst>
      <p:ext uri="{BB962C8B-B14F-4D97-AF65-F5344CB8AC3E}">
        <p14:creationId xmlns:p14="http://schemas.microsoft.com/office/powerpoint/2010/main" val="895425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57D09-F239-1A88-879A-45B2A44F6D78}"/>
              </a:ext>
            </a:extLst>
          </p:cNvPr>
          <p:cNvSpPr>
            <a:spLocks noGrp="1"/>
          </p:cNvSpPr>
          <p:nvPr>
            <p:ph type="title"/>
          </p:nvPr>
        </p:nvSpPr>
        <p:spPr/>
        <p:txBody>
          <a:bodyPr/>
          <a:lstStyle/>
          <a:p>
            <a:r>
              <a:rPr lang="en-US" altLang="zh-CN" dirty="0"/>
              <a:t>Topic 3</a:t>
            </a:r>
            <a:endParaRPr lang="zh-CN" altLang="en-US" dirty="0"/>
          </a:p>
        </p:txBody>
      </p:sp>
      <p:sp>
        <p:nvSpPr>
          <p:cNvPr id="3" name="内容占位符 2">
            <a:extLst>
              <a:ext uri="{FF2B5EF4-FFF2-40B4-BE49-F238E27FC236}">
                <a16:creationId xmlns:a16="http://schemas.microsoft.com/office/drawing/2014/main" id="{F4215525-17D6-DA1B-CD27-45B466E2531F}"/>
              </a:ext>
            </a:extLst>
          </p:cNvPr>
          <p:cNvSpPr>
            <a:spLocks noGrp="1"/>
          </p:cNvSpPr>
          <p:nvPr>
            <p:ph idx="1"/>
          </p:nvPr>
        </p:nvSpPr>
        <p:spPr/>
        <p:txBody>
          <a:bodyPr/>
          <a:lstStyle/>
          <a:p>
            <a:pPr algn="l"/>
            <a:r>
              <a:rPr lang="en-US" altLang="zh-CN" b="1" i="0" dirty="0">
                <a:effectLst/>
                <a:latin typeface="Söhne"/>
              </a:rPr>
              <a:t>Necessity of Including IDF:</a:t>
            </a:r>
          </a:p>
          <a:p>
            <a:pPr algn="l">
              <a:buFont typeface="+mj-lt"/>
              <a:buAutoNum type="arabicPeriod"/>
            </a:pPr>
            <a:r>
              <a:rPr lang="en-US" altLang="zh-CN" b="1" i="0" dirty="0">
                <a:solidFill>
                  <a:srgbClr val="374151"/>
                </a:solidFill>
                <a:effectLst/>
                <a:latin typeface="Söhne"/>
              </a:rPr>
              <a:t>Discrimination of Terms:</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Including IDF allows the scheme to assign lower weights to terms that appear in many documents in the corpus, as they are less informative and discriminative.</a:t>
            </a:r>
          </a:p>
          <a:p>
            <a:pPr marL="742950" lvl="1" indent="-285750" algn="l">
              <a:buFont typeface="+mj-lt"/>
              <a:buAutoNum type="arabicPeriod"/>
            </a:pPr>
            <a:r>
              <a:rPr lang="en-US" altLang="zh-CN" b="0" i="0" dirty="0">
                <a:solidFill>
                  <a:srgbClr val="374151"/>
                </a:solidFill>
                <a:effectLst/>
                <a:latin typeface="Söhne"/>
              </a:rPr>
              <a:t>Example: Common words like "is", "the", and "and" may appear frequently in all documents, but they don’t provide meaningful information about the content of a specific document.</a:t>
            </a:r>
          </a:p>
          <a:p>
            <a:pPr algn="l">
              <a:buFont typeface="+mj-lt"/>
              <a:buAutoNum type="arabicPeriod"/>
            </a:pPr>
            <a:r>
              <a:rPr lang="en-US" altLang="zh-CN" b="1" i="0" dirty="0">
                <a:solidFill>
                  <a:srgbClr val="374151"/>
                </a:solidFill>
                <a:effectLst/>
                <a:latin typeface="Söhne"/>
              </a:rPr>
              <a:t>Highlighting Specificity:</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IDF helps in highlighting the importance of words that are unique or rare across the entire corpus, providing a means to identify terms that might be more topic-specific or characteristic of particular documents.</a:t>
            </a:r>
          </a:p>
        </p:txBody>
      </p:sp>
    </p:spTree>
    <p:extLst>
      <p:ext uri="{BB962C8B-B14F-4D97-AF65-F5344CB8AC3E}">
        <p14:creationId xmlns:p14="http://schemas.microsoft.com/office/powerpoint/2010/main" val="4213456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757D09-F239-1A88-879A-45B2A44F6D78}"/>
              </a:ext>
            </a:extLst>
          </p:cNvPr>
          <p:cNvSpPr>
            <a:spLocks noGrp="1"/>
          </p:cNvSpPr>
          <p:nvPr>
            <p:ph type="title"/>
          </p:nvPr>
        </p:nvSpPr>
        <p:spPr/>
        <p:txBody>
          <a:bodyPr/>
          <a:lstStyle/>
          <a:p>
            <a:r>
              <a:rPr lang="en-US" altLang="zh-CN" dirty="0"/>
              <a:t>Topic 3</a:t>
            </a:r>
            <a:endParaRPr lang="zh-CN" altLang="en-US" dirty="0"/>
          </a:p>
        </p:txBody>
      </p:sp>
      <p:sp>
        <p:nvSpPr>
          <p:cNvPr id="3" name="内容占位符 2">
            <a:extLst>
              <a:ext uri="{FF2B5EF4-FFF2-40B4-BE49-F238E27FC236}">
                <a16:creationId xmlns:a16="http://schemas.microsoft.com/office/drawing/2014/main" id="{F4215525-17D6-DA1B-CD27-45B466E2531F}"/>
              </a:ext>
            </a:extLst>
          </p:cNvPr>
          <p:cNvSpPr>
            <a:spLocks noGrp="1"/>
          </p:cNvSpPr>
          <p:nvPr>
            <p:ph idx="1"/>
          </p:nvPr>
        </p:nvSpPr>
        <p:spPr/>
        <p:txBody>
          <a:bodyPr>
            <a:normAutofit fontScale="92500" lnSpcReduction="20000"/>
          </a:bodyPr>
          <a:lstStyle/>
          <a:p>
            <a:pPr algn="l"/>
            <a:r>
              <a:rPr lang="en-US" altLang="zh-CN" b="1" i="0" dirty="0">
                <a:effectLst/>
                <a:latin typeface="Söhne"/>
              </a:rPr>
              <a:t>Necessity of Including IDF:</a:t>
            </a:r>
          </a:p>
          <a:p>
            <a:pPr algn="l">
              <a:buFont typeface="+mj-lt"/>
              <a:buAutoNum type="arabicPeriod"/>
            </a:pPr>
            <a:r>
              <a:rPr lang="en-US" altLang="zh-CN" b="1" i="0" dirty="0">
                <a:solidFill>
                  <a:srgbClr val="374151"/>
                </a:solidFill>
                <a:effectLst/>
                <a:latin typeface="Söhne"/>
              </a:rPr>
              <a:t>Balancing Frequency Bias:</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While TF considers the local frequency of a term in a particular document, IDF balances this by considering the distribution of the term over the entire corpus, preventing the model from being biased towards frequent, yet non-informative terms.</a:t>
            </a:r>
          </a:p>
          <a:p>
            <a:pPr algn="l">
              <a:buFont typeface="+mj-lt"/>
              <a:buAutoNum type="arabicPeriod"/>
            </a:pPr>
            <a:r>
              <a:rPr lang="en-US" altLang="zh-CN" b="1" i="0" dirty="0">
                <a:solidFill>
                  <a:srgbClr val="374151"/>
                </a:solidFill>
                <a:effectLst/>
                <a:latin typeface="Söhne"/>
              </a:rPr>
              <a:t>Enhancing Retrieval Relevance:</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By considering IDF, the model ensures that terms which are unique and specific to particular documents are given higher weights, enhancing the relevance of retrieved documents in response to user queries by focusing on distinctive terms.</a:t>
            </a:r>
          </a:p>
          <a:p>
            <a:pPr algn="l">
              <a:buFont typeface="+mj-lt"/>
              <a:buAutoNum type="arabicPeriod"/>
            </a:pPr>
            <a:r>
              <a:rPr lang="en-US" altLang="zh-CN" b="1" i="0" dirty="0">
                <a:solidFill>
                  <a:srgbClr val="374151"/>
                </a:solidFill>
                <a:effectLst/>
                <a:latin typeface="Söhne"/>
              </a:rPr>
              <a:t>Improving Query Processing:</a:t>
            </a:r>
            <a:endParaRPr lang="en-US" altLang="zh-CN" b="0" i="0" dirty="0">
              <a:solidFill>
                <a:srgbClr val="374151"/>
              </a:solidFill>
              <a:effectLst/>
              <a:latin typeface="Söhne"/>
            </a:endParaRPr>
          </a:p>
          <a:p>
            <a:pPr marL="742950" lvl="1" indent="-285750" algn="l">
              <a:buFont typeface="+mj-lt"/>
              <a:buAutoNum type="arabicPeriod"/>
            </a:pPr>
            <a:r>
              <a:rPr lang="en-US" altLang="zh-CN" b="0" i="0" dirty="0">
                <a:solidFill>
                  <a:srgbClr val="374151"/>
                </a:solidFill>
                <a:effectLst/>
                <a:latin typeface="Söhne"/>
              </a:rPr>
              <a:t>In the context of query processing, using IDF ensures that the terms which are common across all documents do not unduly influence the ranking of documents, ensuring that the results are more aligned with the specific information needs expressed in user queries.</a:t>
            </a:r>
          </a:p>
        </p:txBody>
      </p:sp>
    </p:spTree>
    <p:extLst>
      <p:ext uri="{BB962C8B-B14F-4D97-AF65-F5344CB8AC3E}">
        <p14:creationId xmlns:p14="http://schemas.microsoft.com/office/powerpoint/2010/main" val="2192446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lstStyle/>
          <a:p>
            <a:r>
              <a:rPr lang="en-US" altLang="zh-CN" dirty="0"/>
              <a:t>Describe the process of constructing the result of a search request using an inverted index.</a:t>
            </a:r>
            <a:endParaRPr lang="zh-CN" altLang="en-US" dirty="0"/>
          </a:p>
        </p:txBody>
      </p:sp>
    </p:spTree>
    <p:extLst>
      <p:ext uri="{BB962C8B-B14F-4D97-AF65-F5344CB8AC3E}">
        <p14:creationId xmlns:p14="http://schemas.microsoft.com/office/powerpoint/2010/main" val="3126103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p:txBody>
          <a:bodyPr/>
          <a:lstStyle/>
          <a:p>
            <a:r>
              <a:rPr lang="en-US" altLang="zh-CN" dirty="0"/>
              <a:t>Topic 1</a:t>
            </a:r>
            <a:endParaRPr lang="zh-CN" altLang="en-US" dirty="0"/>
          </a:p>
        </p:txBody>
      </p:sp>
      <p:sp>
        <p:nvSpPr>
          <p:cNvPr id="3" name="内容占位符 2">
            <a:extLst>
              <a:ext uri="{FF2B5EF4-FFF2-40B4-BE49-F238E27FC236}">
                <a16:creationId xmlns:a16="http://schemas.microsoft.com/office/drawing/2014/main" id="{7EC4A443-7DB9-3C5E-A2E2-F97C8664C25C}"/>
              </a:ext>
            </a:extLst>
          </p:cNvPr>
          <p:cNvSpPr>
            <a:spLocks noGrp="1"/>
          </p:cNvSpPr>
          <p:nvPr>
            <p:ph idx="1"/>
          </p:nvPr>
        </p:nvSpPr>
        <p:spPr/>
        <p:txBody>
          <a:bodyPr/>
          <a:lstStyle/>
          <a:p>
            <a:r>
              <a:rPr lang="en-US" altLang="zh-CN" dirty="0"/>
              <a:t>Give a general definition of information retrieval (IR). Explain the main differences between the database and IR systems.</a:t>
            </a:r>
          </a:p>
          <a:p>
            <a:endParaRPr lang="en-US" altLang="zh-CN" dirty="0"/>
          </a:p>
          <a:p>
            <a:r>
              <a:rPr lang="en-US" altLang="zh-CN" dirty="0"/>
              <a:t>Information retrieval (IR) is the process of obtaining information from a collection of information resources in response to a user's query. The goal of IR is to find relevant information that matches the user's information need, typically expressed as a query containing keywords or other search terms.</a:t>
            </a:r>
            <a:endParaRPr lang="zh-CN" altLang="en-US" dirty="0"/>
          </a:p>
        </p:txBody>
      </p:sp>
    </p:spTree>
    <p:extLst>
      <p:ext uri="{BB962C8B-B14F-4D97-AF65-F5344CB8AC3E}">
        <p14:creationId xmlns:p14="http://schemas.microsoft.com/office/powerpoint/2010/main" val="2508466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lstStyle/>
          <a:p>
            <a:r>
              <a:rPr lang="en-US" altLang="zh-CN" b="0" i="0" dirty="0">
                <a:solidFill>
                  <a:srgbClr val="374151"/>
                </a:solidFill>
                <a:effectLst/>
                <a:latin typeface="Söhne"/>
              </a:rPr>
              <a:t>The process of constructing the result of a search request using an inverted index in Information Retrieval (IR) systems involves several steps. An inverted index is a data structure that stores a mapping from words or terms to their locations in a set of documents. It's called "inverted" because it inverts a page-centric data structure (page-&gt;words) to a keyword-centric data structure (word-&gt;pages). Here’s a simplified description of the process:</a:t>
            </a:r>
          </a:p>
          <a:p>
            <a:endParaRPr lang="zh-CN" altLang="en-US" dirty="0"/>
          </a:p>
        </p:txBody>
      </p:sp>
    </p:spTree>
    <p:extLst>
      <p:ext uri="{BB962C8B-B14F-4D97-AF65-F5344CB8AC3E}">
        <p14:creationId xmlns:p14="http://schemas.microsoft.com/office/powerpoint/2010/main" val="17667294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normAutofit fontScale="92500"/>
          </a:bodyPr>
          <a:lstStyle/>
          <a:p>
            <a:pPr algn="l"/>
            <a:r>
              <a:rPr lang="en-US" altLang="zh-CN" b="1" i="0" dirty="0">
                <a:effectLst/>
                <a:latin typeface="Söhne"/>
              </a:rPr>
              <a:t>1. Preprocessing:</a:t>
            </a:r>
          </a:p>
          <a:p>
            <a:pPr algn="l"/>
            <a:r>
              <a:rPr lang="en-US" altLang="zh-CN" b="0" i="0" dirty="0">
                <a:solidFill>
                  <a:srgbClr val="374151"/>
                </a:solidFill>
                <a:effectLst/>
                <a:latin typeface="Söhne"/>
              </a:rPr>
              <a:t>Before an inverted index can be used for search queries, it must be constructed through a preprocessing phase. This involves:</a:t>
            </a:r>
          </a:p>
          <a:p>
            <a:pPr algn="l">
              <a:buFont typeface="Arial" panose="020B0604020202020204" pitchFamily="34" charset="0"/>
              <a:buChar char="•"/>
            </a:pPr>
            <a:r>
              <a:rPr lang="en-US" altLang="zh-CN" b="1" i="0" dirty="0">
                <a:solidFill>
                  <a:srgbClr val="374151"/>
                </a:solidFill>
                <a:effectLst/>
                <a:latin typeface="Söhne"/>
              </a:rPr>
              <a:t>Tokenization:</a:t>
            </a:r>
            <a:r>
              <a:rPr lang="en-US" altLang="zh-CN" b="0" i="0" dirty="0">
                <a:solidFill>
                  <a:srgbClr val="374151"/>
                </a:solidFill>
                <a:effectLst/>
                <a:latin typeface="Söhne"/>
              </a:rPr>
              <a:t> Breaking down text into words, phrases, symbols, or other meaningful elements (tokens).</a:t>
            </a:r>
          </a:p>
          <a:p>
            <a:pPr algn="l">
              <a:buFont typeface="Arial" panose="020B0604020202020204" pitchFamily="34" charset="0"/>
              <a:buChar char="•"/>
            </a:pPr>
            <a:r>
              <a:rPr lang="en-US" altLang="zh-CN" b="1" i="0" dirty="0">
                <a:solidFill>
                  <a:srgbClr val="374151"/>
                </a:solidFill>
                <a:effectLst/>
                <a:latin typeface="Söhne"/>
              </a:rPr>
              <a:t>Normalization:</a:t>
            </a:r>
            <a:r>
              <a:rPr lang="en-US" altLang="zh-CN" b="0" i="0" dirty="0">
                <a:solidFill>
                  <a:srgbClr val="374151"/>
                </a:solidFill>
                <a:effectLst/>
                <a:latin typeface="Söhne"/>
              </a:rPr>
              <a:t> Standardizing tokens by converting them to lowercase, stemming, and lemmatization.</a:t>
            </a:r>
          </a:p>
          <a:p>
            <a:pPr algn="l">
              <a:buFont typeface="Arial" panose="020B0604020202020204" pitchFamily="34" charset="0"/>
              <a:buChar char="•"/>
            </a:pPr>
            <a:r>
              <a:rPr lang="en-US" altLang="zh-CN" b="1" i="0" dirty="0">
                <a:solidFill>
                  <a:srgbClr val="374151"/>
                </a:solidFill>
                <a:effectLst/>
                <a:latin typeface="Söhne"/>
              </a:rPr>
              <a:t>Stop Word Removal:</a:t>
            </a:r>
            <a:r>
              <a:rPr lang="en-US" altLang="zh-CN" b="0" i="0" dirty="0">
                <a:solidFill>
                  <a:srgbClr val="374151"/>
                </a:solidFill>
                <a:effectLst/>
                <a:latin typeface="Söhne"/>
              </a:rPr>
              <a:t> Eliminating common words (like "and", "the") that might not be useful in searching.</a:t>
            </a:r>
          </a:p>
          <a:p>
            <a:pPr algn="l">
              <a:buFont typeface="Arial" panose="020B0604020202020204" pitchFamily="34" charset="0"/>
              <a:buChar char="•"/>
            </a:pPr>
            <a:r>
              <a:rPr lang="en-US" altLang="zh-CN" b="1" i="0" dirty="0">
                <a:solidFill>
                  <a:srgbClr val="374151"/>
                </a:solidFill>
                <a:effectLst/>
                <a:latin typeface="Söhne"/>
              </a:rPr>
              <a:t>Index Construction:</a:t>
            </a:r>
            <a:r>
              <a:rPr lang="en-US" altLang="zh-CN" b="0" i="0" dirty="0">
                <a:solidFill>
                  <a:srgbClr val="374151"/>
                </a:solidFill>
                <a:effectLst/>
                <a:latin typeface="Söhne"/>
              </a:rPr>
              <a:t> Creating an inverted index that maps terms to the documents in which they appear.</a:t>
            </a:r>
          </a:p>
        </p:txBody>
      </p:sp>
    </p:spTree>
    <p:extLst>
      <p:ext uri="{BB962C8B-B14F-4D97-AF65-F5344CB8AC3E}">
        <p14:creationId xmlns:p14="http://schemas.microsoft.com/office/powerpoint/2010/main" val="29897114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normAutofit/>
          </a:bodyPr>
          <a:lstStyle/>
          <a:p>
            <a:pPr algn="l"/>
            <a:r>
              <a:rPr lang="en-US" altLang="zh-CN" b="1" i="0" dirty="0">
                <a:effectLst/>
                <a:latin typeface="Söhne"/>
              </a:rPr>
              <a:t>2. Query Processing:</a:t>
            </a:r>
          </a:p>
          <a:p>
            <a:pPr algn="l"/>
            <a:r>
              <a:rPr lang="en-US" altLang="zh-CN" b="0" i="0" dirty="0">
                <a:solidFill>
                  <a:srgbClr val="374151"/>
                </a:solidFill>
                <a:effectLst/>
                <a:latin typeface="Söhne"/>
              </a:rPr>
              <a:t>When a user submits a search request or query, the following steps are typically taken to use the inverted index to find relevant documents:</a:t>
            </a:r>
          </a:p>
          <a:p>
            <a:pPr algn="l">
              <a:buFont typeface="Arial" panose="020B0604020202020204" pitchFamily="34" charset="0"/>
              <a:buChar char="•"/>
            </a:pPr>
            <a:r>
              <a:rPr lang="en-US" altLang="zh-CN" b="1" i="0" dirty="0">
                <a:solidFill>
                  <a:srgbClr val="374151"/>
                </a:solidFill>
                <a:effectLst/>
                <a:latin typeface="Söhne"/>
              </a:rPr>
              <a:t>Query Parsing:</a:t>
            </a:r>
            <a:r>
              <a:rPr lang="en-US" altLang="zh-CN" b="0" i="0" dirty="0">
                <a:solidFill>
                  <a:srgbClr val="374151"/>
                </a:solidFill>
                <a:effectLst/>
                <a:latin typeface="Söhne"/>
              </a:rPr>
              <a:t> The query is parsed into terms, similar to the tokenization in preprocessing.</a:t>
            </a:r>
          </a:p>
          <a:p>
            <a:pPr algn="l">
              <a:buFont typeface="Arial" panose="020B0604020202020204" pitchFamily="34" charset="0"/>
              <a:buChar char="•"/>
            </a:pPr>
            <a:r>
              <a:rPr lang="en-US" altLang="zh-CN" b="1" i="0" dirty="0">
                <a:solidFill>
                  <a:srgbClr val="374151"/>
                </a:solidFill>
                <a:effectLst/>
                <a:latin typeface="Söhne"/>
              </a:rPr>
              <a:t>Query Transformation:</a:t>
            </a:r>
            <a:r>
              <a:rPr lang="en-US" altLang="zh-CN" b="0" i="0" dirty="0">
                <a:solidFill>
                  <a:srgbClr val="374151"/>
                </a:solidFill>
                <a:effectLst/>
                <a:latin typeface="Söhne"/>
              </a:rPr>
              <a:t> The parsed query might be transformed to retrieve more relevant results, e.g., by expanding it with synonyms.</a:t>
            </a:r>
          </a:p>
          <a:p>
            <a:pPr algn="l">
              <a:buFont typeface="Arial" panose="020B0604020202020204" pitchFamily="34" charset="0"/>
              <a:buChar char="•"/>
            </a:pPr>
            <a:r>
              <a:rPr lang="en-US" altLang="zh-CN" b="1" i="0" dirty="0">
                <a:solidFill>
                  <a:srgbClr val="374151"/>
                </a:solidFill>
                <a:effectLst/>
                <a:latin typeface="Söhne"/>
              </a:rPr>
              <a:t>Query Plan Generation:</a:t>
            </a:r>
            <a:r>
              <a:rPr lang="en-US" altLang="zh-CN" b="0" i="0" dirty="0">
                <a:solidFill>
                  <a:srgbClr val="374151"/>
                </a:solidFill>
                <a:effectLst/>
                <a:latin typeface="Söhne"/>
              </a:rPr>
              <a:t> The system decides the order and way in which it will access the inverted index to retrieve the relevant documents efficiently.</a:t>
            </a:r>
          </a:p>
        </p:txBody>
      </p:sp>
    </p:spTree>
    <p:extLst>
      <p:ext uri="{BB962C8B-B14F-4D97-AF65-F5344CB8AC3E}">
        <p14:creationId xmlns:p14="http://schemas.microsoft.com/office/powerpoint/2010/main" val="13346719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normAutofit/>
          </a:bodyPr>
          <a:lstStyle/>
          <a:p>
            <a:pPr algn="l"/>
            <a:r>
              <a:rPr lang="en-US" altLang="zh-CN" b="1" i="0" dirty="0">
                <a:effectLst/>
                <a:latin typeface="Söhne"/>
              </a:rPr>
              <a:t>3. Searching with Inverted Index:</a:t>
            </a:r>
          </a:p>
          <a:p>
            <a:pPr algn="l">
              <a:buFont typeface="Arial" panose="020B0604020202020204" pitchFamily="34" charset="0"/>
              <a:buChar char="•"/>
            </a:pPr>
            <a:r>
              <a:rPr lang="en-US" altLang="zh-CN" b="1" i="0" dirty="0">
                <a:solidFill>
                  <a:srgbClr val="374151"/>
                </a:solidFill>
                <a:effectLst/>
                <a:latin typeface="Söhne"/>
              </a:rPr>
              <a:t>Term Lookup:</a:t>
            </a:r>
            <a:r>
              <a:rPr lang="en-US" altLang="zh-CN" b="0" i="0" dirty="0">
                <a:solidFill>
                  <a:srgbClr val="374151"/>
                </a:solidFill>
                <a:effectLst/>
                <a:latin typeface="Söhne"/>
              </a:rPr>
              <a:t> The terms from the query are looked up in the inverted index. This provides a list of documents that contain the query terms.</a:t>
            </a:r>
          </a:p>
          <a:p>
            <a:pPr algn="l">
              <a:buFont typeface="Arial" panose="020B0604020202020204" pitchFamily="34" charset="0"/>
              <a:buChar char="•"/>
            </a:pPr>
            <a:r>
              <a:rPr lang="en-US" altLang="zh-CN" b="1" i="0" dirty="0">
                <a:solidFill>
                  <a:srgbClr val="374151"/>
                </a:solidFill>
                <a:effectLst/>
                <a:latin typeface="Söhne"/>
              </a:rPr>
              <a:t>Document Scoring:</a:t>
            </a:r>
            <a:r>
              <a:rPr lang="en-US" altLang="zh-CN" b="0" i="0" dirty="0">
                <a:solidFill>
                  <a:srgbClr val="374151"/>
                </a:solidFill>
                <a:effectLst/>
                <a:latin typeface="Söhne"/>
              </a:rPr>
              <a:t> Each document that contains one or more of the query terms is scored based on a ranking algorithm (like TF-IDF, BM25, etc.). The score typically depends on term frequency in the document, the importance of the term in the collection (IDF), and possibly other factors like document length or static quality score.</a:t>
            </a:r>
          </a:p>
          <a:p>
            <a:pPr algn="l">
              <a:buFont typeface="Arial" panose="020B0604020202020204" pitchFamily="34" charset="0"/>
              <a:buChar char="•"/>
            </a:pPr>
            <a:r>
              <a:rPr lang="en-US" altLang="zh-CN" b="1" i="0" dirty="0">
                <a:solidFill>
                  <a:srgbClr val="374151"/>
                </a:solidFill>
                <a:effectLst/>
                <a:latin typeface="Söhne"/>
              </a:rPr>
              <a:t>Result Aggregation:</a:t>
            </a:r>
            <a:r>
              <a:rPr lang="en-US" altLang="zh-CN" b="0" i="0" dirty="0">
                <a:solidFill>
                  <a:srgbClr val="374151"/>
                </a:solidFill>
                <a:effectLst/>
                <a:latin typeface="Söhne"/>
              </a:rPr>
              <a:t> If the query contains multiple terms, the system must aggregate results for individual terms to compute a combined score for each document.</a:t>
            </a:r>
          </a:p>
        </p:txBody>
      </p:sp>
    </p:spTree>
    <p:extLst>
      <p:ext uri="{BB962C8B-B14F-4D97-AF65-F5344CB8AC3E}">
        <p14:creationId xmlns:p14="http://schemas.microsoft.com/office/powerpoint/2010/main" val="18490678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normAutofit/>
          </a:bodyPr>
          <a:lstStyle/>
          <a:p>
            <a:pPr algn="l"/>
            <a:r>
              <a:rPr lang="en-US" altLang="zh-CN" b="1" i="0" dirty="0">
                <a:effectLst/>
                <a:latin typeface="Söhne"/>
              </a:rPr>
              <a:t>4. Ranking:</a:t>
            </a:r>
          </a:p>
          <a:p>
            <a:pPr algn="l">
              <a:buFont typeface="Arial" panose="020B0604020202020204" pitchFamily="34" charset="0"/>
              <a:buChar char="•"/>
            </a:pPr>
            <a:r>
              <a:rPr lang="en-US" altLang="zh-CN" b="1" i="0" dirty="0">
                <a:solidFill>
                  <a:srgbClr val="374151"/>
                </a:solidFill>
                <a:effectLst/>
                <a:latin typeface="Söhne"/>
              </a:rPr>
              <a:t>Sorting Documents:</a:t>
            </a:r>
            <a:r>
              <a:rPr lang="en-US" altLang="zh-CN" b="0" i="0" dirty="0">
                <a:solidFill>
                  <a:srgbClr val="374151"/>
                </a:solidFill>
                <a:effectLst/>
                <a:latin typeface="Söhne"/>
              </a:rPr>
              <a:t> Documents are sorted based on their scores.</a:t>
            </a:r>
          </a:p>
          <a:p>
            <a:pPr algn="l">
              <a:buFont typeface="Arial" panose="020B0604020202020204" pitchFamily="34" charset="0"/>
              <a:buChar char="•"/>
            </a:pPr>
            <a:r>
              <a:rPr lang="en-US" altLang="zh-CN" b="1" i="0" dirty="0">
                <a:solidFill>
                  <a:srgbClr val="374151"/>
                </a:solidFill>
                <a:effectLst/>
                <a:latin typeface="Söhne"/>
              </a:rPr>
              <a:t>Top-K Retrieval:</a:t>
            </a:r>
            <a:r>
              <a:rPr lang="en-US" altLang="zh-CN" b="0" i="0" dirty="0">
                <a:solidFill>
                  <a:srgbClr val="374151"/>
                </a:solidFill>
                <a:effectLst/>
                <a:latin typeface="Söhne"/>
              </a:rPr>
              <a:t> The top K documents (where K might be 10, or another number depending on the system configuration) are typically returned to the user.</a:t>
            </a:r>
          </a:p>
          <a:p>
            <a:pPr algn="l"/>
            <a:r>
              <a:rPr lang="en-US" altLang="zh-CN" b="1" i="0" dirty="0">
                <a:effectLst/>
                <a:latin typeface="Söhne"/>
              </a:rPr>
              <a:t>5. Result Presentation:</a:t>
            </a:r>
          </a:p>
          <a:p>
            <a:pPr algn="l">
              <a:buFont typeface="Arial" panose="020B0604020202020204" pitchFamily="34" charset="0"/>
              <a:buChar char="•"/>
            </a:pPr>
            <a:r>
              <a:rPr lang="en-US" altLang="zh-CN" b="1" i="0" dirty="0">
                <a:solidFill>
                  <a:srgbClr val="374151"/>
                </a:solidFill>
                <a:effectLst/>
                <a:latin typeface="Söhne"/>
              </a:rPr>
              <a:t>Snippet Generation:</a:t>
            </a:r>
            <a:r>
              <a:rPr lang="en-US" altLang="zh-CN" b="0" i="0" dirty="0">
                <a:solidFill>
                  <a:srgbClr val="374151"/>
                </a:solidFill>
                <a:effectLst/>
                <a:latin typeface="Söhne"/>
              </a:rPr>
              <a:t> For each document in the result, a snippet is generated to give users a preview.</a:t>
            </a:r>
          </a:p>
          <a:p>
            <a:pPr algn="l">
              <a:buFont typeface="Arial" panose="020B0604020202020204" pitchFamily="34" charset="0"/>
              <a:buChar char="•"/>
            </a:pPr>
            <a:r>
              <a:rPr lang="en-US" altLang="zh-CN" b="1" i="0" dirty="0">
                <a:solidFill>
                  <a:srgbClr val="374151"/>
                </a:solidFill>
                <a:effectLst/>
                <a:latin typeface="Söhne"/>
              </a:rPr>
              <a:t>Rendering Results:</a:t>
            </a:r>
            <a:r>
              <a:rPr lang="en-US" altLang="zh-CN" b="0" i="0" dirty="0">
                <a:solidFill>
                  <a:srgbClr val="374151"/>
                </a:solidFill>
                <a:effectLst/>
                <a:latin typeface="Söhne"/>
              </a:rPr>
              <a:t> The results, along with snippets and possibly other document metadata, are presented to the user.</a:t>
            </a:r>
          </a:p>
        </p:txBody>
      </p:sp>
    </p:spTree>
    <p:extLst>
      <p:ext uri="{BB962C8B-B14F-4D97-AF65-F5344CB8AC3E}">
        <p14:creationId xmlns:p14="http://schemas.microsoft.com/office/powerpoint/2010/main" val="2853126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BF734D-E6C1-8D1C-1774-18A76E7D5E95}"/>
              </a:ext>
            </a:extLst>
          </p:cNvPr>
          <p:cNvSpPr>
            <a:spLocks noGrp="1"/>
          </p:cNvSpPr>
          <p:nvPr>
            <p:ph type="title"/>
          </p:nvPr>
        </p:nvSpPr>
        <p:spPr/>
        <p:txBody>
          <a:bodyPr/>
          <a:lstStyle/>
          <a:p>
            <a:r>
              <a:rPr lang="en-US" altLang="zh-CN" dirty="0"/>
              <a:t>Topic 4</a:t>
            </a:r>
            <a:endParaRPr lang="zh-CN" altLang="en-US" dirty="0"/>
          </a:p>
        </p:txBody>
      </p:sp>
      <p:sp>
        <p:nvSpPr>
          <p:cNvPr id="3" name="内容占位符 2">
            <a:extLst>
              <a:ext uri="{FF2B5EF4-FFF2-40B4-BE49-F238E27FC236}">
                <a16:creationId xmlns:a16="http://schemas.microsoft.com/office/drawing/2014/main" id="{4D0B0512-FAE5-3876-0FEC-9BE4822D6B5F}"/>
              </a:ext>
            </a:extLst>
          </p:cNvPr>
          <p:cNvSpPr>
            <a:spLocks noGrp="1"/>
          </p:cNvSpPr>
          <p:nvPr>
            <p:ph idx="1"/>
          </p:nvPr>
        </p:nvSpPr>
        <p:spPr/>
        <p:txBody>
          <a:bodyPr>
            <a:normAutofit/>
          </a:bodyPr>
          <a:lstStyle/>
          <a:p>
            <a:pPr algn="l"/>
            <a:r>
              <a:rPr lang="en-US" altLang="zh-CN" b="1" i="0" dirty="0">
                <a:effectLst/>
                <a:latin typeface="Söhne"/>
              </a:rPr>
              <a:t>6. User Interaction (Optional):</a:t>
            </a:r>
          </a:p>
          <a:p>
            <a:pPr algn="l">
              <a:buFont typeface="Arial" panose="020B0604020202020204" pitchFamily="34" charset="0"/>
              <a:buChar char="•"/>
            </a:pPr>
            <a:r>
              <a:rPr lang="en-US" altLang="zh-CN" b="1" i="0" dirty="0">
                <a:solidFill>
                  <a:srgbClr val="374151"/>
                </a:solidFill>
                <a:effectLst/>
                <a:latin typeface="Söhne"/>
              </a:rPr>
              <a:t>Feedback Handling:</a:t>
            </a:r>
            <a:r>
              <a:rPr lang="en-US" altLang="zh-CN" b="0" i="0" dirty="0">
                <a:solidFill>
                  <a:srgbClr val="374151"/>
                </a:solidFill>
                <a:effectLst/>
                <a:latin typeface="Söhne"/>
              </a:rPr>
              <a:t> Users might provide explicit or implicit feedback, which could be used to refine the search.</a:t>
            </a:r>
          </a:p>
          <a:p>
            <a:pPr algn="l">
              <a:buFont typeface="Arial" panose="020B0604020202020204" pitchFamily="34" charset="0"/>
              <a:buChar char="•"/>
            </a:pPr>
            <a:r>
              <a:rPr lang="en-US" altLang="zh-CN" b="1" i="0" dirty="0">
                <a:solidFill>
                  <a:srgbClr val="374151"/>
                </a:solidFill>
                <a:effectLst/>
                <a:latin typeface="Söhne"/>
              </a:rPr>
              <a:t>Result Refinement:</a:t>
            </a:r>
            <a:r>
              <a:rPr lang="en-US" altLang="zh-CN" b="0" i="0" dirty="0">
                <a:solidFill>
                  <a:srgbClr val="374151"/>
                </a:solidFill>
                <a:effectLst/>
                <a:latin typeface="Söhne"/>
              </a:rPr>
              <a:t> Based on feedback, the system might refine and re-rank the results.</a:t>
            </a:r>
          </a:p>
          <a:p>
            <a:pPr algn="l"/>
            <a:r>
              <a:rPr lang="en-US" altLang="zh-CN" b="0" i="0" dirty="0">
                <a:solidFill>
                  <a:srgbClr val="374151"/>
                </a:solidFill>
                <a:effectLst/>
                <a:latin typeface="Söhne"/>
              </a:rPr>
              <a:t>This process allows IR systems to quickly find and rank documents in a large corpus, providing users with relevant results to their queries by efficiently utilizing the inverted index.</a:t>
            </a:r>
          </a:p>
        </p:txBody>
      </p:sp>
    </p:spTree>
    <p:extLst>
      <p:ext uri="{BB962C8B-B14F-4D97-AF65-F5344CB8AC3E}">
        <p14:creationId xmlns:p14="http://schemas.microsoft.com/office/powerpoint/2010/main" val="6885758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E0A26-286B-A7AE-F097-B58031F70682}"/>
              </a:ext>
            </a:extLst>
          </p:cNvPr>
          <p:cNvSpPr>
            <a:spLocks noGrp="1"/>
          </p:cNvSpPr>
          <p:nvPr>
            <p:ph type="title"/>
          </p:nvPr>
        </p:nvSpPr>
        <p:spPr/>
        <p:txBody>
          <a:bodyPr/>
          <a:lstStyle/>
          <a:p>
            <a:r>
              <a:rPr lang="en-US" altLang="zh-CN" dirty="0"/>
              <a:t>Topic 5</a:t>
            </a:r>
            <a:endParaRPr lang="zh-CN" altLang="en-US" dirty="0"/>
          </a:p>
        </p:txBody>
      </p:sp>
      <p:sp>
        <p:nvSpPr>
          <p:cNvPr id="3" name="内容占位符 2">
            <a:extLst>
              <a:ext uri="{FF2B5EF4-FFF2-40B4-BE49-F238E27FC236}">
                <a16:creationId xmlns:a16="http://schemas.microsoft.com/office/drawing/2014/main" id="{78746684-C905-D873-62B6-DF794FCB03FE}"/>
              </a:ext>
            </a:extLst>
          </p:cNvPr>
          <p:cNvSpPr>
            <a:spLocks noGrp="1"/>
          </p:cNvSpPr>
          <p:nvPr>
            <p:ph idx="1"/>
          </p:nvPr>
        </p:nvSpPr>
        <p:spPr/>
        <p:txBody>
          <a:bodyPr/>
          <a:lstStyle/>
          <a:p>
            <a:r>
              <a:rPr lang="en-US" altLang="zh-CN" dirty="0"/>
              <a:t>Which of the following string does not match the regular expression /^(ab)?a[</a:t>
            </a:r>
            <a:r>
              <a:rPr lang="en-US" altLang="zh-CN" dirty="0" err="1"/>
              <a:t>bc</a:t>
            </a:r>
            <a:r>
              <a:rPr lang="en-US" altLang="zh-CN" dirty="0"/>
              <a:t>]*$/ ? A. </a:t>
            </a:r>
            <a:r>
              <a:rPr lang="en-US" altLang="zh-CN" dirty="0" err="1"/>
              <a:t>abc</a:t>
            </a:r>
            <a:r>
              <a:rPr lang="en-US" altLang="zh-CN" dirty="0"/>
              <a:t> B. aba C. </a:t>
            </a:r>
            <a:r>
              <a:rPr lang="en-US" altLang="zh-CN" dirty="0" err="1"/>
              <a:t>ababa</a:t>
            </a:r>
            <a:r>
              <a:rPr lang="en-US" altLang="zh-CN" dirty="0"/>
              <a:t> D. </a:t>
            </a:r>
            <a:r>
              <a:rPr lang="en-US" altLang="zh-CN" dirty="0" err="1"/>
              <a:t>ababbbb</a:t>
            </a:r>
            <a:endParaRPr lang="zh-CN" altLang="en-US" dirty="0"/>
          </a:p>
        </p:txBody>
      </p:sp>
    </p:spTree>
    <p:extLst>
      <p:ext uri="{BB962C8B-B14F-4D97-AF65-F5344CB8AC3E}">
        <p14:creationId xmlns:p14="http://schemas.microsoft.com/office/powerpoint/2010/main" val="28660480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E0A26-286B-A7AE-F097-B58031F70682}"/>
              </a:ext>
            </a:extLst>
          </p:cNvPr>
          <p:cNvSpPr>
            <a:spLocks noGrp="1"/>
          </p:cNvSpPr>
          <p:nvPr>
            <p:ph type="title"/>
          </p:nvPr>
        </p:nvSpPr>
        <p:spPr/>
        <p:txBody>
          <a:bodyPr/>
          <a:lstStyle/>
          <a:p>
            <a:r>
              <a:rPr lang="en-US" altLang="zh-CN" dirty="0"/>
              <a:t>Topic 5</a:t>
            </a:r>
            <a:endParaRPr lang="zh-CN" altLang="en-US" dirty="0"/>
          </a:p>
        </p:txBody>
      </p:sp>
      <p:sp>
        <p:nvSpPr>
          <p:cNvPr id="3" name="内容占位符 2">
            <a:extLst>
              <a:ext uri="{FF2B5EF4-FFF2-40B4-BE49-F238E27FC236}">
                <a16:creationId xmlns:a16="http://schemas.microsoft.com/office/drawing/2014/main" id="{78746684-C905-D873-62B6-DF794FCB03FE}"/>
              </a:ext>
            </a:extLst>
          </p:cNvPr>
          <p:cNvSpPr>
            <a:spLocks noGrp="1"/>
          </p:cNvSpPr>
          <p:nvPr>
            <p:ph idx="1"/>
          </p:nvPr>
        </p:nvSpPr>
        <p:spPr/>
        <p:txBody>
          <a:bodyPr/>
          <a:lstStyle/>
          <a:p>
            <a:r>
              <a:rPr lang="en-US" altLang="zh-CN" dirty="0"/>
              <a:t>Which of the following string does not match the regular expression /^(ab)?a[</a:t>
            </a:r>
            <a:r>
              <a:rPr lang="en-US" altLang="zh-CN" dirty="0" err="1"/>
              <a:t>bc</a:t>
            </a:r>
            <a:r>
              <a:rPr lang="en-US" altLang="zh-CN" dirty="0"/>
              <a:t>]*$/ ? A. </a:t>
            </a:r>
            <a:r>
              <a:rPr lang="en-US" altLang="zh-CN" dirty="0" err="1"/>
              <a:t>abc</a:t>
            </a:r>
            <a:r>
              <a:rPr lang="en-US" altLang="zh-CN" dirty="0"/>
              <a:t> B. aba C. </a:t>
            </a:r>
            <a:r>
              <a:rPr lang="en-US" altLang="zh-CN" dirty="0" err="1"/>
              <a:t>ababa</a:t>
            </a:r>
            <a:r>
              <a:rPr lang="en-US" altLang="zh-CN" dirty="0"/>
              <a:t> D. </a:t>
            </a:r>
            <a:r>
              <a:rPr lang="en-US" altLang="zh-CN" dirty="0" err="1"/>
              <a:t>ababbbb</a:t>
            </a:r>
            <a:endParaRPr lang="en-US" altLang="zh-CN" dirty="0"/>
          </a:p>
          <a:p>
            <a:r>
              <a:rPr lang="en-US" altLang="zh-CN" dirty="0"/>
              <a:t>^: Start of the string.</a:t>
            </a:r>
          </a:p>
          <a:p>
            <a:r>
              <a:rPr lang="en-US" altLang="zh-CN" dirty="0"/>
              <a:t>(ab)?: Zero or one occurrence of "ab".</a:t>
            </a:r>
          </a:p>
          <a:p>
            <a:r>
              <a:rPr lang="en-US" altLang="zh-CN" dirty="0"/>
              <a:t>a: Exactly one occurrence of "a".</a:t>
            </a:r>
          </a:p>
          <a:p>
            <a:r>
              <a:rPr lang="en-US" altLang="zh-CN" dirty="0"/>
              <a:t>[</a:t>
            </a:r>
            <a:r>
              <a:rPr lang="en-US" altLang="zh-CN" dirty="0" err="1"/>
              <a:t>bc</a:t>
            </a:r>
            <a:r>
              <a:rPr lang="en-US" altLang="zh-CN" dirty="0"/>
              <a:t>]*: Zero or more occurrences of "b" or "c".</a:t>
            </a:r>
          </a:p>
          <a:p>
            <a:r>
              <a:rPr lang="en-US" altLang="zh-CN" dirty="0"/>
              <a:t>$: End of the string.</a:t>
            </a:r>
            <a:endParaRPr lang="zh-CN" altLang="en-US" dirty="0"/>
          </a:p>
        </p:txBody>
      </p:sp>
    </p:spTree>
    <p:extLst>
      <p:ext uri="{BB962C8B-B14F-4D97-AF65-F5344CB8AC3E}">
        <p14:creationId xmlns:p14="http://schemas.microsoft.com/office/powerpoint/2010/main" val="8770703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E0A26-286B-A7AE-F097-B58031F70682}"/>
              </a:ext>
            </a:extLst>
          </p:cNvPr>
          <p:cNvSpPr>
            <a:spLocks noGrp="1"/>
          </p:cNvSpPr>
          <p:nvPr>
            <p:ph type="title"/>
          </p:nvPr>
        </p:nvSpPr>
        <p:spPr/>
        <p:txBody>
          <a:bodyPr/>
          <a:lstStyle/>
          <a:p>
            <a:r>
              <a:rPr lang="en-US" altLang="zh-CN" dirty="0"/>
              <a:t>Topic 5</a:t>
            </a:r>
            <a:endParaRPr lang="zh-CN" altLang="en-US" dirty="0"/>
          </a:p>
        </p:txBody>
      </p:sp>
      <p:sp>
        <p:nvSpPr>
          <p:cNvPr id="3" name="内容占位符 2">
            <a:extLst>
              <a:ext uri="{FF2B5EF4-FFF2-40B4-BE49-F238E27FC236}">
                <a16:creationId xmlns:a16="http://schemas.microsoft.com/office/drawing/2014/main" id="{78746684-C905-D873-62B6-DF794FCB03FE}"/>
              </a:ext>
            </a:extLst>
          </p:cNvPr>
          <p:cNvSpPr>
            <a:spLocks noGrp="1"/>
          </p:cNvSpPr>
          <p:nvPr>
            <p:ph idx="1"/>
          </p:nvPr>
        </p:nvSpPr>
        <p:spPr/>
        <p:txBody>
          <a:bodyPr>
            <a:normAutofit fontScale="85000" lnSpcReduction="10000"/>
          </a:bodyPr>
          <a:lstStyle/>
          <a:p>
            <a:r>
              <a:rPr lang="en-US" altLang="zh-CN" dirty="0"/>
              <a:t>A. </a:t>
            </a:r>
            <a:r>
              <a:rPr lang="en-US" altLang="zh-CN" dirty="0" err="1"/>
              <a:t>abc</a:t>
            </a:r>
            <a:endParaRPr lang="en-US" altLang="zh-CN" dirty="0"/>
          </a:p>
          <a:p>
            <a:r>
              <a:rPr lang="en-US" altLang="zh-CN" dirty="0"/>
              <a:t>Matches: Starts with an optional "ab" (not present), followed by "a", and ends with "</a:t>
            </a:r>
            <a:r>
              <a:rPr lang="en-US" altLang="zh-CN" dirty="0" err="1"/>
              <a:t>bc</a:t>
            </a:r>
            <a:r>
              <a:rPr lang="en-US" altLang="zh-CN" dirty="0"/>
              <a:t>".</a:t>
            </a:r>
          </a:p>
          <a:p>
            <a:r>
              <a:rPr lang="en-US" altLang="zh-CN" dirty="0"/>
              <a:t>B. aba</a:t>
            </a:r>
          </a:p>
          <a:p>
            <a:r>
              <a:rPr lang="en-US" altLang="zh-CN" dirty="0"/>
              <a:t>Matches: Starts with an optional "ab" (present), followed by "a", and has no "b" or "c" afterward.</a:t>
            </a:r>
          </a:p>
          <a:p>
            <a:r>
              <a:rPr lang="en-US" altLang="zh-CN" dirty="0"/>
              <a:t>C. </a:t>
            </a:r>
            <a:r>
              <a:rPr lang="en-US" altLang="zh-CN" dirty="0" err="1"/>
              <a:t>ababa</a:t>
            </a:r>
            <a:endParaRPr lang="en-US" altLang="zh-CN" dirty="0"/>
          </a:p>
          <a:p>
            <a:r>
              <a:rPr lang="en-US" altLang="zh-CN" dirty="0"/>
              <a:t>Does not match: After the optional "ab" and the mandatory "a", it has "</a:t>
            </a:r>
            <a:r>
              <a:rPr lang="en-US" altLang="zh-CN" dirty="0" err="1"/>
              <a:t>ba</a:t>
            </a:r>
            <a:r>
              <a:rPr lang="en-US" altLang="zh-CN" dirty="0"/>
              <a:t>", which is not allowed as "a" is not in the [</a:t>
            </a:r>
            <a:r>
              <a:rPr lang="en-US" altLang="zh-CN" dirty="0" err="1"/>
              <a:t>bc</a:t>
            </a:r>
            <a:r>
              <a:rPr lang="en-US" altLang="zh-CN" dirty="0"/>
              <a:t>]* part of the regex.</a:t>
            </a:r>
          </a:p>
          <a:p>
            <a:r>
              <a:rPr lang="en-US" altLang="zh-CN" dirty="0"/>
              <a:t>D. </a:t>
            </a:r>
            <a:r>
              <a:rPr lang="en-US" altLang="zh-CN" dirty="0" err="1"/>
              <a:t>ababbbb</a:t>
            </a:r>
            <a:endParaRPr lang="en-US" altLang="zh-CN" dirty="0"/>
          </a:p>
          <a:p>
            <a:r>
              <a:rPr lang="en-US" altLang="zh-CN" dirty="0"/>
              <a:t>Matches: Starts with an optional "ab", followed by "a", and ends with "</a:t>
            </a:r>
            <a:r>
              <a:rPr lang="en-US" altLang="zh-CN" dirty="0" err="1"/>
              <a:t>bbbb</a:t>
            </a:r>
            <a:r>
              <a:rPr lang="en-US" altLang="zh-CN" dirty="0"/>
              <a:t>".</a:t>
            </a:r>
            <a:endParaRPr lang="zh-CN" altLang="en-US" dirty="0"/>
          </a:p>
        </p:txBody>
      </p:sp>
    </p:spTree>
    <p:extLst>
      <p:ext uri="{BB962C8B-B14F-4D97-AF65-F5344CB8AC3E}">
        <p14:creationId xmlns:p14="http://schemas.microsoft.com/office/powerpoint/2010/main" val="17448973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AE934-F535-6C61-B319-99CB223F3E2E}"/>
              </a:ext>
            </a:extLst>
          </p:cNvPr>
          <p:cNvSpPr>
            <a:spLocks noGrp="1"/>
          </p:cNvSpPr>
          <p:nvPr>
            <p:ph type="title"/>
          </p:nvPr>
        </p:nvSpPr>
        <p:spPr/>
        <p:txBody>
          <a:bodyPr/>
          <a:lstStyle/>
          <a:p>
            <a:r>
              <a:rPr lang="en-US" altLang="zh-CN" dirty="0"/>
              <a:t>Topic 6</a:t>
            </a:r>
            <a:endParaRPr lang="zh-CN" altLang="en-US" dirty="0"/>
          </a:p>
        </p:txBody>
      </p:sp>
      <p:sp>
        <p:nvSpPr>
          <p:cNvPr id="3" name="内容占位符 2">
            <a:extLst>
              <a:ext uri="{FF2B5EF4-FFF2-40B4-BE49-F238E27FC236}">
                <a16:creationId xmlns:a16="http://schemas.microsoft.com/office/drawing/2014/main" id="{538FDCC7-BC10-97AB-88E5-E210D40FD5E6}"/>
              </a:ext>
            </a:extLst>
          </p:cNvPr>
          <p:cNvSpPr>
            <a:spLocks noGrp="1"/>
          </p:cNvSpPr>
          <p:nvPr>
            <p:ph idx="1"/>
          </p:nvPr>
        </p:nvSpPr>
        <p:spPr/>
        <p:txBody>
          <a:bodyPr>
            <a:normAutofit fontScale="85000" lnSpcReduction="20000"/>
          </a:bodyPr>
          <a:lstStyle/>
          <a:p>
            <a:r>
              <a:rPr lang="en-US" altLang="zh-CN" dirty="0"/>
              <a:t>Which of the following string does not match /^\d{1,2}\/\d{1,2}\/\d{2}(\d{2})?$/ ? A. 06/06/66 B. 6/6/666 C. 6/6/2016 D. 6/66/6666</a:t>
            </a:r>
          </a:p>
          <a:p>
            <a:r>
              <a:rPr lang="en-US" altLang="zh-CN" dirty="0"/>
              <a:t>^: Start of the string.</a:t>
            </a:r>
          </a:p>
          <a:p>
            <a:r>
              <a:rPr lang="en-US" altLang="zh-CN" dirty="0"/>
              <a:t>\d{1,2}: One or two digits.</a:t>
            </a:r>
          </a:p>
          <a:p>
            <a:r>
              <a:rPr lang="en-US" altLang="zh-CN" dirty="0"/>
              <a:t>\/: A forward slash.</a:t>
            </a:r>
          </a:p>
          <a:p>
            <a:r>
              <a:rPr lang="en-US" altLang="zh-CN" dirty="0"/>
              <a:t>\d{1,2}: One or two digits.</a:t>
            </a:r>
          </a:p>
          <a:p>
            <a:r>
              <a:rPr lang="en-US" altLang="zh-CN" dirty="0"/>
              <a:t>\/: A forward slash.</a:t>
            </a:r>
          </a:p>
          <a:p>
            <a:r>
              <a:rPr lang="en-US" altLang="zh-CN" dirty="0"/>
              <a:t>\d{2}: Exactly two digits.</a:t>
            </a:r>
          </a:p>
          <a:p>
            <a:r>
              <a:rPr lang="en-US" altLang="zh-CN" dirty="0"/>
              <a:t>(\d{2})?: An optional group of exactly two digits.</a:t>
            </a:r>
          </a:p>
          <a:p>
            <a:r>
              <a:rPr lang="en-US" altLang="zh-CN" dirty="0"/>
              <a:t>$: End of the string.</a:t>
            </a:r>
            <a:endParaRPr lang="zh-CN" altLang="en-US" dirty="0"/>
          </a:p>
        </p:txBody>
      </p:sp>
    </p:spTree>
    <p:extLst>
      <p:ext uri="{BB962C8B-B14F-4D97-AF65-F5344CB8AC3E}">
        <p14:creationId xmlns:p14="http://schemas.microsoft.com/office/powerpoint/2010/main" val="1201040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a:xfrm>
            <a:off x="1097280" y="286603"/>
            <a:ext cx="10058400" cy="1450757"/>
          </a:xfrm>
        </p:spPr>
        <p:txBody>
          <a:bodyPr anchor="b">
            <a:normAutofit/>
          </a:bodyPr>
          <a:lstStyle/>
          <a:p>
            <a:r>
              <a:rPr lang="en-US" altLang="zh-CN" dirty="0"/>
              <a:t>Topic 1</a:t>
            </a:r>
            <a:endParaRPr lang="zh-CN" altLang="en-US" dirty="0"/>
          </a:p>
        </p:txBody>
      </p:sp>
      <p:pic>
        <p:nvPicPr>
          <p:cNvPr id="8" name="内容占位符 7" descr="图形用户界面, 应用程序&#10;&#10;描述已自动生成">
            <a:extLst>
              <a:ext uri="{FF2B5EF4-FFF2-40B4-BE49-F238E27FC236}">
                <a16:creationId xmlns:a16="http://schemas.microsoft.com/office/drawing/2014/main" id="{E583F6D9-4DF2-64E0-EE37-EC82FE9CBF88}"/>
              </a:ext>
            </a:extLst>
          </p:cNvPr>
          <p:cNvPicPr>
            <a:picLocks noGrp="1" noChangeAspect="1"/>
          </p:cNvPicPr>
          <p:nvPr>
            <p:ph idx="1"/>
          </p:nvPr>
        </p:nvPicPr>
        <p:blipFill>
          <a:blip r:embed="rId2"/>
          <a:stretch>
            <a:fillRect/>
          </a:stretch>
        </p:blipFill>
        <p:spPr>
          <a:xfrm>
            <a:off x="2505122" y="2108201"/>
            <a:ext cx="7181756" cy="4273144"/>
          </a:xfrm>
          <a:noFill/>
        </p:spPr>
      </p:pic>
    </p:spTree>
    <p:extLst>
      <p:ext uri="{BB962C8B-B14F-4D97-AF65-F5344CB8AC3E}">
        <p14:creationId xmlns:p14="http://schemas.microsoft.com/office/powerpoint/2010/main" val="11334723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9AE934-F535-6C61-B319-99CB223F3E2E}"/>
              </a:ext>
            </a:extLst>
          </p:cNvPr>
          <p:cNvSpPr>
            <a:spLocks noGrp="1"/>
          </p:cNvSpPr>
          <p:nvPr>
            <p:ph type="title"/>
          </p:nvPr>
        </p:nvSpPr>
        <p:spPr/>
        <p:txBody>
          <a:bodyPr/>
          <a:lstStyle/>
          <a:p>
            <a:r>
              <a:rPr lang="en-US" altLang="zh-CN" dirty="0"/>
              <a:t>Topic 6</a:t>
            </a:r>
            <a:endParaRPr lang="zh-CN" altLang="en-US" dirty="0"/>
          </a:p>
        </p:txBody>
      </p:sp>
      <p:sp>
        <p:nvSpPr>
          <p:cNvPr id="3" name="内容占位符 2">
            <a:extLst>
              <a:ext uri="{FF2B5EF4-FFF2-40B4-BE49-F238E27FC236}">
                <a16:creationId xmlns:a16="http://schemas.microsoft.com/office/drawing/2014/main" id="{538FDCC7-BC10-97AB-88E5-E210D40FD5E6}"/>
              </a:ext>
            </a:extLst>
          </p:cNvPr>
          <p:cNvSpPr>
            <a:spLocks noGrp="1"/>
          </p:cNvSpPr>
          <p:nvPr>
            <p:ph idx="1"/>
          </p:nvPr>
        </p:nvSpPr>
        <p:spPr/>
        <p:txBody>
          <a:bodyPr>
            <a:normAutofit fontScale="92500"/>
          </a:bodyPr>
          <a:lstStyle/>
          <a:p>
            <a:r>
              <a:rPr lang="en-US" altLang="zh-CN" dirty="0"/>
              <a:t>A. 06/06/66</a:t>
            </a:r>
          </a:p>
          <a:p>
            <a:r>
              <a:rPr lang="en-US" altLang="zh-CN" dirty="0"/>
              <a:t>Matches: Has two digits for month, two for day, and two for year.</a:t>
            </a:r>
          </a:p>
          <a:p>
            <a:r>
              <a:rPr lang="en-US" altLang="zh-CN" dirty="0"/>
              <a:t>B. 6/6/666</a:t>
            </a:r>
          </a:p>
          <a:p>
            <a:r>
              <a:rPr lang="en-US" altLang="zh-CN" dirty="0"/>
              <a:t>Does not match: The year part should be either two or four digits, but here it has three.</a:t>
            </a:r>
          </a:p>
          <a:p>
            <a:r>
              <a:rPr lang="en-US" altLang="zh-CN" dirty="0"/>
              <a:t>C. 6/6/2016</a:t>
            </a:r>
          </a:p>
          <a:p>
            <a:r>
              <a:rPr lang="en-US" altLang="zh-CN" dirty="0"/>
              <a:t>Matches: Has one digit for month, one for day, and four for year.</a:t>
            </a:r>
          </a:p>
          <a:p>
            <a:r>
              <a:rPr lang="en-US" altLang="zh-CN" dirty="0"/>
              <a:t>D. 6/66/6666</a:t>
            </a:r>
          </a:p>
          <a:p>
            <a:r>
              <a:rPr lang="en-US" altLang="zh-CN" dirty="0"/>
              <a:t>Matches: Has one digit for month, two for day, and four for year.</a:t>
            </a:r>
            <a:endParaRPr lang="zh-CN" altLang="en-US" dirty="0"/>
          </a:p>
        </p:txBody>
      </p:sp>
    </p:spTree>
    <p:extLst>
      <p:ext uri="{BB962C8B-B14F-4D97-AF65-F5344CB8AC3E}">
        <p14:creationId xmlns:p14="http://schemas.microsoft.com/office/powerpoint/2010/main" val="16692501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zh-CN" altLang="en-US" sz="4800" dirty="0">
                <a:latin typeface="Microsoft YaHei UI" panose="020B0503020204020204" pitchFamily="34" charset="-122"/>
                <a:ea typeface="Microsoft YaHei UI" panose="020B0503020204020204" pitchFamily="34" charset="-122"/>
              </a:rPr>
              <a:t>标题 </a:t>
            </a:r>
            <a:r>
              <a:rPr lang="en-US" altLang="zh-CN" dirty="0">
                <a:latin typeface="Microsoft YaHei UI" panose="020B0503020204020204" pitchFamily="34" charset="-122"/>
                <a:ea typeface="Microsoft YaHei UI" panose="020B0503020204020204" pitchFamily="34" charset="-122"/>
              </a:rPr>
              <a:t>Lorem Ipsum </a:t>
            </a:r>
          </a:p>
        </p:txBody>
      </p:sp>
      <p:graphicFrame>
        <p:nvGraphicFramePr>
          <p:cNvPr id="4" name="表 4">
            <a:extLst>
              <a:ext uri="{FF2B5EF4-FFF2-40B4-BE49-F238E27FC236}">
                <a16:creationId xmlns:a16="http://schemas.microsoft.com/office/drawing/2014/main" id="{C266CDD0-3E96-40BD-8324-62D1DD86152D}"/>
              </a:ext>
            </a:extLst>
          </p:cNvPr>
          <p:cNvGraphicFramePr>
            <a:graphicFrameLocks noGrp="1"/>
          </p:cNvGraphicFramePr>
          <p:nvPr>
            <p:ph idx="1"/>
            <p:extLst>
              <p:ext uri="{D42A27DB-BD31-4B8C-83A1-F6EECF244321}">
                <p14:modId xmlns:p14="http://schemas.microsoft.com/office/powerpoint/2010/main" val="1450549890"/>
              </p:ext>
            </p:extLst>
          </p:nvPr>
        </p:nvGraphicFramePr>
        <p:xfrm>
          <a:off x="1096963" y="2216879"/>
          <a:ext cx="10058400" cy="4134568"/>
        </p:xfrm>
        <a:graphic>
          <a:graphicData uri="http://schemas.openxmlformats.org/drawingml/2006/table">
            <a:tbl>
              <a:tblPr firstRow="1" bandRow="1">
                <a:noFill/>
                <a:tableStyleId>{3B4B98B0-60AC-42C2-AFA5-B58CD77FA1E5}</a:tableStyleId>
              </a:tblPr>
              <a:tblGrid>
                <a:gridCol w="2514600">
                  <a:extLst>
                    <a:ext uri="{9D8B030D-6E8A-4147-A177-3AD203B41FA5}">
                      <a16:colId xmlns:a16="http://schemas.microsoft.com/office/drawing/2014/main" val="2981917977"/>
                    </a:ext>
                  </a:extLst>
                </a:gridCol>
                <a:gridCol w="2514600">
                  <a:extLst>
                    <a:ext uri="{9D8B030D-6E8A-4147-A177-3AD203B41FA5}">
                      <a16:colId xmlns:a16="http://schemas.microsoft.com/office/drawing/2014/main" val="945233394"/>
                    </a:ext>
                  </a:extLst>
                </a:gridCol>
                <a:gridCol w="2514600">
                  <a:extLst>
                    <a:ext uri="{9D8B030D-6E8A-4147-A177-3AD203B41FA5}">
                      <a16:colId xmlns:a16="http://schemas.microsoft.com/office/drawing/2014/main" val="2572263168"/>
                    </a:ext>
                  </a:extLst>
                </a:gridCol>
                <a:gridCol w="2514600">
                  <a:extLst>
                    <a:ext uri="{9D8B030D-6E8A-4147-A177-3AD203B41FA5}">
                      <a16:colId xmlns:a16="http://schemas.microsoft.com/office/drawing/2014/main" val="1765783061"/>
                    </a:ext>
                  </a:extLst>
                </a:gridCol>
              </a:tblGrid>
              <a:tr h="613018">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Q1</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Q2</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Q3</a:t>
                      </a:r>
                    </a:p>
                  </a:txBody>
                  <a:tcPr marL="151061" marR="151061" marT="151061" marB="151061">
                    <a:lnL w="12700" cmpd="sng">
                      <a:noFill/>
                    </a:lnL>
                    <a:lnR w="12700" cmpd="sng">
                      <a:noFill/>
                    </a:lnR>
                    <a:lnT w="12700" cmpd="sng">
                      <a:noFill/>
                    </a:lnT>
                    <a:lnB w="38100" cmpd="sng">
                      <a:noFill/>
                    </a:lnB>
                    <a:solidFill>
                      <a:schemeClr val="accent1"/>
                    </a:solidFill>
                  </a:tcPr>
                </a:tc>
                <a:tc>
                  <a:txBody>
                    <a:bodyPr/>
                    <a:lstStyle/>
                    <a:p>
                      <a:pPr rtl="0"/>
                      <a:r>
                        <a:rPr lang="en-US" altLang="zh-CN" sz="2400" b="0" cap="all" spc="150" noProof="0" dirty="0">
                          <a:solidFill>
                            <a:schemeClr val="lt1"/>
                          </a:solidFill>
                          <a:latin typeface="Microsoft YaHei UI" panose="020B0503020204020204" pitchFamily="34" charset="-122"/>
                          <a:ea typeface="Microsoft YaHei UI" panose="020B0503020204020204" pitchFamily="34" charset="-122"/>
                        </a:rPr>
                        <a:t>Q4</a:t>
                      </a:r>
                    </a:p>
                  </a:txBody>
                  <a:tcPr marL="151061" marR="151061" marT="151061" marB="151061">
                    <a:lnL w="12700" cmpd="sng">
                      <a:noFill/>
                    </a:lnL>
                    <a:lnR w="12700" cmpd="sng">
                      <a:noFill/>
                    </a:lnR>
                    <a:lnT w="12700" cmpd="sng">
                      <a:noFill/>
                    </a:lnT>
                    <a:lnB w="38100" cmpd="sng">
                      <a:noFill/>
                    </a:lnB>
                    <a:solidFill>
                      <a:schemeClr val="accent1"/>
                    </a:solidFill>
                  </a:tcPr>
                </a:tc>
                <a:extLst>
                  <a:ext uri="{0D108BD9-81ED-4DB2-BD59-A6C34878D82A}">
                    <a16:rowId xmlns:a16="http://schemas.microsoft.com/office/drawing/2014/main" val="2580512675"/>
                  </a:ext>
                </a:extLst>
              </a:tr>
              <a:tr h="978778">
                <a:tc>
                  <a:txBody>
                    <a:bodyPr/>
                    <a:lstStyle/>
                    <a:p>
                      <a:pPr rtl="0"/>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2085369860"/>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solidFill>
                      <a:srgbClr val="000000">
                        <a:alpha val="7843"/>
                      </a:srgbClr>
                    </a:solidFill>
                  </a:tcPr>
                </a:tc>
                <a:extLst>
                  <a:ext uri="{0D108BD9-81ED-4DB2-BD59-A6C34878D82A}">
                    <a16:rowId xmlns:a16="http://schemas.microsoft.com/office/drawing/2014/main" val="4252228359"/>
                  </a:ext>
                </a:extLst>
              </a:tr>
              <a:tr h="97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Lorem ipsum et </a:t>
                      </a:r>
                      <a:r>
                        <a:rPr lang="en-US" altLang="zh-CN" sz="1400" cap="none" spc="0" noProof="0" dirty="0" err="1">
                          <a:solidFill>
                            <a:schemeClr val="tx1"/>
                          </a:solidFill>
                          <a:latin typeface="Microsoft YaHei UI" panose="020B0503020204020204" pitchFamily="34" charset="-122"/>
                          <a:ea typeface="Microsoft YaHei UI" panose="020B0503020204020204" pitchFamily="34" charset="-122"/>
                        </a:rPr>
                        <a:t>tula</a:t>
                      </a:r>
                      <a:r>
                        <a:rPr lang="en-US" altLang="zh-CN" sz="1400" cap="none" spc="0" noProof="0" dirty="0">
                          <a:solidFill>
                            <a:schemeClr val="tx1"/>
                          </a:solidFill>
                          <a:latin typeface="Microsoft YaHei UI" panose="020B0503020204020204" pitchFamily="34" charset="-122"/>
                          <a:ea typeface="Microsoft YaHei UI" panose="020B0503020204020204" pitchFamily="34" charset="-122"/>
                        </a:rPr>
                        <a:t> lorem ipsum et lorem ipsum </a:t>
                      </a:r>
                    </a:p>
                    <a:p>
                      <a:pPr rtl="0"/>
                      <a:endParaRPr lang="zh-CN" altLang="en-US" sz="1400" cap="none" spc="0" noProof="0" dirty="0">
                        <a:solidFill>
                          <a:schemeClr val="tx1"/>
                        </a:solidFill>
                        <a:latin typeface="Microsoft YaHei UI" panose="020B0503020204020204" pitchFamily="34" charset="-122"/>
                        <a:ea typeface="Microsoft YaHei UI" panose="020B0503020204020204" pitchFamily="34" charset="-122"/>
                      </a:endParaRPr>
                    </a:p>
                  </a:txBody>
                  <a:tcPr marL="151061" marR="151061" marT="151061" marB="151061">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8144993"/>
                  </a:ext>
                </a:extLst>
              </a:tr>
            </a:tbl>
          </a:graphicData>
        </a:graphic>
      </p:graphicFrame>
    </p:spTree>
    <p:extLst>
      <p:ext uri="{BB962C8B-B14F-4D97-AF65-F5344CB8AC3E}">
        <p14:creationId xmlns:p14="http://schemas.microsoft.com/office/powerpoint/2010/main" val="2933514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2C6D1-2188-5A62-62AC-FF9D27029423}"/>
              </a:ext>
            </a:extLst>
          </p:cNvPr>
          <p:cNvSpPr>
            <a:spLocks noGrp="1"/>
          </p:cNvSpPr>
          <p:nvPr>
            <p:ph type="title"/>
          </p:nvPr>
        </p:nvSpPr>
        <p:spPr>
          <a:xfrm>
            <a:off x="1097280" y="286603"/>
            <a:ext cx="10058400" cy="1450757"/>
          </a:xfrm>
        </p:spPr>
        <p:txBody>
          <a:bodyPr anchor="b">
            <a:normAutofit/>
          </a:bodyPr>
          <a:lstStyle/>
          <a:p>
            <a:r>
              <a:rPr lang="en-US" altLang="zh-CN" dirty="0"/>
              <a:t>Topic 1</a:t>
            </a:r>
            <a:endParaRPr lang="zh-CN" altLang="en-US" dirty="0"/>
          </a:p>
        </p:txBody>
      </p:sp>
      <p:sp>
        <p:nvSpPr>
          <p:cNvPr id="4" name="内容占位符 3">
            <a:extLst>
              <a:ext uri="{FF2B5EF4-FFF2-40B4-BE49-F238E27FC236}">
                <a16:creationId xmlns:a16="http://schemas.microsoft.com/office/drawing/2014/main" id="{51E65B51-85E2-6915-E98D-5DB0FA1F2B97}"/>
              </a:ext>
            </a:extLst>
          </p:cNvPr>
          <p:cNvSpPr>
            <a:spLocks noGrp="1"/>
          </p:cNvSpPr>
          <p:nvPr>
            <p:ph idx="1"/>
          </p:nvPr>
        </p:nvSpPr>
        <p:spPr>
          <a:xfrm>
            <a:off x="1066800" y="1884465"/>
            <a:ext cx="10058400" cy="4574701"/>
          </a:xfrm>
        </p:spPr>
        <p:txBody>
          <a:bodyPr>
            <a:normAutofit fontScale="85000" lnSpcReduction="10000"/>
          </a:bodyPr>
          <a:lstStyle/>
          <a:p>
            <a:pPr algn="l">
              <a:buFont typeface="+mj-lt"/>
              <a:buAutoNum type="arabicPeriod"/>
            </a:pPr>
            <a:r>
              <a:rPr lang="en-US" altLang="zh-CN" b="1" i="0" dirty="0">
                <a:solidFill>
                  <a:schemeClr val="tx1"/>
                </a:solidFill>
                <a:effectLst/>
                <a:latin typeface="Times New Roman" panose="02020603050405020304" pitchFamily="18" charset="0"/>
                <a:cs typeface="Times New Roman" panose="02020603050405020304" pitchFamily="18" charset="0"/>
              </a:rPr>
              <a:t>Purpose</a:t>
            </a:r>
            <a:r>
              <a:rPr lang="en-US" altLang="zh-CN" b="0" i="0" dirty="0">
                <a:solidFill>
                  <a:schemeClr val="tx1"/>
                </a:solidFill>
                <a:effectLst/>
                <a:latin typeface="Times New Roman" panose="02020603050405020304" pitchFamily="18" charset="0"/>
                <a:cs typeface="Times New Roman" panose="02020603050405020304" pitchFamily="18" charset="0"/>
              </a:rPr>
              <a:t>: Database systems are designed for managing structured data, ensuring efficient storage, retrieval, and management of data in a structured format. IR systems, on the other hand, are focused on retrieving unstructured or semi-structured information, such as text documents, web pages, or multimedia content.</a:t>
            </a:r>
          </a:p>
          <a:p>
            <a:pPr algn="l">
              <a:buFont typeface="+mj-lt"/>
              <a:buAutoNum type="arabicPeriod"/>
            </a:pPr>
            <a:r>
              <a:rPr lang="en-US" altLang="zh-CN" b="1" i="0" dirty="0">
                <a:solidFill>
                  <a:schemeClr val="tx1"/>
                </a:solidFill>
                <a:effectLst/>
                <a:latin typeface="Times New Roman" panose="02020603050405020304" pitchFamily="18" charset="0"/>
                <a:cs typeface="Times New Roman" panose="02020603050405020304" pitchFamily="18" charset="0"/>
              </a:rPr>
              <a:t>Data Structure</a:t>
            </a:r>
            <a:r>
              <a:rPr lang="en-US" altLang="zh-CN" b="0" i="0" dirty="0">
                <a:solidFill>
                  <a:schemeClr val="tx1"/>
                </a:solidFill>
                <a:effectLst/>
                <a:latin typeface="Times New Roman" panose="02020603050405020304" pitchFamily="18" charset="0"/>
                <a:cs typeface="Times New Roman" panose="02020603050405020304" pitchFamily="18" charset="0"/>
              </a:rPr>
              <a:t>: Database systems use a predefined schema to organize and store data in tables with rows and columns, enforcing data integrity and consistency. In contrast, IR systems deal with unstructured or semi-structured data, where information is stored in a less organized manner, such as text documents, web pages, or multimedia files.</a:t>
            </a:r>
          </a:p>
          <a:p>
            <a:pPr algn="l">
              <a:buFont typeface="+mj-lt"/>
              <a:buAutoNum type="arabicPeriod"/>
            </a:pPr>
            <a:r>
              <a:rPr lang="en-US" altLang="zh-CN" b="1" i="0" dirty="0">
                <a:solidFill>
                  <a:schemeClr val="tx1"/>
                </a:solidFill>
                <a:effectLst/>
                <a:latin typeface="Times New Roman" panose="02020603050405020304" pitchFamily="18" charset="0"/>
                <a:cs typeface="Times New Roman" panose="02020603050405020304" pitchFamily="18" charset="0"/>
              </a:rPr>
              <a:t>Query Model</a:t>
            </a:r>
            <a:r>
              <a:rPr lang="en-US" altLang="zh-CN" b="0" i="0" dirty="0">
                <a:solidFill>
                  <a:schemeClr val="tx1"/>
                </a:solidFill>
                <a:effectLst/>
                <a:latin typeface="Times New Roman" panose="02020603050405020304" pitchFamily="18" charset="0"/>
                <a:cs typeface="Times New Roman" panose="02020603050405020304" pitchFamily="18" charset="0"/>
              </a:rPr>
              <a:t>: In database systems, queries are typically formulated using SQL (Structured Query Language) and are structured to retrieve specific data based on predefined criteria. In IR systems, queries are often formulated using keywords or natural language and are used to retrieve documents or information resources that match the query terms.</a:t>
            </a:r>
          </a:p>
          <a:p>
            <a:pPr algn="l">
              <a:buFont typeface="+mj-lt"/>
              <a:buAutoNum type="arabicPeriod"/>
            </a:pPr>
            <a:r>
              <a:rPr lang="en-US" altLang="zh-CN" b="1" i="0" dirty="0">
                <a:solidFill>
                  <a:schemeClr val="tx1"/>
                </a:solidFill>
                <a:effectLst/>
                <a:latin typeface="Times New Roman" panose="02020603050405020304" pitchFamily="18" charset="0"/>
                <a:cs typeface="Times New Roman" panose="02020603050405020304" pitchFamily="18" charset="0"/>
              </a:rPr>
              <a:t>Indexing</a:t>
            </a:r>
            <a:r>
              <a:rPr lang="en-US" altLang="zh-CN" b="0" i="0" dirty="0">
                <a:solidFill>
                  <a:schemeClr val="tx1"/>
                </a:solidFill>
                <a:effectLst/>
                <a:latin typeface="Times New Roman" panose="02020603050405020304" pitchFamily="18" charset="0"/>
                <a:cs typeface="Times New Roman" panose="02020603050405020304" pitchFamily="18" charset="0"/>
              </a:rPr>
              <a:t>: Database systems use indexes to facilitate fast retrieval of data based on specific columns or fields. IR systems also use indexing, but the focus is on indexing the content of documents or information resources to enable fast and efficient retrieval based on the relevance of the content to the query.</a:t>
            </a:r>
          </a:p>
          <a:p>
            <a:pPr algn="l">
              <a:buFont typeface="+mj-lt"/>
              <a:buAutoNum type="arabicPeriod"/>
            </a:pPr>
            <a:r>
              <a:rPr lang="en-US" altLang="zh-CN" b="1" i="0" dirty="0">
                <a:solidFill>
                  <a:schemeClr val="tx1"/>
                </a:solidFill>
                <a:effectLst/>
                <a:latin typeface="Times New Roman" panose="02020603050405020304" pitchFamily="18" charset="0"/>
                <a:cs typeface="Times New Roman" panose="02020603050405020304" pitchFamily="18" charset="0"/>
              </a:rPr>
              <a:t>Relevance Ranking</a:t>
            </a:r>
            <a:r>
              <a:rPr lang="en-US" altLang="zh-CN" b="0" i="0" dirty="0">
                <a:solidFill>
                  <a:schemeClr val="tx1"/>
                </a:solidFill>
                <a:effectLst/>
                <a:latin typeface="Times New Roman" panose="02020603050405020304" pitchFamily="18" charset="0"/>
                <a:cs typeface="Times New Roman" panose="02020603050405020304" pitchFamily="18" charset="0"/>
              </a:rPr>
              <a:t>: IR systems often employ relevance ranking algorithms to rank the retrieved documents based on their relevance to the query. This is typically not a primary concern in database systems, where the focus is on retrieving accurate data based on the query criteria.</a:t>
            </a:r>
            <a:endParaRPr lang="zh-CN" alt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135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a:extLst>
              <a:ext uri="{FF2B5EF4-FFF2-40B4-BE49-F238E27FC236}">
                <a16:creationId xmlns:a16="http://schemas.microsoft.com/office/drawing/2014/main" id="{A2F59C10-42AD-C6D0-F552-3CB63903DC9B}"/>
              </a:ext>
            </a:extLst>
          </p:cNvPr>
          <p:cNvGraphicFramePr>
            <a:graphicFrameLocks noGrp="1"/>
          </p:cNvGraphicFramePr>
          <p:nvPr>
            <p:ph idx="1"/>
          </p:nvPr>
        </p:nvGraphicFramePr>
        <p:xfrm>
          <a:off x="1186773" y="1564419"/>
          <a:ext cx="9968907" cy="4870754"/>
        </p:xfrm>
        <a:graphic>
          <a:graphicData uri="http://schemas.openxmlformats.org/drawingml/2006/table">
            <a:tbl>
              <a:tblPr>
                <a:tableStyleId>{5940675A-B579-460E-94D1-54222C63F5DA}</a:tableStyleId>
              </a:tblPr>
              <a:tblGrid>
                <a:gridCol w="3322969">
                  <a:extLst>
                    <a:ext uri="{9D8B030D-6E8A-4147-A177-3AD203B41FA5}">
                      <a16:colId xmlns:a16="http://schemas.microsoft.com/office/drawing/2014/main" val="169076802"/>
                    </a:ext>
                  </a:extLst>
                </a:gridCol>
                <a:gridCol w="3322969">
                  <a:extLst>
                    <a:ext uri="{9D8B030D-6E8A-4147-A177-3AD203B41FA5}">
                      <a16:colId xmlns:a16="http://schemas.microsoft.com/office/drawing/2014/main" val="1425216635"/>
                    </a:ext>
                  </a:extLst>
                </a:gridCol>
                <a:gridCol w="3322969">
                  <a:extLst>
                    <a:ext uri="{9D8B030D-6E8A-4147-A177-3AD203B41FA5}">
                      <a16:colId xmlns:a16="http://schemas.microsoft.com/office/drawing/2014/main" val="1603507506"/>
                    </a:ext>
                  </a:extLst>
                </a:gridCol>
              </a:tblGrid>
              <a:tr h="283070">
                <a:tc>
                  <a:txBody>
                    <a:bodyPr/>
                    <a:lstStyle/>
                    <a:p>
                      <a:pPr fontAlgn="b"/>
                      <a:r>
                        <a:rPr lang="en-US" sz="2000" b="1">
                          <a:effectLst/>
                          <a:latin typeface="Times New Roman" panose="02020603050405020304" pitchFamily="18" charset="0"/>
                          <a:cs typeface="Times New Roman" panose="02020603050405020304" pitchFamily="18" charset="0"/>
                        </a:rPr>
                        <a:t>Aspect</a:t>
                      </a:r>
                    </a:p>
                  </a:txBody>
                  <a:tcPr marL="40439" marR="40439" marT="20219" marB="20219" anchor="b"/>
                </a:tc>
                <a:tc>
                  <a:txBody>
                    <a:bodyPr/>
                    <a:lstStyle/>
                    <a:p>
                      <a:pPr fontAlgn="b"/>
                      <a:r>
                        <a:rPr lang="en-US" sz="2000" b="1">
                          <a:effectLst/>
                          <a:latin typeface="Times New Roman" panose="02020603050405020304" pitchFamily="18" charset="0"/>
                          <a:cs typeface="Times New Roman" panose="02020603050405020304" pitchFamily="18" charset="0"/>
                        </a:rPr>
                        <a:t>Database Systems</a:t>
                      </a:r>
                    </a:p>
                  </a:txBody>
                  <a:tcPr marL="40439" marR="40439" marT="20219" marB="20219" anchor="b"/>
                </a:tc>
                <a:tc>
                  <a:txBody>
                    <a:bodyPr/>
                    <a:lstStyle/>
                    <a:p>
                      <a:pPr fontAlgn="b"/>
                      <a:r>
                        <a:rPr lang="en-US" sz="2000" b="1">
                          <a:effectLst/>
                          <a:latin typeface="Times New Roman" panose="02020603050405020304" pitchFamily="18" charset="0"/>
                          <a:cs typeface="Times New Roman" panose="02020603050405020304" pitchFamily="18" charset="0"/>
                        </a:rPr>
                        <a:t>IR Systems</a:t>
                      </a:r>
                    </a:p>
                  </a:txBody>
                  <a:tcPr marL="40439" marR="40439" marT="20219" marB="20219" anchor="b"/>
                </a:tc>
                <a:extLst>
                  <a:ext uri="{0D108BD9-81ED-4DB2-BD59-A6C34878D82A}">
                    <a16:rowId xmlns:a16="http://schemas.microsoft.com/office/drawing/2014/main" val="1070726766"/>
                  </a:ext>
                </a:extLst>
              </a:tr>
              <a:tr h="647017">
                <a:tc>
                  <a:txBody>
                    <a:bodyPr/>
                    <a:lstStyle/>
                    <a:p>
                      <a:pPr fontAlgn="base"/>
                      <a:r>
                        <a:rPr lang="en-US" sz="2000" b="1">
                          <a:effectLst/>
                          <a:latin typeface="Times New Roman" panose="02020603050405020304" pitchFamily="18" charset="0"/>
                          <a:cs typeface="Times New Roman" panose="02020603050405020304" pitchFamily="18" charset="0"/>
                        </a:rPr>
                        <a:t>Purpose</a:t>
                      </a:r>
                      <a:endParaRPr lang="en-US" sz="2000">
                        <a:effectLst/>
                        <a:latin typeface="Times New Roman" panose="02020603050405020304" pitchFamily="18" charset="0"/>
                        <a:cs typeface="Times New Roman" panose="02020603050405020304" pitchFamily="18" charset="0"/>
                      </a:endParaRPr>
                    </a:p>
                  </a:txBody>
                  <a:tcPr marL="40439" marR="40439" marT="20219" marB="20219" anchor="ctr"/>
                </a:tc>
                <a:tc>
                  <a:txBody>
                    <a:bodyPr/>
                    <a:lstStyle/>
                    <a:p>
                      <a:pPr fontAlgn="base"/>
                      <a:r>
                        <a:rPr lang="en-US" sz="2000">
                          <a:effectLst/>
                          <a:latin typeface="Times New Roman" panose="02020603050405020304" pitchFamily="18" charset="0"/>
                          <a:cs typeface="Times New Roman" panose="02020603050405020304" pitchFamily="18" charset="0"/>
                        </a:rPr>
                        <a:t>Manage structured data, ensure efficient storage and retrieval</a:t>
                      </a:r>
                    </a:p>
                  </a:txBody>
                  <a:tcPr marL="40439" marR="40439" marT="20219" marB="20219" anchor="ctr"/>
                </a:tc>
                <a:tc>
                  <a:txBody>
                    <a:bodyPr/>
                    <a:lstStyle/>
                    <a:p>
                      <a:pPr fontAlgn="base"/>
                      <a:r>
                        <a:rPr lang="en-US" sz="2000" dirty="0">
                          <a:effectLst/>
                          <a:latin typeface="Times New Roman" panose="02020603050405020304" pitchFamily="18" charset="0"/>
                          <a:cs typeface="Times New Roman" panose="02020603050405020304" pitchFamily="18" charset="0"/>
                        </a:rPr>
                        <a:t>Retrieve unstructured or semi-structured information (e.g., text, web pages)</a:t>
                      </a:r>
                    </a:p>
                  </a:txBody>
                  <a:tcPr marL="40439" marR="40439" marT="20219" marB="20219" anchor="ctr"/>
                </a:tc>
                <a:extLst>
                  <a:ext uri="{0D108BD9-81ED-4DB2-BD59-A6C34878D82A}">
                    <a16:rowId xmlns:a16="http://schemas.microsoft.com/office/drawing/2014/main" val="1320714153"/>
                  </a:ext>
                </a:extLst>
              </a:tr>
              <a:tr h="647017">
                <a:tc>
                  <a:txBody>
                    <a:bodyPr/>
                    <a:lstStyle/>
                    <a:p>
                      <a:pPr fontAlgn="base"/>
                      <a:r>
                        <a:rPr lang="en-US" sz="2000" b="1" dirty="0">
                          <a:effectLst/>
                          <a:latin typeface="Times New Roman" panose="02020603050405020304" pitchFamily="18" charset="0"/>
                          <a:cs typeface="Times New Roman" panose="02020603050405020304" pitchFamily="18" charset="0"/>
                        </a:rPr>
                        <a:t>Data Structure</a:t>
                      </a:r>
                      <a:endParaRPr lang="en-US" sz="2000" dirty="0">
                        <a:effectLst/>
                        <a:latin typeface="Times New Roman" panose="02020603050405020304" pitchFamily="18" charset="0"/>
                        <a:cs typeface="Times New Roman" panose="02020603050405020304" pitchFamily="18" charset="0"/>
                      </a:endParaRPr>
                    </a:p>
                  </a:txBody>
                  <a:tcPr marL="40439" marR="40439" marT="20219" marB="20219" anchor="ctr"/>
                </a:tc>
                <a:tc>
                  <a:txBody>
                    <a:bodyPr/>
                    <a:lstStyle/>
                    <a:p>
                      <a:pPr fontAlgn="base"/>
                      <a:r>
                        <a:rPr lang="en-US" sz="2000">
                          <a:effectLst/>
                          <a:latin typeface="Times New Roman" panose="02020603050405020304" pitchFamily="18" charset="0"/>
                          <a:cs typeface="Times New Roman" panose="02020603050405020304" pitchFamily="18" charset="0"/>
                        </a:rPr>
                        <a:t>Predefined schema, tables with rows and columns</a:t>
                      </a:r>
                    </a:p>
                  </a:txBody>
                  <a:tcPr marL="40439" marR="40439" marT="20219" marB="20219" anchor="ctr"/>
                </a:tc>
                <a:tc>
                  <a:txBody>
                    <a:bodyPr/>
                    <a:lstStyle/>
                    <a:p>
                      <a:pPr fontAlgn="base"/>
                      <a:r>
                        <a:rPr lang="en-US" sz="2000" dirty="0">
                          <a:effectLst/>
                          <a:latin typeface="Times New Roman" panose="02020603050405020304" pitchFamily="18" charset="0"/>
                          <a:cs typeface="Times New Roman" panose="02020603050405020304" pitchFamily="18" charset="0"/>
                        </a:rPr>
                        <a:t>Unstructured or semi-structured data (e.g., text documents, web pages)</a:t>
                      </a:r>
                    </a:p>
                  </a:txBody>
                  <a:tcPr marL="40439" marR="40439" marT="20219" marB="20219" anchor="ctr"/>
                </a:tc>
                <a:extLst>
                  <a:ext uri="{0D108BD9-81ED-4DB2-BD59-A6C34878D82A}">
                    <a16:rowId xmlns:a16="http://schemas.microsoft.com/office/drawing/2014/main" val="4262122218"/>
                  </a:ext>
                </a:extLst>
              </a:tr>
              <a:tr h="404386">
                <a:tc>
                  <a:txBody>
                    <a:bodyPr/>
                    <a:lstStyle/>
                    <a:p>
                      <a:pPr fontAlgn="base"/>
                      <a:r>
                        <a:rPr lang="en-US" sz="2000" b="1">
                          <a:effectLst/>
                          <a:latin typeface="Times New Roman" panose="02020603050405020304" pitchFamily="18" charset="0"/>
                          <a:cs typeface="Times New Roman" panose="02020603050405020304" pitchFamily="18" charset="0"/>
                        </a:rPr>
                        <a:t>Query Model</a:t>
                      </a:r>
                      <a:endParaRPr lang="en-US" sz="2000">
                        <a:effectLst/>
                        <a:latin typeface="Times New Roman" panose="02020603050405020304" pitchFamily="18" charset="0"/>
                        <a:cs typeface="Times New Roman" panose="02020603050405020304" pitchFamily="18" charset="0"/>
                      </a:endParaRPr>
                    </a:p>
                  </a:txBody>
                  <a:tcPr marL="40439" marR="40439" marT="20219" marB="20219" anchor="ctr"/>
                </a:tc>
                <a:tc>
                  <a:txBody>
                    <a:bodyPr/>
                    <a:lstStyle/>
                    <a:p>
                      <a:pPr fontAlgn="base"/>
                      <a:r>
                        <a:rPr lang="en-US" sz="2000">
                          <a:effectLst/>
                          <a:latin typeface="Times New Roman" panose="02020603050405020304" pitchFamily="18" charset="0"/>
                          <a:cs typeface="Times New Roman" panose="02020603050405020304" pitchFamily="18" charset="0"/>
                        </a:rPr>
                        <a:t>SQL for structured queries</a:t>
                      </a:r>
                    </a:p>
                  </a:txBody>
                  <a:tcPr marL="40439" marR="40439" marT="20219" marB="20219" anchor="ctr"/>
                </a:tc>
                <a:tc>
                  <a:txBody>
                    <a:bodyPr/>
                    <a:lstStyle/>
                    <a:p>
                      <a:pPr fontAlgn="base"/>
                      <a:r>
                        <a:rPr lang="en-US" sz="2000" dirty="0">
                          <a:effectLst/>
                          <a:latin typeface="Times New Roman" panose="02020603050405020304" pitchFamily="18" charset="0"/>
                          <a:cs typeface="Times New Roman" panose="02020603050405020304" pitchFamily="18" charset="0"/>
                        </a:rPr>
                        <a:t>Keywords or natural language for queries</a:t>
                      </a:r>
                    </a:p>
                  </a:txBody>
                  <a:tcPr marL="40439" marR="40439" marT="20219" marB="20219" anchor="ctr"/>
                </a:tc>
                <a:extLst>
                  <a:ext uri="{0D108BD9-81ED-4DB2-BD59-A6C34878D82A}">
                    <a16:rowId xmlns:a16="http://schemas.microsoft.com/office/drawing/2014/main" val="3206225829"/>
                  </a:ext>
                </a:extLst>
              </a:tr>
              <a:tr h="768333">
                <a:tc>
                  <a:txBody>
                    <a:bodyPr/>
                    <a:lstStyle/>
                    <a:p>
                      <a:pPr fontAlgn="base"/>
                      <a:r>
                        <a:rPr lang="en-US" sz="2000" b="1">
                          <a:effectLst/>
                          <a:latin typeface="Times New Roman" panose="02020603050405020304" pitchFamily="18" charset="0"/>
                          <a:cs typeface="Times New Roman" panose="02020603050405020304" pitchFamily="18" charset="0"/>
                        </a:rPr>
                        <a:t>Indexing</a:t>
                      </a:r>
                      <a:endParaRPr lang="en-US" sz="2000">
                        <a:effectLst/>
                        <a:latin typeface="Times New Roman" panose="02020603050405020304" pitchFamily="18" charset="0"/>
                        <a:cs typeface="Times New Roman" panose="02020603050405020304" pitchFamily="18" charset="0"/>
                      </a:endParaRPr>
                    </a:p>
                  </a:txBody>
                  <a:tcPr marL="40439" marR="40439" marT="20219" marB="20219" anchor="ctr"/>
                </a:tc>
                <a:tc>
                  <a:txBody>
                    <a:bodyPr/>
                    <a:lstStyle/>
                    <a:p>
                      <a:pPr fontAlgn="base"/>
                      <a:r>
                        <a:rPr lang="en-US" sz="2000">
                          <a:effectLst/>
                          <a:latin typeface="Times New Roman" panose="02020603050405020304" pitchFamily="18" charset="0"/>
                          <a:cs typeface="Times New Roman" panose="02020603050405020304" pitchFamily="18" charset="0"/>
                        </a:rPr>
                        <a:t>Indexes for fast retrieval based on specific columns or fields</a:t>
                      </a:r>
                    </a:p>
                  </a:txBody>
                  <a:tcPr marL="40439" marR="40439" marT="20219" marB="20219" anchor="ctr"/>
                </a:tc>
                <a:tc>
                  <a:txBody>
                    <a:bodyPr/>
                    <a:lstStyle/>
                    <a:p>
                      <a:pPr fontAlgn="base"/>
                      <a:r>
                        <a:rPr lang="en-US" sz="2000" dirty="0">
                          <a:effectLst/>
                          <a:latin typeface="Times New Roman" panose="02020603050405020304" pitchFamily="18" charset="0"/>
                          <a:cs typeface="Times New Roman" panose="02020603050405020304" pitchFamily="18" charset="0"/>
                        </a:rPr>
                        <a:t>Index content of documents for fast retrieval based on relevance to query</a:t>
                      </a:r>
                    </a:p>
                  </a:txBody>
                  <a:tcPr marL="40439" marR="40439" marT="20219" marB="20219" anchor="ctr"/>
                </a:tc>
                <a:extLst>
                  <a:ext uri="{0D108BD9-81ED-4DB2-BD59-A6C34878D82A}">
                    <a16:rowId xmlns:a16="http://schemas.microsoft.com/office/drawing/2014/main" val="4180773585"/>
                  </a:ext>
                </a:extLst>
              </a:tr>
              <a:tr h="1010964">
                <a:tc>
                  <a:txBody>
                    <a:bodyPr/>
                    <a:lstStyle/>
                    <a:p>
                      <a:pPr fontAlgn="base"/>
                      <a:r>
                        <a:rPr lang="en-US" sz="2000" b="1">
                          <a:effectLst/>
                          <a:latin typeface="Times New Roman" panose="02020603050405020304" pitchFamily="18" charset="0"/>
                          <a:cs typeface="Times New Roman" panose="02020603050405020304" pitchFamily="18" charset="0"/>
                        </a:rPr>
                        <a:t>Relevance Ranking</a:t>
                      </a:r>
                      <a:endParaRPr lang="en-US" sz="2000">
                        <a:effectLst/>
                        <a:latin typeface="Times New Roman" panose="02020603050405020304" pitchFamily="18" charset="0"/>
                        <a:cs typeface="Times New Roman" panose="02020603050405020304" pitchFamily="18" charset="0"/>
                      </a:endParaRPr>
                    </a:p>
                  </a:txBody>
                  <a:tcPr marL="40439" marR="40439" marT="20219" marB="20219" anchor="ctr"/>
                </a:tc>
                <a:tc>
                  <a:txBody>
                    <a:bodyPr/>
                    <a:lstStyle/>
                    <a:p>
                      <a:pPr fontAlgn="base"/>
                      <a:r>
                        <a:rPr lang="en-US" sz="2000" dirty="0">
                          <a:effectLst/>
                          <a:latin typeface="Times New Roman" panose="02020603050405020304" pitchFamily="18" charset="0"/>
                          <a:cs typeface="Times New Roman" panose="02020603050405020304" pitchFamily="18" charset="0"/>
                        </a:rPr>
                        <a:t>Not a primary concern, focuses on accurate data retrieval</a:t>
                      </a:r>
                    </a:p>
                  </a:txBody>
                  <a:tcPr marL="40439" marR="40439" marT="20219" marB="20219" anchor="ctr"/>
                </a:tc>
                <a:tc>
                  <a:txBody>
                    <a:bodyPr/>
                    <a:lstStyle/>
                    <a:p>
                      <a:pPr fontAlgn="base"/>
                      <a:r>
                        <a:rPr lang="en-US" sz="2000" dirty="0">
                          <a:effectLst/>
                          <a:latin typeface="Times New Roman" panose="02020603050405020304" pitchFamily="18" charset="0"/>
                          <a:cs typeface="Times New Roman" panose="02020603050405020304" pitchFamily="18" charset="0"/>
                        </a:rPr>
                        <a:t>Employ relevance ranking algorithms to rank documents based on relevance to query</a:t>
                      </a:r>
                    </a:p>
                  </a:txBody>
                  <a:tcPr marL="40439" marR="40439" marT="20219" marB="20219" anchor="ctr"/>
                </a:tc>
                <a:extLst>
                  <a:ext uri="{0D108BD9-81ED-4DB2-BD59-A6C34878D82A}">
                    <a16:rowId xmlns:a16="http://schemas.microsoft.com/office/drawing/2014/main" val="736068301"/>
                  </a:ext>
                </a:extLst>
              </a:tr>
            </a:tbl>
          </a:graphicData>
        </a:graphic>
      </p:graphicFrame>
    </p:spTree>
    <p:extLst>
      <p:ext uri="{BB962C8B-B14F-4D97-AF65-F5344CB8AC3E}">
        <p14:creationId xmlns:p14="http://schemas.microsoft.com/office/powerpoint/2010/main" val="2596544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151489-87B9-8979-7A85-A6B40EAD63C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27894C6F-797D-A4B6-05BE-E571D280613A}"/>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Data Structure:</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Typically manage structured data, where the information is organized into tables, rows, and columns, often with predefined data types.</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Primarily deal with unstructured or semi-structured data, such as text documents, web pages, or multimedia content.</a:t>
            </a:r>
          </a:p>
          <a:p>
            <a:pPr algn="l">
              <a:buFont typeface="+mj-lt"/>
              <a:buAutoNum type="arabicPeriod"/>
            </a:pPr>
            <a:r>
              <a:rPr lang="en-US" altLang="zh-CN" b="1" i="0" dirty="0">
                <a:solidFill>
                  <a:srgbClr val="374151"/>
                </a:solidFill>
                <a:effectLst/>
                <a:latin typeface="Söhne"/>
              </a:rPr>
              <a:t>Querying:</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Utilize precise querying, often using SQL, where users specify exact criteria, and the system returns exact matches.</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Queries are often not precise and may consist of natural language or a few keywords. The system then retrieves documents that are estimated to be relevant to the query.</a:t>
            </a:r>
          </a:p>
          <a:p>
            <a:endParaRPr lang="zh-CN" altLang="en-US" dirty="0"/>
          </a:p>
        </p:txBody>
      </p:sp>
    </p:spTree>
    <p:extLst>
      <p:ext uri="{BB962C8B-B14F-4D97-AF65-F5344CB8AC3E}">
        <p14:creationId xmlns:p14="http://schemas.microsoft.com/office/powerpoint/2010/main" val="1465593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C68F0D-7E8F-0CB8-1045-03384E75F69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E959237-188A-600B-7BFE-0A5CD91A0B94}"/>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Matching and Retrieval:</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Retrieve data based on exact matches, and the results are typically either correct or incorrect based on the query.</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Employ probabilistic, statistical, or linguistic techniques to retrieve items that are likely to be relevant to the user's query, even without exact matching.</a:t>
            </a:r>
          </a:p>
          <a:p>
            <a:pPr algn="l">
              <a:buFont typeface="+mj-lt"/>
              <a:buAutoNum type="arabicPeriod"/>
            </a:pPr>
            <a:r>
              <a:rPr lang="en-US" altLang="zh-CN" b="1" i="0" dirty="0">
                <a:solidFill>
                  <a:srgbClr val="374151"/>
                </a:solidFill>
                <a:effectLst/>
                <a:latin typeface="Söhne"/>
              </a:rPr>
              <a:t>Relevance:</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Relevance is typically binary; data either matches the query criteria or it doesn’t.</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Relevance is often probabilistic and graded, meaning the system retrieves items based on a degree of relevance to the query.</a:t>
            </a:r>
          </a:p>
          <a:p>
            <a:endParaRPr lang="zh-CN" altLang="en-US" dirty="0"/>
          </a:p>
        </p:txBody>
      </p:sp>
    </p:spTree>
    <p:extLst>
      <p:ext uri="{BB962C8B-B14F-4D97-AF65-F5344CB8AC3E}">
        <p14:creationId xmlns:p14="http://schemas.microsoft.com/office/powerpoint/2010/main" val="55105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BFC181-DC36-C1C0-A458-3D5E45B599F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8F80743-EB0B-448E-F8B5-BFE7BDBD9DDB}"/>
              </a:ext>
            </a:extLst>
          </p:cNvPr>
          <p:cNvSpPr>
            <a:spLocks noGrp="1"/>
          </p:cNvSpPr>
          <p:nvPr>
            <p:ph idx="1"/>
          </p:nvPr>
        </p:nvSpPr>
        <p:spPr/>
        <p:txBody>
          <a:bodyPr/>
          <a:lstStyle/>
          <a:p>
            <a:pPr algn="l">
              <a:buFont typeface="+mj-lt"/>
              <a:buAutoNum type="arabicPeriod"/>
            </a:pPr>
            <a:r>
              <a:rPr lang="en-US" altLang="zh-CN" b="1" i="0" dirty="0">
                <a:solidFill>
                  <a:srgbClr val="374151"/>
                </a:solidFill>
                <a:effectLst/>
                <a:latin typeface="Söhne"/>
              </a:rPr>
              <a:t>Schema:</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Generally require a predefined schema that outlines the structure of the data.</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May not require a predefined schema and can handle data with varying structures.</a:t>
            </a:r>
          </a:p>
          <a:p>
            <a:pPr algn="l">
              <a:buFont typeface="+mj-lt"/>
              <a:buAutoNum type="arabicPeriod"/>
            </a:pPr>
            <a:r>
              <a:rPr lang="en-US" altLang="zh-CN" b="1" i="0" dirty="0">
                <a:solidFill>
                  <a:srgbClr val="374151"/>
                </a:solidFill>
                <a:effectLst/>
                <a:latin typeface="Söhne"/>
              </a:rPr>
              <a:t>Scalability and Size:</a:t>
            </a:r>
            <a:endParaRPr lang="en-US" altLang="zh-CN" b="0" i="0" dirty="0">
              <a:solidFill>
                <a:srgbClr val="374151"/>
              </a:solidFill>
              <a:effectLst/>
              <a:latin typeface="Söhne"/>
            </a:endParaRPr>
          </a:p>
          <a:p>
            <a:pPr marL="742950" lvl="1" indent="-285750" algn="l">
              <a:buFont typeface="+mj-lt"/>
              <a:buAutoNum type="arabicPeriod"/>
            </a:pPr>
            <a:r>
              <a:rPr lang="en-US" altLang="zh-CN" b="1" i="0" dirty="0">
                <a:solidFill>
                  <a:srgbClr val="374151"/>
                </a:solidFill>
                <a:effectLst/>
                <a:latin typeface="Söhne"/>
              </a:rPr>
              <a:t>Database Systems:</a:t>
            </a:r>
            <a:r>
              <a:rPr lang="en-US" altLang="zh-CN" b="0" i="0" dirty="0">
                <a:solidFill>
                  <a:srgbClr val="374151"/>
                </a:solidFill>
                <a:effectLst/>
                <a:latin typeface="Söhne"/>
              </a:rPr>
              <a:t> While they can be quite large and complex, traditional database systems might not be designed to handle the vast scale of data seen in some IR contexts.</a:t>
            </a:r>
          </a:p>
          <a:p>
            <a:pPr marL="742950" lvl="1" indent="-285750" algn="l">
              <a:buFont typeface="+mj-lt"/>
              <a:buAutoNum type="arabicPeriod"/>
            </a:pPr>
            <a:r>
              <a:rPr lang="en-US" altLang="zh-CN" b="1" i="0" dirty="0">
                <a:solidFill>
                  <a:srgbClr val="374151"/>
                </a:solidFill>
                <a:effectLst/>
                <a:latin typeface="Söhne"/>
              </a:rPr>
              <a:t>IR Systems:</a:t>
            </a:r>
            <a:r>
              <a:rPr lang="en-US" altLang="zh-CN" b="0" i="0" dirty="0">
                <a:solidFill>
                  <a:srgbClr val="374151"/>
                </a:solidFill>
                <a:effectLst/>
                <a:latin typeface="Söhne"/>
              </a:rPr>
              <a:t> Often designed to handle extremely large-scale data, such as the entire web, and must efficiently retrieve relevant documents from massive datasets.</a:t>
            </a:r>
          </a:p>
          <a:p>
            <a:endParaRPr lang="zh-CN" altLang="en-US" dirty="0"/>
          </a:p>
        </p:txBody>
      </p:sp>
    </p:spTree>
    <p:extLst>
      <p:ext uri="{BB962C8B-B14F-4D97-AF65-F5344CB8AC3E}">
        <p14:creationId xmlns:p14="http://schemas.microsoft.com/office/powerpoint/2010/main" val="1050392226"/>
      </p:ext>
    </p:extLst>
  </p:cSld>
  <p:clrMapOvr>
    <a:masterClrMapping/>
  </p:clrMapOvr>
</p:sld>
</file>

<file path=ppt/theme/theme1.xml><?xml version="1.0" encoding="utf-8"?>
<a:theme xmlns:a="http://schemas.openxmlformats.org/drawingml/2006/main" name="自定义">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809_TF22712842" id="{F5B7AB07-F859-4656-A1C1-DAFCFA0ACA4B}" vid="{A6E2497D-935A-4CFD-B9FD-6DCB15FA68BF}"/>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{BAA2630F-BFD2-48BA-8048-BC5B8960798F}tf22712842_win32</Template>
  <TotalTime>19</TotalTime>
  <Words>3611</Words>
  <Application>Microsoft Office PowerPoint</Application>
  <PresentationFormat>宽屏</PresentationFormat>
  <Paragraphs>252</Paragraphs>
  <Slides>41</Slides>
  <Notes>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41</vt:i4>
      </vt:variant>
    </vt:vector>
  </HeadingPairs>
  <TitlesOfParts>
    <vt:vector size="47" baseType="lpstr">
      <vt:lpstr>Microsoft YaHei UI</vt:lpstr>
      <vt:lpstr>Söhne</vt:lpstr>
      <vt:lpstr>Arial</vt:lpstr>
      <vt:lpstr>Calibri</vt:lpstr>
      <vt:lpstr>Times New Roman</vt:lpstr>
      <vt:lpstr>自定义</vt:lpstr>
      <vt:lpstr>Tutorial 11</vt:lpstr>
      <vt:lpstr>Topic 1</vt:lpstr>
      <vt:lpstr>Topic 1</vt:lpstr>
      <vt:lpstr>Topic 1</vt:lpstr>
      <vt:lpstr>Topic 1</vt:lpstr>
      <vt:lpstr>PowerPoint 演示文稿</vt:lpstr>
      <vt:lpstr>PowerPoint 演示文稿</vt:lpstr>
      <vt:lpstr>PowerPoint 演示文稿</vt:lpstr>
      <vt:lpstr>PowerPoint 演示文稿</vt:lpstr>
      <vt:lpstr>PowerPoint 演示文稿</vt:lpstr>
      <vt:lpstr>Topic 2</vt:lpstr>
      <vt:lpstr>Topic 2</vt:lpstr>
      <vt:lpstr>Topic 2</vt:lpstr>
      <vt:lpstr>Topic 2</vt:lpstr>
      <vt:lpstr>Topic 2</vt:lpstr>
      <vt:lpstr>Topic 2</vt:lpstr>
      <vt:lpstr>Retrieval Models in Information Retrieval (IR) Systems:</vt:lpstr>
      <vt:lpstr>Topic 2</vt:lpstr>
      <vt:lpstr>Topic 2</vt:lpstr>
      <vt:lpstr>Types of Queries in IR Systems:</vt:lpstr>
      <vt:lpstr>Types of Queries in IR Systems:</vt:lpstr>
      <vt:lpstr>Types of Queries in IR Systems:</vt:lpstr>
      <vt:lpstr>Topic 3</vt:lpstr>
      <vt:lpstr>Topic 3</vt:lpstr>
      <vt:lpstr>Topic 3</vt:lpstr>
      <vt:lpstr>PowerPoint 演示文稿</vt:lpstr>
      <vt:lpstr>Topic 3</vt:lpstr>
      <vt:lpstr>Topic 3</vt:lpstr>
      <vt:lpstr>Topic 4</vt:lpstr>
      <vt:lpstr>Topic 4</vt:lpstr>
      <vt:lpstr>Topic 4</vt:lpstr>
      <vt:lpstr>Topic 4</vt:lpstr>
      <vt:lpstr>Topic 4</vt:lpstr>
      <vt:lpstr>Topic 4</vt:lpstr>
      <vt:lpstr>Topic 4</vt:lpstr>
      <vt:lpstr>Topic 5</vt:lpstr>
      <vt:lpstr>Topic 5</vt:lpstr>
      <vt:lpstr>Topic 5</vt:lpstr>
      <vt:lpstr>Topic 6</vt:lpstr>
      <vt:lpstr>Topic 6</vt:lpstr>
      <vt:lpstr>标题 Lorem Ipsum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Tutorial 11</dc:title>
  <dc:creator>Yunfei Li</dc:creator>
  <cp:lastModifiedBy>Yunfei Li</cp:lastModifiedBy>
  <cp:revision>1</cp:revision>
  <dcterms:created xsi:type="dcterms:W3CDTF">2023-10-13T05:10:54Z</dcterms:created>
  <dcterms:modified xsi:type="dcterms:W3CDTF">2024-05-15T08:04:39Z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