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31"/>
  </p:notesMasterIdLst>
  <p:handoutMasterIdLst>
    <p:handoutMasterId r:id="rId32"/>
  </p:handoutMasterIdLst>
  <p:sldIdLst>
    <p:sldId id="298" r:id="rId5"/>
    <p:sldId id="304" r:id="rId6"/>
    <p:sldId id="302" r:id="rId7"/>
    <p:sldId id="305" r:id="rId8"/>
    <p:sldId id="327" r:id="rId9"/>
    <p:sldId id="328" r:id="rId10"/>
    <p:sldId id="329" r:id="rId11"/>
    <p:sldId id="330" r:id="rId12"/>
    <p:sldId id="332" r:id="rId13"/>
    <p:sldId id="331" r:id="rId14"/>
    <p:sldId id="333" r:id="rId15"/>
    <p:sldId id="334" r:id="rId16"/>
    <p:sldId id="313" r:id="rId17"/>
    <p:sldId id="318" r:id="rId18"/>
    <p:sldId id="319" r:id="rId19"/>
    <p:sldId id="335" r:id="rId20"/>
    <p:sldId id="336" r:id="rId21"/>
    <p:sldId id="337" r:id="rId22"/>
    <p:sldId id="323" r:id="rId23"/>
    <p:sldId id="322" r:id="rId24"/>
    <p:sldId id="314" r:id="rId25"/>
    <p:sldId id="315" r:id="rId26"/>
    <p:sldId id="316" r:id="rId27"/>
    <p:sldId id="324" r:id="rId28"/>
    <p:sldId id="325" r:id="rId29"/>
    <p:sldId id="326" r:id="rId30"/>
  </p:sldIdLst>
  <p:sldSz cx="12192000" cy="6858000"/>
  <p:notesSz cx="6858000" cy="9144000"/>
  <p:defaultTextStyle>
    <a:defPPr rtl="0">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2497816-2D32-4F6D-9049-DD60F0BBD8D7}" v="1" dt="2024-04-04T04:41:33.070"/>
  </p1510:revLst>
</p1510:revInfo>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14" autoAdjust="0"/>
    <p:restoredTop sz="89427" autoAdjust="0"/>
  </p:normalViewPr>
  <p:slideViewPr>
    <p:cSldViewPr snapToGrid="0">
      <p:cViewPr varScale="1">
        <p:scale>
          <a:sx n="74" d="100"/>
          <a:sy n="74" d="100"/>
        </p:scale>
        <p:origin x="994" y="77"/>
      </p:cViewPr>
      <p:guideLst/>
    </p:cSldViewPr>
  </p:slideViewPr>
  <p:notesTextViewPr>
    <p:cViewPr>
      <p:scale>
        <a:sx n="1" d="1"/>
        <a:sy n="1" d="1"/>
      </p:scale>
      <p:origin x="0" y="0"/>
    </p:cViewPr>
  </p:notesTextViewPr>
  <p:notesViewPr>
    <p:cSldViewPr snapToGrid="0">
      <p:cViewPr varScale="1">
        <p:scale>
          <a:sx n="87" d="100"/>
          <a:sy n="87" d="100"/>
        </p:scale>
        <p:origin x="3840" y="9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38"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handoutMaster" Target="handoutMasters/handoutMaster1.xml"/><Relationship Id="rId37"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laude Frye" userId="4099b47e18cb8692" providerId="LiveId" clId="{92497816-2D32-4F6D-9049-DD60F0BBD8D7}"/>
    <pc:docChg chg="undo custSel addSld delSld modSld">
      <pc:chgData name="Claude Frye" userId="4099b47e18cb8692" providerId="LiveId" clId="{92497816-2D32-4F6D-9049-DD60F0BBD8D7}" dt="2024-04-04T05:10:07.687" v="13" actId="478"/>
      <pc:docMkLst>
        <pc:docMk/>
      </pc:docMkLst>
      <pc:sldChg chg="addSp delSp modSp mod">
        <pc:chgData name="Claude Frye" userId="4099b47e18cb8692" providerId="LiveId" clId="{92497816-2D32-4F6D-9049-DD60F0BBD8D7}" dt="2024-04-04T05:10:07.687" v="13" actId="478"/>
        <pc:sldMkLst>
          <pc:docMk/>
          <pc:sldMk cId="3663641762" sldId="326"/>
        </pc:sldMkLst>
        <pc:spChg chg="del">
          <ac:chgData name="Claude Frye" userId="4099b47e18cb8692" providerId="LiveId" clId="{92497816-2D32-4F6D-9049-DD60F0BBD8D7}" dt="2024-04-04T05:10:03.421" v="12" actId="478"/>
          <ac:spMkLst>
            <pc:docMk/>
            <pc:sldMk cId="3663641762" sldId="326"/>
            <ac:spMk id="3" creationId="{7BFF84BA-06B9-BB69-F047-76264D74F688}"/>
          </ac:spMkLst>
        </pc:spChg>
        <pc:spChg chg="del">
          <ac:chgData name="Claude Frye" userId="4099b47e18cb8692" providerId="LiveId" clId="{92497816-2D32-4F6D-9049-DD60F0BBD8D7}" dt="2024-04-04T05:10:07.687" v="13" actId="478"/>
          <ac:spMkLst>
            <pc:docMk/>
            <pc:sldMk cId="3663641762" sldId="326"/>
            <ac:spMk id="5" creationId="{7848C503-1A51-C1C1-7DE7-B2CF6C12E0D6}"/>
          </ac:spMkLst>
        </pc:spChg>
        <pc:spChg chg="add mod">
          <ac:chgData name="Claude Frye" userId="4099b47e18cb8692" providerId="LiveId" clId="{92497816-2D32-4F6D-9049-DD60F0BBD8D7}" dt="2024-04-04T05:10:03.421" v="12" actId="478"/>
          <ac:spMkLst>
            <pc:docMk/>
            <pc:sldMk cId="3663641762" sldId="326"/>
            <ac:spMk id="6" creationId="{46062071-1B29-76D6-9FAE-9BFBC344E9DA}"/>
          </ac:spMkLst>
        </pc:spChg>
      </pc:sldChg>
      <pc:sldChg chg="modNotesTx">
        <pc:chgData name="Claude Frye" userId="4099b47e18cb8692" providerId="LiveId" clId="{92497816-2D32-4F6D-9049-DD60F0BBD8D7}" dt="2024-04-04T04:02:45.635" v="0"/>
        <pc:sldMkLst>
          <pc:docMk/>
          <pc:sldMk cId="592641298" sldId="334"/>
        </pc:sldMkLst>
      </pc:sldChg>
      <pc:sldChg chg="addSp delSp modSp add del mod modNotesTx">
        <pc:chgData name="Claude Frye" userId="4099b47e18cb8692" providerId="LiveId" clId="{92497816-2D32-4F6D-9049-DD60F0BBD8D7}" dt="2024-04-04T05:09:30.678" v="11" actId="47"/>
        <pc:sldMkLst>
          <pc:docMk/>
          <pc:sldMk cId="402676202" sldId="338"/>
        </pc:sldMkLst>
        <pc:spChg chg="del">
          <ac:chgData name="Claude Frye" userId="4099b47e18cb8692" providerId="LiveId" clId="{92497816-2D32-4F6D-9049-DD60F0BBD8D7}" dt="2024-04-04T04:41:38.765" v="3" actId="478"/>
          <ac:spMkLst>
            <pc:docMk/>
            <pc:sldMk cId="402676202" sldId="338"/>
            <ac:spMk id="2" creationId="{C7BCD851-A7C8-8913-54E6-1AAA98A2695A}"/>
          </ac:spMkLst>
        </pc:spChg>
        <pc:spChg chg="mod">
          <ac:chgData name="Claude Frye" userId="4099b47e18cb8692" providerId="LiveId" clId="{92497816-2D32-4F6D-9049-DD60F0BBD8D7}" dt="2024-04-04T04:41:37.083" v="2" actId="6549"/>
          <ac:spMkLst>
            <pc:docMk/>
            <pc:sldMk cId="402676202" sldId="338"/>
            <ac:spMk id="3" creationId="{A89AB94A-95C3-E0B4-A862-E54E0D6434E3}"/>
          </ac:spMkLst>
        </pc:spChg>
        <pc:spChg chg="add del mod">
          <ac:chgData name="Claude Frye" userId="4099b47e18cb8692" providerId="LiveId" clId="{92497816-2D32-4F6D-9049-DD60F0BBD8D7}" dt="2024-04-04T04:41:40.110" v="4" actId="478"/>
          <ac:spMkLst>
            <pc:docMk/>
            <pc:sldMk cId="402676202" sldId="338"/>
            <ac:spMk id="6" creationId="{F6AC610E-5549-1972-F1C0-7033F26640B3}"/>
          </ac:spMkLst>
        </pc:spChg>
        <pc:spChg chg="add del mod">
          <ac:chgData name="Claude Frye" userId="4099b47e18cb8692" providerId="LiveId" clId="{92497816-2D32-4F6D-9049-DD60F0BBD8D7}" dt="2024-04-04T04:41:57.526" v="10" actId="22"/>
          <ac:spMkLst>
            <pc:docMk/>
            <pc:sldMk cId="402676202" sldId="338"/>
            <ac:spMk id="9" creationId="{594F7138-860D-C9B6-EA48-AC1C096B29CE}"/>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dirty="0">
              <a:latin typeface="Microsoft YaHei UI" panose="020B0503020204020204" pitchFamily="34" charset="-122"/>
              <a:ea typeface="Microsoft YaHei UI" panose="020B0503020204020204" pitchFamily="3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536886C-EAA0-4433-AD1E-431050B9C2A5}" type="datetime1">
              <a:rPr lang="zh-CN" altLang="en-US" smtClean="0">
                <a:latin typeface="Microsoft YaHei UI" panose="020B0503020204020204" pitchFamily="34" charset="-122"/>
                <a:ea typeface="Microsoft YaHei UI" panose="020B0503020204020204" pitchFamily="34" charset="-122"/>
              </a:rPr>
              <a:t>2024/4/4</a:t>
            </a:fld>
            <a:endParaRPr lang="zh-CN" altLang="en-US" dirty="0">
              <a:latin typeface="Microsoft YaHei UI" panose="020B0503020204020204" pitchFamily="34" charset="-122"/>
              <a:ea typeface="Microsoft YaHei UI" panose="020B0503020204020204" pitchFamily="3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dirty="0">
              <a:latin typeface="Microsoft YaHei UI" panose="020B0503020204020204" pitchFamily="34" charset="-122"/>
              <a:ea typeface="Microsoft YaHei UI" panose="020B0503020204020204" pitchFamily="3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0660F53-F593-4304-9BA9-1C2AC5E1624A}" type="slidenum">
              <a:rPr lang="en-US" altLang="zh-CN" smtClean="0">
                <a:latin typeface="Microsoft YaHei UI" panose="020B0503020204020204" pitchFamily="34" charset="-122"/>
                <a:ea typeface="Microsoft YaHei UI" panose="020B0503020204020204" pitchFamily="34" charset="-122"/>
              </a:rPr>
              <a:t>‹#›</a:t>
            </a:fld>
            <a:endParaRPr lang="zh-CN" altLang="en-US"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48467989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Microsoft YaHei UI" panose="020B0503020204020204" pitchFamily="34" charset="-122"/>
                <a:ea typeface="Microsoft YaHei UI" panose="020B0503020204020204" pitchFamily="34" charset="-122"/>
              </a:defRPr>
            </a:lvl1pPr>
          </a:lstStyle>
          <a:p>
            <a:endParaRPr lang="zh-CN" altLang="en-US" noProof="0"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Microsoft YaHei UI" panose="020B0503020204020204" pitchFamily="34" charset="-122"/>
                <a:ea typeface="Microsoft YaHei UI" panose="020B0503020204020204" pitchFamily="34" charset="-122"/>
              </a:defRPr>
            </a:lvl1pPr>
          </a:lstStyle>
          <a:p>
            <a:fld id="{91A2638A-5E4A-4D0D-917D-137EA8DF3340}" type="datetime1">
              <a:rPr lang="en-US" altLang="zh-CN" noProof="0" smtClean="0"/>
              <a:t>4/4/2024</a:t>
            </a:fld>
            <a:endParaRPr lang="zh-CN" altLang="en-US" noProof="0"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noProof="0" dirty="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zh-CN" altLang="en-US" noProof="0" dirty="0"/>
              <a:t>单击此处编辑母版文本样式</a:t>
            </a:r>
          </a:p>
          <a:p>
            <a:pPr lvl="1"/>
            <a:r>
              <a:rPr lang="zh-CN" altLang="en-US" noProof="0" dirty="0"/>
              <a:t>第二级</a:t>
            </a:r>
          </a:p>
          <a:p>
            <a:pPr lvl="2"/>
            <a:r>
              <a:rPr lang="zh-CN" altLang="en-US" noProof="0" dirty="0"/>
              <a:t>第三级</a:t>
            </a:r>
          </a:p>
          <a:p>
            <a:pPr lvl="3"/>
            <a:r>
              <a:rPr lang="zh-CN" altLang="en-US" noProof="0" dirty="0"/>
              <a:t>第四级</a:t>
            </a:r>
          </a:p>
          <a:p>
            <a:pPr lvl="4"/>
            <a:r>
              <a:rPr lang="zh-CN" altLang="en-US" noProof="0" dirty="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Microsoft YaHei UI" panose="020B0503020204020204" pitchFamily="34" charset="-122"/>
                <a:ea typeface="Microsoft YaHei UI" panose="020B0503020204020204" pitchFamily="34" charset="-122"/>
              </a:defRPr>
            </a:lvl1pPr>
          </a:lstStyle>
          <a:p>
            <a:endParaRPr lang="zh-CN" altLang="en-US" noProof="0"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Microsoft YaHei UI" panose="020B0503020204020204" pitchFamily="34" charset="-122"/>
                <a:ea typeface="Microsoft YaHei UI" panose="020B0503020204020204" pitchFamily="34" charset="-122"/>
              </a:defRPr>
            </a:lvl1pPr>
          </a:lstStyle>
          <a:p>
            <a:fld id="{0BCA1830-8ACC-4872-9C09-B98521B5BF71}" type="slidenum">
              <a:rPr lang="en-US" altLang="zh-CN" noProof="0" smtClean="0"/>
              <a:pPr/>
              <a:t>‹#›</a:t>
            </a:fld>
            <a:endParaRPr lang="zh-CN" altLang="en-US" noProof="0" dirty="0"/>
          </a:p>
        </p:txBody>
      </p:sp>
    </p:spTree>
    <p:extLst>
      <p:ext uri="{BB962C8B-B14F-4D97-AF65-F5344CB8AC3E}">
        <p14:creationId xmlns:p14="http://schemas.microsoft.com/office/powerpoint/2010/main" val="1266119534"/>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1pPr>
    <a:lvl2pPr marL="4572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2pPr>
    <a:lvl3pPr marL="9144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3pPr>
    <a:lvl4pPr marL="13716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4pPr>
    <a:lvl5pPr marL="18288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10"/>
          </p:nvPr>
        </p:nvSpPr>
        <p:spPr/>
        <p:txBody>
          <a:bodyPr/>
          <a:lstStyle/>
          <a:p>
            <a:fld id="{0BCA1830-8ACC-4872-9C09-B98521B5BF71}" type="slidenum">
              <a:rPr lang="en-US" altLang="zh-CN" smtClean="0">
                <a:latin typeface="Microsoft YaHei UI" panose="020B0503020204020204" pitchFamily="34" charset="-122"/>
                <a:ea typeface="Microsoft YaHei UI" panose="020B0503020204020204" pitchFamily="34" charset="-122"/>
              </a:rPr>
              <a:t>1</a:t>
            </a:fld>
            <a:endParaRPr lang="zh-CN" altLang="en-US"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22561543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buFont typeface="+mj-lt"/>
              <a:buAutoNum type="arabicPeriod"/>
            </a:pPr>
            <a:r>
              <a:rPr lang="en-US" altLang="zh-CN" b="1" i="0" dirty="0">
                <a:solidFill>
                  <a:srgbClr val="ECECEC"/>
                </a:solidFill>
                <a:effectLst/>
                <a:latin typeface="Söhne"/>
              </a:rPr>
              <a:t>Incomplete Information</a:t>
            </a:r>
            <a:r>
              <a:rPr lang="en-US" altLang="zh-CN" b="0" i="0" dirty="0">
                <a:solidFill>
                  <a:srgbClr val="ECECEC"/>
                </a:solidFill>
                <a:effectLst/>
                <a:latin typeface="Söhne"/>
              </a:rPr>
              <a:t>: The current state of a relation may not represent all possible tuples that could exist within that relation. Functional dependencies are meant to be universally true, regardless of the current set of tuples.</a:t>
            </a:r>
          </a:p>
          <a:p>
            <a:pPr algn="l">
              <a:buFont typeface="+mj-lt"/>
              <a:buAutoNum type="arabicPeriod"/>
            </a:pPr>
            <a:r>
              <a:rPr lang="en-US" altLang="zh-CN" b="1" i="0" dirty="0">
                <a:solidFill>
                  <a:srgbClr val="ECECEC"/>
                </a:solidFill>
                <a:effectLst/>
                <a:latin typeface="Söhne"/>
              </a:rPr>
              <a:t>Coincidental Truths</a:t>
            </a:r>
            <a:r>
              <a:rPr lang="en-US" altLang="zh-CN" b="0" i="0" dirty="0">
                <a:solidFill>
                  <a:srgbClr val="ECECEC"/>
                </a:solidFill>
                <a:effectLst/>
                <a:latin typeface="Söhne"/>
              </a:rPr>
              <a:t>: The data in a given state might accidentally comply with a certain dependency, but that compliance might not hold when new data is added or existing data is updated.</a:t>
            </a:r>
          </a:p>
          <a:p>
            <a:pPr algn="l">
              <a:buFont typeface="+mj-lt"/>
              <a:buAutoNum type="arabicPeriod"/>
            </a:pPr>
            <a:r>
              <a:rPr lang="en-US" altLang="zh-CN" b="1" i="0" dirty="0">
                <a:solidFill>
                  <a:srgbClr val="ECECEC"/>
                </a:solidFill>
                <a:effectLst/>
                <a:latin typeface="Söhne"/>
              </a:rPr>
              <a:t>Misrepresentation of Business Rules</a:t>
            </a:r>
            <a:r>
              <a:rPr lang="en-US" altLang="zh-CN" b="0" i="0" dirty="0">
                <a:solidFill>
                  <a:srgbClr val="ECECEC"/>
                </a:solidFill>
                <a:effectLst/>
                <a:latin typeface="Söhne"/>
              </a:rPr>
              <a:t>: Functional dependencies are meant to model business rules or constraints that are inherent to the concepts being modeled, not to the particular instances of data currently in the database.</a:t>
            </a:r>
          </a:p>
          <a:p>
            <a:pPr algn="l">
              <a:buFont typeface="+mj-lt"/>
              <a:buAutoNum type="arabicPeriod"/>
            </a:pPr>
            <a:r>
              <a:rPr lang="en-US" altLang="zh-CN" b="1" i="0" dirty="0">
                <a:solidFill>
                  <a:srgbClr val="ECECEC"/>
                </a:solidFill>
                <a:effectLst/>
                <a:latin typeface="Söhne"/>
              </a:rPr>
              <a:t>Assumption of Static Data</a:t>
            </a:r>
            <a:r>
              <a:rPr lang="en-US" altLang="zh-CN" b="0" i="0" dirty="0">
                <a:solidFill>
                  <a:srgbClr val="ECECEC"/>
                </a:solidFill>
                <a:effectLst/>
                <a:latin typeface="Söhne"/>
              </a:rPr>
              <a:t>: Inferring dependencies assumes that data is static and that the dependencies will continue to hold true as the database evolves, which is not generally the case.</a:t>
            </a:r>
          </a:p>
          <a:p>
            <a:pPr algn="l">
              <a:buFont typeface="+mj-lt"/>
              <a:buAutoNum type="arabicPeriod"/>
            </a:pPr>
            <a:r>
              <a:rPr lang="en-US" altLang="zh-CN" b="1" i="0" dirty="0">
                <a:solidFill>
                  <a:srgbClr val="ECECEC"/>
                </a:solidFill>
                <a:effectLst/>
                <a:latin typeface="Söhne"/>
              </a:rPr>
              <a:t>Hidden Violations</a:t>
            </a:r>
            <a:r>
              <a:rPr lang="en-US" altLang="zh-CN" b="0" i="0" dirty="0">
                <a:solidFill>
                  <a:srgbClr val="ECECEC"/>
                </a:solidFill>
                <a:effectLst/>
                <a:latin typeface="Söhne"/>
              </a:rPr>
              <a:t>: Even if no violations of a potential functional dependency are visible in the current state, there may be unseen violations that could occur in other valid states of the relation.</a:t>
            </a:r>
          </a:p>
          <a:p>
            <a:endParaRPr lang="zh-CN" altLang="en-US" dirty="0"/>
          </a:p>
        </p:txBody>
      </p:sp>
      <p:sp>
        <p:nvSpPr>
          <p:cNvPr id="4" name="灯片编号占位符 3"/>
          <p:cNvSpPr>
            <a:spLocks noGrp="1"/>
          </p:cNvSpPr>
          <p:nvPr>
            <p:ph type="sldNum" sz="quarter" idx="5"/>
          </p:nvPr>
        </p:nvSpPr>
        <p:spPr/>
        <p:txBody>
          <a:bodyPr/>
          <a:lstStyle/>
          <a:p>
            <a:fld id="{0BCA1830-8ACC-4872-9C09-B98521B5BF71}" type="slidenum">
              <a:rPr lang="en-US" altLang="zh-CN" noProof="0" smtClean="0"/>
              <a:pPr/>
              <a:t>12</a:t>
            </a:fld>
            <a:endParaRPr lang="zh-CN" altLang="en-US" noProof="0" dirty="0"/>
          </a:p>
        </p:txBody>
      </p:sp>
    </p:spTree>
    <p:extLst>
      <p:ext uri="{BB962C8B-B14F-4D97-AF65-F5344CB8AC3E}">
        <p14:creationId xmlns:p14="http://schemas.microsoft.com/office/powerpoint/2010/main" val="40853615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1800" b="0" i="0" u="none" strike="noStrike" baseline="0" dirty="0">
                <a:solidFill>
                  <a:srgbClr val="000000"/>
                </a:solidFill>
                <a:latin typeface="Arial" panose="020B0604020202020204" pitchFamily="34" charset="0"/>
              </a:rPr>
              <a:t>(a) BCNF normalization of LOTS 1A with the functional dependency FD2 being lost in the decomposition. (b) A schematic relation with FDs; it is in 3NF, but not in BCNF due to the FD </a:t>
            </a:r>
            <a:r>
              <a:rPr lang="en-US" altLang="zh-CN" sz="1800" b="0" i="1" u="none" strike="noStrike" baseline="0" dirty="0">
                <a:solidFill>
                  <a:srgbClr val="000000"/>
                </a:solidFill>
                <a:latin typeface="Arial" panose="020B0604020202020204" pitchFamily="34" charset="0"/>
              </a:rPr>
              <a:t>C</a:t>
            </a:r>
            <a:r>
              <a:rPr lang="en-US" altLang="zh-CN" sz="1800" b="1" i="0" u="none" strike="noStrike" baseline="0" dirty="0">
                <a:solidFill>
                  <a:srgbClr val="000000"/>
                </a:solidFill>
                <a:latin typeface="Arial" panose="020B0604020202020204" pitchFamily="34" charset="0"/>
              </a:rPr>
              <a:t>→ </a:t>
            </a:r>
            <a:r>
              <a:rPr lang="en-US" altLang="zh-CN" sz="1800" b="0" i="1" u="none" strike="noStrike" baseline="0" dirty="0">
                <a:solidFill>
                  <a:srgbClr val="000000"/>
                </a:solidFill>
                <a:latin typeface="Arial" panose="020B0604020202020204" pitchFamily="34" charset="0"/>
              </a:rPr>
              <a:t>B</a:t>
            </a:r>
            <a:endParaRPr lang="zh-CN" altLang="en-US" dirty="0"/>
          </a:p>
        </p:txBody>
      </p:sp>
      <p:sp>
        <p:nvSpPr>
          <p:cNvPr id="4" name="Slide Number Placeholder 3"/>
          <p:cNvSpPr>
            <a:spLocks noGrp="1"/>
          </p:cNvSpPr>
          <p:nvPr>
            <p:ph type="sldNum" sz="quarter" idx="5"/>
          </p:nvPr>
        </p:nvSpPr>
        <p:spPr/>
        <p:txBody>
          <a:bodyPr/>
          <a:lstStyle/>
          <a:p>
            <a:fld id="{0BCA1830-8ACC-4872-9C09-B98521B5BF71}" type="slidenum">
              <a:rPr lang="en-US" altLang="zh-CN" noProof="0" smtClean="0"/>
              <a:pPr/>
              <a:t>19</a:t>
            </a:fld>
            <a:endParaRPr lang="zh-CN" altLang="en-US" noProof="0" dirty="0"/>
          </a:p>
        </p:txBody>
      </p:sp>
    </p:spTree>
    <p:extLst>
      <p:ext uri="{BB962C8B-B14F-4D97-AF65-F5344CB8AC3E}">
        <p14:creationId xmlns:p14="http://schemas.microsoft.com/office/powerpoint/2010/main" val="5970210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altLang="zh-CN" b="0" i="0" dirty="0">
                <a:effectLst/>
                <a:latin typeface="Söhne"/>
              </a:rPr>
              <a:t>Issues:</a:t>
            </a:r>
          </a:p>
          <a:p>
            <a:pPr algn="l">
              <a:buFont typeface="Arial" panose="020B0604020202020204" pitchFamily="34" charset="0"/>
              <a:buChar char="•"/>
            </a:pPr>
            <a:r>
              <a:rPr lang="en-US" altLang="zh-CN" b="0" i="0" dirty="0">
                <a:solidFill>
                  <a:srgbClr val="D1D5DB"/>
                </a:solidFill>
                <a:effectLst/>
                <a:latin typeface="Söhne"/>
              </a:rPr>
              <a:t>Multiple courses are listed in a single field.</a:t>
            </a:r>
          </a:p>
          <a:p>
            <a:pPr algn="l">
              <a:buFont typeface="Arial" panose="020B0604020202020204" pitchFamily="34" charset="0"/>
              <a:buChar char="•"/>
            </a:pPr>
            <a:r>
              <a:rPr lang="en-US" altLang="zh-CN" b="0" i="0" dirty="0">
                <a:solidFill>
                  <a:srgbClr val="D1D5DB"/>
                </a:solidFill>
                <a:effectLst/>
                <a:latin typeface="Söhne"/>
              </a:rPr>
              <a:t>The Grade and Teacher are dependent not just on the </a:t>
            </a:r>
            <a:r>
              <a:rPr lang="en-US" altLang="zh-CN" b="0" i="0" dirty="0" err="1">
                <a:solidFill>
                  <a:srgbClr val="D1D5DB"/>
                </a:solidFill>
                <a:effectLst/>
                <a:latin typeface="Söhne"/>
              </a:rPr>
              <a:t>StudentID</a:t>
            </a:r>
            <a:r>
              <a:rPr lang="en-US" altLang="zh-CN" b="0" i="0" dirty="0">
                <a:solidFill>
                  <a:srgbClr val="D1D5DB"/>
                </a:solidFill>
                <a:effectLst/>
                <a:latin typeface="Söhne"/>
              </a:rPr>
              <a:t> but also on the Course.</a:t>
            </a:r>
          </a:p>
          <a:p>
            <a:endParaRPr lang="zh-CN" altLang="en-US" dirty="0"/>
          </a:p>
        </p:txBody>
      </p:sp>
      <p:sp>
        <p:nvSpPr>
          <p:cNvPr id="4" name="Slide Number Placeholder 3"/>
          <p:cNvSpPr>
            <a:spLocks noGrp="1"/>
          </p:cNvSpPr>
          <p:nvPr>
            <p:ph type="sldNum" sz="quarter" idx="5"/>
          </p:nvPr>
        </p:nvSpPr>
        <p:spPr/>
        <p:txBody>
          <a:bodyPr/>
          <a:lstStyle/>
          <a:p>
            <a:fld id="{0BCA1830-8ACC-4872-9C09-B98521B5BF71}" type="slidenum">
              <a:rPr lang="en-US" altLang="zh-CN" noProof="0" smtClean="0"/>
              <a:pPr/>
              <a:t>21</a:t>
            </a:fld>
            <a:endParaRPr lang="zh-CN" altLang="en-US" noProof="0" dirty="0"/>
          </a:p>
        </p:txBody>
      </p:sp>
    </p:spTree>
    <p:extLst>
      <p:ext uri="{BB962C8B-B14F-4D97-AF65-F5344CB8AC3E}">
        <p14:creationId xmlns:p14="http://schemas.microsoft.com/office/powerpoint/2010/main" val="7135343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altLang="zh-CN" b="0" i="0" dirty="0">
                <a:effectLst/>
                <a:latin typeface="Söhne"/>
              </a:rPr>
              <a:t>2NF (Second Normal Form)</a:t>
            </a:r>
          </a:p>
          <a:p>
            <a:pPr algn="l"/>
            <a:r>
              <a:rPr lang="en-US" altLang="zh-CN" b="0" i="0" dirty="0">
                <a:solidFill>
                  <a:srgbClr val="D1D5DB"/>
                </a:solidFill>
                <a:effectLst/>
                <a:latin typeface="Söhne"/>
              </a:rPr>
              <a:t>In 2NF, all non-key attributes must be fully functionally dependent on the primary key. In our case, let's assume that </a:t>
            </a:r>
            <a:r>
              <a:rPr lang="en-US" altLang="zh-CN" b="0" i="0" dirty="0" err="1">
                <a:solidFill>
                  <a:srgbClr val="D1D5DB"/>
                </a:solidFill>
                <a:effectLst/>
                <a:latin typeface="Söhne"/>
              </a:rPr>
              <a:t>StudentID</a:t>
            </a:r>
            <a:r>
              <a:rPr lang="en-US" altLang="zh-CN" b="0" i="0" dirty="0">
                <a:solidFill>
                  <a:srgbClr val="D1D5DB"/>
                </a:solidFill>
                <a:effectLst/>
                <a:latin typeface="Söhne"/>
              </a:rPr>
              <a:t> and Course together make the composite primary key. Grade and Teacher are dependent on both, so our table is already in 2NF.</a:t>
            </a:r>
          </a:p>
        </p:txBody>
      </p:sp>
      <p:sp>
        <p:nvSpPr>
          <p:cNvPr id="4" name="Slide Number Placeholder 3"/>
          <p:cNvSpPr>
            <a:spLocks noGrp="1"/>
          </p:cNvSpPr>
          <p:nvPr>
            <p:ph type="sldNum" sz="quarter" idx="5"/>
          </p:nvPr>
        </p:nvSpPr>
        <p:spPr/>
        <p:txBody>
          <a:bodyPr/>
          <a:lstStyle/>
          <a:p>
            <a:fld id="{0BCA1830-8ACC-4872-9C09-B98521B5BF71}" type="slidenum">
              <a:rPr lang="en-US" altLang="zh-CN" noProof="0" smtClean="0"/>
              <a:pPr/>
              <a:t>22</a:t>
            </a:fld>
            <a:endParaRPr lang="zh-CN" altLang="en-US" noProof="0" dirty="0"/>
          </a:p>
        </p:txBody>
      </p:sp>
    </p:spTree>
    <p:extLst>
      <p:ext uri="{BB962C8B-B14F-4D97-AF65-F5344CB8AC3E}">
        <p14:creationId xmlns:p14="http://schemas.microsoft.com/office/powerpoint/2010/main" val="6989601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b="0" i="0" dirty="0">
                <a:solidFill>
                  <a:srgbClr val="D1D5DB"/>
                </a:solidFill>
                <a:effectLst/>
                <a:latin typeface="Söhne"/>
              </a:rPr>
              <a:t>Since all our non-trivial functional dependencies now have a </a:t>
            </a:r>
            <a:r>
              <a:rPr lang="en-US" altLang="zh-CN" b="0" i="0" dirty="0" err="1">
                <a:solidFill>
                  <a:srgbClr val="D1D5DB"/>
                </a:solidFill>
                <a:effectLst/>
                <a:latin typeface="Söhne"/>
              </a:rPr>
              <a:t>superkey</a:t>
            </a:r>
            <a:r>
              <a:rPr lang="en-US" altLang="zh-CN" b="0" i="0" dirty="0">
                <a:solidFill>
                  <a:srgbClr val="D1D5DB"/>
                </a:solidFill>
                <a:effectLst/>
                <a:latin typeface="Söhne"/>
              </a:rPr>
              <a:t> on the left-hand side, our design is already in BCNF.</a:t>
            </a:r>
            <a:endParaRPr lang="zh-CN" altLang="en-US" dirty="0"/>
          </a:p>
        </p:txBody>
      </p:sp>
      <p:sp>
        <p:nvSpPr>
          <p:cNvPr id="4" name="Slide Number Placeholder 3"/>
          <p:cNvSpPr>
            <a:spLocks noGrp="1"/>
          </p:cNvSpPr>
          <p:nvPr>
            <p:ph type="sldNum" sz="quarter" idx="5"/>
          </p:nvPr>
        </p:nvSpPr>
        <p:spPr/>
        <p:txBody>
          <a:bodyPr/>
          <a:lstStyle/>
          <a:p>
            <a:fld id="{0BCA1830-8ACC-4872-9C09-B98521B5BF71}" type="slidenum">
              <a:rPr lang="en-US" altLang="zh-CN" noProof="0" smtClean="0"/>
              <a:pPr/>
              <a:t>23</a:t>
            </a:fld>
            <a:endParaRPr lang="zh-CN" altLang="en-US" noProof="0" dirty="0"/>
          </a:p>
        </p:txBody>
      </p:sp>
    </p:spTree>
    <p:extLst>
      <p:ext uri="{BB962C8B-B14F-4D97-AF65-F5344CB8AC3E}">
        <p14:creationId xmlns:p14="http://schemas.microsoft.com/office/powerpoint/2010/main" val="27956711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zh-CN" altLang="en-US" sz="1800" b="0" i="0" u="none" strike="noStrike" baseline="0" dirty="0">
              <a:solidFill>
                <a:srgbClr val="000000"/>
              </a:solidFill>
              <a:latin typeface="Times New Roman" panose="02020603050405020304" pitchFamily="18" charset="0"/>
            </a:endParaRPr>
          </a:p>
          <a:p>
            <a:r>
              <a:rPr lang="en-US" altLang="zh-CN" sz="1800" b="0" i="0" u="none" strike="noStrike" baseline="0" dirty="0">
                <a:solidFill>
                  <a:srgbClr val="000000"/>
                </a:solidFill>
                <a:latin typeface="Times New Roman" panose="02020603050405020304" pitchFamily="18" charset="0"/>
              </a:rPr>
              <a:t> In EMP_PROJ, the </a:t>
            </a:r>
            <a:r>
              <a:rPr lang="en-US" altLang="zh-CN" sz="1800" b="1" i="0" u="none" strike="noStrike" baseline="0" dirty="0">
                <a:solidFill>
                  <a:srgbClr val="000000"/>
                </a:solidFill>
                <a:latin typeface="Times New Roman" panose="02020603050405020304" pitchFamily="18" charset="0"/>
              </a:rPr>
              <a:t>partial dependencies {SSN}-&gt;{ENAME} and {PNUMBER}-&gt;{PNAME, PLOCATION} can cause anomalies. </a:t>
            </a:r>
            <a:r>
              <a:rPr lang="en-US" altLang="zh-CN" sz="1800" b="0" i="0" u="none" strike="noStrike" baseline="0" dirty="0">
                <a:solidFill>
                  <a:srgbClr val="000000"/>
                </a:solidFill>
                <a:latin typeface="Times New Roman" panose="02020603050405020304" pitchFamily="18" charset="0"/>
              </a:rPr>
              <a:t>For example, if a PROJECT temporarily has no EMPLOYEEs working on it, its information (PNAME, PNUMBER, PLOCATION) will not be represented in the database when the last EMPLOYEE working on it is removed (deletion anomaly). A new PROJECT cannot be added unless at least one EMPLOYEE is assigned to work on it (insertion anomaly).</a:t>
            </a:r>
          </a:p>
          <a:p>
            <a:r>
              <a:rPr lang="en-US" altLang="zh-CN" sz="1800" b="0" i="0" u="none" strike="noStrike" baseline="0" dirty="0">
                <a:solidFill>
                  <a:srgbClr val="000000"/>
                </a:solidFill>
                <a:latin typeface="Times New Roman" panose="02020603050405020304" pitchFamily="18" charset="0"/>
              </a:rPr>
              <a:t> </a:t>
            </a:r>
            <a:r>
              <a:rPr lang="en-US" altLang="zh-CN" sz="1800" b="1" i="0" u="none" strike="noStrike" baseline="0" dirty="0">
                <a:solidFill>
                  <a:srgbClr val="000000"/>
                </a:solidFill>
                <a:latin typeface="Times New Roman" panose="02020603050405020304" pitchFamily="18" charset="0"/>
              </a:rPr>
              <a:t>Inserting a new tuple relating an existing EMPLOYEE to an existing PROJECT requires checking both partial dependencies</a:t>
            </a:r>
            <a:r>
              <a:rPr lang="en-US" altLang="zh-CN" sz="1800" b="0" i="0" u="none" strike="noStrike" baseline="0" dirty="0">
                <a:solidFill>
                  <a:srgbClr val="000000"/>
                </a:solidFill>
                <a:latin typeface="Times New Roman" panose="02020603050405020304" pitchFamily="18" charset="0"/>
              </a:rPr>
              <a:t>; for example, if a different value is entered for PLOCATION than those values in other tuples with the same value for PNUMBER, we get an update anomaly. </a:t>
            </a:r>
          </a:p>
          <a:p>
            <a:r>
              <a:rPr lang="en-US" altLang="zh-CN" sz="1800" b="0" i="0" u="none" strike="noStrike" baseline="0" dirty="0">
                <a:solidFill>
                  <a:srgbClr val="000000"/>
                </a:solidFill>
                <a:latin typeface="Times New Roman" panose="02020603050405020304" pitchFamily="18" charset="0"/>
              </a:rPr>
              <a:t>Similar comments apply to EMPLOYEE information. The reason is that EMP_PROJ represents the relationship between EMPLOYEEs and PROJECTs, and at the same time represents information concerning EMPLOYEE and PROJECT entities. </a:t>
            </a:r>
            <a:endParaRPr lang="zh-CN" altLang="en-US" dirty="0"/>
          </a:p>
        </p:txBody>
      </p:sp>
      <p:sp>
        <p:nvSpPr>
          <p:cNvPr id="4" name="Slide Number Placeholder 3"/>
          <p:cNvSpPr>
            <a:spLocks noGrp="1"/>
          </p:cNvSpPr>
          <p:nvPr>
            <p:ph type="sldNum" sz="quarter" idx="5"/>
          </p:nvPr>
        </p:nvSpPr>
        <p:spPr/>
        <p:txBody>
          <a:bodyPr/>
          <a:lstStyle/>
          <a:p>
            <a:fld id="{0BCA1830-8ACC-4872-9C09-B98521B5BF71}" type="slidenum">
              <a:rPr lang="en-US" altLang="zh-CN" noProof="0" smtClean="0"/>
              <a:pPr/>
              <a:t>24</a:t>
            </a:fld>
            <a:endParaRPr lang="zh-CN" altLang="en-US" noProof="0" dirty="0"/>
          </a:p>
        </p:txBody>
      </p:sp>
    </p:spTree>
    <p:extLst>
      <p:ext uri="{BB962C8B-B14F-4D97-AF65-F5344CB8AC3E}">
        <p14:creationId xmlns:p14="http://schemas.microsoft.com/office/powerpoint/2010/main" val="11385511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zh-CN" altLang="en-US" sz="1800" b="0" i="0" u="none" strike="noStrike" baseline="0" dirty="0">
              <a:solidFill>
                <a:srgbClr val="000000"/>
              </a:solidFill>
              <a:latin typeface="Times New Roman" panose="02020603050405020304" pitchFamily="18" charset="0"/>
            </a:endParaRPr>
          </a:p>
          <a:p>
            <a:r>
              <a:rPr lang="en-US" altLang="zh-CN" sz="1800" b="0" i="0" u="none" strike="noStrike" baseline="0" dirty="0">
                <a:solidFill>
                  <a:srgbClr val="000000"/>
                </a:solidFill>
                <a:latin typeface="Times New Roman" panose="02020603050405020304" pitchFamily="18" charset="0"/>
              </a:rPr>
              <a:t> A minimal set of attributes whose closure includes all the attributes in R is a key. </a:t>
            </a:r>
          </a:p>
          <a:p>
            <a:r>
              <a:rPr lang="en-US" altLang="zh-CN" sz="1800" b="0" i="0" u="none" strike="noStrike" baseline="0" dirty="0">
                <a:solidFill>
                  <a:srgbClr val="000000"/>
                </a:solidFill>
                <a:latin typeface="Times New Roman" panose="02020603050405020304" pitchFamily="18" charset="0"/>
              </a:rPr>
              <a:t>Since the closure of {A, B}, {A, B}+ = R, one key of R is {A, B} (in this case, it is the only key). </a:t>
            </a:r>
          </a:p>
          <a:p>
            <a:r>
              <a:rPr lang="en-US" altLang="zh-CN" sz="1800" b="0" i="0" u="none" strike="noStrike" baseline="0" dirty="0">
                <a:solidFill>
                  <a:srgbClr val="000000"/>
                </a:solidFill>
                <a:latin typeface="Times New Roman" panose="02020603050405020304" pitchFamily="18" charset="0"/>
              </a:rPr>
              <a:t>To normalize R intuitively into 2NF then 3NF, we take the following steps: </a:t>
            </a:r>
          </a:p>
          <a:p>
            <a:r>
              <a:rPr lang="en-US" altLang="zh-CN" sz="1800" b="0" i="0" u="none" strike="noStrike" baseline="0" dirty="0">
                <a:solidFill>
                  <a:srgbClr val="000000"/>
                </a:solidFill>
                <a:latin typeface="Times New Roman" panose="02020603050405020304" pitchFamily="18" charset="0"/>
              </a:rPr>
              <a:t>First, identify partial dependencies that violate 2NF. These are attributes that are </a:t>
            </a:r>
          </a:p>
          <a:p>
            <a:r>
              <a:rPr lang="en-US" altLang="zh-CN" sz="1800" b="0" i="0" u="none" strike="noStrike" baseline="0" dirty="0">
                <a:solidFill>
                  <a:srgbClr val="000000"/>
                </a:solidFill>
                <a:latin typeface="Times New Roman" panose="02020603050405020304" pitchFamily="18" charset="0"/>
              </a:rPr>
              <a:t>functionally dependent on either parts of the key, {A} or {B}, alone. We can calculate the </a:t>
            </a:r>
          </a:p>
          <a:p>
            <a:r>
              <a:rPr lang="en-US" altLang="zh-CN" sz="1800" b="0" i="0" u="none" strike="noStrike" baseline="0" dirty="0">
                <a:solidFill>
                  <a:srgbClr val="000000"/>
                </a:solidFill>
                <a:latin typeface="Times New Roman" panose="02020603050405020304" pitchFamily="18" charset="0"/>
              </a:rPr>
              <a:t>closures {A}+ and {B}+ to determine partially dependent attributes: </a:t>
            </a:r>
          </a:p>
          <a:p>
            <a:r>
              <a:rPr lang="en-US" altLang="zh-CN" sz="1800" b="0" i="0" u="none" strike="noStrike" baseline="0" dirty="0">
                <a:solidFill>
                  <a:srgbClr val="000000"/>
                </a:solidFill>
                <a:latin typeface="Times New Roman" panose="02020603050405020304" pitchFamily="18" charset="0"/>
              </a:rPr>
              <a:t>{A}+ = {A, D, E}. Hence {A} -&gt; {D, E} ({A} -&gt; {A} is a trivial dependency) </a:t>
            </a:r>
          </a:p>
          <a:p>
            <a:r>
              <a:rPr lang="en-US" altLang="zh-CN" sz="1800" b="0" i="0" u="none" strike="noStrike" baseline="0" dirty="0">
                <a:solidFill>
                  <a:srgbClr val="000000"/>
                </a:solidFill>
                <a:latin typeface="Times New Roman" panose="02020603050405020304" pitchFamily="18" charset="0"/>
              </a:rPr>
              <a:t>{B}+ = {B, F, G, H}, hence {B} -&gt; {F, G, H} ({B} -&gt; {B} is a trivial dependency) </a:t>
            </a:r>
          </a:p>
          <a:p>
            <a:r>
              <a:rPr lang="en-US" altLang="zh-CN" sz="1800" b="0" i="0" u="none" strike="noStrike" baseline="0" dirty="0">
                <a:solidFill>
                  <a:srgbClr val="000000"/>
                </a:solidFill>
                <a:latin typeface="Times New Roman" panose="02020603050405020304" pitchFamily="18" charset="0"/>
              </a:rPr>
              <a:t>To normalize into 2NF, we remove the attributes that are functionally dependent on part </a:t>
            </a:r>
          </a:p>
          <a:p>
            <a:r>
              <a:rPr lang="en-US" altLang="zh-CN" sz="1800" b="0" i="0" u="none" strike="noStrike" baseline="0" dirty="0">
                <a:solidFill>
                  <a:srgbClr val="000000"/>
                </a:solidFill>
                <a:latin typeface="Times New Roman" panose="02020603050405020304" pitchFamily="18" charset="0"/>
              </a:rPr>
              <a:t>of the key (A or B) from R and place them in separate relations R1 and R2, along with </a:t>
            </a:r>
          </a:p>
          <a:p>
            <a:r>
              <a:rPr lang="en-US" altLang="zh-CN" sz="1800" b="0" i="0" u="none" strike="noStrike" baseline="0" dirty="0">
                <a:solidFill>
                  <a:srgbClr val="000000"/>
                </a:solidFill>
                <a:latin typeface="Times New Roman" panose="02020603050405020304" pitchFamily="18" charset="0"/>
              </a:rPr>
              <a:t>the part of the key they depend on (A or B), which are copied into each of these relations </a:t>
            </a:r>
          </a:p>
          <a:p>
            <a:r>
              <a:rPr lang="en-US" altLang="zh-CN" sz="1800" b="0" i="0" u="none" strike="noStrike" baseline="0" dirty="0">
                <a:solidFill>
                  <a:srgbClr val="000000"/>
                </a:solidFill>
                <a:latin typeface="Times New Roman" panose="02020603050405020304" pitchFamily="18" charset="0"/>
              </a:rPr>
              <a:t>but also remains in the original relation, which we call R3 below: </a:t>
            </a:r>
          </a:p>
          <a:p>
            <a:r>
              <a:rPr lang="pt-BR" altLang="zh-CN" sz="1800" b="0" i="0" u="none" strike="noStrike" baseline="0" dirty="0">
                <a:solidFill>
                  <a:srgbClr val="000000"/>
                </a:solidFill>
                <a:latin typeface="Times New Roman" panose="02020603050405020304" pitchFamily="18" charset="0"/>
              </a:rPr>
              <a:t>R1 = {A, D, E}, R2 = {B, F, G, H}, R3 = {A, B, C} </a:t>
            </a:r>
          </a:p>
          <a:p>
            <a:r>
              <a:rPr lang="en-US" altLang="zh-CN" sz="1800" b="0" i="0" u="none" strike="noStrike" baseline="0" dirty="0">
                <a:solidFill>
                  <a:srgbClr val="000000"/>
                </a:solidFill>
                <a:latin typeface="Times New Roman" panose="02020603050405020304" pitchFamily="18" charset="0"/>
              </a:rPr>
              <a:t>The new keys for R1, R2, R3 are underlined. Next, we look for transitive dependencies </a:t>
            </a:r>
          </a:p>
          <a:p>
            <a:r>
              <a:rPr lang="en-US" altLang="zh-CN" sz="1800" b="0" i="0" u="none" strike="noStrike" baseline="0" dirty="0">
                <a:solidFill>
                  <a:srgbClr val="000000"/>
                </a:solidFill>
                <a:latin typeface="Times New Roman" panose="02020603050405020304" pitchFamily="18" charset="0"/>
              </a:rPr>
              <a:t>in R1, R2, R3. The relation R2 has the transitive dependency {B} -&gt; {F} -&gt; {G, H}, so we </a:t>
            </a:r>
          </a:p>
          <a:p>
            <a:r>
              <a:rPr lang="en-US" altLang="zh-CN" sz="1800" b="0" i="0" u="none" strike="noStrike" baseline="0" dirty="0">
                <a:solidFill>
                  <a:srgbClr val="000000"/>
                </a:solidFill>
                <a:latin typeface="Times New Roman" panose="02020603050405020304" pitchFamily="18" charset="0"/>
              </a:rPr>
              <a:t>remove the transitively dependent attributes {G, H} from R2 into a relation R21 and copy  the attribute F they are dependent on into R21. The remaining attributes are kept in a </a:t>
            </a:r>
          </a:p>
          <a:p>
            <a:r>
              <a:rPr lang="en-US" altLang="zh-CN" sz="1800" b="0" i="0" u="none" strike="noStrike" baseline="0" dirty="0">
                <a:solidFill>
                  <a:srgbClr val="000000"/>
                </a:solidFill>
                <a:latin typeface="Times New Roman" panose="02020603050405020304" pitchFamily="18" charset="0"/>
              </a:rPr>
              <a:t>relation R22. Hence, R2 is decomposed into R21 and R22 as follows: </a:t>
            </a:r>
          </a:p>
          <a:p>
            <a:r>
              <a:rPr lang="pt-BR" altLang="zh-CN" sz="1800" b="0" i="0" u="none" strike="noStrike" baseline="0" dirty="0">
                <a:solidFill>
                  <a:srgbClr val="000000"/>
                </a:solidFill>
                <a:latin typeface="Times New Roman" panose="02020603050405020304" pitchFamily="18" charset="0"/>
              </a:rPr>
              <a:t>R21 = {F, G, H}, R22 = {B, F} </a:t>
            </a:r>
          </a:p>
          <a:p>
            <a:r>
              <a:rPr lang="en-US" altLang="zh-CN" sz="1800" b="0" i="0" u="none" strike="noStrike" baseline="0" dirty="0">
                <a:solidFill>
                  <a:srgbClr val="000000"/>
                </a:solidFill>
                <a:latin typeface="Times New Roman" panose="02020603050405020304" pitchFamily="18" charset="0"/>
              </a:rPr>
              <a:t>The final set of relations in 3NF are {R1, R21, R22, R3} </a:t>
            </a:r>
            <a:endParaRPr lang="zh-CN" altLang="en-US" dirty="0"/>
          </a:p>
        </p:txBody>
      </p:sp>
      <p:sp>
        <p:nvSpPr>
          <p:cNvPr id="4" name="Slide Number Placeholder 3"/>
          <p:cNvSpPr>
            <a:spLocks noGrp="1"/>
          </p:cNvSpPr>
          <p:nvPr>
            <p:ph type="sldNum" sz="quarter" idx="5"/>
          </p:nvPr>
        </p:nvSpPr>
        <p:spPr/>
        <p:txBody>
          <a:bodyPr/>
          <a:lstStyle/>
          <a:p>
            <a:fld id="{0BCA1830-8ACC-4872-9C09-B98521B5BF71}" type="slidenum">
              <a:rPr lang="en-US" altLang="zh-CN" noProof="0" smtClean="0"/>
              <a:pPr/>
              <a:t>25</a:t>
            </a:fld>
            <a:endParaRPr lang="zh-CN" altLang="en-US" noProof="0" dirty="0"/>
          </a:p>
        </p:txBody>
      </p:sp>
    </p:spTree>
    <p:extLst>
      <p:ext uri="{BB962C8B-B14F-4D97-AF65-F5344CB8AC3E}">
        <p14:creationId xmlns:p14="http://schemas.microsoft.com/office/powerpoint/2010/main" val="29164265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0" name="长方形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标题 1"/>
          <p:cNvSpPr>
            <a:spLocks noGrp="1"/>
          </p:cNvSpPr>
          <p:nvPr>
            <p:ph type="ctrTitle"/>
          </p:nvPr>
        </p:nvSpPr>
        <p:spPr>
          <a:xfrm>
            <a:off x="1097280" y="758952"/>
            <a:ext cx="10058400" cy="3566160"/>
          </a:xfrm>
        </p:spPr>
        <p:txBody>
          <a:bodyPr rtlCol="0" anchor="b">
            <a:normAutofit/>
          </a:bodyPr>
          <a:lstStyle>
            <a:lvl1pPr algn="l">
              <a:lnSpc>
                <a:spcPct val="90000"/>
              </a:lnSpc>
              <a:defRPr sz="8000" spc="-50" baseline="0">
                <a:solidFill>
                  <a:schemeClr val="tx1">
                    <a:lumMod val="85000"/>
                    <a:lumOff val="15000"/>
                  </a:schemeClr>
                </a:solidFill>
              </a:defRPr>
            </a:lvl1pPr>
          </a:lstStyle>
          <a:p>
            <a:pPr rtl="0"/>
            <a:r>
              <a:rPr lang="en-US" altLang="zh-CN" noProof="0"/>
              <a:t>Click to edit Master title style</a:t>
            </a:r>
            <a:endParaRPr lang="zh-CN" altLang="en-US" noProof="0" dirty="0"/>
          </a:p>
        </p:txBody>
      </p:sp>
      <p:sp>
        <p:nvSpPr>
          <p:cNvPr id="3" name="副标题 2"/>
          <p:cNvSpPr>
            <a:spLocks noGrp="1"/>
          </p:cNvSpPr>
          <p:nvPr>
            <p:ph type="subTitle" idx="1"/>
          </p:nvPr>
        </p:nvSpPr>
        <p:spPr>
          <a:xfrm>
            <a:off x="1100051" y="4645152"/>
            <a:ext cx="10058400" cy="1143000"/>
          </a:xfrm>
        </p:spPr>
        <p:txBody>
          <a:bodyPr lIns="91440" rIns="91440" rtlCol="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pPr rtl="0"/>
            <a:r>
              <a:rPr lang="en-US" altLang="zh-CN" noProof="0"/>
              <a:t>Click to edit Master subtitle style</a:t>
            </a:r>
            <a:endParaRPr lang="zh-CN" altLang="en-US" noProof="0" dirty="0"/>
          </a:p>
        </p:txBody>
      </p:sp>
      <p:cxnSp>
        <p:nvCxnSpPr>
          <p:cNvPr id="9" name="直接连接符​​(S)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日期占位符 3">
            <a:extLst>
              <a:ext uri="{FF2B5EF4-FFF2-40B4-BE49-F238E27FC236}">
                <a16:creationId xmlns:a16="http://schemas.microsoft.com/office/drawing/2014/main" id="{9925CCF1-92C0-4AF3-BFAF-4921631915AB}"/>
              </a:ext>
            </a:extLst>
          </p:cNvPr>
          <p:cNvSpPr>
            <a:spLocks noGrp="1"/>
          </p:cNvSpPr>
          <p:nvPr>
            <p:ph type="dt" sz="half" idx="10"/>
          </p:nvPr>
        </p:nvSpPr>
        <p:spPr/>
        <p:txBody>
          <a:bodyPr rtlCol="0"/>
          <a:lstStyle/>
          <a:p>
            <a:pPr rtl="0"/>
            <a:fld id="{1E2857C8-8E2F-48E0-8317-80C3BB0076B8}" type="datetime1">
              <a:rPr lang="zh-CN" altLang="en-US" noProof="0" smtClean="0"/>
              <a:t>2024/4/4</a:t>
            </a:fld>
            <a:endParaRPr lang="zh-CN" altLang="en-US" noProof="0" dirty="0"/>
          </a:p>
        </p:txBody>
      </p:sp>
      <p:sp>
        <p:nvSpPr>
          <p:cNvPr id="5" name="页脚占位符 4">
            <a:extLst>
              <a:ext uri="{FF2B5EF4-FFF2-40B4-BE49-F238E27FC236}">
                <a16:creationId xmlns:a16="http://schemas.microsoft.com/office/drawing/2014/main" id="{051A78A9-3DFF-4937-A9F2-5D8CF495F367}"/>
              </a:ext>
            </a:extLst>
          </p:cNvPr>
          <p:cNvSpPr>
            <a:spLocks noGrp="1"/>
          </p:cNvSpPr>
          <p:nvPr>
            <p:ph type="ftr" sz="quarter" idx="11"/>
          </p:nvPr>
        </p:nvSpPr>
        <p:spPr/>
        <p:txBody>
          <a:bodyPr rtlCol="0"/>
          <a:lstStyle/>
          <a:p>
            <a:pPr rtl="0"/>
            <a:endParaRPr lang="zh-CN" altLang="en-US" noProof="0" dirty="0"/>
          </a:p>
        </p:txBody>
      </p:sp>
      <p:sp>
        <p:nvSpPr>
          <p:cNvPr id="6" name="灯片编号占位符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rtlCol="0"/>
          <a:lstStyle/>
          <a:p>
            <a:pPr rtl="0"/>
            <a:fld id="{3A98EE3D-8CD1-4C3F-BD1C-C98C9596463C}" type="slidenum">
              <a:rPr lang="en-US" altLang="zh-CN" noProof="0" smtClean="0"/>
              <a:t>‹#›</a:t>
            </a:fld>
            <a:endParaRPr lang="zh-CN" altLang="en-US" noProof="0" dirty="0"/>
          </a:p>
        </p:txBody>
      </p:sp>
    </p:spTree>
    <p:extLst>
      <p:ext uri="{BB962C8B-B14F-4D97-AF65-F5344CB8AC3E}">
        <p14:creationId xmlns:p14="http://schemas.microsoft.com/office/powerpoint/2010/main" val="262343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en-US" altLang="zh-CN" noProof="0"/>
              <a:t>Click to edit Master title style</a:t>
            </a:r>
            <a:endParaRPr lang="zh-CN" altLang="en-US" noProof="0" dirty="0"/>
          </a:p>
        </p:txBody>
      </p:sp>
      <p:sp>
        <p:nvSpPr>
          <p:cNvPr id="3" name="内容占位符 2"/>
          <p:cNvSpPr>
            <a:spLocks noGrp="1"/>
          </p:cNvSpPr>
          <p:nvPr>
            <p:ph idx="1"/>
          </p:nvPr>
        </p:nvSpPr>
        <p:spPr/>
        <p:txBody>
          <a:bodyPr rtlCol="0"/>
          <a:lstStyle/>
          <a:p>
            <a:pPr lvl="0" rtl="0"/>
            <a:r>
              <a:rPr lang="en-US" altLang="zh-CN" noProof="0"/>
              <a:t>Click to edit Master text styles</a:t>
            </a:r>
          </a:p>
          <a:p>
            <a:pPr lvl="1" rtl="0"/>
            <a:r>
              <a:rPr lang="en-US" altLang="zh-CN" noProof="0"/>
              <a:t>Second level</a:t>
            </a:r>
          </a:p>
          <a:p>
            <a:pPr lvl="2" rtl="0"/>
            <a:r>
              <a:rPr lang="en-US" altLang="zh-CN" noProof="0"/>
              <a:t>Third level</a:t>
            </a:r>
          </a:p>
          <a:p>
            <a:pPr lvl="3" rtl="0"/>
            <a:r>
              <a:rPr lang="en-US" altLang="zh-CN" noProof="0"/>
              <a:t>Fourth level</a:t>
            </a:r>
          </a:p>
          <a:p>
            <a:pPr lvl="4" rtl="0"/>
            <a:r>
              <a:rPr lang="en-US" altLang="zh-CN" noProof="0"/>
              <a:t>Fifth level</a:t>
            </a:r>
            <a:endParaRPr lang="zh-CN" altLang="en-US" noProof="0" dirty="0"/>
          </a:p>
        </p:txBody>
      </p:sp>
      <p:sp>
        <p:nvSpPr>
          <p:cNvPr id="7" name="日期占位符 6">
            <a:extLst>
              <a:ext uri="{FF2B5EF4-FFF2-40B4-BE49-F238E27FC236}">
                <a16:creationId xmlns:a16="http://schemas.microsoft.com/office/drawing/2014/main" id="{354D8B55-9EA8-4B81-8E84-9B93B0A27559}"/>
              </a:ext>
            </a:extLst>
          </p:cNvPr>
          <p:cNvSpPr>
            <a:spLocks noGrp="1"/>
          </p:cNvSpPr>
          <p:nvPr>
            <p:ph type="dt" sz="half" idx="10"/>
          </p:nvPr>
        </p:nvSpPr>
        <p:spPr/>
        <p:txBody>
          <a:bodyPr rtlCol="0"/>
          <a:lstStyle/>
          <a:p>
            <a:pPr rtl="0"/>
            <a:fld id="{71FC4F7C-0D89-4D20-BD2E-273FAB0D351B}" type="datetime1">
              <a:rPr lang="zh-CN" altLang="en-US" noProof="0" smtClean="0"/>
              <a:t>2024/4/4</a:t>
            </a:fld>
            <a:endParaRPr lang="zh-CN" altLang="en-US" noProof="0" dirty="0"/>
          </a:p>
        </p:txBody>
      </p:sp>
      <p:sp>
        <p:nvSpPr>
          <p:cNvPr id="8" name="页脚占位符 7">
            <a:extLst>
              <a:ext uri="{FF2B5EF4-FFF2-40B4-BE49-F238E27FC236}">
                <a16:creationId xmlns:a16="http://schemas.microsoft.com/office/drawing/2014/main" id="{062CA021-2578-47CB-822C-BDDFF7223B28}"/>
              </a:ext>
            </a:extLst>
          </p:cNvPr>
          <p:cNvSpPr>
            <a:spLocks noGrp="1"/>
          </p:cNvSpPr>
          <p:nvPr>
            <p:ph type="ftr" sz="quarter" idx="11"/>
          </p:nvPr>
        </p:nvSpPr>
        <p:spPr/>
        <p:txBody>
          <a:bodyPr rtlCol="0"/>
          <a:lstStyle/>
          <a:p>
            <a:pPr rtl="0"/>
            <a:endParaRPr lang="zh-CN" altLang="en-US" noProof="0" dirty="0"/>
          </a:p>
        </p:txBody>
      </p:sp>
      <p:sp>
        <p:nvSpPr>
          <p:cNvPr id="9" name="灯片编号占位符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rtlCol="0"/>
          <a:lstStyle/>
          <a:p>
            <a:pPr rtl="0"/>
            <a:fld id="{3A98EE3D-8CD1-4C3F-BD1C-C98C9596463C}" type="slidenum">
              <a:rPr lang="en-US" altLang="zh-CN" noProof="0" smtClean="0"/>
              <a:t>‹#›</a:t>
            </a:fld>
            <a:endParaRPr lang="zh-CN" altLang="en-US" noProof="0" dirty="0"/>
          </a:p>
        </p:txBody>
      </p:sp>
    </p:spTree>
    <p:extLst>
      <p:ext uri="{BB962C8B-B14F-4D97-AF65-F5344CB8AC3E}">
        <p14:creationId xmlns:p14="http://schemas.microsoft.com/office/powerpoint/2010/main" val="254046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10" name="长方形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标题 1"/>
          <p:cNvSpPr>
            <a:spLocks noGrp="1"/>
          </p:cNvSpPr>
          <p:nvPr>
            <p:ph type="title"/>
          </p:nvPr>
        </p:nvSpPr>
        <p:spPr>
          <a:xfrm>
            <a:off x="1097280" y="758952"/>
            <a:ext cx="10058400" cy="3566160"/>
          </a:xfrm>
        </p:spPr>
        <p:txBody>
          <a:bodyPr rtlCol="0" anchor="b" anchorCtr="0">
            <a:normAutofit/>
          </a:bodyPr>
          <a:lstStyle>
            <a:lvl1pPr>
              <a:lnSpc>
                <a:spcPct val="90000"/>
              </a:lnSpc>
              <a:defRPr sz="8000" b="0">
                <a:solidFill>
                  <a:schemeClr val="tx1">
                    <a:lumMod val="85000"/>
                    <a:lumOff val="15000"/>
                  </a:schemeClr>
                </a:solidFill>
              </a:defRPr>
            </a:lvl1pPr>
          </a:lstStyle>
          <a:p>
            <a:pPr rtl="0"/>
            <a:r>
              <a:rPr lang="en-US" altLang="zh-CN" noProof="0"/>
              <a:t>Click to edit Master title style</a:t>
            </a:r>
            <a:endParaRPr lang="zh-CN" altLang="en-US" noProof="0" dirty="0"/>
          </a:p>
        </p:txBody>
      </p:sp>
      <p:sp>
        <p:nvSpPr>
          <p:cNvPr id="3" name="文本占位符 2"/>
          <p:cNvSpPr>
            <a:spLocks noGrp="1"/>
          </p:cNvSpPr>
          <p:nvPr>
            <p:ph type="body" idx="1"/>
          </p:nvPr>
        </p:nvSpPr>
        <p:spPr>
          <a:xfrm>
            <a:off x="1097280" y="4663440"/>
            <a:ext cx="10058400" cy="1143000"/>
          </a:xfrm>
        </p:spPr>
        <p:txBody>
          <a:bodyPr lIns="91440" rIns="91440" rtlCol="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en-US" altLang="zh-CN" noProof="0"/>
              <a:t>Click to edit Master text styles</a:t>
            </a:r>
          </a:p>
        </p:txBody>
      </p:sp>
      <p:cxnSp>
        <p:nvCxnSpPr>
          <p:cNvPr id="9" name="直接连接符​​(S)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日期占位符 6">
            <a:extLst>
              <a:ext uri="{FF2B5EF4-FFF2-40B4-BE49-F238E27FC236}">
                <a16:creationId xmlns:a16="http://schemas.microsoft.com/office/drawing/2014/main" id="{AAF2E137-EC28-48F8-9198-1F02539029B6}"/>
              </a:ext>
            </a:extLst>
          </p:cNvPr>
          <p:cNvSpPr>
            <a:spLocks noGrp="1"/>
          </p:cNvSpPr>
          <p:nvPr>
            <p:ph type="dt" sz="half" idx="10"/>
          </p:nvPr>
        </p:nvSpPr>
        <p:spPr/>
        <p:txBody>
          <a:bodyPr rtlCol="0"/>
          <a:lstStyle/>
          <a:p>
            <a:pPr rtl="0"/>
            <a:fld id="{A1C8F9BE-F15D-4875-8A71-21DE506DE743}" type="datetime1">
              <a:rPr lang="zh-CN" altLang="en-US" noProof="0" smtClean="0"/>
              <a:t>2024/4/4</a:t>
            </a:fld>
            <a:endParaRPr lang="zh-CN" altLang="en-US" noProof="0" dirty="0"/>
          </a:p>
        </p:txBody>
      </p:sp>
      <p:sp>
        <p:nvSpPr>
          <p:cNvPr id="8" name="页脚占位符 7">
            <a:extLst>
              <a:ext uri="{FF2B5EF4-FFF2-40B4-BE49-F238E27FC236}">
                <a16:creationId xmlns:a16="http://schemas.microsoft.com/office/drawing/2014/main" id="{189422CD-6F62-4DD6-89EF-07A60B42D219}"/>
              </a:ext>
            </a:extLst>
          </p:cNvPr>
          <p:cNvSpPr>
            <a:spLocks noGrp="1"/>
          </p:cNvSpPr>
          <p:nvPr>
            <p:ph type="ftr" sz="quarter" idx="11"/>
          </p:nvPr>
        </p:nvSpPr>
        <p:spPr/>
        <p:txBody>
          <a:bodyPr rtlCol="0"/>
          <a:lstStyle/>
          <a:p>
            <a:pPr rtl="0"/>
            <a:endParaRPr lang="zh-CN" altLang="en-US" noProof="0" dirty="0"/>
          </a:p>
        </p:txBody>
      </p:sp>
      <p:sp>
        <p:nvSpPr>
          <p:cNvPr id="11" name="灯片编号占位符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rtlCol="0"/>
          <a:lstStyle/>
          <a:p>
            <a:pPr rtl="0"/>
            <a:fld id="{3A98EE3D-8CD1-4C3F-BD1C-C98C9596463C}" type="slidenum">
              <a:rPr lang="en-US" altLang="zh-CN" noProof="0" smtClean="0"/>
              <a:t>‹#›</a:t>
            </a:fld>
            <a:endParaRPr lang="zh-CN" altLang="en-US" noProof="0" dirty="0"/>
          </a:p>
        </p:txBody>
      </p:sp>
    </p:spTree>
    <p:extLst>
      <p:ext uri="{BB962C8B-B14F-4D97-AF65-F5344CB8AC3E}">
        <p14:creationId xmlns:p14="http://schemas.microsoft.com/office/powerpoint/2010/main" val="7627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标题 7"/>
          <p:cNvSpPr>
            <a:spLocks noGrp="1"/>
          </p:cNvSpPr>
          <p:nvPr>
            <p:ph type="title"/>
          </p:nvPr>
        </p:nvSpPr>
        <p:spPr>
          <a:xfrm>
            <a:off x="1097280" y="286603"/>
            <a:ext cx="10058400" cy="1450757"/>
          </a:xfrm>
        </p:spPr>
        <p:txBody>
          <a:bodyPr rtlCol="0"/>
          <a:lstStyle/>
          <a:p>
            <a:pPr rtl="0"/>
            <a:r>
              <a:rPr lang="en-US" altLang="zh-CN" noProof="0"/>
              <a:t>Click to edit Master title style</a:t>
            </a:r>
            <a:endParaRPr lang="zh-CN" altLang="en-US" noProof="0" dirty="0"/>
          </a:p>
        </p:txBody>
      </p:sp>
      <p:sp>
        <p:nvSpPr>
          <p:cNvPr id="3" name="内容占位符 2"/>
          <p:cNvSpPr>
            <a:spLocks noGrp="1"/>
          </p:cNvSpPr>
          <p:nvPr>
            <p:ph sz="half" idx="1"/>
          </p:nvPr>
        </p:nvSpPr>
        <p:spPr>
          <a:xfrm>
            <a:off x="1097280" y="2120900"/>
            <a:ext cx="4639736" cy="3748193"/>
          </a:xfrm>
        </p:spPr>
        <p:txBody>
          <a:bodyPr rtlCol="0"/>
          <a:lstStyle/>
          <a:p>
            <a:pPr lvl="0" rtl="0"/>
            <a:r>
              <a:rPr lang="en-US" altLang="zh-CN" noProof="0"/>
              <a:t>Click to edit Master text styles</a:t>
            </a:r>
          </a:p>
          <a:p>
            <a:pPr lvl="1" rtl="0"/>
            <a:r>
              <a:rPr lang="en-US" altLang="zh-CN" noProof="0"/>
              <a:t>Second level</a:t>
            </a:r>
          </a:p>
          <a:p>
            <a:pPr lvl="2" rtl="0"/>
            <a:r>
              <a:rPr lang="en-US" altLang="zh-CN" noProof="0"/>
              <a:t>Third level</a:t>
            </a:r>
          </a:p>
          <a:p>
            <a:pPr lvl="3" rtl="0"/>
            <a:r>
              <a:rPr lang="en-US" altLang="zh-CN" noProof="0"/>
              <a:t>Fourth level</a:t>
            </a:r>
          </a:p>
          <a:p>
            <a:pPr lvl="4" rtl="0"/>
            <a:r>
              <a:rPr lang="en-US" altLang="zh-CN" noProof="0"/>
              <a:t>Fifth level</a:t>
            </a:r>
            <a:endParaRPr lang="zh-CN" altLang="en-US" noProof="0" dirty="0"/>
          </a:p>
        </p:txBody>
      </p:sp>
      <p:sp>
        <p:nvSpPr>
          <p:cNvPr id="4" name="内容占位符 3"/>
          <p:cNvSpPr>
            <a:spLocks noGrp="1"/>
          </p:cNvSpPr>
          <p:nvPr>
            <p:ph sz="half" idx="2"/>
          </p:nvPr>
        </p:nvSpPr>
        <p:spPr>
          <a:xfrm>
            <a:off x="6515944" y="2120900"/>
            <a:ext cx="4639736" cy="3748194"/>
          </a:xfrm>
        </p:spPr>
        <p:txBody>
          <a:bodyPr rtlCol="0"/>
          <a:lstStyle/>
          <a:p>
            <a:pPr lvl="0" rtl="0"/>
            <a:r>
              <a:rPr lang="en-US" altLang="zh-CN" noProof="0"/>
              <a:t>Click to edit Master text styles</a:t>
            </a:r>
          </a:p>
          <a:p>
            <a:pPr lvl="1" rtl="0"/>
            <a:r>
              <a:rPr lang="en-US" altLang="zh-CN" noProof="0"/>
              <a:t>Second level</a:t>
            </a:r>
          </a:p>
          <a:p>
            <a:pPr lvl="2" rtl="0"/>
            <a:r>
              <a:rPr lang="en-US" altLang="zh-CN" noProof="0"/>
              <a:t>Third level</a:t>
            </a:r>
          </a:p>
          <a:p>
            <a:pPr lvl="3" rtl="0"/>
            <a:r>
              <a:rPr lang="en-US" altLang="zh-CN" noProof="0"/>
              <a:t>Fourth level</a:t>
            </a:r>
          </a:p>
          <a:p>
            <a:pPr lvl="4" rtl="0"/>
            <a:r>
              <a:rPr lang="en-US" altLang="zh-CN" noProof="0"/>
              <a:t>Fifth level</a:t>
            </a:r>
            <a:endParaRPr lang="zh-CN" altLang="en-US" noProof="0" dirty="0"/>
          </a:p>
        </p:txBody>
      </p:sp>
      <p:sp>
        <p:nvSpPr>
          <p:cNvPr id="2" name="日期占位符 1">
            <a:extLst>
              <a:ext uri="{FF2B5EF4-FFF2-40B4-BE49-F238E27FC236}">
                <a16:creationId xmlns:a16="http://schemas.microsoft.com/office/drawing/2014/main" id="{5782D47D-B0DC-4C40-BCC6-BBBA32584A38}"/>
              </a:ext>
            </a:extLst>
          </p:cNvPr>
          <p:cNvSpPr>
            <a:spLocks noGrp="1"/>
          </p:cNvSpPr>
          <p:nvPr>
            <p:ph type="dt" sz="half" idx="10"/>
          </p:nvPr>
        </p:nvSpPr>
        <p:spPr/>
        <p:txBody>
          <a:bodyPr rtlCol="0"/>
          <a:lstStyle/>
          <a:p>
            <a:pPr rtl="0"/>
            <a:fld id="{C324569D-812C-43C9-AEDA-C2805F48AD2D}" type="datetime1">
              <a:rPr lang="zh-CN" altLang="en-US" noProof="0" smtClean="0"/>
              <a:t>2024/4/4</a:t>
            </a:fld>
            <a:endParaRPr lang="zh-CN" altLang="en-US" noProof="0" dirty="0"/>
          </a:p>
        </p:txBody>
      </p:sp>
      <p:sp>
        <p:nvSpPr>
          <p:cNvPr id="9" name="页脚占位符 8">
            <a:extLst>
              <a:ext uri="{FF2B5EF4-FFF2-40B4-BE49-F238E27FC236}">
                <a16:creationId xmlns:a16="http://schemas.microsoft.com/office/drawing/2014/main" id="{4690D34E-7EBD-44B2-83CA-4C126A18D7EF}"/>
              </a:ext>
            </a:extLst>
          </p:cNvPr>
          <p:cNvSpPr>
            <a:spLocks noGrp="1"/>
          </p:cNvSpPr>
          <p:nvPr>
            <p:ph type="ftr" sz="quarter" idx="11"/>
          </p:nvPr>
        </p:nvSpPr>
        <p:spPr/>
        <p:txBody>
          <a:bodyPr rtlCol="0"/>
          <a:lstStyle/>
          <a:p>
            <a:pPr rtl="0"/>
            <a:endParaRPr lang="zh-CN" altLang="en-US" noProof="0" dirty="0"/>
          </a:p>
        </p:txBody>
      </p:sp>
      <p:sp>
        <p:nvSpPr>
          <p:cNvPr id="10" name="幻灯片编号占位符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rtlCol="0"/>
          <a:lstStyle/>
          <a:p>
            <a:pPr rtl="0"/>
            <a:fld id="{3A98EE3D-8CD1-4C3F-BD1C-C98C9596463C}" type="slidenum">
              <a:rPr lang="en-US" altLang="zh-CN" noProof="0" smtClean="0"/>
              <a:t>‹#›</a:t>
            </a:fld>
            <a:endParaRPr lang="zh-CN" altLang="en-US" noProof="0" dirty="0"/>
          </a:p>
        </p:txBody>
      </p:sp>
    </p:spTree>
    <p:extLst>
      <p:ext uri="{BB962C8B-B14F-4D97-AF65-F5344CB8AC3E}">
        <p14:creationId xmlns:p14="http://schemas.microsoft.com/office/powerpoint/2010/main" val="58835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标题 9"/>
          <p:cNvSpPr>
            <a:spLocks noGrp="1"/>
          </p:cNvSpPr>
          <p:nvPr>
            <p:ph type="title"/>
          </p:nvPr>
        </p:nvSpPr>
        <p:spPr>
          <a:xfrm>
            <a:off x="1097280" y="286603"/>
            <a:ext cx="10058400" cy="1450757"/>
          </a:xfrm>
        </p:spPr>
        <p:txBody>
          <a:bodyPr rtlCol="0"/>
          <a:lstStyle/>
          <a:p>
            <a:pPr rtl="0"/>
            <a:r>
              <a:rPr lang="en-US" altLang="zh-CN" noProof="0"/>
              <a:t>Click to edit Master title style</a:t>
            </a:r>
            <a:endParaRPr lang="zh-CN" altLang="en-US" noProof="0" dirty="0"/>
          </a:p>
        </p:txBody>
      </p:sp>
      <p:sp>
        <p:nvSpPr>
          <p:cNvPr id="3" name="文本占位符 2"/>
          <p:cNvSpPr>
            <a:spLocks noGrp="1"/>
          </p:cNvSpPr>
          <p:nvPr>
            <p:ph type="body" idx="1"/>
          </p:nvPr>
        </p:nvSpPr>
        <p:spPr>
          <a:xfrm>
            <a:off x="1097280" y="2057400"/>
            <a:ext cx="4639736" cy="736282"/>
          </a:xfrm>
        </p:spPr>
        <p:txBody>
          <a:bodyPr lIns="91440" rIns="91440" rtlCol="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altLang="zh-CN" noProof="0"/>
              <a:t>Click to edit Master text styles</a:t>
            </a:r>
          </a:p>
        </p:txBody>
      </p:sp>
      <p:sp>
        <p:nvSpPr>
          <p:cNvPr id="4" name="内容占位符 3"/>
          <p:cNvSpPr>
            <a:spLocks noGrp="1"/>
          </p:cNvSpPr>
          <p:nvPr>
            <p:ph sz="half" idx="2"/>
          </p:nvPr>
        </p:nvSpPr>
        <p:spPr>
          <a:xfrm>
            <a:off x="1097280" y="2958274"/>
            <a:ext cx="4639736" cy="2910821"/>
          </a:xfrm>
        </p:spPr>
        <p:txBody>
          <a:bodyPr rtlCol="0"/>
          <a:lstStyle/>
          <a:p>
            <a:pPr lvl="0" rtl="0"/>
            <a:r>
              <a:rPr lang="en-US" altLang="zh-CN" noProof="0"/>
              <a:t>Click to edit Master text styles</a:t>
            </a:r>
          </a:p>
          <a:p>
            <a:pPr lvl="1" rtl="0"/>
            <a:r>
              <a:rPr lang="en-US" altLang="zh-CN" noProof="0"/>
              <a:t>Second level</a:t>
            </a:r>
          </a:p>
          <a:p>
            <a:pPr lvl="2" rtl="0"/>
            <a:r>
              <a:rPr lang="en-US" altLang="zh-CN" noProof="0"/>
              <a:t>Third level</a:t>
            </a:r>
          </a:p>
          <a:p>
            <a:pPr lvl="3" rtl="0"/>
            <a:r>
              <a:rPr lang="en-US" altLang="zh-CN" noProof="0"/>
              <a:t>Fourth level</a:t>
            </a:r>
          </a:p>
          <a:p>
            <a:pPr lvl="4" rtl="0"/>
            <a:r>
              <a:rPr lang="en-US" altLang="zh-CN" noProof="0"/>
              <a:t>Fifth level</a:t>
            </a:r>
            <a:endParaRPr lang="zh-CN" altLang="en-US" noProof="0" dirty="0"/>
          </a:p>
        </p:txBody>
      </p:sp>
      <p:sp>
        <p:nvSpPr>
          <p:cNvPr id="5" name="文本占位符 4"/>
          <p:cNvSpPr>
            <a:spLocks noGrp="1"/>
          </p:cNvSpPr>
          <p:nvPr>
            <p:ph type="body" sz="quarter" idx="3"/>
          </p:nvPr>
        </p:nvSpPr>
        <p:spPr>
          <a:xfrm>
            <a:off x="6515944" y="2057400"/>
            <a:ext cx="4639736" cy="736282"/>
          </a:xfrm>
        </p:spPr>
        <p:txBody>
          <a:bodyPr lIns="91440" rIns="91440" rtlCol="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altLang="zh-CN" noProof="0"/>
              <a:t>Click to edit Master text styles</a:t>
            </a:r>
          </a:p>
        </p:txBody>
      </p:sp>
      <p:sp>
        <p:nvSpPr>
          <p:cNvPr id="6" name="内容占位符 5"/>
          <p:cNvSpPr>
            <a:spLocks noGrp="1"/>
          </p:cNvSpPr>
          <p:nvPr>
            <p:ph sz="quarter" idx="4"/>
          </p:nvPr>
        </p:nvSpPr>
        <p:spPr>
          <a:xfrm>
            <a:off x="6515944" y="2958273"/>
            <a:ext cx="4639736" cy="2910821"/>
          </a:xfrm>
        </p:spPr>
        <p:txBody>
          <a:bodyPr rtlCol="0"/>
          <a:lstStyle/>
          <a:p>
            <a:pPr lvl="0" rtl="0"/>
            <a:r>
              <a:rPr lang="en-US" altLang="zh-CN" noProof="0"/>
              <a:t>Click to edit Master text styles</a:t>
            </a:r>
          </a:p>
          <a:p>
            <a:pPr lvl="1" rtl="0"/>
            <a:r>
              <a:rPr lang="en-US" altLang="zh-CN" noProof="0"/>
              <a:t>Second level</a:t>
            </a:r>
          </a:p>
          <a:p>
            <a:pPr lvl="2" rtl="0"/>
            <a:r>
              <a:rPr lang="en-US" altLang="zh-CN" noProof="0"/>
              <a:t>Third level</a:t>
            </a:r>
          </a:p>
          <a:p>
            <a:pPr lvl="3" rtl="0"/>
            <a:r>
              <a:rPr lang="en-US" altLang="zh-CN" noProof="0"/>
              <a:t>Fourth level</a:t>
            </a:r>
          </a:p>
          <a:p>
            <a:pPr lvl="4" rtl="0"/>
            <a:r>
              <a:rPr lang="en-US" altLang="zh-CN" noProof="0"/>
              <a:t>Fifth level</a:t>
            </a:r>
            <a:endParaRPr lang="zh-CN" altLang="en-US" noProof="0" dirty="0"/>
          </a:p>
        </p:txBody>
      </p:sp>
      <p:sp>
        <p:nvSpPr>
          <p:cNvPr id="2" name="日期占位符 1">
            <a:extLst>
              <a:ext uri="{FF2B5EF4-FFF2-40B4-BE49-F238E27FC236}">
                <a16:creationId xmlns:a16="http://schemas.microsoft.com/office/drawing/2014/main" id="{8AF8A515-AA94-45D1-9223-5C2272618D85}"/>
              </a:ext>
            </a:extLst>
          </p:cNvPr>
          <p:cNvSpPr>
            <a:spLocks noGrp="1"/>
          </p:cNvSpPr>
          <p:nvPr>
            <p:ph type="dt" sz="half" idx="10"/>
          </p:nvPr>
        </p:nvSpPr>
        <p:spPr/>
        <p:txBody>
          <a:bodyPr rtlCol="0"/>
          <a:lstStyle/>
          <a:p>
            <a:pPr rtl="0"/>
            <a:fld id="{CAEB871B-E1BA-4B27-BE77-674D42BE52C7}" type="datetime1">
              <a:rPr lang="zh-CN" altLang="en-US" noProof="0" smtClean="0"/>
              <a:t>2024/4/4</a:t>
            </a:fld>
            <a:endParaRPr lang="zh-CN" altLang="en-US" noProof="0" dirty="0"/>
          </a:p>
        </p:txBody>
      </p:sp>
      <p:sp>
        <p:nvSpPr>
          <p:cNvPr id="11" name="页脚占位符 10">
            <a:extLst>
              <a:ext uri="{FF2B5EF4-FFF2-40B4-BE49-F238E27FC236}">
                <a16:creationId xmlns:a16="http://schemas.microsoft.com/office/drawing/2014/main" id="{D052F5BC-98E0-4D60-AD67-9547738B7DD4}"/>
              </a:ext>
            </a:extLst>
          </p:cNvPr>
          <p:cNvSpPr>
            <a:spLocks noGrp="1"/>
          </p:cNvSpPr>
          <p:nvPr>
            <p:ph type="ftr" sz="quarter" idx="11"/>
          </p:nvPr>
        </p:nvSpPr>
        <p:spPr/>
        <p:txBody>
          <a:bodyPr rtlCol="0"/>
          <a:lstStyle/>
          <a:p>
            <a:pPr rtl="0"/>
            <a:endParaRPr lang="zh-CN" altLang="en-US" noProof="0" dirty="0"/>
          </a:p>
        </p:txBody>
      </p:sp>
      <p:sp>
        <p:nvSpPr>
          <p:cNvPr id="12" name="灯片编号占位符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rtlCol="0"/>
          <a:lstStyle/>
          <a:p>
            <a:pPr rtl="0"/>
            <a:fld id="{3A98EE3D-8CD1-4C3F-BD1C-C98C9596463C}" type="slidenum">
              <a:rPr lang="en-US" altLang="zh-CN" noProof="0" smtClean="0"/>
              <a:t>‹#›</a:t>
            </a:fld>
            <a:endParaRPr lang="zh-CN" altLang="en-US" noProof="0" dirty="0"/>
          </a:p>
        </p:txBody>
      </p:sp>
    </p:spTree>
    <p:extLst>
      <p:ext uri="{BB962C8B-B14F-4D97-AF65-F5344CB8AC3E}">
        <p14:creationId xmlns:p14="http://schemas.microsoft.com/office/powerpoint/2010/main" val="19639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en-US" altLang="zh-CN" noProof="0"/>
              <a:t>Click to edit Master title style</a:t>
            </a:r>
            <a:endParaRPr lang="zh-CN" altLang="en-US" noProof="0" dirty="0"/>
          </a:p>
        </p:txBody>
      </p:sp>
      <p:sp>
        <p:nvSpPr>
          <p:cNvPr id="6" name="日期占位符 5">
            <a:extLst>
              <a:ext uri="{FF2B5EF4-FFF2-40B4-BE49-F238E27FC236}">
                <a16:creationId xmlns:a16="http://schemas.microsoft.com/office/drawing/2014/main" id="{7392073F-158F-44A3-8913-917AFFC1BC20}"/>
              </a:ext>
            </a:extLst>
          </p:cNvPr>
          <p:cNvSpPr>
            <a:spLocks noGrp="1"/>
          </p:cNvSpPr>
          <p:nvPr>
            <p:ph type="dt" sz="half" idx="10"/>
          </p:nvPr>
        </p:nvSpPr>
        <p:spPr/>
        <p:txBody>
          <a:bodyPr rtlCol="0"/>
          <a:lstStyle/>
          <a:p>
            <a:pPr rtl="0"/>
            <a:fld id="{B9500292-0B13-449A-87D1-82A13D7C9A1E}" type="datetime1">
              <a:rPr lang="zh-CN" altLang="en-US" noProof="0" smtClean="0"/>
              <a:t>2024/4/4</a:t>
            </a:fld>
            <a:endParaRPr lang="zh-CN" altLang="en-US" noProof="0" dirty="0"/>
          </a:p>
        </p:txBody>
      </p:sp>
      <p:sp>
        <p:nvSpPr>
          <p:cNvPr id="7" name="页脚占位符 6">
            <a:extLst>
              <a:ext uri="{FF2B5EF4-FFF2-40B4-BE49-F238E27FC236}">
                <a16:creationId xmlns:a16="http://schemas.microsoft.com/office/drawing/2014/main" id="{EED72207-24CA-42B7-A975-2F8E41CBA904}"/>
              </a:ext>
            </a:extLst>
          </p:cNvPr>
          <p:cNvSpPr>
            <a:spLocks noGrp="1"/>
          </p:cNvSpPr>
          <p:nvPr>
            <p:ph type="ftr" sz="quarter" idx="11"/>
          </p:nvPr>
        </p:nvSpPr>
        <p:spPr/>
        <p:txBody>
          <a:bodyPr rtlCol="0"/>
          <a:lstStyle/>
          <a:p>
            <a:pPr rtl="0"/>
            <a:endParaRPr lang="zh-CN" altLang="en-US" noProof="0" dirty="0"/>
          </a:p>
        </p:txBody>
      </p:sp>
      <p:sp>
        <p:nvSpPr>
          <p:cNvPr id="8" name="灯片编号占位符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rtlCol="0"/>
          <a:lstStyle/>
          <a:p>
            <a:pPr rtl="0"/>
            <a:fld id="{3A98EE3D-8CD1-4C3F-BD1C-C98C9596463C}" type="slidenum">
              <a:rPr lang="en-US" altLang="zh-CN" noProof="0" smtClean="0"/>
              <a:t>‹#›</a:t>
            </a:fld>
            <a:endParaRPr lang="zh-CN" altLang="en-US" noProof="0" dirty="0"/>
          </a:p>
        </p:txBody>
      </p:sp>
    </p:spTree>
    <p:extLst>
      <p:ext uri="{BB962C8B-B14F-4D97-AF65-F5344CB8AC3E}">
        <p14:creationId xmlns:p14="http://schemas.microsoft.com/office/powerpoint/2010/main" val="426854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10" name="长方形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日期占位符 1">
            <a:extLst>
              <a:ext uri="{FF2B5EF4-FFF2-40B4-BE49-F238E27FC236}">
                <a16:creationId xmlns:a16="http://schemas.microsoft.com/office/drawing/2014/main" id="{94E9223F-721F-47BF-9FD5-0F8D12FF0DE1}"/>
              </a:ext>
            </a:extLst>
          </p:cNvPr>
          <p:cNvSpPr>
            <a:spLocks noGrp="1"/>
          </p:cNvSpPr>
          <p:nvPr>
            <p:ph type="dt" sz="half" idx="10"/>
          </p:nvPr>
        </p:nvSpPr>
        <p:spPr/>
        <p:txBody>
          <a:bodyPr rtlCol="0"/>
          <a:lstStyle/>
          <a:p>
            <a:pPr rtl="0"/>
            <a:fld id="{0079CBCF-27F4-4017-96B9-50FCBE968914}" type="datetime1">
              <a:rPr lang="zh-CN" altLang="en-US" noProof="0" smtClean="0"/>
              <a:t>2024/4/4</a:t>
            </a:fld>
            <a:endParaRPr lang="zh-CN" altLang="en-US" noProof="0" dirty="0"/>
          </a:p>
        </p:txBody>
      </p:sp>
      <p:sp>
        <p:nvSpPr>
          <p:cNvPr id="3" name="页脚占位符 2">
            <a:extLst>
              <a:ext uri="{FF2B5EF4-FFF2-40B4-BE49-F238E27FC236}">
                <a16:creationId xmlns:a16="http://schemas.microsoft.com/office/drawing/2014/main" id="{05915714-6BBA-4593-8591-4E26F7D58D9F}"/>
              </a:ext>
            </a:extLst>
          </p:cNvPr>
          <p:cNvSpPr>
            <a:spLocks noGrp="1"/>
          </p:cNvSpPr>
          <p:nvPr>
            <p:ph type="ftr" sz="quarter" idx="11"/>
          </p:nvPr>
        </p:nvSpPr>
        <p:spPr/>
        <p:txBody>
          <a:bodyPr rtlCol="0"/>
          <a:lstStyle/>
          <a:p>
            <a:pPr rtl="0"/>
            <a:endParaRPr lang="zh-CN" altLang="en-US" noProof="0" dirty="0"/>
          </a:p>
        </p:txBody>
      </p:sp>
      <p:sp>
        <p:nvSpPr>
          <p:cNvPr id="4" name="灯片编号占位符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rtlCol="0"/>
          <a:lstStyle/>
          <a:p>
            <a:pPr rtl="0"/>
            <a:fld id="{3A98EE3D-8CD1-4C3F-BD1C-C98C9596463C}" type="slidenum">
              <a:rPr lang="en-US" altLang="zh-CN" noProof="0" smtClean="0"/>
              <a:t>‹#›</a:t>
            </a:fld>
            <a:endParaRPr lang="zh-CN" altLang="en-US" noProof="0" dirty="0"/>
          </a:p>
        </p:txBody>
      </p:sp>
    </p:spTree>
    <p:extLst>
      <p:ext uri="{BB962C8B-B14F-4D97-AF65-F5344CB8AC3E}">
        <p14:creationId xmlns:p14="http://schemas.microsoft.com/office/powerpoint/2010/main" val="13339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带题注的内容">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标题 1"/>
          <p:cNvSpPr>
            <a:spLocks noGrp="1"/>
          </p:cNvSpPr>
          <p:nvPr>
            <p:ph type="title"/>
          </p:nvPr>
        </p:nvSpPr>
        <p:spPr>
          <a:xfrm>
            <a:off x="643466" y="786383"/>
            <a:ext cx="3517567" cy="2093975"/>
          </a:xfrm>
        </p:spPr>
        <p:txBody>
          <a:bodyPr rtlCol="0" anchor="b">
            <a:normAutofit/>
          </a:bodyPr>
          <a:lstStyle>
            <a:lvl1pPr>
              <a:lnSpc>
                <a:spcPct val="90000"/>
              </a:lnSpc>
              <a:defRPr sz="3600" b="0">
                <a:solidFill>
                  <a:srgbClr val="FFFFFF"/>
                </a:solidFill>
              </a:defRPr>
            </a:lvl1pPr>
          </a:lstStyle>
          <a:p>
            <a:pPr rtl="0"/>
            <a:r>
              <a:rPr lang="en-US" altLang="zh-CN" noProof="0"/>
              <a:t>Click to edit Master title style</a:t>
            </a:r>
            <a:endParaRPr lang="zh-CN" altLang="en-US" noProof="0" dirty="0"/>
          </a:p>
        </p:txBody>
      </p:sp>
      <p:sp>
        <p:nvSpPr>
          <p:cNvPr id="3" name="内容占位符 2"/>
          <p:cNvSpPr>
            <a:spLocks noGrp="1"/>
          </p:cNvSpPr>
          <p:nvPr>
            <p:ph idx="1"/>
          </p:nvPr>
        </p:nvSpPr>
        <p:spPr>
          <a:xfrm>
            <a:off x="5458984" y="812799"/>
            <a:ext cx="5928344" cy="5294757"/>
          </a:xfrm>
        </p:spPr>
        <p:txBody>
          <a:bodyPr rtlCol="0"/>
          <a:lstStyle/>
          <a:p>
            <a:pPr lvl="0" rtl="0"/>
            <a:r>
              <a:rPr lang="en-US" altLang="zh-CN" noProof="0"/>
              <a:t>Click to edit Master text styles</a:t>
            </a:r>
          </a:p>
          <a:p>
            <a:pPr lvl="1" rtl="0"/>
            <a:r>
              <a:rPr lang="en-US" altLang="zh-CN" noProof="0"/>
              <a:t>Second level</a:t>
            </a:r>
          </a:p>
          <a:p>
            <a:pPr lvl="2" rtl="0"/>
            <a:r>
              <a:rPr lang="en-US" altLang="zh-CN" noProof="0"/>
              <a:t>Third level</a:t>
            </a:r>
          </a:p>
          <a:p>
            <a:pPr lvl="3" rtl="0"/>
            <a:r>
              <a:rPr lang="en-US" altLang="zh-CN" noProof="0"/>
              <a:t>Fourth level</a:t>
            </a:r>
          </a:p>
          <a:p>
            <a:pPr lvl="4" rtl="0"/>
            <a:r>
              <a:rPr lang="en-US" altLang="zh-CN" noProof="0"/>
              <a:t>Fifth level</a:t>
            </a:r>
            <a:endParaRPr lang="zh-CN" altLang="en-US" noProof="0" dirty="0"/>
          </a:p>
        </p:txBody>
      </p:sp>
      <p:sp>
        <p:nvSpPr>
          <p:cNvPr id="4" name="文本占位符 3"/>
          <p:cNvSpPr>
            <a:spLocks noGrp="1"/>
          </p:cNvSpPr>
          <p:nvPr>
            <p:ph type="body" sz="half" idx="2"/>
          </p:nvPr>
        </p:nvSpPr>
        <p:spPr>
          <a:xfrm>
            <a:off x="643465" y="3043050"/>
            <a:ext cx="3517567" cy="3064505"/>
          </a:xfrm>
        </p:spPr>
        <p:txBody>
          <a:bodyPr lIns="91440" rIns="91440" rtlCol="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US" altLang="zh-CN" noProof="0"/>
              <a:t>Click to edit Master text styles</a:t>
            </a:r>
          </a:p>
        </p:txBody>
      </p:sp>
      <p:sp>
        <p:nvSpPr>
          <p:cNvPr id="5" name="日期占位符 4"/>
          <p:cNvSpPr>
            <a:spLocks noGrp="1"/>
          </p:cNvSpPr>
          <p:nvPr>
            <p:ph type="dt" sz="half" idx="10"/>
          </p:nvPr>
        </p:nvSpPr>
        <p:spPr>
          <a:xfrm>
            <a:off x="643464" y="6446520"/>
            <a:ext cx="3517568" cy="365125"/>
          </a:xfrm>
        </p:spPr>
        <p:txBody>
          <a:bodyPr rtlCol="0"/>
          <a:lstStyle>
            <a:lvl1pPr algn="l">
              <a:defRPr/>
            </a:lvl1pPr>
          </a:lstStyle>
          <a:p>
            <a:pPr rtl="0"/>
            <a:fld id="{48B556B2-7512-46EA-A7A3-08797228D7B4}" type="datetime1">
              <a:rPr lang="zh-CN" altLang="en-US" noProof="0" smtClean="0"/>
              <a:t>2024/4/4</a:t>
            </a:fld>
            <a:endParaRPr lang="zh-CN" altLang="en-US" noProof="0" dirty="0"/>
          </a:p>
        </p:txBody>
      </p:sp>
      <p:sp>
        <p:nvSpPr>
          <p:cNvPr id="6" name="页脚占位符 5"/>
          <p:cNvSpPr>
            <a:spLocks noGrp="1"/>
          </p:cNvSpPr>
          <p:nvPr>
            <p:ph type="ftr" sz="quarter" idx="11"/>
          </p:nvPr>
        </p:nvSpPr>
        <p:spPr>
          <a:xfrm>
            <a:off x="5458983" y="6446520"/>
            <a:ext cx="5334019" cy="365125"/>
          </a:xfrm>
        </p:spPr>
        <p:txBody>
          <a:bodyPr rtlCol="0"/>
          <a:lstStyle>
            <a:lvl1pPr algn="l">
              <a:defRPr>
                <a:solidFill>
                  <a:schemeClr val="tx2"/>
                </a:solidFill>
              </a:defRPr>
            </a:lvl1pPr>
          </a:lstStyle>
          <a:p>
            <a:pPr rtl="0"/>
            <a:endParaRPr lang="zh-CN" altLang="en-US" noProof="0" dirty="0"/>
          </a:p>
        </p:txBody>
      </p:sp>
      <p:sp>
        <p:nvSpPr>
          <p:cNvPr id="7" name="幻灯片编号占位符 6"/>
          <p:cNvSpPr>
            <a:spLocks noGrp="1"/>
          </p:cNvSpPr>
          <p:nvPr>
            <p:ph type="sldNum" sz="quarter" idx="12"/>
          </p:nvPr>
        </p:nvSpPr>
        <p:spPr/>
        <p:txBody>
          <a:bodyPr rtlCol="0"/>
          <a:lstStyle>
            <a:lvl1pPr>
              <a:defRPr>
                <a:solidFill>
                  <a:schemeClr val="tx2"/>
                </a:solidFill>
              </a:defRPr>
            </a:lvl1pPr>
          </a:lstStyle>
          <a:p>
            <a:pPr rtl="0"/>
            <a:fld id="{3A98EE3D-8CD1-4C3F-BD1C-C98C9596463C}" type="slidenum">
              <a:rPr lang="en-US" altLang="zh-CN" noProof="0" smtClean="0"/>
              <a:pPr/>
              <a:t>‹#›</a:t>
            </a:fld>
            <a:endParaRPr lang="zh-CN" altLang="en-US" noProof="0" dirty="0"/>
          </a:p>
        </p:txBody>
      </p:sp>
    </p:spTree>
    <p:extLst>
      <p:ext uri="{BB962C8B-B14F-4D97-AF65-F5344CB8AC3E}">
        <p14:creationId xmlns:p14="http://schemas.microsoft.com/office/powerpoint/2010/main" val="37711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带标题的图片">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图片占位符 2"/>
          <p:cNvSpPr>
            <a:spLocks noGrp="1" noChangeAspect="1"/>
          </p:cNvSpPr>
          <p:nvPr>
            <p:ph type="pic" idx="1"/>
          </p:nvPr>
        </p:nvSpPr>
        <p:spPr>
          <a:xfrm>
            <a:off x="15" y="0"/>
            <a:ext cx="12191985" cy="4578350"/>
          </a:xfrm>
          <a:solidFill>
            <a:schemeClr val="bg1">
              <a:lumMod val="85000"/>
            </a:schemeClr>
          </a:solidFill>
        </p:spPr>
        <p:txBody>
          <a:bodyPr lIns="457200" tIns="457200"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n-US" altLang="zh-CN" noProof="0"/>
              <a:t>Click icon to add picture</a:t>
            </a:r>
            <a:endParaRPr lang="zh-CN" altLang="en-US" noProof="0" dirty="0"/>
          </a:p>
        </p:txBody>
      </p:sp>
      <p:sp>
        <p:nvSpPr>
          <p:cNvPr id="2" name="标题 1"/>
          <p:cNvSpPr>
            <a:spLocks noGrp="1"/>
          </p:cNvSpPr>
          <p:nvPr>
            <p:ph type="title"/>
          </p:nvPr>
        </p:nvSpPr>
        <p:spPr>
          <a:xfrm>
            <a:off x="1097279" y="4799362"/>
            <a:ext cx="10113645" cy="743682"/>
          </a:xfrm>
        </p:spPr>
        <p:txBody>
          <a:bodyPr tIns="0" bIns="0" rtlCol="0" anchor="b">
            <a:noAutofit/>
          </a:bodyPr>
          <a:lstStyle>
            <a:lvl1pPr>
              <a:defRPr sz="3600" b="0">
                <a:solidFill>
                  <a:srgbClr val="FFFFFF"/>
                </a:solidFill>
              </a:defRPr>
            </a:lvl1pPr>
          </a:lstStyle>
          <a:p>
            <a:pPr rtl="0"/>
            <a:r>
              <a:rPr lang="en-US" altLang="zh-CN" noProof="0"/>
              <a:t>Click to edit Master title style</a:t>
            </a:r>
            <a:endParaRPr lang="zh-CN" altLang="en-US" noProof="0" dirty="0"/>
          </a:p>
        </p:txBody>
      </p:sp>
      <p:sp>
        <p:nvSpPr>
          <p:cNvPr id="4" name="文本占位符 3"/>
          <p:cNvSpPr>
            <a:spLocks noGrp="1"/>
          </p:cNvSpPr>
          <p:nvPr>
            <p:ph type="body" sz="half" idx="2"/>
          </p:nvPr>
        </p:nvSpPr>
        <p:spPr>
          <a:xfrm>
            <a:off x="1097279" y="5715000"/>
            <a:ext cx="10113264" cy="609600"/>
          </a:xfrm>
        </p:spPr>
        <p:txBody>
          <a:bodyPr lIns="91440" tIns="0" rIns="91440" bIns="0" rtlCol="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US" altLang="zh-CN" noProof="0"/>
              <a:t>Click to edit Master text styles</a:t>
            </a:r>
          </a:p>
        </p:txBody>
      </p:sp>
      <p:sp>
        <p:nvSpPr>
          <p:cNvPr id="5" name="日期占位符 4"/>
          <p:cNvSpPr>
            <a:spLocks noGrp="1"/>
          </p:cNvSpPr>
          <p:nvPr>
            <p:ph type="dt" sz="half" idx="10"/>
          </p:nvPr>
        </p:nvSpPr>
        <p:spPr/>
        <p:txBody>
          <a:bodyPr rtlCol="0"/>
          <a:lstStyle>
            <a:lvl1pPr>
              <a:defRPr/>
            </a:lvl1pPr>
          </a:lstStyle>
          <a:p>
            <a:pPr rtl="0"/>
            <a:fld id="{7EA549FE-440A-4032-887E-049BFD4F5A41}" type="datetime1">
              <a:rPr lang="zh-CN" altLang="en-US" noProof="0" smtClean="0"/>
              <a:t>2024/4/4</a:t>
            </a:fld>
            <a:endParaRPr lang="zh-CN" altLang="en-US" noProof="0" dirty="0"/>
          </a:p>
        </p:txBody>
      </p:sp>
      <p:sp>
        <p:nvSpPr>
          <p:cNvPr id="6" name="页脚占位符 5"/>
          <p:cNvSpPr>
            <a:spLocks noGrp="1"/>
          </p:cNvSpPr>
          <p:nvPr>
            <p:ph type="ftr" sz="quarter" idx="11"/>
          </p:nvPr>
        </p:nvSpPr>
        <p:spPr>
          <a:xfrm>
            <a:off x="1097279" y="6446838"/>
            <a:ext cx="6818262" cy="365125"/>
          </a:xfrm>
        </p:spPr>
        <p:txBody>
          <a:bodyPr rtlCol="0"/>
          <a:lstStyle/>
          <a:p>
            <a:pPr algn="l" rtl="0"/>
            <a:endParaRPr lang="zh-CN" altLang="en-US" noProof="0" dirty="0"/>
          </a:p>
        </p:txBody>
      </p:sp>
      <p:sp>
        <p:nvSpPr>
          <p:cNvPr id="7" name="灯片编号占位符 6"/>
          <p:cNvSpPr>
            <a:spLocks noGrp="1"/>
          </p:cNvSpPr>
          <p:nvPr>
            <p:ph type="sldNum" sz="quarter" idx="12"/>
          </p:nvPr>
        </p:nvSpPr>
        <p:spPr/>
        <p:txBody>
          <a:bodyPr rtlCol="0"/>
          <a:lstStyle/>
          <a:p>
            <a:pPr rtl="0"/>
            <a:fld id="{3A98EE3D-8CD1-4C3F-BD1C-C98C9596463C}" type="slidenum">
              <a:rPr lang="en-US" altLang="zh-CN" noProof="0" smtClean="0"/>
              <a:t>‹#›</a:t>
            </a:fld>
            <a:endParaRPr lang="zh-CN" altLang="en-US" noProof="0" dirty="0"/>
          </a:p>
        </p:txBody>
      </p:sp>
    </p:spTree>
    <p:extLst>
      <p:ext uri="{BB962C8B-B14F-4D97-AF65-F5344CB8AC3E}">
        <p14:creationId xmlns:p14="http://schemas.microsoft.com/office/powerpoint/2010/main" val="120161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长方形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标题占位符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pPr rtl="0"/>
            <a:r>
              <a:rPr lang="zh-CN" altLang="en-US" noProof="0" dirty="0"/>
              <a:t>单击此处编辑母版标题样式</a:t>
            </a:r>
          </a:p>
        </p:txBody>
      </p:sp>
      <p:sp>
        <p:nvSpPr>
          <p:cNvPr id="3" name="文本占位符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rtl="0"/>
            <a:r>
              <a:rPr lang="zh-CN" altLang="en-US" noProof="0" dirty="0"/>
              <a:t>单击此处编辑母版文本样式</a:t>
            </a:r>
          </a:p>
          <a:p>
            <a:pPr lvl="1" rtl="0"/>
            <a:r>
              <a:rPr lang="zh-CN" altLang="en-US" noProof="0" dirty="0"/>
              <a:t>第二级</a:t>
            </a:r>
          </a:p>
          <a:p>
            <a:pPr lvl="2" rtl="0"/>
            <a:r>
              <a:rPr lang="zh-CN" altLang="en-US" noProof="0" dirty="0"/>
              <a:t>第三级</a:t>
            </a:r>
          </a:p>
          <a:p>
            <a:pPr lvl="3" rtl="0"/>
            <a:r>
              <a:rPr lang="zh-CN" altLang="en-US" noProof="0" dirty="0"/>
              <a:t>第四级</a:t>
            </a:r>
          </a:p>
          <a:p>
            <a:pPr lvl="4" rtl="0"/>
            <a:r>
              <a:rPr lang="zh-CN" altLang="en-US" noProof="0" dirty="0"/>
              <a:t>第五级</a:t>
            </a:r>
          </a:p>
        </p:txBody>
      </p:sp>
      <p:sp>
        <p:nvSpPr>
          <p:cNvPr id="4" name="日期占位符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latin typeface="Microsoft YaHei UI" panose="020B0503020204020204" pitchFamily="34" charset="-122"/>
                <a:ea typeface="Microsoft YaHei UI" panose="020B0503020204020204" pitchFamily="34" charset="-122"/>
              </a:defRPr>
            </a:lvl1pPr>
          </a:lstStyle>
          <a:p>
            <a:fld id="{11E8F5E9-7BB5-407B-A6D7-F536C6C1796E}" type="datetime1">
              <a:rPr lang="zh-CN" altLang="en-US" noProof="0" smtClean="0"/>
              <a:t>2024/4/4</a:t>
            </a:fld>
            <a:endParaRPr lang="zh-CN" altLang="en-US" noProof="0" dirty="0"/>
          </a:p>
        </p:txBody>
      </p:sp>
      <p:sp>
        <p:nvSpPr>
          <p:cNvPr id="5" name="页脚占位符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latin typeface="Microsoft YaHei UI" panose="020B0503020204020204" pitchFamily="34" charset="-122"/>
                <a:ea typeface="Microsoft YaHei UI" panose="020B0503020204020204" pitchFamily="34" charset="-122"/>
              </a:defRPr>
            </a:lvl1pPr>
          </a:lstStyle>
          <a:p>
            <a:endParaRPr lang="zh-CN" altLang="en-US" noProof="0" dirty="0"/>
          </a:p>
        </p:txBody>
      </p:sp>
      <p:sp>
        <p:nvSpPr>
          <p:cNvPr id="6" name="幻灯片编号占位符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latin typeface="Microsoft YaHei UI" panose="020B0503020204020204" pitchFamily="34" charset="-122"/>
                <a:ea typeface="Microsoft YaHei UI" panose="020B0503020204020204" pitchFamily="34" charset="-122"/>
              </a:defRPr>
            </a:lvl1pPr>
          </a:lstStyle>
          <a:p>
            <a:fld id="{3A98EE3D-8CD1-4C3F-BD1C-C98C9596463C}" type="slidenum">
              <a:rPr lang="en-US" altLang="zh-CN" noProof="0" smtClean="0"/>
              <a:pPr/>
              <a:t>‹#›</a:t>
            </a:fld>
            <a:endParaRPr lang="zh-CN" altLang="en-US" noProof="0" dirty="0"/>
          </a:p>
        </p:txBody>
      </p:sp>
      <p:cxnSp>
        <p:nvCxnSpPr>
          <p:cNvPr id="10" name="直接连接符​​(S)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icrosoft YaHei UI" panose="020B0503020204020204" pitchFamily="34" charset="-122"/>
          <a:ea typeface="Microsoft YaHei UI" panose="020B0503020204020204" pitchFamily="34" charset="-122"/>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4.emf"/></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长方形 32">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dirty="0">
              <a:ln>
                <a:noFill/>
              </a:ln>
              <a:solidFill>
                <a:srgbClr val="FFFFFF"/>
              </a:solidFill>
              <a:effectLst/>
              <a:uLnTx/>
              <a:uFillTx/>
              <a:latin typeface="Microsoft YaHei UI" panose="020B0503020204020204" pitchFamily="34" charset="-122"/>
              <a:ea typeface="Microsoft YaHei UI" panose="020B0503020204020204" pitchFamily="34" charset="-122"/>
            </a:endParaRPr>
          </a:p>
        </p:txBody>
      </p:sp>
      <p:pic>
        <p:nvPicPr>
          <p:cNvPr id="4" name="图片 3" descr="一张纸的特写，纸上放着一支铅笔">
            <a:extLst>
              <a:ext uri="{FF2B5EF4-FFF2-40B4-BE49-F238E27FC236}">
                <a16:creationId xmlns:a16="http://schemas.microsoft.com/office/drawing/2014/main" id="{65810330-F0B5-43C9-BC34-094FFB5C0529}"/>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20" y="975"/>
            <a:ext cx="12191980" cy="6858000"/>
          </a:xfrm>
          <a:prstGeom prst="rect">
            <a:avLst/>
          </a:prstGeom>
        </p:spPr>
      </p:pic>
      <p:sp>
        <p:nvSpPr>
          <p:cNvPr id="35" name="长方形 34">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dirty="0">
              <a:ln>
                <a:noFill/>
              </a:ln>
              <a:solidFill>
                <a:srgbClr val="FFFFFF"/>
              </a:solidFill>
              <a:effectLst/>
              <a:uLnTx/>
              <a:uFillTx/>
              <a:latin typeface="Microsoft YaHei UI" panose="020B0503020204020204" pitchFamily="34" charset="-122"/>
              <a:ea typeface="Microsoft YaHei UI" panose="020B0503020204020204" pitchFamily="34" charset="-122"/>
            </a:endParaRPr>
          </a:p>
        </p:txBody>
      </p:sp>
      <p:sp>
        <p:nvSpPr>
          <p:cNvPr id="2" name="标题 1">
            <a:extLst>
              <a:ext uri="{FF2B5EF4-FFF2-40B4-BE49-F238E27FC236}">
                <a16:creationId xmlns:a16="http://schemas.microsoft.com/office/drawing/2014/main" id="{9AB2EA78-AEB3-469B-9025-3B17201A457B}"/>
              </a:ext>
            </a:extLst>
          </p:cNvPr>
          <p:cNvSpPr>
            <a:spLocks noGrp="1"/>
          </p:cNvSpPr>
          <p:nvPr>
            <p:ph type="ctrTitle"/>
          </p:nvPr>
        </p:nvSpPr>
        <p:spPr>
          <a:xfrm>
            <a:off x="8123416" y="1475234"/>
            <a:ext cx="3214307" cy="2901694"/>
          </a:xfrm>
        </p:spPr>
        <p:txBody>
          <a:bodyPr rtlCol="0" anchor="b">
            <a:normAutofit/>
          </a:bodyPr>
          <a:lstStyle/>
          <a:p>
            <a:r>
              <a:rPr lang="en-US" altLang="zh-CN" sz="4400" dirty="0">
                <a:latin typeface="Microsoft YaHei UI" panose="020B0503020204020204" pitchFamily="34" charset="-122"/>
                <a:ea typeface="Microsoft YaHei UI" panose="020B0503020204020204" pitchFamily="34" charset="-122"/>
              </a:rPr>
              <a:t>Tutorial 5</a:t>
            </a:r>
            <a:endParaRPr lang="en-US" altLang="zh-CN" sz="4400" dirty="0">
              <a:solidFill>
                <a:schemeClr val="tx1"/>
              </a:solidFill>
              <a:latin typeface="Microsoft YaHei UI" panose="020B0503020204020204" pitchFamily="34" charset="-122"/>
              <a:ea typeface="Microsoft YaHei UI" panose="020B0503020204020204" pitchFamily="34" charset="-122"/>
            </a:endParaRPr>
          </a:p>
        </p:txBody>
      </p:sp>
      <p:sp>
        <p:nvSpPr>
          <p:cNvPr id="3" name="副标题 2">
            <a:extLst>
              <a:ext uri="{FF2B5EF4-FFF2-40B4-BE49-F238E27FC236}">
                <a16:creationId xmlns:a16="http://schemas.microsoft.com/office/drawing/2014/main" id="{255E1F2F-E259-4EA8-9FFD-3A10AF541859}"/>
              </a:ext>
            </a:extLst>
          </p:cNvPr>
          <p:cNvSpPr>
            <a:spLocks noGrp="1"/>
          </p:cNvSpPr>
          <p:nvPr>
            <p:ph type="subTitle" idx="1"/>
          </p:nvPr>
        </p:nvSpPr>
        <p:spPr>
          <a:xfrm>
            <a:off x="8127750" y="4608576"/>
            <a:ext cx="3205640" cy="774186"/>
          </a:xfrm>
        </p:spPr>
        <p:txBody>
          <a:bodyPr rtlCol="0" anchor="t">
            <a:normAutofit/>
          </a:bodyPr>
          <a:lstStyle/>
          <a:p>
            <a:pPr rtl="0">
              <a:lnSpc>
                <a:spcPct val="100000"/>
              </a:lnSpc>
            </a:pPr>
            <a:endParaRPr lang="en-US" altLang="zh-CN" sz="1600" dirty="0">
              <a:latin typeface="Microsoft YaHei UI" panose="020B0503020204020204" pitchFamily="34" charset="-122"/>
              <a:ea typeface="Microsoft YaHei UI" panose="020B0503020204020204" pitchFamily="34" charset="-122"/>
            </a:endParaRPr>
          </a:p>
        </p:txBody>
      </p:sp>
      <p:cxnSp>
        <p:nvCxnSpPr>
          <p:cNvPr id="37" name="直接连接符​​(S) 36">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长方形 38">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zh-CN" altLang="en-US"/>
          </a:p>
        </p:txBody>
      </p:sp>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EC54C-BEC6-ECA1-FB69-1F02304362CD}"/>
              </a:ext>
            </a:extLst>
          </p:cNvPr>
          <p:cNvSpPr>
            <a:spLocks noGrp="1"/>
          </p:cNvSpPr>
          <p:nvPr>
            <p:ph type="title"/>
          </p:nvPr>
        </p:nvSpPr>
        <p:spPr/>
        <p:txBody>
          <a:bodyPr/>
          <a:lstStyle/>
          <a:p>
            <a:r>
              <a:rPr lang="en-US" altLang="zh-CN" dirty="0"/>
              <a:t>Topic 2</a:t>
            </a:r>
            <a:endParaRPr lang="zh-CN" alt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3B0E3CB-DB40-CA19-B5E6-E806CCE337B3}"/>
              </a:ext>
            </a:extLst>
          </p:cNvPr>
          <p:cNvSpPr>
            <a:spLocks noGrp="1"/>
          </p:cNvSpPr>
          <p:nvPr>
            <p:ph idx="1"/>
          </p:nvPr>
        </p:nvSpPr>
        <p:spPr/>
        <p:txBody>
          <a:bodyPr/>
          <a:lstStyle/>
          <a:p>
            <a:r>
              <a:rPr lang="en-US" altLang="zh-CN" b="1" i="0" dirty="0">
                <a:solidFill>
                  <a:srgbClr val="273239"/>
                </a:solidFill>
                <a:effectLst/>
                <a:latin typeface="Times New Roman" panose="02020603050405020304" pitchFamily="18" charset="0"/>
                <a:cs typeface="Times New Roman" panose="02020603050405020304" pitchFamily="18" charset="0"/>
              </a:rPr>
              <a:t>Attribute Closure</a:t>
            </a:r>
          </a:p>
          <a:p>
            <a:endParaRPr lang="en-US" altLang="zh-CN" dirty="0">
              <a:latin typeface="Times New Roman" panose="02020603050405020304" pitchFamily="18" charset="0"/>
              <a:cs typeface="Times New Roman" panose="02020603050405020304" pitchFamily="18" charset="0"/>
            </a:endParaRPr>
          </a:p>
        </p:txBody>
      </p:sp>
      <p:sp>
        <p:nvSpPr>
          <p:cNvPr id="5" name="文本框 4">
            <a:extLst>
              <a:ext uri="{FF2B5EF4-FFF2-40B4-BE49-F238E27FC236}">
                <a16:creationId xmlns:a16="http://schemas.microsoft.com/office/drawing/2014/main" id="{BBA3E7CD-B595-46E9-FE08-C725102C2CAF}"/>
              </a:ext>
            </a:extLst>
          </p:cNvPr>
          <p:cNvSpPr txBox="1"/>
          <p:nvPr/>
        </p:nvSpPr>
        <p:spPr>
          <a:xfrm>
            <a:off x="2265564" y="3570576"/>
            <a:ext cx="7660871" cy="1754326"/>
          </a:xfrm>
          <a:prstGeom prst="rect">
            <a:avLst/>
          </a:prstGeom>
          <a:noFill/>
        </p:spPr>
        <p:txBody>
          <a:bodyPr wrap="square">
            <a:spAutoFit/>
          </a:bodyPr>
          <a:lstStyle/>
          <a:p>
            <a:pPr algn="just" rtl="0" fontAlgn="base"/>
            <a:r>
              <a:rPr lang="en-US" altLang="zh-CN" b="0" i="0" dirty="0">
                <a:solidFill>
                  <a:srgbClr val="273239"/>
                </a:solidFill>
                <a:effectLst/>
                <a:latin typeface="Nunito" pitchFamily="2" charset="0"/>
              </a:rPr>
              <a:t>(STUD_NO, STUD_NAME)+ = {STUD_NO, STUD_NAME, STUD_PHONE, STUD_STATE, STUD_COUNTRY, STUD_AGE} </a:t>
            </a:r>
          </a:p>
          <a:p>
            <a:pPr algn="just" rtl="0" fontAlgn="base"/>
            <a:endParaRPr lang="en-US" altLang="zh-CN" dirty="0">
              <a:solidFill>
                <a:srgbClr val="273239"/>
              </a:solidFill>
              <a:latin typeface="Nunito" pitchFamily="2" charset="0"/>
            </a:endParaRPr>
          </a:p>
          <a:p>
            <a:pPr algn="just" rtl="0" fontAlgn="base"/>
            <a:endParaRPr lang="en-US" altLang="zh-CN" b="0" i="0" dirty="0">
              <a:solidFill>
                <a:srgbClr val="273239"/>
              </a:solidFill>
              <a:effectLst/>
              <a:latin typeface="Nunito" pitchFamily="2" charset="0"/>
            </a:endParaRPr>
          </a:p>
          <a:p>
            <a:pPr algn="l" fontAlgn="base"/>
            <a:r>
              <a:rPr lang="en-US" altLang="zh-CN" b="0" i="0" dirty="0">
                <a:solidFill>
                  <a:srgbClr val="273239"/>
                </a:solidFill>
                <a:effectLst/>
                <a:latin typeface="Nunito" pitchFamily="2" charset="0"/>
              </a:rPr>
              <a:t>(STUD_NO)+ = {STUD_NO, STUD_NAME, STUD_PHONE, STUD_STATE, STUD_COUNTRY, STUD_AGE} </a:t>
            </a:r>
          </a:p>
        </p:txBody>
      </p:sp>
    </p:spTree>
    <p:extLst>
      <p:ext uri="{BB962C8B-B14F-4D97-AF65-F5344CB8AC3E}">
        <p14:creationId xmlns:p14="http://schemas.microsoft.com/office/powerpoint/2010/main" val="8042789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EC54C-BEC6-ECA1-FB69-1F02304362CD}"/>
              </a:ext>
            </a:extLst>
          </p:cNvPr>
          <p:cNvSpPr>
            <a:spLocks noGrp="1"/>
          </p:cNvSpPr>
          <p:nvPr>
            <p:ph type="title"/>
          </p:nvPr>
        </p:nvSpPr>
        <p:spPr/>
        <p:txBody>
          <a:bodyPr/>
          <a:lstStyle/>
          <a:p>
            <a:r>
              <a:rPr lang="en-US" altLang="zh-CN" dirty="0"/>
              <a:t>Topic 2</a:t>
            </a:r>
            <a:endParaRPr lang="zh-CN" alt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3B0E3CB-DB40-CA19-B5E6-E806CCE337B3}"/>
              </a:ext>
            </a:extLst>
          </p:cNvPr>
          <p:cNvSpPr>
            <a:spLocks noGrp="1"/>
          </p:cNvSpPr>
          <p:nvPr>
            <p:ph idx="1"/>
          </p:nvPr>
        </p:nvSpPr>
        <p:spPr/>
        <p:txBody>
          <a:bodyPr/>
          <a:lstStyle/>
          <a:p>
            <a:r>
              <a:rPr lang="en-US" altLang="zh-CN" dirty="0">
                <a:latin typeface="Times New Roman" panose="02020603050405020304" pitchFamily="18" charset="0"/>
                <a:cs typeface="Times New Roman" panose="02020603050405020304" pitchFamily="18" charset="0"/>
              </a:rPr>
              <a:t>Exercise: </a:t>
            </a:r>
            <a:r>
              <a:rPr lang="en-US" altLang="zh-CN" b="1" i="0" dirty="0">
                <a:solidFill>
                  <a:srgbClr val="273239"/>
                </a:solidFill>
                <a:effectLst/>
                <a:latin typeface="Nunito" pitchFamily="2" charset="0"/>
              </a:rPr>
              <a:t>Consider the relation scheme R = {E, F, G, H, I, J, K, L, M, N} and the set of functional dependencies {{E, F} -&gt; {G}, {F} -&gt; {I, J}, {E, H} -&gt; {K, L}, K -&gt; {M}, L -&gt; {N} on R. What is the key for R?</a:t>
            </a:r>
          </a:p>
          <a:p>
            <a:endParaRPr lang="en-US" altLang="zh-CN" dirty="0">
              <a:latin typeface="Times New Roman" panose="02020603050405020304" pitchFamily="18" charset="0"/>
              <a:cs typeface="Times New Roman" panose="02020603050405020304" pitchFamily="18" charset="0"/>
            </a:endParaRPr>
          </a:p>
        </p:txBody>
      </p:sp>
      <p:sp>
        <p:nvSpPr>
          <p:cNvPr id="6" name="文本框 5">
            <a:extLst>
              <a:ext uri="{FF2B5EF4-FFF2-40B4-BE49-F238E27FC236}">
                <a16:creationId xmlns:a16="http://schemas.microsoft.com/office/drawing/2014/main" id="{B4CD07C4-9B5F-FE81-F10E-EBA6D1775208}"/>
              </a:ext>
            </a:extLst>
          </p:cNvPr>
          <p:cNvSpPr txBox="1"/>
          <p:nvPr/>
        </p:nvSpPr>
        <p:spPr>
          <a:xfrm>
            <a:off x="1291070" y="3556200"/>
            <a:ext cx="6094268" cy="1200329"/>
          </a:xfrm>
          <a:prstGeom prst="rect">
            <a:avLst/>
          </a:prstGeom>
          <a:noFill/>
        </p:spPr>
        <p:txBody>
          <a:bodyPr wrap="square">
            <a:spAutoFit/>
          </a:bodyPr>
          <a:lstStyle/>
          <a:p>
            <a:r>
              <a:rPr lang="en-US" altLang="zh-CN" b="1" dirty="0">
                <a:solidFill>
                  <a:srgbClr val="273239"/>
                </a:solidFill>
                <a:effectLst/>
                <a:latin typeface="Times New Roman" panose="02020603050405020304" pitchFamily="18" charset="0"/>
                <a:cs typeface="Times New Roman" panose="02020603050405020304" pitchFamily="18" charset="0"/>
              </a:rPr>
              <a:t>{E,F}+ = {EFGIJ} </a:t>
            </a:r>
            <a:br>
              <a:rPr lang="en-US" altLang="zh-CN" b="1" dirty="0">
                <a:latin typeface="Times New Roman" panose="02020603050405020304" pitchFamily="18" charset="0"/>
                <a:cs typeface="Times New Roman" panose="02020603050405020304" pitchFamily="18" charset="0"/>
              </a:rPr>
            </a:br>
            <a:r>
              <a:rPr lang="en-US" altLang="zh-CN" b="1" dirty="0">
                <a:solidFill>
                  <a:srgbClr val="273239"/>
                </a:solidFill>
                <a:effectLst/>
                <a:latin typeface="Times New Roman" panose="02020603050405020304" pitchFamily="18" charset="0"/>
                <a:cs typeface="Times New Roman" panose="02020603050405020304" pitchFamily="18" charset="0"/>
              </a:rPr>
              <a:t>{E,F,H}+ = {EFHGIJKLMN} </a:t>
            </a:r>
            <a:br>
              <a:rPr lang="en-US" altLang="zh-CN" b="1" dirty="0">
                <a:latin typeface="Times New Roman" panose="02020603050405020304" pitchFamily="18" charset="0"/>
                <a:cs typeface="Times New Roman" panose="02020603050405020304" pitchFamily="18" charset="0"/>
              </a:rPr>
            </a:br>
            <a:r>
              <a:rPr lang="en-US" altLang="zh-CN" b="1" dirty="0">
                <a:solidFill>
                  <a:srgbClr val="273239"/>
                </a:solidFill>
                <a:effectLst/>
                <a:latin typeface="Times New Roman" panose="02020603050405020304" pitchFamily="18" charset="0"/>
                <a:cs typeface="Times New Roman" panose="02020603050405020304" pitchFamily="18" charset="0"/>
              </a:rPr>
              <a:t>{E,F,H,K,L}+ = {{EFHGIJKLMN} </a:t>
            </a:r>
            <a:br>
              <a:rPr lang="en-US" altLang="zh-CN" b="1" dirty="0">
                <a:latin typeface="Times New Roman" panose="02020603050405020304" pitchFamily="18" charset="0"/>
                <a:cs typeface="Times New Roman" panose="02020603050405020304" pitchFamily="18" charset="0"/>
              </a:rPr>
            </a:br>
            <a:r>
              <a:rPr lang="en-US" altLang="zh-CN" b="1" dirty="0">
                <a:solidFill>
                  <a:srgbClr val="273239"/>
                </a:solidFill>
                <a:effectLst/>
                <a:latin typeface="Times New Roman" panose="02020603050405020304" pitchFamily="18" charset="0"/>
                <a:cs typeface="Times New Roman" panose="02020603050405020304" pitchFamily="18" charset="0"/>
              </a:rPr>
              <a:t>{E}+ = {E} </a:t>
            </a:r>
            <a:endParaRPr lang="zh-CN" altLang="en-US" b="1" dirty="0">
              <a:latin typeface="Times New Roman" panose="02020603050405020304" pitchFamily="18" charset="0"/>
              <a:cs typeface="Times New Roman" panose="02020603050405020304" pitchFamily="18" charset="0"/>
            </a:endParaRPr>
          </a:p>
        </p:txBody>
      </p:sp>
      <p:sp>
        <p:nvSpPr>
          <p:cNvPr id="8" name="文本框 7">
            <a:extLst>
              <a:ext uri="{FF2B5EF4-FFF2-40B4-BE49-F238E27FC236}">
                <a16:creationId xmlns:a16="http://schemas.microsoft.com/office/drawing/2014/main" id="{C7A22473-9C43-0421-E9F2-D0AF1612599A}"/>
              </a:ext>
            </a:extLst>
          </p:cNvPr>
          <p:cNvSpPr txBox="1"/>
          <p:nvPr/>
        </p:nvSpPr>
        <p:spPr>
          <a:xfrm>
            <a:off x="1291069" y="5127370"/>
            <a:ext cx="10315575" cy="646331"/>
          </a:xfrm>
          <a:prstGeom prst="rect">
            <a:avLst/>
          </a:prstGeom>
          <a:noFill/>
        </p:spPr>
        <p:txBody>
          <a:bodyPr wrap="square">
            <a:spAutoFit/>
          </a:bodyPr>
          <a:lstStyle/>
          <a:p>
            <a:r>
              <a:rPr lang="en-US" altLang="zh-CN" b="1" dirty="0">
                <a:solidFill>
                  <a:srgbClr val="273239"/>
                </a:solidFill>
                <a:effectLst/>
                <a:latin typeface="Nunito" pitchFamily="2" charset="0"/>
              </a:rPr>
              <a:t>{EFH}+ and {EFHKL}+ results in set of all attributes, but EFH is minimal. So it will be candidate key.</a:t>
            </a:r>
            <a:endParaRPr lang="zh-CN" altLang="en-US" b="1" dirty="0"/>
          </a:p>
        </p:txBody>
      </p:sp>
    </p:spTree>
    <p:extLst>
      <p:ext uri="{BB962C8B-B14F-4D97-AF65-F5344CB8AC3E}">
        <p14:creationId xmlns:p14="http://schemas.microsoft.com/office/powerpoint/2010/main" val="3678838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EC54C-BEC6-ECA1-FB69-1F02304362CD}"/>
              </a:ext>
            </a:extLst>
          </p:cNvPr>
          <p:cNvSpPr>
            <a:spLocks noGrp="1"/>
          </p:cNvSpPr>
          <p:nvPr>
            <p:ph type="title"/>
          </p:nvPr>
        </p:nvSpPr>
        <p:spPr/>
        <p:txBody>
          <a:bodyPr/>
          <a:lstStyle/>
          <a:p>
            <a:r>
              <a:rPr lang="en-US" altLang="zh-CN" dirty="0"/>
              <a:t>Topic 2</a:t>
            </a:r>
            <a:endParaRPr lang="zh-CN" altLang="en-US" dirty="0"/>
          </a:p>
        </p:txBody>
      </p:sp>
      <p:sp>
        <p:nvSpPr>
          <p:cNvPr id="3" name="Content Placeholder 2">
            <a:extLst>
              <a:ext uri="{FF2B5EF4-FFF2-40B4-BE49-F238E27FC236}">
                <a16:creationId xmlns:a16="http://schemas.microsoft.com/office/drawing/2014/main" id="{03B0E3CB-DB40-CA19-B5E6-E806CCE337B3}"/>
              </a:ext>
            </a:extLst>
          </p:cNvPr>
          <p:cNvSpPr>
            <a:spLocks noGrp="1"/>
          </p:cNvSpPr>
          <p:nvPr>
            <p:ph idx="1"/>
          </p:nvPr>
        </p:nvSpPr>
        <p:spPr/>
        <p:txBody>
          <a:bodyPr/>
          <a:lstStyle/>
          <a:p>
            <a:r>
              <a:rPr lang="en-US" altLang="zh-CN" b="0" i="0" dirty="0">
                <a:effectLst/>
                <a:latin typeface="Arial" panose="020B0604020202020204" pitchFamily="34" charset="0"/>
              </a:rPr>
              <a:t>Why can we not infer a functional dependency automatically from a particular relation state?</a:t>
            </a:r>
            <a:endParaRPr lang="zh-CN" altLang="en-US" dirty="0"/>
          </a:p>
        </p:txBody>
      </p:sp>
      <p:pic>
        <p:nvPicPr>
          <p:cNvPr id="5" name="图片 4">
            <a:extLst>
              <a:ext uri="{FF2B5EF4-FFF2-40B4-BE49-F238E27FC236}">
                <a16:creationId xmlns:a16="http://schemas.microsoft.com/office/drawing/2014/main" id="{C7E4C54E-B048-A5F2-E00F-04E655A8686D}"/>
              </a:ext>
            </a:extLst>
          </p:cNvPr>
          <p:cNvPicPr>
            <a:picLocks noChangeAspect="1"/>
          </p:cNvPicPr>
          <p:nvPr/>
        </p:nvPicPr>
        <p:blipFill>
          <a:blip r:embed="rId3"/>
          <a:stretch>
            <a:fillRect/>
          </a:stretch>
        </p:blipFill>
        <p:spPr>
          <a:xfrm>
            <a:off x="2474126" y="3124468"/>
            <a:ext cx="7243747" cy="2237240"/>
          </a:xfrm>
          <a:prstGeom prst="rect">
            <a:avLst/>
          </a:prstGeom>
        </p:spPr>
      </p:pic>
    </p:spTree>
    <p:extLst>
      <p:ext uri="{BB962C8B-B14F-4D97-AF65-F5344CB8AC3E}">
        <p14:creationId xmlns:p14="http://schemas.microsoft.com/office/powerpoint/2010/main" val="592641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220450-16A4-56BB-A0C9-5BA003DB83C2}"/>
              </a:ext>
            </a:extLst>
          </p:cNvPr>
          <p:cNvSpPr>
            <a:spLocks noGrp="1"/>
          </p:cNvSpPr>
          <p:nvPr>
            <p:ph type="title"/>
          </p:nvPr>
        </p:nvSpPr>
        <p:spPr/>
        <p:txBody>
          <a:bodyPr/>
          <a:lstStyle/>
          <a:p>
            <a:r>
              <a:rPr lang="en-US" altLang="zh-CN" dirty="0"/>
              <a:t>Topic 3</a:t>
            </a:r>
            <a:endParaRPr lang="zh-CN" altLang="en-US" dirty="0"/>
          </a:p>
        </p:txBody>
      </p:sp>
      <p:sp>
        <p:nvSpPr>
          <p:cNvPr id="3" name="Content Placeholder 2">
            <a:extLst>
              <a:ext uri="{FF2B5EF4-FFF2-40B4-BE49-F238E27FC236}">
                <a16:creationId xmlns:a16="http://schemas.microsoft.com/office/drawing/2014/main" id="{49A33E33-1014-001F-960A-BCEF19881992}"/>
              </a:ext>
            </a:extLst>
          </p:cNvPr>
          <p:cNvSpPr>
            <a:spLocks noGrp="1"/>
          </p:cNvSpPr>
          <p:nvPr>
            <p:ph idx="1"/>
          </p:nvPr>
        </p:nvSpPr>
        <p:spPr/>
        <p:txBody>
          <a:bodyPr/>
          <a:lstStyle/>
          <a:p>
            <a:r>
              <a:rPr lang="en-US" altLang="zh-CN" b="0" i="0" dirty="0">
                <a:solidFill>
                  <a:schemeClr val="tx1"/>
                </a:solidFill>
                <a:effectLst/>
                <a:latin typeface="Arial" panose="020B0604020202020204" pitchFamily="34" charset="0"/>
              </a:rPr>
              <a:t>Review 1NF, 2NF, 3NF and BCNF.</a:t>
            </a:r>
          </a:p>
          <a:p>
            <a:endParaRPr lang="en-US" altLang="zh-CN" dirty="0">
              <a:solidFill>
                <a:schemeClr val="tx1"/>
              </a:solidFill>
              <a:latin typeface="Arial" panose="020B0604020202020204" pitchFamily="34" charset="0"/>
            </a:endParaRPr>
          </a:p>
          <a:p>
            <a:pPr algn="l">
              <a:buFont typeface="Arial" panose="020B0604020202020204" pitchFamily="34" charset="0"/>
              <a:buChar char="•"/>
            </a:pPr>
            <a:r>
              <a:rPr lang="en-US" altLang="zh-CN" sz="1600" b="1" i="0" dirty="0">
                <a:solidFill>
                  <a:schemeClr val="tx1"/>
                </a:solidFill>
                <a:effectLst/>
                <a:latin typeface="Söhne"/>
              </a:rPr>
              <a:t>1NF (First Normal Form)</a:t>
            </a:r>
            <a:r>
              <a:rPr lang="en-US" altLang="zh-CN" sz="1600" b="0" i="0" dirty="0">
                <a:solidFill>
                  <a:schemeClr val="tx1"/>
                </a:solidFill>
                <a:effectLst/>
                <a:latin typeface="Söhne"/>
              </a:rPr>
              <a:t>: A relation is in 1NF if it only contains atomic, indivisible values. There are no repeating groups or arrays.</a:t>
            </a:r>
          </a:p>
          <a:p>
            <a:pPr algn="l">
              <a:buFont typeface="Arial" panose="020B0604020202020204" pitchFamily="34" charset="0"/>
              <a:buChar char="•"/>
            </a:pPr>
            <a:r>
              <a:rPr lang="en-US" altLang="zh-CN" sz="1600" b="1" i="0" dirty="0">
                <a:solidFill>
                  <a:schemeClr val="tx1"/>
                </a:solidFill>
                <a:effectLst/>
                <a:latin typeface="Söhne"/>
              </a:rPr>
              <a:t>2NF (Second Normal Form)</a:t>
            </a:r>
            <a:r>
              <a:rPr lang="en-US" altLang="zh-CN" sz="1600" b="0" i="0" dirty="0">
                <a:solidFill>
                  <a:schemeClr val="tx1"/>
                </a:solidFill>
                <a:effectLst/>
                <a:latin typeface="Söhne"/>
              </a:rPr>
              <a:t>: A relation is in 2NF if it is in 1NF and all non-key attributes are fully functionally dependent on the primary key. This generally means removing partial dependencies of any column on the primary key.</a:t>
            </a:r>
          </a:p>
          <a:p>
            <a:pPr algn="l">
              <a:buFont typeface="Arial" panose="020B0604020202020204" pitchFamily="34" charset="0"/>
              <a:buChar char="•"/>
            </a:pPr>
            <a:r>
              <a:rPr lang="en-US" altLang="zh-CN" sz="1600" b="1" i="0" dirty="0">
                <a:solidFill>
                  <a:schemeClr val="tx1"/>
                </a:solidFill>
                <a:effectLst/>
                <a:latin typeface="Söhne"/>
              </a:rPr>
              <a:t>3NF (Third Normal Form)</a:t>
            </a:r>
            <a:r>
              <a:rPr lang="en-US" altLang="zh-CN" sz="1600" b="0" i="0" dirty="0">
                <a:solidFill>
                  <a:schemeClr val="tx1"/>
                </a:solidFill>
                <a:effectLst/>
                <a:latin typeface="Söhne"/>
              </a:rPr>
              <a:t>: A relation is in 3NF if it is in 2NF and all the attributes are functionally dependent only on the primary key.</a:t>
            </a:r>
          </a:p>
          <a:p>
            <a:pPr algn="l">
              <a:buFont typeface="Arial" panose="020B0604020202020204" pitchFamily="34" charset="0"/>
              <a:buChar char="•"/>
            </a:pPr>
            <a:r>
              <a:rPr lang="en-US" altLang="zh-CN" sz="1600" b="1" i="0" dirty="0">
                <a:solidFill>
                  <a:schemeClr val="tx1"/>
                </a:solidFill>
                <a:effectLst/>
                <a:latin typeface="Söhne"/>
              </a:rPr>
              <a:t>BCNF (Boyce-Codd Normal Form)</a:t>
            </a:r>
            <a:r>
              <a:rPr lang="en-US" altLang="zh-CN" sz="1600" b="0" i="0" dirty="0">
                <a:solidFill>
                  <a:schemeClr val="tx1"/>
                </a:solidFill>
                <a:effectLst/>
                <a:latin typeface="Söhne"/>
              </a:rPr>
              <a:t>: A relation is in BCNF if it is in 3NF and for every non-trivial functional dependency </a:t>
            </a:r>
            <a:r>
              <a:rPr lang="en-US" altLang="zh-CN" sz="1600" b="0" i="1" dirty="0">
                <a:solidFill>
                  <a:schemeClr val="tx1"/>
                </a:solidFill>
                <a:effectLst/>
                <a:latin typeface="KaTeX_Math"/>
              </a:rPr>
              <a:t>X</a:t>
            </a:r>
            <a:r>
              <a:rPr lang="en-US" altLang="zh-CN" sz="1600" b="0" i="0" dirty="0">
                <a:solidFill>
                  <a:schemeClr val="tx1"/>
                </a:solidFill>
                <a:effectLst/>
                <a:latin typeface="KaTeX_Main"/>
              </a:rPr>
              <a:t>→</a:t>
            </a:r>
            <a:r>
              <a:rPr lang="en-US" altLang="zh-CN" sz="1600" b="0" i="1" dirty="0">
                <a:solidFill>
                  <a:schemeClr val="tx1"/>
                </a:solidFill>
                <a:effectLst/>
                <a:latin typeface="KaTeX_Math"/>
              </a:rPr>
              <a:t>Y</a:t>
            </a:r>
            <a:r>
              <a:rPr lang="en-US" altLang="zh-CN" sz="1600" b="0" i="0" dirty="0">
                <a:solidFill>
                  <a:schemeClr val="tx1"/>
                </a:solidFill>
                <a:effectLst/>
                <a:latin typeface="Söhne"/>
              </a:rPr>
              <a:t>, </a:t>
            </a:r>
            <a:r>
              <a:rPr lang="en-US" altLang="zh-CN" sz="1600" b="0" i="1" dirty="0">
                <a:solidFill>
                  <a:schemeClr val="tx1"/>
                </a:solidFill>
                <a:effectLst/>
                <a:latin typeface="KaTeX_Math"/>
              </a:rPr>
              <a:t>X</a:t>
            </a:r>
            <a:r>
              <a:rPr lang="en-US" altLang="zh-CN" sz="1600" b="0" i="0" dirty="0">
                <a:solidFill>
                  <a:schemeClr val="tx1"/>
                </a:solidFill>
                <a:effectLst/>
                <a:latin typeface="Söhne"/>
              </a:rPr>
              <a:t> is a </a:t>
            </a:r>
            <a:r>
              <a:rPr lang="en-US" altLang="zh-CN" sz="1600" b="0" i="0" dirty="0" err="1">
                <a:solidFill>
                  <a:schemeClr val="tx1"/>
                </a:solidFill>
                <a:effectLst/>
                <a:latin typeface="Söhne"/>
              </a:rPr>
              <a:t>superkey</a:t>
            </a:r>
            <a:r>
              <a:rPr lang="en-US" altLang="zh-CN" sz="1600" b="0" i="0" dirty="0">
                <a:solidFill>
                  <a:schemeClr val="tx1"/>
                </a:solidFill>
                <a:effectLst/>
                <a:latin typeface="Söhne"/>
              </a:rPr>
              <a:t>. In simpler terms, BCNF is a more stringent version of 3NF.</a:t>
            </a:r>
          </a:p>
        </p:txBody>
      </p:sp>
    </p:spTree>
    <p:extLst>
      <p:ext uri="{BB962C8B-B14F-4D97-AF65-F5344CB8AC3E}">
        <p14:creationId xmlns:p14="http://schemas.microsoft.com/office/powerpoint/2010/main" val="13526098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220450-16A4-56BB-A0C9-5BA003DB83C2}"/>
              </a:ext>
            </a:extLst>
          </p:cNvPr>
          <p:cNvSpPr>
            <a:spLocks noGrp="1"/>
          </p:cNvSpPr>
          <p:nvPr>
            <p:ph type="title"/>
          </p:nvPr>
        </p:nvSpPr>
        <p:spPr/>
        <p:txBody>
          <a:bodyPr/>
          <a:lstStyle/>
          <a:p>
            <a:r>
              <a:rPr lang="en-US" altLang="zh-CN" dirty="0"/>
              <a:t>Topic 3</a:t>
            </a:r>
            <a:endParaRPr lang="zh-CN" altLang="en-US" dirty="0"/>
          </a:p>
        </p:txBody>
      </p:sp>
      <p:sp>
        <p:nvSpPr>
          <p:cNvPr id="3" name="Content Placeholder 2">
            <a:extLst>
              <a:ext uri="{FF2B5EF4-FFF2-40B4-BE49-F238E27FC236}">
                <a16:creationId xmlns:a16="http://schemas.microsoft.com/office/drawing/2014/main" id="{49A33E33-1014-001F-960A-BCEF19881992}"/>
              </a:ext>
            </a:extLst>
          </p:cNvPr>
          <p:cNvSpPr>
            <a:spLocks noGrp="1"/>
          </p:cNvSpPr>
          <p:nvPr>
            <p:ph idx="1"/>
          </p:nvPr>
        </p:nvSpPr>
        <p:spPr/>
        <p:txBody>
          <a:bodyPr>
            <a:normAutofit/>
          </a:bodyPr>
          <a:lstStyle/>
          <a:p>
            <a:r>
              <a:rPr lang="en-US" altLang="zh-CN" b="0" i="0" dirty="0">
                <a:solidFill>
                  <a:schemeClr val="tx1"/>
                </a:solidFill>
                <a:effectLst/>
                <a:latin typeface="Arial" panose="020B0604020202020204" pitchFamily="34" charset="0"/>
              </a:rPr>
              <a:t>Review 1NF, 2NF, 3NF and BCNF.</a:t>
            </a:r>
          </a:p>
          <a:p>
            <a:endParaRPr lang="en-US" altLang="zh-CN" dirty="0">
              <a:solidFill>
                <a:schemeClr val="tx1"/>
              </a:solidFill>
              <a:latin typeface="Arial" panose="020B0604020202020204" pitchFamily="34" charset="0"/>
            </a:endParaRPr>
          </a:p>
          <a:p>
            <a:pPr algn="l">
              <a:buFont typeface="Arial" panose="020B0604020202020204" pitchFamily="34" charset="0"/>
              <a:buChar char="•"/>
            </a:pPr>
            <a:r>
              <a:rPr lang="en-US" altLang="zh-CN" sz="1600" b="1" i="0" dirty="0">
                <a:solidFill>
                  <a:schemeClr val="tx1"/>
                </a:solidFill>
                <a:effectLst/>
                <a:latin typeface="Söhne"/>
              </a:rPr>
              <a:t>1NF</a:t>
            </a:r>
            <a:r>
              <a:rPr lang="en-US" altLang="zh-CN" sz="1600" b="1" dirty="0">
                <a:solidFill>
                  <a:schemeClr val="tx1"/>
                </a:solidFill>
                <a:latin typeface="Söhne"/>
              </a:rPr>
              <a:t>: </a:t>
            </a:r>
            <a:r>
              <a:rPr lang="en-US" altLang="zh-CN" sz="1600" b="1" dirty="0">
                <a:solidFill>
                  <a:srgbClr val="273239"/>
                </a:solidFill>
                <a:latin typeface="Nunito" pitchFamily="2" charset="0"/>
              </a:rPr>
              <a:t>Atomic</a:t>
            </a:r>
            <a:r>
              <a:rPr lang="en-US" altLang="zh-CN" sz="2000" b="0" i="0" dirty="0">
                <a:solidFill>
                  <a:schemeClr val="tx1"/>
                </a:solidFill>
                <a:effectLst/>
                <a:latin typeface="Söhne"/>
              </a:rPr>
              <a:t>.</a:t>
            </a:r>
          </a:p>
          <a:p>
            <a:pPr algn="l"/>
            <a:r>
              <a:rPr lang="en-US" altLang="zh-CN" sz="1600" b="1" i="0" dirty="0">
                <a:solidFill>
                  <a:schemeClr val="tx1"/>
                </a:solidFill>
                <a:effectLst/>
                <a:latin typeface="Söhne"/>
              </a:rPr>
              <a:t>2NF</a:t>
            </a:r>
            <a:r>
              <a:rPr lang="en-US" altLang="zh-CN" sz="1600" b="0" i="0" dirty="0">
                <a:solidFill>
                  <a:schemeClr val="tx1"/>
                </a:solidFill>
                <a:effectLst/>
                <a:latin typeface="Söhne"/>
              </a:rPr>
              <a:t>: </a:t>
            </a:r>
            <a:r>
              <a:rPr lang="en-US" altLang="zh-CN" sz="1600" b="1" i="0" dirty="0">
                <a:solidFill>
                  <a:srgbClr val="273239"/>
                </a:solidFill>
                <a:effectLst/>
                <a:latin typeface="Nunito" pitchFamily="2" charset="0"/>
              </a:rPr>
              <a:t>No Partial Dependency.</a:t>
            </a:r>
            <a:endParaRPr lang="en-US" altLang="zh-CN" sz="1800" b="0" i="0" u="none" strike="noStrike" baseline="0" dirty="0">
              <a:solidFill>
                <a:srgbClr val="000000"/>
              </a:solidFill>
              <a:latin typeface="Arial" panose="020B0604020202020204" pitchFamily="34" charset="0"/>
            </a:endParaRPr>
          </a:p>
          <a:p>
            <a:pPr algn="l"/>
            <a:r>
              <a:rPr lang="en-US" altLang="zh-CN" sz="1600" b="1" i="0" dirty="0">
                <a:solidFill>
                  <a:schemeClr val="tx1"/>
                </a:solidFill>
                <a:effectLst/>
                <a:latin typeface="Söhne"/>
              </a:rPr>
              <a:t>3NF: </a:t>
            </a:r>
            <a:r>
              <a:rPr lang="en-US" altLang="zh-CN" sz="1800" i="0" u="none" strike="noStrike" baseline="0" dirty="0">
                <a:solidFill>
                  <a:srgbClr val="000000"/>
                </a:solidFill>
                <a:latin typeface="Arial" panose="020B0604020202020204" pitchFamily="34" charset="0"/>
              </a:rPr>
              <a:t>Informally</a:t>
            </a:r>
            <a:r>
              <a:rPr lang="en-US" altLang="zh-CN" sz="1800" b="0" i="0" u="none" strike="noStrike" baseline="0" dirty="0">
                <a:solidFill>
                  <a:srgbClr val="000000"/>
                </a:solidFill>
                <a:latin typeface="Arial" panose="020B0604020202020204" pitchFamily="34" charset="0"/>
              </a:rPr>
              <a:t>, all attributes depend on nothing but the key</a:t>
            </a:r>
          </a:p>
          <a:p>
            <a:pPr algn="l">
              <a:buFont typeface="Arial" panose="020B0604020202020204" pitchFamily="34" charset="0"/>
              <a:buChar char="•"/>
            </a:pPr>
            <a:r>
              <a:rPr lang="en-US" altLang="zh-CN" sz="1600" b="1" i="0" dirty="0">
                <a:solidFill>
                  <a:schemeClr val="tx1"/>
                </a:solidFill>
                <a:effectLst/>
                <a:latin typeface="Söhne"/>
              </a:rPr>
              <a:t>BCNF (Boyce-Codd Normal Form)</a:t>
            </a:r>
            <a:r>
              <a:rPr lang="en-US" altLang="zh-CN" sz="1600" b="0" i="0" dirty="0">
                <a:solidFill>
                  <a:schemeClr val="tx1"/>
                </a:solidFill>
                <a:effectLst/>
                <a:latin typeface="Söhne"/>
              </a:rPr>
              <a:t>: A relation is in BCNF if it is in 3NF and for every non-trivial functional dependency </a:t>
            </a:r>
            <a:r>
              <a:rPr lang="en-US" altLang="zh-CN" sz="1600" b="0" i="1" dirty="0">
                <a:solidFill>
                  <a:schemeClr val="tx1"/>
                </a:solidFill>
                <a:effectLst/>
                <a:latin typeface="KaTeX_Math"/>
              </a:rPr>
              <a:t>X</a:t>
            </a:r>
            <a:r>
              <a:rPr lang="en-US" altLang="zh-CN" sz="1600" b="0" i="0" dirty="0">
                <a:solidFill>
                  <a:schemeClr val="tx1"/>
                </a:solidFill>
                <a:effectLst/>
                <a:latin typeface="KaTeX_Main"/>
              </a:rPr>
              <a:t>→</a:t>
            </a:r>
            <a:r>
              <a:rPr lang="en-US" altLang="zh-CN" sz="1600" b="0" i="1" dirty="0">
                <a:solidFill>
                  <a:schemeClr val="tx1"/>
                </a:solidFill>
                <a:effectLst/>
                <a:latin typeface="KaTeX_Math"/>
              </a:rPr>
              <a:t>Y</a:t>
            </a:r>
            <a:r>
              <a:rPr lang="en-US" altLang="zh-CN" sz="1600" b="0" i="0" dirty="0">
                <a:solidFill>
                  <a:schemeClr val="tx1"/>
                </a:solidFill>
                <a:effectLst/>
                <a:latin typeface="Söhne"/>
              </a:rPr>
              <a:t>, </a:t>
            </a:r>
            <a:r>
              <a:rPr lang="en-US" altLang="zh-CN" sz="1600" b="0" i="1" dirty="0">
                <a:solidFill>
                  <a:schemeClr val="tx1"/>
                </a:solidFill>
                <a:effectLst/>
                <a:latin typeface="KaTeX_Math"/>
              </a:rPr>
              <a:t>X</a:t>
            </a:r>
            <a:r>
              <a:rPr lang="en-US" altLang="zh-CN" sz="1600" b="0" i="0" dirty="0">
                <a:solidFill>
                  <a:schemeClr val="tx1"/>
                </a:solidFill>
                <a:effectLst/>
                <a:latin typeface="Söhne"/>
              </a:rPr>
              <a:t> is a </a:t>
            </a:r>
            <a:r>
              <a:rPr lang="en-US" altLang="zh-CN" sz="1600" b="0" i="0" dirty="0" err="1">
                <a:solidFill>
                  <a:schemeClr val="tx1"/>
                </a:solidFill>
                <a:effectLst/>
                <a:latin typeface="Söhne"/>
              </a:rPr>
              <a:t>superkey</a:t>
            </a:r>
            <a:r>
              <a:rPr lang="en-US" altLang="zh-CN" sz="1600" b="0" i="0" dirty="0">
                <a:solidFill>
                  <a:schemeClr val="tx1"/>
                </a:solidFill>
                <a:effectLst/>
                <a:latin typeface="Söhne"/>
              </a:rPr>
              <a:t>. </a:t>
            </a:r>
          </a:p>
        </p:txBody>
      </p:sp>
    </p:spTree>
    <p:extLst>
      <p:ext uri="{BB962C8B-B14F-4D97-AF65-F5344CB8AC3E}">
        <p14:creationId xmlns:p14="http://schemas.microsoft.com/office/powerpoint/2010/main" val="16083328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515D75-91D7-9C99-4854-4A38C747E116}"/>
              </a:ext>
            </a:extLst>
          </p:cNvPr>
          <p:cNvSpPr>
            <a:spLocks noGrp="1"/>
          </p:cNvSpPr>
          <p:nvPr>
            <p:ph type="title"/>
          </p:nvPr>
        </p:nvSpPr>
        <p:spPr/>
        <p:txBody>
          <a:bodyPr/>
          <a:lstStyle/>
          <a:p>
            <a:endParaRPr lang="zh-CN" altLang="en-US"/>
          </a:p>
        </p:txBody>
      </p:sp>
      <p:pic>
        <p:nvPicPr>
          <p:cNvPr id="7" name="内容占位符 6">
            <a:extLst>
              <a:ext uri="{FF2B5EF4-FFF2-40B4-BE49-F238E27FC236}">
                <a16:creationId xmlns:a16="http://schemas.microsoft.com/office/drawing/2014/main" id="{3FE178A7-20E1-D7E7-894F-D95C2C1D2487}"/>
              </a:ext>
            </a:extLst>
          </p:cNvPr>
          <p:cNvPicPr>
            <a:picLocks noGrp="1" noChangeAspect="1"/>
          </p:cNvPicPr>
          <p:nvPr>
            <p:ph idx="1"/>
          </p:nvPr>
        </p:nvPicPr>
        <p:blipFill>
          <a:blip r:embed="rId2">
            <a:duotone>
              <a:prstClr val="black"/>
              <a:schemeClr val="tx2">
                <a:tint val="45000"/>
                <a:satMod val="400000"/>
              </a:schemeClr>
            </a:duotone>
          </a:blip>
          <a:stretch>
            <a:fillRect/>
          </a:stretch>
        </p:blipFill>
        <p:spPr>
          <a:xfrm>
            <a:off x="1335405" y="2284918"/>
            <a:ext cx="9582150" cy="1495425"/>
          </a:xfrm>
        </p:spPr>
      </p:pic>
      <p:pic>
        <p:nvPicPr>
          <p:cNvPr id="9" name="图片 8">
            <a:extLst>
              <a:ext uri="{FF2B5EF4-FFF2-40B4-BE49-F238E27FC236}">
                <a16:creationId xmlns:a16="http://schemas.microsoft.com/office/drawing/2014/main" id="{676988E3-295E-8963-827E-BEA09EE08875}"/>
              </a:ext>
            </a:extLst>
          </p:cNvPr>
          <p:cNvPicPr>
            <a:picLocks noChangeAspect="1"/>
          </p:cNvPicPr>
          <p:nvPr/>
        </p:nvPicPr>
        <p:blipFill>
          <a:blip r:embed="rId3">
            <a:duotone>
              <a:prstClr val="black"/>
              <a:schemeClr val="tx2">
                <a:tint val="45000"/>
                <a:satMod val="400000"/>
              </a:schemeClr>
            </a:duotone>
          </a:blip>
          <a:stretch>
            <a:fillRect/>
          </a:stretch>
        </p:blipFill>
        <p:spPr>
          <a:xfrm>
            <a:off x="1259205" y="4327901"/>
            <a:ext cx="9658350" cy="1533525"/>
          </a:xfrm>
          <a:prstGeom prst="rect">
            <a:avLst/>
          </a:prstGeom>
        </p:spPr>
      </p:pic>
    </p:spTree>
    <p:extLst>
      <p:ext uri="{BB962C8B-B14F-4D97-AF65-F5344CB8AC3E}">
        <p14:creationId xmlns:p14="http://schemas.microsoft.com/office/powerpoint/2010/main" val="32033704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a:extLst>
              <a:ext uri="{FF2B5EF4-FFF2-40B4-BE49-F238E27FC236}">
                <a16:creationId xmlns:a16="http://schemas.microsoft.com/office/drawing/2014/main" id="{BCF53CE9-231E-B71C-FBA6-88589B69D8D1}"/>
              </a:ext>
            </a:extLst>
          </p:cNvPr>
          <p:cNvPicPr>
            <a:picLocks noGrp="1" noChangeAspect="1"/>
          </p:cNvPicPr>
          <p:nvPr>
            <p:ph idx="1"/>
          </p:nvPr>
        </p:nvPicPr>
        <p:blipFill>
          <a:blip r:embed="rId2"/>
          <a:stretch>
            <a:fillRect/>
          </a:stretch>
        </p:blipFill>
        <p:spPr>
          <a:xfrm>
            <a:off x="2766926" y="2080562"/>
            <a:ext cx="6658148" cy="3011414"/>
          </a:xfrm>
        </p:spPr>
      </p:pic>
    </p:spTree>
    <p:extLst>
      <p:ext uri="{BB962C8B-B14F-4D97-AF65-F5344CB8AC3E}">
        <p14:creationId xmlns:p14="http://schemas.microsoft.com/office/powerpoint/2010/main" val="1372185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a:extLst>
              <a:ext uri="{FF2B5EF4-FFF2-40B4-BE49-F238E27FC236}">
                <a16:creationId xmlns:a16="http://schemas.microsoft.com/office/drawing/2014/main" id="{BCF53CE9-231E-B71C-FBA6-88589B69D8D1}"/>
              </a:ext>
            </a:extLst>
          </p:cNvPr>
          <p:cNvPicPr>
            <a:picLocks noGrp="1" noChangeAspect="1"/>
          </p:cNvPicPr>
          <p:nvPr>
            <p:ph idx="1"/>
          </p:nvPr>
        </p:nvPicPr>
        <p:blipFill>
          <a:blip r:embed="rId2"/>
          <a:stretch>
            <a:fillRect/>
          </a:stretch>
        </p:blipFill>
        <p:spPr>
          <a:xfrm>
            <a:off x="2766926" y="521925"/>
            <a:ext cx="6658148" cy="3011414"/>
          </a:xfrm>
        </p:spPr>
      </p:pic>
      <p:pic>
        <p:nvPicPr>
          <p:cNvPr id="3" name="图片 2">
            <a:extLst>
              <a:ext uri="{FF2B5EF4-FFF2-40B4-BE49-F238E27FC236}">
                <a16:creationId xmlns:a16="http://schemas.microsoft.com/office/drawing/2014/main" id="{7778708F-AFF2-15B0-F700-8E5FBC12F0C0}"/>
              </a:ext>
            </a:extLst>
          </p:cNvPr>
          <p:cNvPicPr>
            <a:picLocks noChangeAspect="1"/>
          </p:cNvPicPr>
          <p:nvPr/>
        </p:nvPicPr>
        <p:blipFill>
          <a:blip r:embed="rId3"/>
          <a:stretch>
            <a:fillRect/>
          </a:stretch>
        </p:blipFill>
        <p:spPr>
          <a:xfrm>
            <a:off x="1909329" y="4103110"/>
            <a:ext cx="3905250" cy="1685925"/>
          </a:xfrm>
          <a:prstGeom prst="rect">
            <a:avLst/>
          </a:prstGeom>
        </p:spPr>
      </p:pic>
      <p:pic>
        <p:nvPicPr>
          <p:cNvPr id="6" name="图片 5">
            <a:extLst>
              <a:ext uri="{FF2B5EF4-FFF2-40B4-BE49-F238E27FC236}">
                <a16:creationId xmlns:a16="http://schemas.microsoft.com/office/drawing/2014/main" id="{5E72B82A-FDB6-5A1B-BBE1-F5EE37FA9731}"/>
              </a:ext>
            </a:extLst>
          </p:cNvPr>
          <p:cNvPicPr>
            <a:picLocks noChangeAspect="1"/>
          </p:cNvPicPr>
          <p:nvPr/>
        </p:nvPicPr>
        <p:blipFill>
          <a:blip r:embed="rId4"/>
          <a:stretch>
            <a:fillRect/>
          </a:stretch>
        </p:blipFill>
        <p:spPr>
          <a:xfrm>
            <a:off x="7546506" y="4103109"/>
            <a:ext cx="2909780" cy="1471613"/>
          </a:xfrm>
          <a:prstGeom prst="rect">
            <a:avLst/>
          </a:prstGeom>
        </p:spPr>
      </p:pic>
    </p:spTree>
    <p:extLst>
      <p:ext uri="{BB962C8B-B14F-4D97-AF65-F5344CB8AC3E}">
        <p14:creationId xmlns:p14="http://schemas.microsoft.com/office/powerpoint/2010/main" val="25971455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7778708F-AFF2-15B0-F700-8E5FBC12F0C0}"/>
              </a:ext>
            </a:extLst>
          </p:cNvPr>
          <p:cNvPicPr>
            <a:picLocks noChangeAspect="1"/>
          </p:cNvPicPr>
          <p:nvPr/>
        </p:nvPicPr>
        <p:blipFill>
          <a:blip r:embed="rId2"/>
          <a:stretch>
            <a:fillRect/>
          </a:stretch>
        </p:blipFill>
        <p:spPr>
          <a:xfrm>
            <a:off x="1795029" y="1972974"/>
            <a:ext cx="3905250" cy="1685925"/>
          </a:xfrm>
          <a:prstGeom prst="rect">
            <a:avLst/>
          </a:prstGeom>
        </p:spPr>
      </p:pic>
      <p:pic>
        <p:nvPicPr>
          <p:cNvPr id="6" name="图片 5">
            <a:extLst>
              <a:ext uri="{FF2B5EF4-FFF2-40B4-BE49-F238E27FC236}">
                <a16:creationId xmlns:a16="http://schemas.microsoft.com/office/drawing/2014/main" id="{5E72B82A-FDB6-5A1B-BBE1-F5EE37FA9731}"/>
              </a:ext>
            </a:extLst>
          </p:cNvPr>
          <p:cNvPicPr>
            <a:picLocks noChangeAspect="1"/>
          </p:cNvPicPr>
          <p:nvPr/>
        </p:nvPicPr>
        <p:blipFill>
          <a:blip r:embed="rId3"/>
          <a:stretch>
            <a:fillRect/>
          </a:stretch>
        </p:blipFill>
        <p:spPr>
          <a:xfrm>
            <a:off x="7182824" y="2080129"/>
            <a:ext cx="2909780" cy="1471613"/>
          </a:xfrm>
          <a:prstGeom prst="rect">
            <a:avLst/>
          </a:prstGeom>
        </p:spPr>
      </p:pic>
      <p:pic>
        <p:nvPicPr>
          <p:cNvPr id="8" name="图片 7">
            <a:extLst>
              <a:ext uri="{FF2B5EF4-FFF2-40B4-BE49-F238E27FC236}">
                <a16:creationId xmlns:a16="http://schemas.microsoft.com/office/drawing/2014/main" id="{13244701-D5FD-8C47-ED50-A4D27D75B4C9}"/>
              </a:ext>
            </a:extLst>
          </p:cNvPr>
          <p:cNvPicPr>
            <a:picLocks noChangeAspect="1"/>
          </p:cNvPicPr>
          <p:nvPr/>
        </p:nvPicPr>
        <p:blipFill>
          <a:blip r:embed="rId4"/>
          <a:stretch>
            <a:fillRect/>
          </a:stretch>
        </p:blipFill>
        <p:spPr>
          <a:xfrm>
            <a:off x="2105025" y="4219141"/>
            <a:ext cx="3990975" cy="1495425"/>
          </a:xfrm>
          <a:prstGeom prst="rect">
            <a:avLst/>
          </a:prstGeom>
        </p:spPr>
      </p:pic>
      <p:pic>
        <p:nvPicPr>
          <p:cNvPr id="10" name="图片 9">
            <a:extLst>
              <a:ext uri="{FF2B5EF4-FFF2-40B4-BE49-F238E27FC236}">
                <a16:creationId xmlns:a16="http://schemas.microsoft.com/office/drawing/2014/main" id="{45F8696B-2C7D-DEB5-7964-3667299883F5}"/>
              </a:ext>
            </a:extLst>
          </p:cNvPr>
          <p:cNvPicPr>
            <a:picLocks noChangeAspect="1"/>
          </p:cNvPicPr>
          <p:nvPr/>
        </p:nvPicPr>
        <p:blipFill>
          <a:blip r:embed="rId5"/>
          <a:stretch>
            <a:fillRect/>
          </a:stretch>
        </p:blipFill>
        <p:spPr>
          <a:xfrm>
            <a:off x="7094826" y="4491685"/>
            <a:ext cx="1971675" cy="1200150"/>
          </a:xfrm>
          <a:prstGeom prst="rect">
            <a:avLst/>
          </a:prstGeom>
        </p:spPr>
      </p:pic>
    </p:spTree>
    <p:extLst>
      <p:ext uri="{BB962C8B-B14F-4D97-AF65-F5344CB8AC3E}">
        <p14:creationId xmlns:p14="http://schemas.microsoft.com/office/powerpoint/2010/main" val="9886159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内容占位符 6">
            <a:extLst>
              <a:ext uri="{FF2B5EF4-FFF2-40B4-BE49-F238E27FC236}">
                <a16:creationId xmlns:a16="http://schemas.microsoft.com/office/drawing/2014/main" id="{1E36C4AF-7ADE-D0E2-CC29-B5807D11C726}"/>
              </a:ext>
            </a:extLst>
          </p:cNvPr>
          <p:cNvPicPr>
            <a:picLocks noGrp="1" noChangeAspect="1"/>
          </p:cNvPicPr>
          <p:nvPr>
            <p:ph idx="1"/>
          </p:nvPr>
        </p:nvPicPr>
        <p:blipFill>
          <a:blip r:embed="rId3"/>
          <a:stretch>
            <a:fillRect/>
          </a:stretch>
        </p:blipFill>
        <p:spPr>
          <a:xfrm>
            <a:off x="2630488" y="2135981"/>
            <a:ext cx="6991350" cy="3705225"/>
          </a:xfrm>
        </p:spPr>
      </p:pic>
    </p:spTree>
    <p:extLst>
      <p:ext uri="{BB962C8B-B14F-4D97-AF65-F5344CB8AC3E}">
        <p14:creationId xmlns:p14="http://schemas.microsoft.com/office/powerpoint/2010/main" val="2167400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116894-32F9-6100-14FD-8FC367BC7AE4}"/>
              </a:ext>
            </a:extLst>
          </p:cNvPr>
          <p:cNvSpPr>
            <a:spLocks noGrp="1"/>
          </p:cNvSpPr>
          <p:nvPr>
            <p:ph type="title"/>
          </p:nvPr>
        </p:nvSpPr>
        <p:spPr/>
        <p:txBody>
          <a:bodyPr/>
          <a:lstStyle/>
          <a:p>
            <a:r>
              <a:rPr lang="en-US" altLang="zh-CN" dirty="0"/>
              <a:t>Topic 1</a:t>
            </a:r>
            <a:endParaRPr lang="zh-CN" altLang="en-US" dirty="0"/>
          </a:p>
        </p:txBody>
      </p:sp>
      <p:sp>
        <p:nvSpPr>
          <p:cNvPr id="3" name="Content Placeholder 2">
            <a:extLst>
              <a:ext uri="{FF2B5EF4-FFF2-40B4-BE49-F238E27FC236}">
                <a16:creationId xmlns:a16="http://schemas.microsoft.com/office/drawing/2014/main" id="{6185CFCB-40C7-8DD5-D866-9BB935E295DC}"/>
              </a:ext>
            </a:extLst>
          </p:cNvPr>
          <p:cNvSpPr>
            <a:spLocks noGrp="1"/>
          </p:cNvSpPr>
          <p:nvPr>
            <p:ph idx="1"/>
          </p:nvPr>
        </p:nvSpPr>
        <p:spPr/>
        <p:txBody>
          <a:bodyPr/>
          <a:lstStyle/>
          <a:p>
            <a:r>
              <a:rPr lang="en-US" altLang="zh-CN" b="0" i="0" dirty="0">
                <a:effectLst/>
                <a:latin typeface="Arial" panose="020B0604020202020204" pitchFamily="34" charset="0"/>
              </a:rPr>
              <a:t>Review four informal design guidelines for relational databases. Understand their rationales.</a:t>
            </a:r>
            <a:endParaRPr lang="zh-CN" altLang="en-US" dirty="0"/>
          </a:p>
        </p:txBody>
      </p:sp>
    </p:spTree>
    <p:extLst>
      <p:ext uri="{BB962C8B-B14F-4D97-AF65-F5344CB8AC3E}">
        <p14:creationId xmlns:p14="http://schemas.microsoft.com/office/powerpoint/2010/main" val="26480050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50F5C-7FC2-4BB1-A28A-B7167F768B72}"/>
              </a:ext>
            </a:extLst>
          </p:cNvPr>
          <p:cNvSpPr>
            <a:spLocks noGrp="1"/>
          </p:cNvSpPr>
          <p:nvPr>
            <p:ph type="title"/>
          </p:nvPr>
        </p:nvSpPr>
        <p:spPr/>
        <p:txBody>
          <a:bodyPr/>
          <a:lstStyle/>
          <a:p>
            <a:endParaRPr lang="zh-CN" altLang="en-US"/>
          </a:p>
        </p:txBody>
      </p:sp>
      <p:sp>
        <p:nvSpPr>
          <p:cNvPr id="3" name="Content Placeholder 2">
            <a:extLst>
              <a:ext uri="{FF2B5EF4-FFF2-40B4-BE49-F238E27FC236}">
                <a16:creationId xmlns:a16="http://schemas.microsoft.com/office/drawing/2014/main" id="{DBD71A7C-79A8-3473-A803-306555A90AD4}"/>
              </a:ext>
            </a:extLst>
          </p:cNvPr>
          <p:cNvSpPr>
            <a:spLocks noGrp="1"/>
          </p:cNvSpPr>
          <p:nvPr>
            <p:ph idx="1"/>
          </p:nvPr>
        </p:nvSpPr>
        <p:spPr/>
        <p:txBody>
          <a:bodyPr/>
          <a:lstStyle/>
          <a:p>
            <a:endParaRPr lang="en-US" altLang="zh-CN" dirty="0"/>
          </a:p>
          <a:p>
            <a:pPr algn="l"/>
            <a:endParaRPr lang="zh-CN" altLang="en-US" sz="1800" b="0" i="0" u="none" strike="noStrike" baseline="0" dirty="0">
              <a:solidFill>
                <a:srgbClr val="000000"/>
              </a:solidFill>
              <a:latin typeface="Arial" panose="020B0604020202020204" pitchFamily="34" charset="0"/>
            </a:endParaRPr>
          </a:p>
          <a:p>
            <a:r>
              <a:rPr lang="en-US" altLang="zh-CN" sz="1800" b="0" i="0" u="none" strike="noStrike" baseline="0" dirty="0">
                <a:solidFill>
                  <a:srgbClr val="000000"/>
                </a:solidFill>
                <a:latin typeface="Arial" panose="020B0604020202020204" pitchFamily="34" charset="0"/>
              </a:rPr>
              <a:t>A relation schema </a:t>
            </a:r>
            <a:r>
              <a:rPr lang="en-US" altLang="zh-CN" sz="1800" b="0" i="1" u="none" strike="noStrike" baseline="0" dirty="0">
                <a:solidFill>
                  <a:srgbClr val="000000"/>
                </a:solidFill>
                <a:latin typeface="Arial" panose="020B0604020202020204" pitchFamily="34" charset="0"/>
              </a:rPr>
              <a:t>R </a:t>
            </a:r>
            <a:r>
              <a:rPr lang="en-US" altLang="zh-CN" sz="1800" b="0" i="0" u="none" strike="noStrike" baseline="0" dirty="0">
                <a:solidFill>
                  <a:srgbClr val="000000"/>
                </a:solidFill>
                <a:latin typeface="Arial" panose="020B0604020202020204" pitchFamily="34" charset="0"/>
              </a:rPr>
              <a:t>is in </a:t>
            </a:r>
            <a:r>
              <a:rPr lang="en-US" altLang="zh-CN" sz="1800" b="1" i="0" u="none" strike="noStrike" baseline="0" dirty="0">
                <a:solidFill>
                  <a:srgbClr val="000000"/>
                </a:solidFill>
                <a:latin typeface="Arial" panose="020B0604020202020204" pitchFamily="34" charset="0"/>
              </a:rPr>
              <a:t>third normal form (3NF) </a:t>
            </a:r>
            <a:r>
              <a:rPr lang="en-US" altLang="zh-CN" sz="1800" b="0" i="0" u="none" strike="noStrike" baseline="0" dirty="0">
                <a:solidFill>
                  <a:srgbClr val="000000"/>
                </a:solidFill>
                <a:latin typeface="Arial" panose="020B0604020202020204" pitchFamily="34" charset="0"/>
              </a:rPr>
              <a:t>if every non-prime attribute in </a:t>
            </a:r>
            <a:r>
              <a:rPr lang="en-US" altLang="zh-CN" sz="1800" b="0" i="1" u="none" strike="noStrike" baseline="0" dirty="0">
                <a:solidFill>
                  <a:srgbClr val="000000"/>
                </a:solidFill>
                <a:latin typeface="Arial" panose="020B0604020202020204" pitchFamily="34" charset="0"/>
              </a:rPr>
              <a:t>R </a:t>
            </a:r>
            <a:r>
              <a:rPr lang="en-US" altLang="zh-CN" sz="1800" b="0" i="0" u="none" strike="noStrike" baseline="0" dirty="0">
                <a:solidFill>
                  <a:srgbClr val="000000"/>
                </a:solidFill>
                <a:latin typeface="Arial" panose="020B0604020202020204" pitchFamily="34" charset="0"/>
              </a:rPr>
              <a:t>meets both of these conditions:</a:t>
            </a:r>
          </a:p>
          <a:p>
            <a:r>
              <a:rPr lang="en-US" altLang="zh-CN" sz="1800" b="0" i="0" u="none" strike="noStrike" baseline="0" dirty="0">
                <a:solidFill>
                  <a:srgbClr val="007EA2"/>
                </a:solidFill>
                <a:latin typeface="Arial" panose="020B0604020202020204" pitchFamily="34" charset="0"/>
              </a:rPr>
              <a:t>▪</a:t>
            </a:r>
            <a:r>
              <a:rPr lang="en-US" altLang="zh-CN" sz="1800" b="0" i="0" u="none" strike="noStrike" baseline="0" dirty="0">
                <a:solidFill>
                  <a:srgbClr val="000000"/>
                </a:solidFill>
                <a:latin typeface="Arial" panose="020B0604020202020204" pitchFamily="34" charset="0"/>
              </a:rPr>
              <a:t>It is fully functionally dependent on every key of </a:t>
            </a:r>
            <a:r>
              <a:rPr lang="en-US" altLang="zh-CN" sz="1800" b="0" i="1" u="none" strike="noStrike" baseline="0" dirty="0">
                <a:solidFill>
                  <a:srgbClr val="000000"/>
                </a:solidFill>
                <a:latin typeface="Arial" panose="020B0604020202020204" pitchFamily="34" charset="0"/>
              </a:rPr>
              <a:t>R</a:t>
            </a:r>
            <a:endParaRPr lang="en-US" altLang="zh-CN" sz="1800" b="0" i="0" u="none" strike="noStrike" baseline="0" dirty="0">
              <a:solidFill>
                <a:srgbClr val="000000"/>
              </a:solidFill>
              <a:latin typeface="Arial" panose="020B0604020202020204" pitchFamily="34" charset="0"/>
            </a:endParaRPr>
          </a:p>
          <a:p>
            <a:r>
              <a:rPr lang="en-US" altLang="zh-CN" sz="1800" b="0" i="0" u="none" strike="noStrike" baseline="0" dirty="0">
                <a:solidFill>
                  <a:srgbClr val="007EA2"/>
                </a:solidFill>
                <a:latin typeface="Arial" panose="020B0604020202020204" pitchFamily="34" charset="0"/>
              </a:rPr>
              <a:t>▪</a:t>
            </a:r>
            <a:r>
              <a:rPr lang="en-US" altLang="zh-CN" sz="1800" b="0" i="0" u="none" strike="noStrike" baseline="0" dirty="0">
                <a:solidFill>
                  <a:srgbClr val="000000"/>
                </a:solidFill>
                <a:latin typeface="Arial" panose="020B0604020202020204" pitchFamily="34" charset="0"/>
              </a:rPr>
              <a:t>It is non-transitively dependent on every key of </a:t>
            </a:r>
            <a:r>
              <a:rPr lang="en-US" altLang="zh-CN" sz="1800" b="0" i="1" u="none" strike="noStrike" baseline="0" dirty="0">
                <a:solidFill>
                  <a:srgbClr val="000000"/>
                </a:solidFill>
                <a:latin typeface="Arial" panose="020B0604020202020204" pitchFamily="34" charset="0"/>
              </a:rPr>
              <a:t>R</a:t>
            </a:r>
            <a:endParaRPr lang="en-US" altLang="zh-CN" sz="1800" b="0" i="0" u="none" strike="noStrike" baseline="0" dirty="0">
              <a:solidFill>
                <a:srgbClr val="000000"/>
              </a:solidFill>
              <a:latin typeface="Arial" panose="020B0604020202020204" pitchFamily="34" charset="0"/>
            </a:endParaRPr>
          </a:p>
          <a:p>
            <a:endParaRPr lang="zh-CN" altLang="en-US" dirty="0"/>
          </a:p>
        </p:txBody>
      </p:sp>
    </p:spTree>
    <p:extLst>
      <p:ext uri="{BB962C8B-B14F-4D97-AF65-F5344CB8AC3E}">
        <p14:creationId xmlns:p14="http://schemas.microsoft.com/office/powerpoint/2010/main" val="39130743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220450-16A4-56BB-A0C9-5BA003DB83C2}"/>
              </a:ext>
            </a:extLst>
          </p:cNvPr>
          <p:cNvSpPr>
            <a:spLocks noGrp="1"/>
          </p:cNvSpPr>
          <p:nvPr>
            <p:ph type="title"/>
          </p:nvPr>
        </p:nvSpPr>
        <p:spPr/>
        <p:txBody>
          <a:bodyPr/>
          <a:lstStyle/>
          <a:p>
            <a:r>
              <a:rPr lang="en-US" altLang="zh-CN" sz="4800" dirty="0"/>
              <a:t>Topic 3</a:t>
            </a:r>
            <a:endParaRPr lang="zh-CN" altLang="en-US" sz="4800" dirty="0"/>
          </a:p>
        </p:txBody>
      </p:sp>
      <p:graphicFrame>
        <p:nvGraphicFramePr>
          <p:cNvPr id="6" name="Content Placeholder 5">
            <a:extLst>
              <a:ext uri="{FF2B5EF4-FFF2-40B4-BE49-F238E27FC236}">
                <a16:creationId xmlns:a16="http://schemas.microsoft.com/office/drawing/2014/main" id="{67AD4184-81AB-CC95-6718-337A19B53429}"/>
              </a:ext>
            </a:extLst>
          </p:cNvPr>
          <p:cNvGraphicFramePr>
            <a:graphicFrameLocks noGrp="1"/>
          </p:cNvGraphicFramePr>
          <p:nvPr>
            <p:ph idx="1"/>
            <p:extLst>
              <p:ext uri="{D42A27DB-BD31-4B8C-83A1-F6EECF244321}">
                <p14:modId xmlns:p14="http://schemas.microsoft.com/office/powerpoint/2010/main" val="3605848030"/>
              </p:ext>
            </p:extLst>
          </p:nvPr>
        </p:nvGraphicFramePr>
        <p:xfrm>
          <a:off x="2964204" y="3917516"/>
          <a:ext cx="6263592" cy="1463040"/>
        </p:xfrm>
        <a:graphic>
          <a:graphicData uri="http://schemas.openxmlformats.org/drawingml/2006/table">
            <a:tbl>
              <a:tblPr>
                <a:tableStyleId>{08FB837D-C827-4EFA-A057-4D05807E0F7C}</a:tableStyleId>
              </a:tblPr>
              <a:tblGrid>
                <a:gridCol w="1565898">
                  <a:extLst>
                    <a:ext uri="{9D8B030D-6E8A-4147-A177-3AD203B41FA5}">
                      <a16:colId xmlns:a16="http://schemas.microsoft.com/office/drawing/2014/main" val="3679278376"/>
                    </a:ext>
                  </a:extLst>
                </a:gridCol>
                <a:gridCol w="1565898">
                  <a:extLst>
                    <a:ext uri="{9D8B030D-6E8A-4147-A177-3AD203B41FA5}">
                      <a16:colId xmlns:a16="http://schemas.microsoft.com/office/drawing/2014/main" val="2605347207"/>
                    </a:ext>
                  </a:extLst>
                </a:gridCol>
                <a:gridCol w="1565898">
                  <a:extLst>
                    <a:ext uri="{9D8B030D-6E8A-4147-A177-3AD203B41FA5}">
                      <a16:colId xmlns:a16="http://schemas.microsoft.com/office/drawing/2014/main" val="264111744"/>
                    </a:ext>
                  </a:extLst>
                </a:gridCol>
                <a:gridCol w="1565898">
                  <a:extLst>
                    <a:ext uri="{9D8B030D-6E8A-4147-A177-3AD203B41FA5}">
                      <a16:colId xmlns:a16="http://schemas.microsoft.com/office/drawing/2014/main" val="4292569422"/>
                    </a:ext>
                  </a:extLst>
                </a:gridCol>
              </a:tblGrid>
              <a:tr h="0">
                <a:tc>
                  <a:txBody>
                    <a:bodyPr/>
                    <a:lstStyle/>
                    <a:p>
                      <a:pPr fontAlgn="b"/>
                      <a:r>
                        <a:rPr lang="en-US" b="1">
                          <a:effectLst/>
                        </a:rPr>
                        <a:t>StudentID</a:t>
                      </a:r>
                    </a:p>
                  </a:txBody>
                  <a:tcPr anchor="b"/>
                </a:tc>
                <a:tc>
                  <a:txBody>
                    <a:bodyPr/>
                    <a:lstStyle/>
                    <a:p>
                      <a:pPr fontAlgn="b"/>
                      <a:r>
                        <a:rPr lang="en-US" b="1">
                          <a:effectLst/>
                        </a:rPr>
                        <a:t>Courses</a:t>
                      </a:r>
                    </a:p>
                  </a:txBody>
                  <a:tcPr anchor="b"/>
                </a:tc>
                <a:tc>
                  <a:txBody>
                    <a:bodyPr/>
                    <a:lstStyle/>
                    <a:p>
                      <a:pPr fontAlgn="b"/>
                      <a:r>
                        <a:rPr lang="en-US" b="1">
                          <a:effectLst/>
                        </a:rPr>
                        <a:t>Grade</a:t>
                      </a:r>
                    </a:p>
                  </a:txBody>
                  <a:tcPr anchor="b"/>
                </a:tc>
                <a:tc>
                  <a:txBody>
                    <a:bodyPr/>
                    <a:lstStyle/>
                    <a:p>
                      <a:pPr fontAlgn="b"/>
                      <a:r>
                        <a:rPr lang="en-US" b="1">
                          <a:effectLst/>
                        </a:rPr>
                        <a:t>Teacher</a:t>
                      </a:r>
                    </a:p>
                  </a:txBody>
                  <a:tcPr anchor="b"/>
                </a:tc>
                <a:extLst>
                  <a:ext uri="{0D108BD9-81ED-4DB2-BD59-A6C34878D82A}">
                    <a16:rowId xmlns:a16="http://schemas.microsoft.com/office/drawing/2014/main" val="1553090571"/>
                  </a:ext>
                </a:extLst>
              </a:tr>
              <a:tr h="0">
                <a:tc>
                  <a:txBody>
                    <a:bodyPr/>
                    <a:lstStyle/>
                    <a:p>
                      <a:pPr fontAlgn="base"/>
                      <a:r>
                        <a:rPr lang="en-US" altLang="zh-CN">
                          <a:effectLst/>
                        </a:rPr>
                        <a:t>1</a:t>
                      </a:r>
                    </a:p>
                  </a:txBody>
                  <a:tcPr anchor="ctr"/>
                </a:tc>
                <a:tc>
                  <a:txBody>
                    <a:bodyPr/>
                    <a:lstStyle/>
                    <a:p>
                      <a:pPr fontAlgn="base"/>
                      <a:r>
                        <a:rPr lang="en-US">
                          <a:effectLst/>
                        </a:rPr>
                        <a:t>Math, Science</a:t>
                      </a:r>
                    </a:p>
                  </a:txBody>
                  <a:tcPr anchor="ctr"/>
                </a:tc>
                <a:tc>
                  <a:txBody>
                    <a:bodyPr/>
                    <a:lstStyle/>
                    <a:p>
                      <a:pPr fontAlgn="base"/>
                      <a:r>
                        <a:rPr lang="en-US">
                          <a:effectLst/>
                        </a:rPr>
                        <a:t>A</a:t>
                      </a:r>
                    </a:p>
                  </a:txBody>
                  <a:tcPr anchor="ctr"/>
                </a:tc>
                <a:tc>
                  <a:txBody>
                    <a:bodyPr/>
                    <a:lstStyle/>
                    <a:p>
                      <a:pPr fontAlgn="base"/>
                      <a:r>
                        <a:rPr lang="en-US">
                          <a:effectLst/>
                        </a:rPr>
                        <a:t>Mr. Smith</a:t>
                      </a:r>
                    </a:p>
                  </a:txBody>
                  <a:tcPr anchor="ctr"/>
                </a:tc>
                <a:extLst>
                  <a:ext uri="{0D108BD9-81ED-4DB2-BD59-A6C34878D82A}">
                    <a16:rowId xmlns:a16="http://schemas.microsoft.com/office/drawing/2014/main" val="1437526438"/>
                  </a:ext>
                </a:extLst>
              </a:tr>
              <a:tr h="0">
                <a:tc>
                  <a:txBody>
                    <a:bodyPr/>
                    <a:lstStyle/>
                    <a:p>
                      <a:pPr fontAlgn="base"/>
                      <a:r>
                        <a:rPr lang="en-US" altLang="zh-CN">
                          <a:effectLst/>
                        </a:rPr>
                        <a:t>2</a:t>
                      </a:r>
                    </a:p>
                  </a:txBody>
                  <a:tcPr anchor="ctr"/>
                </a:tc>
                <a:tc>
                  <a:txBody>
                    <a:bodyPr/>
                    <a:lstStyle/>
                    <a:p>
                      <a:pPr fontAlgn="base"/>
                      <a:r>
                        <a:rPr lang="en-US">
                          <a:effectLst/>
                        </a:rPr>
                        <a:t>Math, English</a:t>
                      </a:r>
                    </a:p>
                  </a:txBody>
                  <a:tcPr anchor="ctr"/>
                </a:tc>
                <a:tc>
                  <a:txBody>
                    <a:bodyPr/>
                    <a:lstStyle/>
                    <a:p>
                      <a:pPr fontAlgn="base"/>
                      <a:r>
                        <a:rPr lang="en-US">
                          <a:effectLst/>
                        </a:rPr>
                        <a:t>B</a:t>
                      </a:r>
                    </a:p>
                  </a:txBody>
                  <a:tcPr anchor="ctr"/>
                </a:tc>
                <a:tc>
                  <a:txBody>
                    <a:bodyPr/>
                    <a:lstStyle/>
                    <a:p>
                      <a:pPr fontAlgn="base"/>
                      <a:r>
                        <a:rPr lang="en-US">
                          <a:effectLst/>
                        </a:rPr>
                        <a:t>Mr. Smith</a:t>
                      </a:r>
                    </a:p>
                  </a:txBody>
                  <a:tcPr anchor="ctr"/>
                </a:tc>
                <a:extLst>
                  <a:ext uri="{0D108BD9-81ED-4DB2-BD59-A6C34878D82A}">
                    <a16:rowId xmlns:a16="http://schemas.microsoft.com/office/drawing/2014/main" val="2406813468"/>
                  </a:ext>
                </a:extLst>
              </a:tr>
              <a:tr h="0">
                <a:tc>
                  <a:txBody>
                    <a:bodyPr/>
                    <a:lstStyle/>
                    <a:p>
                      <a:pPr fontAlgn="base"/>
                      <a:r>
                        <a:rPr lang="en-US" altLang="zh-CN">
                          <a:effectLst/>
                        </a:rPr>
                        <a:t>3</a:t>
                      </a:r>
                    </a:p>
                  </a:txBody>
                  <a:tcPr anchor="ctr"/>
                </a:tc>
                <a:tc>
                  <a:txBody>
                    <a:bodyPr/>
                    <a:lstStyle/>
                    <a:p>
                      <a:pPr fontAlgn="base"/>
                      <a:r>
                        <a:rPr lang="en-US">
                          <a:effectLst/>
                        </a:rPr>
                        <a:t>Science, Art</a:t>
                      </a:r>
                    </a:p>
                  </a:txBody>
                  <a:tcPr anchor="ctr"/>
                </a:tc>
                <a:tc>
                  <a:txBody>
                    <a:bodyPr/>
                    <a:lstStyle/>
                    <a:p>
                      <a:pPr fontAlgn="base"/>
                      <a:r>
                        <a:rPr lang="en-US">
                          <a:effectLst/>
                        </a:rPr>
                        <a:t>A</a:t>
                      </a:r>
                    </a:p>
                  </a:txBody>
                  <a:tcPr anchor="ctr"/>
                </a:tc>
                <a:tc>
                  <a:txBody>
                    <a:bodyPr/>
                    <a:lstStyle/>
                    <a:p>
                      <a:pPr fontAlgn="base"/>
                      <a:r>
                        <a:rPr lang="en-US" dirty="0">
                          <a:effectLst/>
                        </a:rPr>
                        <a:t>Mrs. Johnson</a:t>
                      </a:r>
                    </a:p>
                  </a:txBody>
                  <a:tcPr anchor="ctr"/>
                </a:tc>
                <a:extLst>
                  <a:ext uri="{0D108BD9-81ED-4DB2-BD59-A6C34878D82A}">
                    <a16:rowId xmlns:a16="http://schemas.microsoft.com/office/drawing/2014/main" val="1524992378"/>
                  </a:ext>
                </a:extLst>
              </a:tr>
            </a:tbl>
          </a:graphicData>
        </a:graphic>
      </p:graphicFrame>
      <p:sp>
        <p:nvSpPr>
          <p:cNvPr id="9" name="TextBox 8">
            <a:extLst>
              <a:ext uri="{FF2B5EF4-FFF2-40B4-BE49-F238E27FC236}">
                <a16:creationId xmlns:a16="http://schemas.microsoft.com/office/drawing/2014/main" id="{EB7075BB-9BA1-CA0D-93E8-2E3BB5E63717}"/>
              </a:ext>
            </a:extLst>
          </p:cNvPr>
          <p:cNvSpPr txBox="1"/>
          <p:nvPr/>
        </p:nvSpPr>
        <p:spPr>
          <a:xfrm>
            <a:off x="1413874" y="2505670"/>
            <a:ext cx="7398185" cy="646331"/>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1" i="0" u="none" strike="noStrike" cap="none" normalizeH="0" baseline="0" dirty="0">
                <a:ln>
                  <a:noFill/>
                </a:ln>
                <a:effectLst/>
                <a:ea typeface="Söhne"/>
              </a:rPr>
              <a:t>Before Normalization: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dirty="0">
                <a:ln>
                  <a:noFill/>
                </a:ln>
                <a:effectLst/>
                <a:ea typeface="Söhne"/>
              </a:rPr>
              <a:t>Let's assume we have a table </a:t>
            </a:r>
            <a:r>
              <a:rPr kumimoji="0" lang="zh-CN" altLang="zh-CN" sz="1800" b="1" i="0" u="none" strike="noStrike" cap="none" normalizeH="0" baseline="0" dirty="0">
                <a:ln>
                  <a:noFill/>
                </a:ln>
                <a:effectLst/>
                <a:latin typeface="Arial Unicode MS"/>
                <a:ea typeface="Söhne Mono"/>
              </a:rPr>
              <a:t>StudentCourses</a:t>
            </a:r>
            <a:r>
              <a:rPr kumimoji="0" lang="zh-CN" altLang="zh-CN" sz="1800" b="0" i="0" u="none" strike="noStrike" cap="none" normalizeH="0" baseline="0" dirty="0">
                <a:ln>
                  <a:noFill/>
                </a:ln>
                <a:effectLst/>
                <a:ea typeface="Söhne"/>
              </a:rPr>
              <a:t> that looks like this:</a:t>
            </a:r>
            <a:endParaRPr kumimoji="0" lang="zh-CN" altLang="zh-CN" sz="1800" b="0" i="0" u="none" strike="noStrike" cap="none" normalizeH="0" baseline="0" dirty="0">
              <a:ln>
                <a:noFill/>
              </a:ln>
              <a:effectLst/>
            </a:endParaRPr>
          </a:p>
        </p:txBody>
      </p:sp>
    </p:spTree>
    <p:extLst>
      <p:ext uri="{BB962C8B-B14F-4D97-AF65-F5344CB8AC3E}">
        <p14:creationId xmlns:p14="http://schemas.microsoft.com/office/powerpoint/2010/main" val="5041635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220450-16A4-56BB-A0C9-5BA003DB83C2}"/>
              </a:ext>
            </a:extLst>
          </p:cNvPr>
          <p:cNvSpPr>
            <a:spLocks noGrp="1"/>
          </p:cNvSpPr>
          <p:nvPr>
            <p:ph type="title"/>
          </p:nvPr>
        </p:nvSpPr>
        <p:spPr/>
        <p:txBody>
          <a:bodyPr/>
          <a:lstStyle/>
          <a:p>
            <a:r>
              <a:rPr lang="en-US" altLang="zh-CN" sz="4800" dirty="0"/>
              <a:t>Topic 3</a:t>
            </a:r>
            <a:endParaRPr lang="zh-CN" altLang="en-US" sz="4800" dirty="0"/>
          </a:p>
        </p:txBody>
      </p:sp>
      <p:sp>
        <p:nvSpPr>
          <p:cNvPr id="9" name="TextBox 8">
            <a:extLst>
              <a:ext uri="{FF2B5EF4-FFF2-40B4-BE49-F238E27FC236}">
                <a16:creationId xmlns:a16="http://schemas.microsoft.com/office/drawing/2014/main" id="{EB7075BB-9BA1-CA0D-93E8-2E3BB5E63717}"/>
              </a:ext>
            </a:extLst>
          </p:cNvPr>
          <p:cNvSpPr txBox="1"/>
          <p:nvPr/>
        </p:nvSpPr>
        <p:spPr>
          <a:xfrm>
            <a:off x="1097280" y="2234557"/>
            <a:ext cx="9881268" cy="923330"/>
          </a:xfrm>
          <a:prstGeom prst="rect">
            <a:avLst/>
          </a:prstGeom>
          <a:noFill/>
        </p:spPr>
        <p:txBody>
          <a:bodyPr wrap="square">
            <a:spAutoFit/>
          </a:bodyPr>
          <a:lstStyle/>
          <a:p>
            <a:pPr algn="l"/>
            <a:r>
              <a:rPr lang="en-US" altLang="zh-CN" b="1" i="0" dirty="0">
                <a:effectLst/>
                <a:latin typeface="Söhne"/>
              </a:rPr>
              <a:t>1NF (First Normal Form)</a:t>
            </a:r>
          </a:p>
          <a:p>
            <a:pPr algn="l"/>
            <a:r>
              <a:rPr lang="en-US" altLang="zh-CN" b="0" i="0" dirty="0">
                <a:effectLst/>
                <a:latin typeface="Söhne"/>
              </a:rPr>
              <a:t>In 1NF, each column should have atomic (indivisible) values. We can achieve this by splitting the courses into separate rows:</a:t>
            </a:r>
          </a:p>
        </p:txBody>
      </p:sp>
      <p:graphicFrame>
        <p:nvGraphicFramePr>
          <p:cNvPr id="13" name="Table 12">
            <a:extLst>
              <a:ext uri="{FF2B5EF4-FFF2-40B4-BE49-F238E27FC236}">
                <a16:creationId xmlns:a16="http://schemas.microsoft.com/office/drawing/2014/main" id="{D68BD8AD-9107-8A1B-969F-F630B227F2B1}"/>
              </a:ext>
            </a:extLst>
          </p:cNvPr>
          <p:cNvGraphicFramePr>
            <a:graphicFrameLocks noGrp="1"/>
          </p:cNvGraphicFramePr>
          <p:nvPr>
            <p:extLst>
              <p:ext uri="{D42A27DB-BD31-4B8C-83A1-F6EECF244321}">
                <p14:modId xmlns:p14="http://schemas.microsoft.com/office/powerpoint/2010/main" val="1229523612"/>
              </p:ext>
            </p:extLst>
          </p:nvPr>
        </p:nvGraphicFramePr>
        <p:xfrm>
          <a:off x="3467194" y="3216946"/>
          <a:ext cx="4975860" cy="3108960"/>
        </p:xfrm>
        <a:graphic>
          <a:graphicData uri="http://schemas.openxmlformats.org/drawingml/2006/table">
            <a:tbl>
              <a:tblPr>
                <a:tableStyleId>{08FB837D-C827-4EFA-A057-4D05807E0F7C}</a:tableStyleId>
              </a:tblPr>
              <a:tblGrid>
                <a:gridCol w="1243965">
                  <a:extLst>
                    <a:ext uri="{9D8B030D-6E8A-4147-A177-3AD203B41FA5}">
                      <a16:colId xmlns:a16="http://schemas.microsoft.com/office/drawing/2014/main" val="1778892146"/>
                    </a:ext>
                  </a:extLst>
                </a:gridCol>
                <a:gridCol w="1243965">
                  <a:extLst>
                    <a:ext uri="{9D8B030D-6E8A-4147-A177-3AD203B41FA5}">
                      <a16:colId xmlns:a16="http://schemas.microsoft.com/office/drawing/2014/main" val="4260874242"/>
                    </a:ext>
                  </a:extLst>
                </a:gridCol>
                <a:gridCol w="1243965">
                  <a:extLst>
                    <a:ext uri="{9D8B030D-6E8A-4147-A177-3AD203B41FA5}">
                      <a16:colId xmlns:a16="http://schemas.microsoft.com/office/drawing/2014/main" val="1774308200"/>
                    </a:ext>
                  </a:extLst>
                </a:gridCol>
                <a:gridCol w="1243965">
                  <a:extLst>
                    <a:ext uri="{9D8B030D-6E8A-4147-A177-3AD203B41FA5}">
                      <a16:colId xmlns:a16="http://schemas.microsoft.com/office/drawing/2014/main" val="515484313"/>
                    </a:ext>
                  </a:extLst>
                </a:gridCol>
              </a:tblGrid>
              <a:tr h="0">
                <a:tc>
                  <a:txBody>
                    <a:bodyPr/>
                    <a:lstStyle/>
                    <a:p>
                      <a:pPr fontAlgn="b"/>
                      <a:r>
                        <a:rPr lang="en-US" b="1">
                          <a:effectLst/>
                        </a:rPr>
                        <a:t>StudentID</a:t>
                      </a:r>
                    </a:p>
                  </a:txBody>
                  <a:tcPr anchor="b"/>
                </a:tc>
                <a:tc>
                  <a:txBody>
                    <a:bodyPr/>
                    <a:lstStyle/>
                    <a:p>
                      <a:pPr fontAlgn="b"/>
                      <a:r>
                        <a:rPr lang="en-US" b="1">
                          <a:effectLst/>
                        </a:rPr>
                        <a:t>Course</a:t>
                      </a:r>
                    </a:p>
                  </a:txBody>
                  <a:tcPr anchor="b"/>
                </a:tc>
                <a:tc>
                  <a:txBody>
                    <a:bodyPr/>
                    <a:lstStyle/>
                    <a:p>
                      <a:pPr fontAlgn="b"/>
                      <a:r>
                        <a:rPr lang="en-US" b="1">
                          <a:effectLst/>
                        </a:rPr>
                        <a:t>Grade</a:t>
                      </a:r>
                    </a:p>
                  </a:txBody>
                  <a:tcPr anchor="b"/>
                </a:tc>
                <a:tc>
                  <a:txBody>
                    <a:bodyPr/>
                    <a:lstStyle/>
                    <a:p>
                      <a:pPr fontAlgn="b"/>
                      <a:r>
                        <a:rPr lang="en-US" b="1">
                          <a:effectLst/>
                        </a:rPr>
                        <a:t>Teacher</a:t>
                      </a:r>
                    </a:p>
                  </a:txBody>
                  <a:tcPr anchor="b"/>
                </a:tc>
                <a:extLst>
                  <a:ext uri="{0D108BD9-81ED-4DB2-BD59-A6C34878D82A}">
                    <a16:rowId xmlns:a16="http://schemas.microsoft.com/office/drawing/2014/main" val="3658615210"/>
                  </a:ext>
                </a:extLst>
              </a:tr>
              <a:tr h="0">
                <a:tc>
                  <a:txBody>
                    <a:bodyPr/>
                    <a:lstStyle/>
                    <a:p>
                      <a:pPr fontAlgn="base"/>
                      <a:r>
                        <a:rPr lang="en-US" altLang="zh-CN">
                          <a:effectLst/>
                        </a:rPr>
                        <a:t>1</a:t>
                      </a:r>
                    </a:p>
                  </a:txBody>
                  <a:tcPr anchor="ctr"/>
                </a:tc>
                <a:tc>
                  <a:txBody>
                    <a:bodyPr/>
                    <a:lstStyle/>
                    <a:p>
                      <a:pPr fontAlgn="base"/>
                      <a:r>
                        <a:rPr lang="en-US">
                          <a:effectLst/>
                        </a:rPr>
                        <a:t>Math</a:t>
                      </a:r>
                    </a:p>
                  </a:txBody>
                  <a:tcPr anchor="ctr"/>
                </a:tc>
                <a:tc>
                  <a:txBody>
                    <a:bodyPr/>
                    <a:lstStyle/>
                    <a:p>
                      <a:pPr fontAlgn="base"/>
                      <a:r>
                        <a:rPr lang="en-US">
                          <a:effectLst/>
                        </a:rPr>
                        <a:t>A</a:t>
                      </a:r>
                    </a:p>
                  </a:txBody>
                  <a:tcPr anchor="ctr"/>
                </a:tc>
                <a:tc>
                  <a:txBody>
                    <a:bodyPr/>
                    <a:lstStyle/>
                    <a:p>
                      <a:pPr fontAlgn="base"/>
                      <a:r>
                        <a:rPr lang="en-US">
                          <a:effectLst/>
                        </a:rPr>
                        <a:t>Mr. Smith</a:t>
                      </a:r>
                    </a:p>
                  </a:txBody>
                  <a:tcPr anchor="ctr"/>
                </a:tc>
                <a:extLst>
                  <a:ext uri="{0D108BD9-81ED-4DB2-BD59-A6C34878D82A}">
                    <a16:rowId xmlns:a16="http://schemas.microsoft.com/office/drawing/2014/main" val="371604996"/>
                  </a:ext>
                </a:extLst>
              </a:tr>
              <a:tr h="0">
                <a:tc>
                  <a:txBody>
                    <a:bodyPr/>
                    <a:lstStyle/>
                    <a:p>
                      <a:pPr fontAlgn="base"/>
                      <a:r>
                        <a:rPr lang="en-US" altLang="zh-CN">
                          <a:effectLst/>
                        </a:rPr>
                        <a:t>1</a:t>
                      </a:r>
                    </a:p>
                  </a:txBody>
                  <a:tcPr anchor="ctr"/>
                </a:tc>
                <a:tc>
                  <a:txBody>
                    <a:bodyPr/>
                    <a:lstStyle/>
                    <a:p>
                      <a:pPr fontAlgn="base"/>
                      <a:r>
                        <a:rPr lang="en-US">
                          <a:effectLst/>
                        </a:rPr>
                        <a:t>Science</a:t>
                      </a:r>
                    </a:p>
                  </a:txBody>
                  <a:tcPr anchor="ctr"/>
                </a:tc>
                <a:tc>
                  <a:txBody>
                    <a:bodyPr/>
                    <a:lstStyle/>
                    <a:p>
                      <a:pPr fontAlgn="base"/>
                      <a:r>
                        <a:rPr lang="en-US">
                          <a:effectLst/>
                        </a:rPr>
                        <a:t>A</a:t>
                      </a:r>
                    </a:p>
                  </a:txBody>
                  <a:tcPr anchor="ctr"/>
                </a:tc>
                <a:tc>
                  <a:txBody>
                    <a:bodyPr/>
                    <a:lstStyle/>
                    <a:p>
                      <a:pPr fontAlgn="base"/>
                      <a:r>
                        <a:rPr lang="en-US">
                          <a:effectLst/>
                        </a:rPr>
                        <a:t>Mr. Smith</a:t>
                      </a:r>
                    </a:p>
                  </a:txBody>
                  <a:tcPr anchor="ctr"/>
                </a:tc>
                <a:extLst>
                  <a:ext uri="{0D108BD9-81ED-4DB2-BD59-A6C34878D82A}">
                    <a16:rowId xmlns:a16="http://schemas.microsoft.com/office/drawing/2014/main" val="3335952231"/>
                  </a:ext>
                </a:extLst>
              </a:tr>
              <a:tr h="0">
                <a:tc>
                  <a:txBody>
                    <a:bodyPr/>
                    <a:lstStyle/>
                    <a:p>
                      <a:pPr fontAlgn="base"/>
                      <a:r>
                        <a:rPr lang="en-US" altLang="zh-CN">
                          <a:effectLst/>
                        </a:rPr>
                        <a:t>2</a:t>
                      </a:r>
                    </a:p>
                  </a:txBody>
                  <a:tcPr anchor="ctr"/>
                </a:tc>
                <a:tc>
                  <a:txBody>
                    <a:bodyPr/>
                    <a:lstStyle/>
                    <a:p>
                      <a:pPr fontAlgn="base"/>
                      <a:r>
                        <a:rPr lang="en-US">
                          <a:effectLst/>
                        </a:rPr>
                        <a:t>Math</a:t>
                      </a:r>
                    </a:p>
                  </a:txBody>
                  <a:tcPr anchor="ctr"/>
                </a:tc>
                <a:tc>
                  <a:txBody>
                    <a:bodyPr/>
                    <a:lstStyle/>
                    <a:p>
                      <a:pPr fontAlgn="base"/>
                      <a:r>
                        <a:rPr lang="en-US">
                          <a:effectLst/>
                        </a:rPr>
                        <a:t>B</a:t>
                      </a:r>
                    </a:p>
                  </a:txBody>
                  <a:tcPr anchor="ctr"/>
                </a:tc>
                <a:tc>
                  <a:txBody>
                    <a:bodyPr/>
                    <a:lstStyle/>
                    <a:p>
                      <a:pPr fontAlgn="base"/>
                      <a:r>
                        <a:rPr lang="en-US">
                          <a:effectLst/>
                        </a:rPr>
                        <a:t>Mr. Smith</a:t>
                      </a:r>
                    </a:p>
                  </a:txBody>
                  <a:tcPr anchor="ctr"/>
                </a:tc>
                <a:extLst>
                  <a:ext uri="{0D108BD9-81ED-4DB2-BD59-A6C34878D82A}">
                    <a16:rowId xmlns:a16="http://schemas.microsoft.com/office/drawing/2014/main" val="1858696017"/>
                  </a:ext>
                </a:extLst>
              </a:tr>
              <a:tr h="0">
                <a:tc>
                  <a:txBody>
                    <a:bodyPr/>
                    <a:lstStyle/>
                    <a:p>
                      <a:pPr fontAlgn="base"/>
                      <a:r>
                        <a:rPr lang="en-US" altLang="zh-CN">
                          <a:effectLst/>
                        </a:rPr>
                        <a:t>2</a:t>
                      </a:r>
                    </a:p>
                  </a:txBody>
                  <a:tcPr anchor="ctr"/>
                </a:tc>
                <a:tc>
                  <a:txBody>
                    <a:bodyPr/>
                    <a:lstStyle/>
                    <a:p>
                      <a:pPr fontAlgn="base"/>
                      <a:r>
                        <a:rPr lang="en-US">
                          <a:effectLst/>
                        </a:rPr>
                        <a:t>English</a:t>
                      </a:r>
                    </a:p>
                  </a:txBody>
                  <a:tcPr anchor="ctr"/>
                </a:tc>
                <a:tc>
                  <a:txBody>
                    <a:bodyPr/>
                    <a:lstStyle/>
                    <a:p>
                      <a:pPr fontAlgn="base"/>
                      <a:r>
                        <a:rPr lang="en-US">
                          <a:effectLst/>
                        </a:rPr>
                        <a:t>B</a:t>
                      </a:r>
                    </a:p>
                  </a:txBody>
                  <a:tcPr anchor="ctr"/>
                </a:tc>
                <a:tc>
                  <a:txBody>
                    <a:bodyPr/>
                    <a:lstStyle/>
                    <a:p>
                      <a:pPr fontAlgn="base"/>
                      <a:r>
                        <a:rPr lang="en-US">
                          <a:effectLst/>
                        </a:rPr>
                        <a:t>Mr. Smith</a:t>
                      </a:r>
                    </a:p>
                  </a:txBody>
                  <a:tcPr anchor="ctr"/>
                </a:tc>
                <a:extLst>
                  <a:ext uri="{0D108BD9-81ED-4DB2-BD59-A6C34878D82A}">
                    <a16:rowId xmlns:a16="http://schemas.microsoft.com/office/drawing/2014/main" val="384739661"/>
                  </a:ext>
                </a:extLst>
              </a:tr>
              <a:tr h="0">
                <a:tc>
                  <a:txBody>
                    <a:bodyPr/>
                    <a:lstStyle/>
                    <a:p>
                      <a:pPr fontAlgn="base"/>
                      <a:r>
                        <a:rPr lang="en-US" altLang="zh-CN">
                          <a:effectLst/>
                        </a:rPr>
                        <a:t>3</a:t>
                      </a:r>
                    </a:p>
                  </a:txBody>
                  <a:tcPr anchor="ctr"/>
                </a:tc>
                <a:tc>
                  <a:txBody>
                    <a:bodyPr/>
                    <a:lstStyle/>
                    <a:p>
                      <a:pPr fontAlgn="base"/>
                      <a:r>
                        <a:rPr lang="en-US">
                          <a:effectLst/>
                        </a:rPr>
                        <a:t>Science</a:t>
                      </a:r>
                    </a:p>
                  </a:txBody>
                  <a:tcPr anchor="ctr"/>
                </a:tc>
                <a:tc>
                  <a:txBody>
                    <a:bodyPr/>
                    <a:lstStyle/>
                    <a:p>
                      <a:pPr fontAlgn="base"/>
                      <a:r>
                        <a:rPr lang="en-US">
                          <a:effectLst/>
                        </a:rPr>
                        <a:t>A</a:t>
                      </a:r>
                    </a:p>
                  </a:txBody>
                  <a:tcPr anchor="ctr"/>
                </a:tc>
                <a:tc>
                  <a:txBody>
                    <a:bodyPr/>
                    <a:lstStyle/>
                    <a:p>
                      <a:pPr fontAlgn="base"/>
                      <a:r>
                        <a:rPr lang="en-US">
                          <a:effectLst/>
                        </a:rPr>
                        <a:t>Mrs. Johnson</a:t>
                      </a:r>
                    </a:p>
                  </a:txBody>
                  <a:tcPr anchor="ctr"/>
                </a:tc>
                <a:extLst>
                  <a:ext uri="{0D108BD9-81ED-4DB2-BD59-A6C34878D82A}">
                    <a16:rowId xmlns:a16="http://schemas.microsoft.com/office/drawing/2014/main" val="4153494579"/>
                  </a:ext>
                </a:extLst>
              </a:tr>
              <a:tr h="0">
                <a:tc>
                  <a:txBody>
                    <a:bodyPr/>
                    <a:lstStyle/>
                    <a:p>
                      <a:pPr fontAlgn="base"/>
                      <a:r>
                        <a:rPr lang="en-US" altLang="zh-CN">
                          <a:effectLst/>
                        </a:rPr>
                        <a:t>3</a:t>
                      </a:r>
                    </a:p>
                  </a:txBody>
                  <a:tcPr anchor="ctr"/>
                </a:tc>
                <a:tc>
                  <a:txBody>
                    <a:bodyPr/>
                    <a:lstStyle/>
                    <a:p>
                      <a:pPr fontAlgn="base"/>
                      <a:r>
                        <a:rPr lang="en-US">
                          <a:effectLst/>
                        </a:rPr>
                        <a:t>Art</a:t>
                      </a:r>
                    </a:p>
                  </a:txBody>
                  <a:tcPr anchor="ctr"/>
                </a:tc>
                <a:tc>
                  <a:txBody>
                    <a:bodyPr/>
                    <a:lstStyle/>
                    <a:p>
                      <a:pPr fontAlgn="base"/>
                      <a:r>
                        <a:rPr lang="en-US">
                          <a:effectLst/>
                        </a:rPr>
                        <a:t>A</a:t>
                      </a:r>
                    </a:p>
                  </a:txBody>
                  <a:tcPr anchor="ctr"/>
                </a:tc>
                <a:tc>
                  <a:txBody>
                    <a:bodyPr/>
                    <a:lstStyle/>
                    <a:p>
                      <a:pPr fontAlgn="base"/>
                      <a:r>
                        <a:rPr lang="en-US" dirty="0">
                          <a:effectLst/>
                        </a:rPr>
                        <a:t>Mrs. Johnson</a:t>
                      </a:r>
                    </a:p>
                  </a:txBody>
                  <a:tcPr anchor="ctr"/>
                </a:tc>
                <a:extLst>
                  <a:ext uri="{0D108BD9-81ED-4DB2-BD59-A6C34878D82A}">
                    <a16:rowId xmlns:a16="http://schemas.microsoft.com/office/drawing/2014/main" val="878306290"/>
                  </a:ext>
                </a:extLst>
              </a:tr>
            </a:tbl>
          </a:graphicData>
        </a:graphic>
      </p:graphicFrame>
    </p:spTree>
    <p:extLst>
      <p:ext uri="{BB962C8B-B14F-4D97-AF65-F5344CB8AC3E}">
        <p14:creationId xmlns:p14="http://schemas.microsoft.com/office/powerpoint/2010/main" val="21538901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93531-C912-8484-B1FB-BF7EE724B457}"/>
              </a:ext>
            </a:extLst>
          </p:cNvPr>
          <p:cNvSpPr>
            <a:spLocks noGrp="1"/>
          </p:cNvSpPr>
          <p:nvPr>
            <p:ph type="title"/>
          </p:nvPr>
        </p:nvSpPr>
        <p:spPr/>
        <p:txBody>
          <a:bodyPr/>
          <a:lstStyle/>
          <a:p>
            <a:r>
              <a:rPr lang="en-US" altLang="zh-CN" dirty="0"/>
              <a:t>Topic 3</a:t>
            </a:r>
            <a:endParaRPr lang="zh-CN" altLang="en-US" dirty="0"/>
          </a:p>
        </p:txBody>
      </p:sp>
      <p:sp>
        <p:nvSpPr>
          <p:cNvPr id="3" name="Content Placeholder 2">
            <a:extLst>
              <a:ext uri="{FF2B5EF4-FFF2-40B4-BE49-F238E27FC236}">
                <a16:creationId xmlns:a16="http://schemas.microsoft.com/office/drawing/2014/main" id="{864B8D99-114E-1EEA-5961-CE637A9B9423}"/>
              </a:ext>
            </a:extLst>
          </p:cNvPr>
          <p:cNvSpPr>
            <a:spLocks noGrp="1"/>
          </p:cNvSpPr>
          <p:nvPr>
            <p:ph idx="1"/>
          </p:nvPr>
        </p:nvSpPr>
        <p:spPr/>
        <p:txBody>
          <a:bodyPr>
            <a:normAutofit/>
          </a:bodyPr>
          <a:lstStyle/>
          <a:p>
            <a:r>
              <a:rPr lang="en-US" altLang="zh-CN" sz="1400" dirty="0"/>
              <a:t>3NF (Third Normal Form)</a:t>
            </a:r>
          </a:p>
          <a:p>
            <a:r>
              <a:rPr lang="en-US" altLang="zh-CN" sz="1400" dirty="0"/>
              <a:t>In 3NF, all attributes should be functionally dependent only on the primary key. Here, the Teacher is dependent on the Course, not directly on the primary key (</a:t>
            </a:r>
            <a:r>
              <a:rPr lang="en-US" altLang="zh-CN" sz="1400" dirty="0" err="1"/>
              <a:t>StudentID</a:t>
            </a:r>
            <a:r>
              <a:rPr lang="en-US" altLang="zh-CN" sz="1400" dirty="0"/>
              <a:t>, Course). To normalize this into 3NF, we remove the Teacher column and create a new table.</a:t>
            </a:r>
            <a:endParaRPr lang="zh-CN" altLang="en-US" sz="1400" dirty="0"/>
          </a:p>
        </p:txBody>
      </p:sp>
      <p:graphicFrame>
        <p:nvGraphicFramePr>
          <p:cNvPr id="5" name="Table 4">
            <a:extLst>
              <a:ext uri="{FF2B5EF4-FFF2-40B4-BE49-F238E27FC236}">
                <a16:creationId xmlns:a16="http://schemas.microsoft.com/office/drawing/2014/main" id="{7E3882ED-83CF-23D7-9666-2A29BFCB11CF}"/>
              </a:ext>
            </a:extLst>
          </p:cNvPr>
          <p:cNvGraphicFramePr>
            <a:graphicFrameLocks noGrp="1"/>
          </p:cNvGraphicFramePr>
          <p:nvPr>
            <p:extLst>
              <p:ext uri="{D42A27DB-BD31-4B8C-83A1-F6EECF244321}">
                <p14:modId xmlns:p14="http://schemas.microsoft.com/office/powerpoint/2010/main" val="142628260"/>
              </p:ext>
            </p:extLst>
          </p:nvPr>
        </p:nvGraphicFramePr>
        <p:xfrm>
          <a:off x="976685" y="3988646"/>
          <a:ext cx="4975860" cy="1828800"/>
        </p:xfrm>
        <a:graphic>
          <a:graphicData uri="http://schemas.openxmlformats.org/drawingml/2006/table">
            <a:tbl>
              <a:tblPr>
                <a:tableStyleId>{08FB837D-C827-4EFA-A057-4D05807E0F7C}</a:tableStyleId>
              </a:tblPr>
              <a:tblGrid>
                <a:gridCol w="2487930">
                  <a:extLst>
                    <a:ext uri="{9D8B030D-6E8A-4147-A177-3AD203B41FA5}">
                      <a16:colId xmlns:a16="http://schemas.microsoft.com/office/drawing/2014/main" val="3003981230"/>
                    </a:ext>
                  </a:extLst>
                </a:gridCol>
                <a:gridCol w="2487930">
                  <a:extLst>
                    <a:ext uri="{9D8B030D-6E8A-4147-A177-3AD203B41FA5}">
                      <a16:colId xmlns:a16="http://schemas.microsoft.com/office/drawing/2014/main" val="2106701695"/>
                    </a:ext>
                  </a:extLst>
                </a:gridCol>
              </a:tblGrid>
              <a:tr h="0">
                <a:tc>
                  <a:txBody>
                    <a:bodyPr/>
                    <a:lstStyle/>
                    <a:p>
                      <a:pPr fontAlgn="b"/>
                      <a:r>
                        <a:rPr lang="en-US" b="1">
                          <a:effectLst/>
                        </a:rPr>
                        <a:t>Course</a:t>
                      </a:r>
                    </a:p>
                  </a:txBody>
                  <a:tcPr anchor="b"/>
                </a:tc>
                <a:tc>
                  <a:txBody>
                    <a:bodyPr/>
                    <a:lstStyle/>
                    <a:p>
                      <a:pPr fontAlgn="b"/>
                      <a:r>
                        <a:rPr lang="en-US" b="1">
                          <a:effectLst/>
                        </a:rPr>
                        <a:t>Teacher</a:t>
                      </a:r>
                    </a:p>
                  </a:txBody>
                  <a:tcPr anchor="b"/>
                </a:tc>
                <a:extLst>
                  <a:ext uri="{0D108BD9-81ED-4DB2-BD59-A6C34878D82A}">
                    <a16:rowId xmlns:a16="http://schemas.microsoft.com/office/drawing/2014/main" val="551276672"/>
                  </a:ext>
                </a:extLst>
              </a:tr>
              <a:tr h="0">
                <a:tc>
                  <a:txBody>
                    <a:bodyPr/>
                    <a:lstStyle/>
                    <a:p>
                      <a:pPr fontAlgn="base"/>
                      <a:r>
                        <a:rPr lang="en-US">
                          <a:effectLst/>
                        </a:rPr>
                        <a:t>Math</a:t>
                      </a:r>
                    </a:p>
                  </a:txBody>
                  <a:tcPr anchor="ctr"/>
                </a:tc>
                <a:tc>
                  <a:txBody>
                    <a:bodyPr/>
                    <a:lstStyle/>
                    <a:p>
                      <a:pPr fontAlgn="base"/>
                      <a:r>
                        <a:rPr lang="en-US">
                          <a:effectLst/>
                        </a:rPr>
                        <a:t>Mr. Smith</a:t>
                      </a:r>
                    </a:p>
                  </a:txBody>
                  <a:tcPr anchor="ctr"/>
                </a:tc>
                <a:extLst>
                  <a:ext uri="{0D108BD9-81ED-4DB2-BD59-A6C34878D82A}">
                    <a16:rowId xmlns:a16="http://schemas.microsoft.com/office/drawing/2014/main" val="3599166235"/>
                  </a:ext>
                </a:extLst>
              </a:tr>
              <a:tr h="0">
                <a:tc>
                  <a:txBody>
                    <a:bodyPr/>
                    <a:lstStyle/>
                    <a:p>
                      <a:pPr fontAlgn="base"/>
                      <a:r>
                        <a:rPr lang="en-US">
                          <a:effectLst/>
                        </a:rPr>
                        <a:t>Science</a:t>
                      </a:r>
                    </a:p>
                  </a:txBody>
                  <a:tcPr anchor="ctr"/>
                </a:tc>
                <a:tc>
                  <a:txBody>
                    <a:bodyPr/>
                    <a:lstStyle/>
                    <a:p>
                      <a:pPr fontAlgn="base"/>
                      <a:r>
                        <a:rPr lang="en-US">
                          <a:effectLst/>
                        </a:rPr>
                        <a:t>Mrs. Johnson</a:t>
                      </a:r>
                    </a:p>
                  </a:txBody>
                  <a:tcPr anchor="ctr"/>
                </a:tc>
                <a:extLst>
                  <a:ext uri="{0D108BD9-81ED-4DB2-BD59-A6C34878D82A}">
                    <a16:rowId xmlns:a16="http://schemas.microsoft.com/office/drawing/2014/main" val="2543351603"/>
                  </a:ext>
                </a:extLst>
              </a:tr>
              <a:tr h="0">
                <a:tc>
                  <a:txBody>
                    <a:bodyPr/>
                    <a:lstStyle/>
                    <a:p>
                      <a:pPr fontAlgn="base"/>
                      <a:r>
                        <a:rPr lang="en-US">
                          <a:effectLst/>
                        </a:rPr>
                        <a:t>Art</a:t>
                      </a:r>
                    </a:p>
                  </a:txBody>
                  <a:tcPr anchor="ctr"/>
                </a:tc>
                <a:tc>
                  <a:txBody>
                    <a:bodyPr/>
                    <a:lstStyle/>
                    <a:p>
                      <a:pPr fontAlgn="base"/>
                      <a:r>
                        <a:rPr lang="en-US">
                          <a:effectLst/>
                        </a:rPr>
                        <a:t>Mrs. Johnson</a:t>
                      </a:r>
                    </a:p>
                  </a:txBody>
                  <a:tcPr anchor="ctr"/>
                </a:tc>
                <a:extLst>
                  <a:ext uri="{0D108BD9-81ED-4DB2-BD59-A6C34878D82A}">
                    <a16:rowId xmlns:a16="http://schemas.microsoft.com/office/drawing/2014/main" val="3665982848"/>
                  </a:ext>
                </a:extLst>
              </a:tr>
              <a:tr h="0">
                <a:tc>
                  <a:txBody>
                    <a:bodyPr/>
                    <a:lstStyle/>
                    <a:p>
                      <a:pPr fontAlgn="base"/>
                      <a:r>
                        <a:rPr lang="en-US">
                          <a:effectLst/>
                        </a:rPr>
                        <a:t>English</a:t>
                      </a:r>
                    </a:p>
                  </a:txBody>
                  <a:tcPr anchor="ctr"/>
                </a:tc>
                <a:tc>
                  <a:txBody>
                    <a:bodyPr/>
                    <a:lstStyle/>
                    <a:p>
                      <a:pPr fontAlgn="base"/>
                      <a:r>
                        <a:rPr lang="en-US" dirty="0">
                          <a:effectLst/>
                        </a:rPr>
                        <a:t>Mr. Smith</a:t>
                      </a:r>
                    </a:p>
                  </a:txBody>
                  <a:tcPr anchor="ctr"/>
                </a:tc>
                <a:extLst>
                  <a:ext uri="{0D108BD9-81ED-4DB2-BD59-A6C34878D82A}">
                    <a16:rowId xmlns:a16="http://schemas.microsoft.com/office/drawing/2014/main" val="266103875"/>
                  </a:ext>
                </a:extLst>
              </a:tr>
            </a:tbl>
          </a:graphicData>
        </a:graphic>
      </p:graphicFrame>
      <p:graphicFrame>
        <p:nvGraphicFramePr>
          <p:cNvPr id="6" name="Table 5">
            <a:extLst>
              <a:ext uri="{FF2B5EF4-FFF2-40B4-BE49-F238E27FC236}">
                <a16:creationId xmlns:a16="http://schemas.microsoft.com/office/drawing/2014/main" id="{92425E21-2264-39CD-8BC5-8B9E54D2A2B8}"/>
              </a:ext>
            </a:extLst>
          </p:cNvPr>
          <p:cNvGraphicFramePr>
            <a:graphicFrameLocks noGrp="1"/>
          </p:cNvGraphicFramePr>
          <p:nvPr>
            <p:extLst>
              <p:ext uri="{D42A27DB-BD31-4B8C-83A1-F6EECF244321}">
                <p14:modId xmlns:p14="http://schemas.microsoft.com/office/powerpoint/2010/main" val="1909956184"/>
              </p:ext>
            </p:extLst>
          </p:nvPr>
        </p:nvGraphicFramePr>
        <p:xfrm>
          <a:off x="6126480" y="3490313"/>
          <a:ext cx="4975860" cy="2560320"/>
        </p:xfrm>
        <a:graphic>
          <a:graphicData uri="http://schemas.openxmlformats.org/drawingml/2006/table">
            <a:tbl>
              <a:tblPr>
                <a:tableStyleId>{08FB837D-C827-4EFA-A057-4D05807E0F7C}</a:tableStyleId>
              </a:tblPr>
              <a:tblGrid>
                <a:gridCol w="1658620">
                  <a:extLst>
                    <a:ext uri="{9D8B030D-6E8A-4147-A177-3AD203B41FA5}">
                      <a16:colId xmlns:a16="http://schemas.microsoft.com/office/drawing/2014/main" val="3063245619"/>
                    </a:ext>
                  </a:extLst>
                </a:gridCol>
                <a:gridCol w="1658620">
                  <a:extLst>
                    <a:ext uri="{9D8B030D-6E8A-4147-A177-3AD203B41FA5}">
                      <a16:colId xmlns:a16="http://schemas.microsoft.com/office/drawing/2014/main" val="1383465305"/>
                    </a:ext>
                  </a:extLst>
                </a:gridCol>
                <a:gridCol w="1658620">
                  <a:extLst>
                    <a:ext uri="{9D8B030D-6E8A-4147-A177-3AD203B41FA5}">
                      <a16:colId xmlns:a16="http://schemas.microsoft.com/office/drawing/2014/main" val="1641876773"/>
                    </a:ext>
                  </a:extLst>
                </a:gridCol>
              </a:tblGrid>
              <a:tr h="0">
                <a:tc>
                  <a:txBody>
                    <a:bodyPr/>
                    <a:lstStyle/>
                    <a:p>
                      <a:pPr fontAlgn="b"/>
                      <a:r>
                        <a:rPr lang="en-US" b="1">
                          <a:effectLst/>
                        </a:rPr>
                        <a:t>StudentID</a:t>
                      </a:r>
                    </a:p>
                  </a:txBody>
                  <a:tcPr anchor="b"/>
                </a:tc>
                <a:tc>
                  <a:txBody>
                    <a:bodyPr/>
                    <a:lstStyle/>
                    <a:p>
                      <a:pPr fontAlgn="b"/>
                      <a:r>
                        <a:rPr lang="en-US" b="1">
                          <a:effectLst/>
                        </a:rPr>
                        <a:t>Course</a:t>
                      </a:r>
                    </a:p>
                  </a:txBody>
                  <a:tcPr anchor="b"/>
                </a:tc>
                <a:tc>
                  <a:txBody>
                    <a:bodyPr/>
                    <a:lstStyle/>
                    <a:p>
                      <a:pPr fontAlgn="b"/>
                      <a:r>
                        <a:rPr lang="en-US" b="1">
                          <a:effectLst/>
                        </a:rPr>
                        <a:t>Grade</a:t>
                      </a:r>
                    </a:p>
                  </a:txBody>
                  <a:tcPr anchor="b"/>
                </a:tc>
                <a:extLst>
                  <a:ext uri="{0D108BD9-81ED-4DB2-BD59-A6C34878D82A}">
                    <a16:rowId xmlns:a16="http://schemas.microsoft.com/office/drawing/2014/main" val="1010490244"/>
                  </a:ext>
                </a:extLst>
              </a:tr>
              <a:tr h="0">
                <a:tc>
                  <a:txBody>
                    <a:bodyPr/>
                    <a:lstStyle/>
                    <a:p>
                      <a:pPr fontAlgn="base"/>
                      <a:r>
                        <a:rPr lang="en-US" altLang="zh-CN">
                          <a:effectLst/>
                        </a:rPr>
                        <a:t>1</a:t>
                      </a:r>
                    </a:p>
                  </a:txBody>
                  <a:tcPr anchor="ctr"/>
                </a:tc>
                <a:tc>
                  <a:txBody>
                    <a:bodyPr/>
                    <a:lstStyle/>
                    <a:p>
                      <a:pPr fontAlgn="base"/>
                      <a:r>
                        <a:rPr lang="en-US">
                          <a:effectLst/>
                        </a:rPr>
                        <a:t>Math</a:t>
                      </a:r>
                    </a:p>
                  </a:txBody>
                  <a:tcPr anchor="ctr"/>
                </a:tc>
                <a:tc>
                  <a:txBody>
                    <a:bodyPr/>
                    <a:lstStyle/>
                    <a:p>
                      <a:pPr fontAlgn="base"/>
                      <a:r>
                        <a:rPr lang="en-US">
                          <a:effectLst/>
                        </a:rPr>
                        <a:t>A</a:t>
                      </a:r>
                    </a:p>
                  </a:txBody>
                  <a:tcPr anchor="ctr"/>
                </a:tc>
                <a:extLst>
                  <a:ext uri="{0D108BD9-81ED-4DB2-BD59-A6C34878D82A}">
                    <a16:rowId xmlns:a16="http://schemas.microsoft.com/office/drawing/2014/main" val="258088831"/>
                  </a:ext>
                </a:extLst>
              </a:tr>
              <a:tr h="0">
                <a:tc>
                  <a:txBody>
                    <a:bodyPr/>
                    <a:lstStyle/>
                    <a:p>
                      <a:pPr fontAlgn="base"/>
                      <a:r>
                        <a:rPr lang="en-US" altLang="zh-CN">
                          <a:effectLst/>
                        </a:rPr>
                        <a:t>1</a:t>
                      </a:r>
                    </a:p>
                  </a:txBody>
                  <a:tcPr anchor="ctr"/>
                </a:tc>
                <a:tc>
                  <a:txBody>
                    <a:bodyPr/>
                    <a:lstStyle/>
                    <a:p>
                      <a:pPr fontAlgn="base"/>
                      <a:r>
                        <a:rPr lang="en-US">
                          <a:effectLst/>
                        </a:rPr>
                        <a:t>Science</a:t>
                      </a:r>
                    </a:p>
                  </a:txBody>
                  <a:tcPr anchor="ctr"/>
                </a:tc>
                <a:tc>
                  <a:txBody>
                    <a:bodyPr/>
                    <a:lstStyle/>
                    <a:p>
                      <a:pPr fontAlgn="base"/>
                      <a:r>
                        <a:rPr lang="en-US">
                          <a:effectLst/>
                        </a:rPr>
                        <a:t>A</a:t>
                      </a:r>
                    </a:p>
                  </a:txBody>
                  <a:tcPr anchor="ctr"/>
                </a:tc>
                <a:extLst>
                  <a:ext uri="{0D108BD9-81ED-4DB2-BD59-A6C34878D82A}">
                    <a16:rowId xmlns:a16="http://schemas.microsoft.com/office/drawing/2014/main" val="3064357818"/>
                  </a:ext>
                </a:extLst>
              </a:tr>
              <a:tr h="0">
                <a:tc>
                  <a:txBody>
                    <a:bodyPr/>
                    <a:lstStyle/>
                    <a:p>
                      <a:pPr fontAlgn="base"/>
                      <a:r>
                        <a:rPr lang="en-US" altLang="zh-CN">
                          <a:effectLst/>
                        </a:rPr>
                        <a:t>2</a:t>
                      </a:r>
                    </a:p>
                  </a:txBody>
                  <a:tcPr anchor="ctr"/>
                </a:tc>
                <a:tc>
                  <a:txBody>
                    <a:bodyPr/>
                    <a:lstStyle/>
                    <a:p>
                      <a:pPr fontAlgn="base"/>
                      <a:r>
                        <a:rPr lang="en-US">
                          <a:effectLst/>
                        </a:rPr>
                        <a:t>Math</a:t>
                      </a:r>
                    </a:p>
                  </a:txBody>
                  <a:tcPr anchor="ctr"/>
                </a:tc>
                <a:tc>
                  <a:txBody>
                    <a:bodyPr/>
                    <a:lstStyle/>
                    <a:p>
                      <a:pPr fontAlgn="base"/>
                      <a:r>
                        <a:rPr lang="en-US">
                          <a:effectLst/>
                        </a:rPr>
                        <a:t>B</a:t>
                      </a:r>
                    </a:p>
                  </a:txBody>
                  <a:tcPr anchor="ctr"/>
                </a:tc>
                <a:extLst>
                  <a:ext uri="{0D108BD9-81ED-4DB2-BD59-A6C34878D82A}">
                    <a16:rowId xmlns:a16="http://schemas.microsoft.com/office/drawing/2014/main" val="543603040"/>
                  </a:ext>
                </a:extLst>
              </a:tr>
              <a:tr h="0">
                <a:tc>
                  <a:txBody>
                    <a:bodyPr/>
                    <a:lstStyle/>
                    <a:p>
                      <a:pPr fontAlgn="base"/>
                      <a:r>
                        <a:rPr lang="en-US" altLang="zh-CN">
                          <a:effectLst/>
                        </a:rPr>
                        <a:t>2</a:t>
                      </a:r>
                    </a:p>
                  </a:txBody>
                  <a:tcPr anchor="ctr"/>
                </a:tc>
                <a:tc>
                  <a:txBody>
                    <a:bodyPr/>
                    <a:lstStyle/>
                    <a:p>
                      <a:pPr fontAlgn="base"/>
                      <a:r>
                        <a:rPr lang="en-US">
                          <a:effectLst/>
                        </a:rPr>
                        <a:t>English</a:t>
                      </a:r>
                    </a:p>
                  </a:txBody>
                  <a:tcPr anchor="ctr"/>
                </a:tc>
                <a:tc>
                  <a:txBody>
                    <a:bodyPr/>
                    <a:lstStyle/>
                    <a:p>
                      <a:pPr fontAlgn="base"/>
                      <a:r>
                        <a:rPr lang="en-US">
                          <a:effectLst/>
                        </a:rPr>
                        <a:t>B</a:t>
                      </a:r>
                    </a:p>
                  </a:txBody>
                  <a:tcPr anchor="ctr"/>
                </a:tc>
                <a:extLst>
                  <a:ext uri="{0D108BD9-81ED-4DB2-BD59-A6C34878D82A}">
                    <a16:rowId xmlns:a16="http://schemas.microsoft.com/office/drawing/2014/main" val="3269500886"/>
                  </a:ext>
                </a:extLst>
              </a:tr>
              <a:tr h="0">
                <a:tc>
                  <a:txBody>
                    <a:bodyPr/>
                    <a:lstStyle/>
                    <a:p>
                      <a:pPr fontAlgn="base"/>
                      <a:r>
                        <a:rPr lang="en-US" altLang="zh-CN">
                          <a:effectLst/>
                        </a:rPr>
                        <a:t>3</a:t>
                      </a:r>
                    </a:p>
                  </a:txBody>
                  <a:tcPr anchor="ctr"/>
                </a:tc>
                <a:tc>
                  <a:txBody>
                    <a:bodyPr/>
                    <a:lstStyle/>
                    <a:p>
                      <a:pPr fontAlgn="base"/>
                      <a:r>
                        <a:rPr lang="en-US">
                          <a:effectLst/>
                        </a:rPr>
                        <a:t>Science</a:t>
                      </a:r>
                    </a:p>
                  </a:txBody>
                  <a:tcPr anchor="ctr"/>
                </a:tc>
                <a:tc>
                  <a:txBody>
                    <a:bodyPr/>
                    <a:lstStyle/>
                    <a:p>
                      <a:pPr fontAlgn="base"/>
                      <a:r>
                        <a:rPr lang="en-US">
                          <a:effectLst/>
                        </a:rPr>
                        <a:t>A</a:t>
                      </a:r>
                    </a:p>
                  </a:txBody>
                  <a:tcPr anchor="ctr"/>
                </a:tc>
                <a:extLst>
                  <a:ext uri="{0D108BD9-81ED-4DB2-BD59-A6C34878D82A}">
                    <a16:rowId xmlns:a16="http://schemas.microsoft.com/office/drawing/2014/main" val="1913245817"/>
                  </a:ext>
                </a:extLst>
              </a:tr>
              <a:tr h="0">
                <a:tc>
                  <a:txBody>
                    <a:bodyPr/>
                    <a:lstStyle/>
                    <a:p>
                      <a:pPr fontAlgn="base"/>
                      <a:r>
                        <a:rPr lang="en-US" altLang="zh-CN">
                          <a:effectLst/>
                        </a:rPr>
                        <a:t>3</a:t>
                      </a:r>
                    </a:p>
                  </a:txBody>
                  <a:tcPr anchor="ctr"/>
                </a:tc>
                <a:tc>
                  <a:txBody>
                    <a:bodyPr/>
                    <a:lstStyle/>
                    <a:p>
                      <a:pPr fontAlgn="base"/>
                      <a:r>
                        <a:rPr lang="en-US">
                          <a:effectLst/>
                        </a:rPr>
                        <a:t>Art</a:t>
                      </a:r>
                    </a:p>
                  </a:txBody>
                  <a:tcPr anchor="ctr"/>
                </a:tc>
                <a:tc>
                  <a:txBody>
                    <a:bodyPr/>
                    <a:lstStyle/>
                    <a:p>
                      <a:pPr fontAlgn="base"/>
                      <a:r>
                        <a:rPr lang="en-US" dirty="0">
                          <a:effectLst/>
                        </a:rPr>
                        <a:t>A</a:t>
                      </a:r>
                    </a:p>
                  </a:txBody>
                  <a:tcPr anchor="ctr"/>
                </a:tc>
                <a:extLst>
                  <a:ext uri="{0D108BD9-81ED-4DB2-BD59-A6C34878D82A}">
                    <a16:rowId xmlns:a16="http://schemas.microsoft.com/office/drawing/2014/main" val="622118773"/>
                  </a:ext>
                </a:extLst>
              </a:tr>
            </a:tbl>
          </a:graphicData>
        </a:graphic>
      </p:graphicFrame>
    </p:spTree>
    <p:extLst>
      <p:ext uri="{BB962C8B-B14F-4D97-AF65-F5344CB8AC3E}">
        <p14:creationId xmlns:p14="http://schemas.microsoft.com/office/powerpoint/2010/main" val="18491582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CD851-A7C8-8913-54E6-1AAA98A2695A}"/>
              </a:ext>
            </a:extLst>
          </p:cNvPr>
          <p:cNvSpPr>
            <a:spLocks noGrp="1"/>
          </p:cNvSpPr>
          <p:nvPr>
            <p:ph type="title"/>
          </p:nvPr>
        </p:nvSpPr>
        <p:spPr/>
        <p:txBody>
          <a:bodyPr/>
          <a:lstStyle/>
          <a:p>
            <a:r>
              <a:rPr lang="en-US" altLang="zh-CN" dirty="0"/>
              <a:t>Topic 4</a:t>
            </a:r>
            <a:endParaRPr lang="zh-CN" altLang="en-US" dirty="0"/>
          </a:p>
        </p:txBody>
      </p:sp>
      <p:sp>
        <p:nvSpPr>
          <p:cNvPr id="3" name="Content Placeholder 2">
            <a:extLst>
              <a:ext uri="{FF2B5EF4-FFF2-40B4-BE49-F238E27FC236}">
                <a16:creationId xmlns:a16="http://schemas.microsoft.com/office/drawing/2014/main" id="{A89AB94A-95C3-E0B4-A862-E54E0D6434E3}"/>
              </a:ext>
            </a:extLst>
          </p:cNvPr>
          <p:cNvSpPr>
            <a:spLocks noGrp="1"/>
          </p:cNvSpPr>
          <p:nvPr>
            <p:ph idx="1"/>
          </p:nvPr>
        </p:nvSpPr>
        <p:spPr>
          <a:xfrm>
            <a:off x="182880" y="1914780"/>
            <a:ext cx="10058400" cy="3760891"/>
          </a:xfrm>
        </p:spPr>
        <p:txBody>
          <a:bodyPr/>
          <a:lstStyle/>
          <a:p>
            <a:pPr marL="0" indent="0">
              <a:buNone/>
            </a:pPr>
            <a:r>
              <a:rPr lang="en-US" altLang="zh-CN" sz="1800" b="0" i="0" u="none" strike="noStrike" baseline="0" dirty="0">
                <a:solidFill>
                  <a:srgbClr val="000000"/>
                </a:solidFill>
                <a:latin typeface="Arial" panose="020B0604020202020204" pitchFamily="34" charset="0"/>
              </a:rPr>
              <a:t>What update anomalies occur in the </a:t>
            </a:r>
          </a:p>
          <a:p>
            <a:pPr marL="0" indent="0">
              <a:buNone/>
            </a:pPr>
            <a:r>
              <a:rPr lang="en-US" altLang="zh-CN" sz="1800" b="0" i="0" u="none" strike="noStrike" baseline="0" dirty="0">
                <a:solidFill>
                  <a:srgbClr val="000000"/>
                </a:solidFill>
                <a:latin typeface="Arial" panose="020B0604020202020204" pitchFamily="34" charset="0"/>
              </a:rPr>
              <a:t>EMP_PROJ relation of Figures 14.3 and 14.4? </a:t>
            </a:r>
            <a:endParaRPr lang="zh-CN" altLang="en-US" dirty="0"/>
          </a:p>
        </p:txBody>
      </p:sp>
      <p:pic>
        <p:nvPicPr>
          <p:cNvPr id="5" name="Picture 4">
            <a:extLst>
              <a:ext uri="{FF2B5EF4-FFF2-40B4-BE49-F238E27FC236}">
                <a16:creationId xmlns:a16="http://schemas.microsoft.com/office/drawing/2014/main" id="{C0B86166-1E20-A9B2-D0ED-2FE5B50DD3A4}"/>
              </a:ext>
            </a:extLst>
          </p:cNvPr>
          <p:cNvPicPr>
            <a:picLocks noChangeAspect="1"/>
          </p:cNvPicPr>
          <p:nvPr/>
        </p:nvPicPr>
        <p:blipFill>
          <a:blip r:embed="rId3"/>
          <a:stretch>
            <a:fillRect/>
          </a:stretch>
        </p:blipFill>
        <p:spPr>
          <a:xfrm>
            <a:off x="89583" y="2834595"/>
            <a:ext cx="5273987" cy="3624044"/>
          </a:xfrm>
          <a:prstGeom prst="rect">
            <a:avLst/>
          </a:prstGeom>
        </p:spPr>
      </p:pic>
      <p:pic>
        <p:nvPicPr>
          <p:cNvPr id="7" name="Picture 6">
            <a:extLst>
              <a:ext uri="{FF2B5EF4-FFF2-40B4-BE49-F238E27FC236}">
                <a16:creationId xmlns:a16="http://schemas.microsoft.com/office/drawing/2014/main" id="{6BF556F2-ADF8-266E-42C0-9E9BC8C585B0}"/>
              </a:ext>
            </a:extLst>
          </p:cNvPr>
          <p:cNvPicPr>
            <a:picLocks noChangeAspect="1"/>
          </p:cNvPicPr>
          <p:nvPr/>
        </p:nvPicPr>
        <p:blipFill>
          <a:blip r:embed="rId4"/>
          <a:stretch>
            <a:fillRect/>
          </a:stretch>
        </p:blipFill>
        <p:spPr>
          <a:xfrm>
            <a:off x="5442345" y="218364"/>
            <a:ext cx="6950375" cy="6240275"/>
          </a:xfrm>
          <a:prstGeom prst="rect">
            <a:avLst/>
          </a:prstGeom>
        </p:spPr>
      </p:pic>
    </p:spTree>
    <p:extLst>
      <p:ext uri="{BB962C8B-B14F-4D97-AF65-F5344CB8AC3E}">
        <p14:creationId xmlns:p14="http://schemas.microsoft.com/office/powerpoint/2010/main" val="28760890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8053A7-A7A9-CD7C-8A8A-91BBF3C2DD8C}"/>
              </a:ext>
            </a:extLst>
          </p:cNvPr>
          <p:cNvSpPr>
            <a:spLocks noGrp="1"/>
          </p:cNvSpPr>
          <p:nvPr>
            <p:ph type="title"/>
          </p:nvPr>
        </p:nvSpPr>
        <p:spPr/>
        <p:txBody>
          <a:bodyPr/>
          <a:lstStyle/>
          <a:p>
            <a:r>
              <a:rPr lang="en-US" altLang="zh-CN" dirty="0"/>
              <a:t>Topic 5</a:t>
            </a:r>
            <a:endParaRPr lang="zh-CN" altLang="en-US" dirty="0"/>
          </a:p>
        </p:txBody>
      </p:sp>
      <p:sp>
        <p:nvSpPr>
          <p:cNvPr id="3" name="Content Placeholder 2">
            <a:extLst>
              <a:ext uri="{FF2B5EF4-FFF2-40B4-BE49-F238E27FC236}">
                <a16:creationId xmlns:a16="http://schemas.microsoft.com/office/drawing/2014/main" id="{EEE4AF5A-0977-9E94-4BAA-DD8A9469BFF6}"/>
              </a:ext>
            </a:extLst>
          </p:cNvPr>
          <p:cNvSpPr>
            <a:spLocks noGrp="1"/>
          </p:cNvSpPr>
          <p:nvPr>
            <p:ph idx="1"/>
          </p:nvPr>
        </p:nvSpPr>
        <p:spPr/>
        <p:txBody>
          <a:bodyPr/>
          <a:lstStyle/>
          <a:p>
            <a:pPr marL="0" indent="0">
              <a:buNone/>
            </a:pPr>
            <a:r>
              <a:rPr lang="en-US" altLang="zh-CN" sz="1800" b="0" i="0" u="none" strike="noStrike" baseline="0" dirty="0">
                <a:solidFill>
                  <a:srgbClr val="000000"/>
                </a:solidFill>
                <a:latin typeface="Arial" panose="020B0604020202020204" pitchFamily="34" charset="0"/>
              </a:rPr>
              <a:t>Consider the universal relation R = {A, B, C, D, E, F, G, H} and the set of functional dependencies </a:t>
            </a:r>
            <a:r>
              <a:rPr lang="en-US" altLang="zh-CN" sz="1800" b="0" i="1" u="none" strike="noStrike" baseline="0" dirty="0">
                <a:solidFill>
                  <a:srgbClr val="000000"/>
                </a:solidFill>
                <a:latin typeface="Brush Script MT" panose="03060802040406070304" pitchFamily="66" charset="0"/>
              </a:rPr>
              <a:t>F </a:t>
            </a:r>
            <a:r>
              <a:rPr lang="en-US" altLang="zh-CN" sz="1800" b="0" i="0" u="none" strike="noStrike" baseline="0" dirty="0">
                <a:solidFill>
                  <a:srgbClr val="000000"/>
                </a:solidFill>
                <a:latin typeface="Arial" panose="020B0604020202020204" pitchFamily="34" charset="0"/>
              </a:rPr>
              <a:t>= {{A, B}→{C}, {A}→{D, E}, {B}→{F}, {F}→{G, H}}. What is the key for R? Decompose R into 2NF and then 3NF relations. </a:t>
            </a:r>
            <a:endParaRPr lang="zh-CN" altLang="en-US" dirty="0"/>
          </a:p>
        </p:txBody>
      </p:sp>
    </p:spTree>
    <p:extLst>
      <p:ext uri="{BB962C8B-B14F-4D97-AF65-F5344CB8AC3E}">
        <p14:creationId xmlns:p14="http://schemas.microsoft.com/office/powerpoint/2010/main" val="42686652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86549B-809D-6149-ACDE-A5496C5E303C}"/>
              </a:ext>
            </a:extLst>
          </p:cNvPr>
          <p:cNvSpPr>
            <a:spLocks noGrp="1"/>
          </p:cNvSpPr>
          <p:nvPr>
            <p:ph type="title"/>
          </p:nvPr>
        </p:nvSpPr>
        <p:spPr/>
        <p:txBody>
          <a:bodyPr/>
          <a:lstStyle/>
          <a:p>
            <a:endParaRPr lang="zh-CN" altLang="en-US"/>
          </a:p>
        </p:txBody>
      </p:sp>
      <p:sp>
        <p:nvSpPr>
          <p:cNvPr id="6" name="内容占位符 5">
            <a:extLst>
              <a:ext uri="{FF2B5EF4-FFF2-40B4-BE49-F238E27FC236}">
                <a16:creationId xmlns:a16="http://schemas.microsoft.com/office/drawing/2014/main" id="{46062071-1B29-76D6-9FAE-9BFBC344E9DA}"/>
              </a:ext>
            </a:extLst>
          </p:cNvPr>
          <p:cNvSpPr>
            <a:spLocks noGrp="1"/>
          </p:cNvSpPr>
          <p:nvPr>
            <p:ph idx="1"/>
          </p:nvPr>
        </p:nvSpPr>
        <p:spPr/>
        <p:txBody>
          <a:bodyPr/>
          <a:lstStyle/>
          <a:p>
            <a:endParaRPr lang="zh-CN" altLang="en-US" dirty="0"/>
          </a:p>
        </p:txBody>
      </p:sp>
    </p:spTree>
    <p:extLst>
      <p:ext uri="{BB962C8B-B14F-4D97-AF65-F5344CB8AC3E}">
        <p14:creationId xmlns:p14="http://schemas.microsoft.com/office/powerpoint/2010/main" val="36636417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116894-32F9-6100-14FD-8FC367BC7AE4}"/>
              </a:ext>
            </a:extLst>
          </p:cNvPr>
          <p:cNvSpPr>
            <a:spLocks noGrp="1"/>
          </p:cNvSpPr>
          <p:nvPr>
            <p:ph type="title"/>
          </p:nvPr>
        </p:nvSpPr>
        <p:spPr/>
        <p:txBody>
          <a:bodyPr/>
          <a:lstStyle/>
          <a:p>
            <a:r>
              <a:rPr lang="en-US" altLang="zh-CN" dirty="0"/>
              <a:t>Topic 1</a:t>
            </a:r>
            <a:endParaRPr lang="zh-CN" altLang="en-US" dirty="0"/>
          </a:p>
        </p:txBody>
      </p:sp>
      <p:sp>
        <p:nvSpPr>
          <p:cNvPr id="3" name="Content Placeholder 2">
            <a:extLst>
              <a:ext uri="{FF2B5EF4-FFF2-40B4-BE49-F238E27FC236}">
                <a16:creationId xmlns:a16="http://schemas.microsoft.com/office/drawing/2014/main" id="{6185CFCB-40C7-8DD5-D866-9BB935E295DC}"/>
              </a:ext>
            </a:extLst>
          </p:cNvPr>
          <p:cNvSpPr>
            <a:spLocks noGrp="1"/>
          </p:cNvSpPr>
          <p:nvPr>
            <p:ph idx="1"/>
          </p:nvPr>
        </p:nvSpPr>
        <p:spPr/>
        <p:txBody>
          <a:bodyPr/>
          <a:lstStyle/>
          <a:p>
            <a:r>
              <a:rPr lang="en-US" altLang="zh-CN" b="0" i="0" dirty="0">
                <a:effectLst/>
                <a:latin typeface="Arial" panose="020B0604020202020204" pitchFamily="34" charset="0"/>
              </a:rPr>
              <a:t>Review four informal design guidelines for relational databases. Understand their rationales.</a:t>
            </a:r>
            <a:endParaRPr lang="zh-CN" altLang="en-US" dirty="0"/>
          </a:p>
        </p:txBody>
      </p:sp>
      <p:sp>
        <p:nvSpPr>
          <p:cNvPr id="5" name="TextBox 4">
            <a:extLst>
              <a:ext uri="{FF2B5EF4-FFF2-40B4-BE49-F238E27FC236}">
                <a16:creationId xmlns:a16="http://schemas.microsoft.com/office/drawing/2014/main" id="{1CB9A07F-0F61-FCA3-9E14-FFBEE6EBFBC7}"/>
              </a:ext>
            </a:extLst>
          </p:cNvPr>
          <p:cNvSpPr txBox="1"/>
          <p:nvPr/>
        </p:nvSpPr>
        <p:spPr>
          <a:xfrm>
            <a:off x="1288818" y="2729771"/>
            <a:ext cx="9614363" cy="3139321"/>
          </a:xfrm>
          <a:prstGeom prst="rect">
            <a:avLst/>
          </a:prstGeom>
          <a:noFill/>
        </p:spPr>
        <p:txBody>
          <a:bodyPr wrap="square">
            <a:spAutoFit/>
          </a:bodyPr>
          <a:lstStyle/>
          <a:p>
            <a:pPr algn="just"/>
            <a:r>
              <a:rPr lang="en-US" altLang="zh-CN" dirty="0"/>
              <a:t>1. Each tuple in a relation should represent one entity or relationship instance.</a:t>
            </a:r>
          </a:p>
          <a:p>
            <a:pPr algn="just"/>
            <a:endParaRPr lang="en-US" altLang="zh-CN" dirty="0"/>
          </a:p>
          <a:p>
            <a:pPr algn="just"/>
            <a:r>
              <a:rPr lang="en-US" altLang="zh-CN" dirty="0"/>
              <a:t>2. Design a schema that does not suffer from the insertion, deletion and update anomalies. If there are any anomalies present, then note them so that applications can be made to take them into account. </a:t>
            </a:r>
          </a:p>
          <a:p>
            <a:pPr algn="just"/>
            <a:endPar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r>
              <a:rPr lang="en-US" altLang="zh-CN" dirty="0"/>
              <a:t>3. Relations should be designed such that their tuples will have as few NULL values as possible. Attributes that are NULL frequently could be placed in separate relations</a:t>
            </a:r>
          </a:p>
          <a:p>
            <a:endPar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r>
              <a:rPr lang="en-US" altLang="zh-CN" dirty="0"/>
              <a:t>4. The relations should be designed to satisfy the lossless join condition. No spurious tuples should be generated by doing a natural-join of any relations.</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40359886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EC54C-BEC6-ECA1-FB69-1F02304362CD}"/>
              </a:ext>
            </a:extLst>
          </p:cNvPr>
          <p:cNvSpPr>
            <a:spLocks noGrp="1"/>
          </p:cNvSpPr>
          <p:nvPr>
            <p:ph type="title"/>
          </p:nvPr>
        </p:nvSpPr>
        <p:spPr/>
        <p:txBody>
          <a:bodyPr/>
          <a:lstStyle/>
          <a:p>
            <a:r>
              <a:rPr lang="en-US" altLang="zh-CN" dirty="0"/>
              <a:t>Topic 2</a:t>
            </a:r>
            <a:endParaRPr lang="zh-CN" altLang="en-US" dirty="0"/>
          </a:p>
        </p:txBody>
      </p:sp>
      <p:sp>
        <p:nvSpPr>
          <p:cNvPr id="3" name="Content Placeholder 2">
            <a:extLst>
              <a:ext uri="{FF2B5EF4-FFF2-40B4-BE49-F238E27FC236}">
                <a16:creationId xmlns:a16="http://schemas.microsoft.com/office/drawing/2014/main" id="{03B0E3CB-DB40-CA19-B5E6-E806CCE337B3}"/>
              </a:ext>
            </a:extLst>
          </p:cNvPr>
          <p:cNvSpPr>
            <a:spLocks noGrp="1"/>
          </p:cNvSpPr>
          <p:nvPr>
            <p:ph idx="1"/>
          </p:nvPr>
        </p:nvSpPr>
        <p:spPr/>
        <p:txBody>
          <a:bodyPr/>
          <a:lstStyle/>
          <a:p>
            <a:r>
              <a:rPr lang="en-US" altLang="zh-CN" b="0" i="0" dirty="0">
                <a:effectLst/>
                <a:latin typeface="Arial" panose="020B0604020202020204" pitchFamily="34" charset="0"/>
              </a:rPr>
              <a:t>What is a functional dependency? Why can we not infer a functional dependency automatically from a particular relation state?</a:t>
            </a:r>
            <a:endParaRPr lang="zh-CN" altLang="en-US" dirty="0"/>
          </a:p>
        </p:txBody>
      </p:sp>
    </p:spTree>
    <p:extLst>
      <p:ext uri="{BB962C8B-B14F-4D97-AF65-F5344CB8AC3E}">
        <p14:creationId xmlns:p14="http://schemas.microsoft.com/office/powerpoint/2010/main" val="39857529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EC54C-BEC6-ECA1-FB69-1F02304362CD}"/>
              </a:ext>
            </a:extLst>
          </p:cNvPr>
          <p:cNvSpPr>
            <a:spLocks noGrp="1"/>
          </p:cNvSpPr>
          <p:nvPr>
            <p:ph type="title"/>
          </p:nvPr>
        </p:nvSpPr>
        <p:spPr/>
        <p:txBody>
          <a:bodyPr/>
          <a:lstStyle/>
          <a:p>
            <a:r>
              <a:rPr lang="en-US" altLang="zh-CN" dirty="0"/>
              <a:t>Topic 2</a:t>
            </a:r>
            <a:endParaRPr lang="zh-CN" altLang="en-US" dirty="0"/>
          </a:p>
        </p:txBody>
      </p:sp>
      <p:sp>
        <p:nvSpPr>
          <p:cNvPr id="3" name="Content Placeholder 2">
            <a:extLst>
              <a:ext uri="{FF2B5EF4-FFF2-40B4-BE49-F238E27FC236}">
                <a16:creationId xmlns:a16="http://schemas.microsoft.com/office/drawing/2014/main" id="{03B0E3CB-DB40-CA19-B5E6-E806CCE337B3}"/>
              </a:ext>
            </a:extLst>
          </p:cNvPr>
          <p:cNvSpPr>
            <a:spLocks noGrp="1"/>
          </p:cNvSpPr>
          <p:nvPr>
            <p:ph idx="1"/>
          </p:nvPr>
        </p:nvSpPr>
        <p:spPr/>
        <p:txBody>
          <a:bodyPr/>
          <a:lstStyle/>
          <a:p>
            <a:r>
              <a:rPr lang="en-US" altLang="zh-CN" b="0" i="0" dirty="0">
                <a:effectLst/>
                <a:latin typeface="Arial" panose="020B0604020202020204" pitchFamily="34" charset="0"/>
              </a:rPr>
              <a:t>What is a functional dependency? </a:t>
            </a:r>
            <a:endParaRPr lang="zh-CN" altLang="en-US" dirty="0"/>
          </a:p>
        </p:txBody>
      </p:sp>
      <p:sp>
        <p:nvSpPr>
          <p:cNvPr id="5" name="文本框 4">
            <a:extLst>
              <a:ext uri="{FF2B5EF4-FFF2-40B4-BE49-F238E27FC236}">
                <a16:creationId xmlns:a16="http://schemas.microsoft.com/office/drawing/2014/main" id="{AEDF5A10-88EF-AE6D-8BBF-201C25B98992}"/>
              </a:ext>
            </a:extLst>
          </p:cNvPr>
          <p:cNvSpPr txBox="1"/>
          <p:nvPr/>
        </p:nvSpPr>
        <p:spPr>
          <a:xfrm>
            <a:off x="1097280" y="2782669"/>
            <a:ext cx="9484303" cy="646331"/>
          </a:xfrm>
          <a:prstGeom prst="rect">
            <a:avLst/>
          </a:prstGeom>
          <a:noFill/>
        </p:spPr>
        <p:txBody>
          <a:bodyPr wrap="square">
            <a:spAutoFit/>
          </a:bodyPr>
          <a:lstStyle/>
          <a:p>
            <a:r>
              <a:rPr lang="en-US" altLang="zh-CN" b="0" i="0" dirty="0">
                <a:solidFill>
                  <a:srgbClr val="273239"/>
                </a:solidFill>
                <a:effectLst/>
                <a:latin typeface="Nunito" panose="020F0502020204030204" pitchFamily="2" charset="0"/>
              </a:rPr>
              <a:t>A functional dependency A-&gt;B in a relation holds if two tuples having the same value of attribute A also have the same value for attribute B.</a:t>
            </a:r>
            <a:endParaRPr lang="zh-CN" altLang="en-US" dirty="0"/>
          </a:p>
        </p:txBody>
      </p:sp>
      <p:pic>
        <p:nvPicPr>
          <p:cNvPr id="7" name="图片 6">
            <a:extLst>
              <a:ext uri="{FF2B5EF4-FFF2-40B4-BE49-F238E27FC236}">
                <a16:creationId xmlns:a16="http://schemas.microsoft.com/office/drawing/2014/main" id="{90DEEC04-1767-DF0E-1174-7747CAC5DDCF}"/>
              </a:ext>
            </a:extLst>
          </p:cNvPr>
          <p:cNvPicPr>
            <a:picLocks noChangeAspect="1"/>
          </p:cNvPicPr>
          <p:nvPr/>
        </p:nvPicPr>
        <p:blipFill>
          <a:blip r:embed="rId2"/>
          <a:stretch>
            <a:fillRect/>
          </a:stretch>
        </p:blipFill>
        <p:spPr>
          <a:xfrm>
            <a:off x="1197985" y="3626696"/>
            <a:ext cx="4143375" cy="723900"/>
          </a:xfrm>
          <a:prstGeom prst="rect">
            <a:avLst/>
          </a:prstGeom>
        </p:spPr>
      </p:pic>
    </p:spTree>
    <p:extLst>
      <p:ext uri="{BB962C8B-B14F-4D97-AF65-F5344CB8AC3E}">
        <p14:creationId xmlns:p14="http://schemas.microsoft.com/office/powerpoint/2010/main" val="39756978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EC54C-BEC6-ECA1-FB69-1F02304362CD}"/>
              </a:ext>
            </a:extLst>
          </p:cNvPr>
          <p:cNvSpPr>
            <a:spLocks noGrp="1"/>
          </p:cNvSpPr>
          <p:nvPr>
            <p:ph type="title"/>
          </p:nvPr>
        </p:nvSpPr>
        <p:spPr/>
        <p:txBody>
          <a:bodyPr/>
          <a:lstStyle/>
          <a:p>
            <a:r>
              <a:rPr lang="en-US" altLang="zh-CN" dirty="0"/>
              <a:t>Topic 2</a:t>
            </a:r>
            <a:endParaRPr lang="zh-CN" altLang="en-US" dirty="0"/>
          </a:p>
        </p:txBody>
      </p:sp>
      <p:sp>
        <p:nvSpPr>
          <p:cNvPr id="3" name="Content Placeholder 2">
            <a:extLst>
              <a:ext uri="{FF2B5EF4-FFF2-40B4-BE49-F238E27FC236}">
                <a16:creationId xmlns:a16="http://schemas.microsoft.com/office/drawing/2014/main" id="{03B0E3CB-DB40-CA19-B5E6-E806CCE337B3}"/>
              </a:ext>
            </a:extLst>
          </p:cNvPr>
          <p:cNvSpPr>
            <a:spLocks noGrp="1"/>
          </p:cNvSpPr>
          <p:nvPr>
            <p:ph idx="1"/>
          </p:nvPr>
        </p:nvSpPr>
        <p:spPr/>
        <p:txBody>
          <a:bodyPr/>
          <a:lstStyle/>
          <a:p>
            <a:r>
              <a:rPr lang="en-US" altLang="zh-CN" b="1" i="0" dirty="0">
                <a:solidFill>
                  <a:srgbClr val="273239"/>
                </a:solidFill>
                <a:effectLst/>
                <a:latin typeface="Nunito" pitchFamily="2" charset="0"/>
              </a:rPr>
              <a:t>Find Functional Dependencies</a:t>
            </a:r>
          </a:p>
          <a:p>
            <a:endParaRPr lang="zh-CN" altLang="en-US" dirty="0"/>
          </a:p>
        </p:txBody>
      </p:sp>
      <p:pic>
        <p:nvPicPr>
          <p:cNvPr id="1026" name="Picture 2" descr="Lightbox">
            <a:extLst>
              <a:ext uri="{FF2B5EF4-FFF2-40B4-BE49-F238E27FC236}">
                <a16:creationId xmlns:a16="http://schemas.microsoft.com/office/drawing/2014/main" id="{1ED563D6-EFC6-A99A-E727-B09A079553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8812" y="2596264"/>
            <a:ext cx="11834376" cy="31083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94717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EC54C-BEC6-ECA1-FB69-1F02304362CD}"/>
              </a:ext>
            </a:extLst>
          </p:cNvPr>
          <p:cNvSpPr>
            <a:spLocks noGrp="1"/>
          </p:cNvSpPr>
          <p:nvPr>
            <p:ph type="title"/>
          </p:nvPr>
        </p:nvSpPr>
        <p:spPr/>
        <p:txBody>
          <a:bodyPr/>
          <a:lstStyle/>
          <a:p>
            <a:r>
              <a:rPr lang="en-US" altLang="zh-CN" dirty="0"/>
              <a:t>Topic 2</a:t>
            </a:r>
            <a:endParaRPr lang="zh-CN" alt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3B0E3CB-DB40-CA19-B5E6-E806CCE337B3}"/>
              </a:ext>
            </a:extLst>
          </p:cNvPr>
          <p:cNvSpPr>
            <a:spLocks noGrp="1"/>
          </p:cNvSpPr>
          <p:nvPr>
            <p:ph idx="1"/>
          </p:nvPr>
        </p:nvSpPr>
        <p:spPr/>
        <p:txBody>
          <a:bodyPr/>
          <a:lstStyle/>
          <a:p>
            <a:r>
              <a:rPr lang="en-US" altLang="zh-CN" b="1" i="0" dirty="0">
                <a:solidFill>
                  <a:srgbClr val="273239"/>
                </a:solidFill>
                <a:effectLst/>
                <a:latin typeface="Times New Roman" panose="02020603050405020304" pitchFamily="18" charset="0"/>
                <a:cs typeface="Times New Roman" panose="02020603050405020304" pitchFamily="18" charset="0"/>
              </a:rPr>
              <a:t>Find Functional Dependencies</a:t>
            </a:r>
          </a:p>
          <a:p>
            <a:endParaRPr lang="zh-CN" altLang="en-US" dirty="0">
              <a:latin typeface="Times New Roman" panose="02020603050405020304" pitchFamily="18" charset="0"/>
              <a:cs typeface="Times New Roman" panose="02020603050405020304" pitchFamily="18" charset="0"/>
            </a:endParaRPr>
          </a:p>
        </p:txBody>
      </p:sp>
      <p:pic>
        <p:nvPicPr>
          <p:cNvPr id="1026" name="Picture 2" descr="Lightbox">
            <a:extLst>
              <a:ext uri="{FF2B5EF4-FFF2-40B4-BE49-F238E27FC236}">
                <a16:creationId xmlns:a16="http://schemas.microsoft.com/office/drawing/2014/main" id="{1ED563D6-EFC6-A99A-E727-B09A079553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04509" y="1952028"/>
            <a:ext cx="7202197" cy="1891685"/>
          </a:xfrm>
          <a:prstGeom prst="rect">
            <a:avLst/>
          </a:prstGeom>
          <a:noFill/>
          <a:extLst>
            <a:ext uri="{909E8E84-426E-40DD-AFC4-6F175D3DCCD1}">
              <a14:hiddenFill xmlns:a14="http://schemas.microsoft.com/office/drawing/2010/main">
                <a:solidFill>
                  <a:srgbClr val="FFFFFF"/>
                </a:solidFill>
              </a14:hiddenFill>
            </a:ext>
          </a:extLst>
        </p:spPr>
      </p:pic>
      <p:sp>
        <p:nvSpPr>
          <p:cNvPr id="5" name="文本框 4">
            <a:extLst>
              <a:ext uri="{FF2B5EF4-FFF2-40B4-BE49-F238E27FC236}">
                <a16:creationId xmlns:a16="http://schemas.microsoft.com/office/drawing/2014/main" id="{D6317B16-2CEB-ECFC-9C31-7B7918DE6606}"/>
              </a:ext>
            </a:extLst>
          </p:cNvPr>
          <p:cNvSpPr txBox="1"/>
          <p:nvPr/>
        </p:nvSpPr>
        <p:spPr>
          <a:xfrm>
            <a:off x="1280678" y="4171797"/>
            <a:ext cx="9875001" cy="646331"/>
          </a:xfrm>
          <a:prstGeom prst="rect">
            <a:avLst/>
          </a:prstGeom>
          <a:noFill/>
        </p:spPr>
        <p:txBody>
          <a:bodyPr wrap="square">
            <a:spAutoFit/>
          </a:bodyPr>
          <a:lstStyle/>
          <a:p>
            <a:r>
              <a:rPr lang="en-US" altLang="zh-CN" b="1" i="0" dirty="0">
                <a:solidFill>
                  <a:srgbClr val="273239"/>
                </a:solidFill>
                <a:effectLst/>
                <a:latin typeface="Times New Roman" panose="02020603050405020304" pitchFamily="18" charset="0"/>
                <a:cs typeface="Times New Roman" panose="02020603050405020304" pitchFamily="18" charset="0"/>
              </a:rPr>
              <a:t>STUD_NO-</a:t>
            </a:r>
            <a:r>
              <a:rPr lang="en-US" altLang="zh-CN" b="0" i="0" dirty="0">
                <a:solidFill>
                  <a:srgbClr val="273239"/>
                </a:solidFill>
                <a:effectLst/>
                <a:latin typeface="Times New Roman" panose="02020603050405020304" pitchFamily="18" charset="0"/>
                <a:cs typeface="Times New Roman" panose="02020603050405020304" pitchFamily="18" charset="0"/>
              </a:rPr>
              <a:t>&gt;STUD_NAME, </a:t>
            </a:r>
            <a:r>
              <a:rPr lang="en-US" altLang="zh-CN" b="1" i="0" dirty="0">
                <a:solidFill>
                  <a:srgbClr val="273239"/>
                </a:solidFill>
                <a:effectLst/>
                <a:latin typeface="Times New Roman" panose="02020603050405020304" pitchFamily="18" charset="0"/>
                <a:cs typeface="Times New Roman" panose="02020603050405020304" pitchFamily="18" charset="0"/>
              </a:rPr>
              <a:t>STUD_NO-</a:t>
            </a:r>
            <a:r>
              <a:rPr lang="en-US" altLang="zh-CN" b="0" i="0" dirty="0">
                <a:solidFill>
                  <a:srgbClr val="273239"/>
                </a:solidFill>
                <a:effectLst/>
                <a:latin typeface="Times New Roman" panose="02020603050405020304" pitchFamily="18" charset="0"/>
                <a:cs typeface="Times New Roman" panose="02020603050405020304" pitchFamily="18" charset="0"/>
              </a:rPr>
              <a:t>&gt;STUD_PHONE, </a:t>
            </a:r>
            <a:r>
              <a:rPr lang="en-US" altLang="zh-CN" b="1" i="0" dirty="0">
                <a:solidFill>
                  <a:srgbClr val="273239"/>
                </a:solidFill>
                <a:effectLst/>
                <a:latin typeface="Times New Roman" panose="02020603050405020304" pitchFamily="18" charset="0"/>
                <a:cs typeface="Times New Roman" panose="02020603050405020304" pitchFamily="18" charset="0"/>
              </a:rPr>
              <a:t>STUD_NO-</a:t>
            </a:r>
            <a:r>
              <a:rPr lang="en-US" altLang="zh-CN" b="0" i="0" dirty="0">
                <a:solidFill>
                  <a:srgbClr val="273239"/>
                </a:solidFill>
                <a:effectLst/>
                <a:latin typeface="Times New Roman" panose="02020603050405020304" pitchFamily="18" charset="0"/>
                <a:cs typeface="Times New Roman" panose="02020603050405020304" pitchFamily="18" charset="0"/>
              </a:rPr>
              <a:t>&gt;STUD_STATE, </a:t>
            </a:r>
            <a:r>
              <a:rPr lang="en-US" altLang="zh-CN" b="1" i="0" dirty="0">
                <a:solidFill>
                  <a:srgbClr val="273239"/>
                </a:solidFill>
                <a:effectLst/>
                <a:latin typeface="Times New Roman" panose="02020603050405020304" pitchFamily="18" charset="0"/>
                <a:cs typeface="Times New Roman" panose="02020603050405020304" pitchFamily="18" charset="0"/>
              </a:rPr>
              <a:t>STUD_NO-</a:t>
            </a:r>
            <a:r>
              <a:rPr lang="en-US" altLang="zh-CN" b="0" i="0" dirty="0">
                <a:solidFill>
                  <a:srgbClr val="273239"/>
                </a:solidFill>
                <a:effectLst/>
                <a:latin typeface="Times New Roman" panose="02020603050405020304" pitchFamily="18" charset="0"/>
                <a:cs typeface="Times New Roman" panose="02020603050405020304" pitchFamily="18" charset="0"/>
              </a:rPr>
              <a:t>&gt;STUD_COUNTRY and </a:t>
            </a:r>
            <a:r>
              <a:rPr lang="en-US" altLang="zh-CN" b="1" i="0" dirty="0">
                <a:solidFill>
                  <a:srgbClr val="273239"/>
                </a:solidFill>
                <a:effectLst/>
                <a:latin typeface="Times New Roman" panose="02020603050405020304" pitchFamily="18" charset="0"/>
                <a:cs typeface="Times New Roman" panose="02020603050405020304" pitchFamily="18" charset="0"/>
              </a:rPr>
              <a:t>STUD_NO </a:t>
            </a:r>
            <a:r>
              <a:rPr lang="en-US" altLang="zh-CN" b="0" i="0" dirty="0">
                <a:solidFill>
                  <a:srgbClr val="273239"/>
                </a:solidFill>
                <a:effectLst/>
                <a:latin typeface="Times New Roman" panose="02020603050405020304" pitchFamily="18" charset="0"/>
                <a:cs typeface="Times New Roman" panose="02020603050405020304" pitchFamily="18" charset="0"/>
              </a:rPr>
              <a:t>-&gt; STUD_AGE</a:t>
            </a:r>
            <a:endParaRPr lang="zh-CN" altLang="en-US" dirty="0">
              <a:latin typeface="Times New Roman" panose="02020603050405020304" pitchFamily="18" charset="0"/>
              <a:cs typeface="Times New Roman" panose="02020603050405020304" pitchFamily="18" charset="0"/>
            </a:endParaRPr>
          </a:p>
        </p:txBody>
      </p:sp>
      <p:sp>
        <p:nvSpPr>
          <p:cNvPr id="7" name="文本框 6">
            <a:extLst>
              <a:ext uri="{FF2B5EF4-FFF2-40B4-BE49-F238E27FC236}">
                <a16:creationId xmlns:a16="http://schemas.microsoft.com/office/drawing/2014/main" id="{C7DF2096-C4D7-6DFA-C91A-42E6F710B6FD}"/>
              </a:ext>
            </a:extLst>
          </p:cNvPr>
          <p:cNvSpPr txBox="1"/>
          <p:nvPr/>
        </p:nvSpPr>
        <p:spPr>
          <a:xfrm>
            <a:off x="1280678" y="5146212"/>
            <a:ext cx="6094268" cy="369332"/>
          </a:xfrm>
          <a:prstGeom prst="rect">
            <a:avLst/>
          </a:prstGeom>
          <a:noFill/>
        </p:spPr>
        <p:txBody>
          <a:bodyPr wrap="square">
            <a:spAutoFit/>
          </a:bodyPr>
          <a:lstStyle/>
          <a:p>
            <a:r>
              <a:rPr lang="en-US" altLang="zh-CN" b="0" i="0" dirty="0">
                <a:solidFill>
                  <a:srgbClr val="273239"/>
                </a:solidFill>
                <a:effectLst/>
                <a:latin typeface="Times New Roman" panose="02020603050405020304" pitchFamily="18" charset="0"/>
                <a:cs typeface="Times New Roman" panose="02020603050405020304" pitchFamily="18" charset="0"/>
              </a:rPr>
              <a:t>STUD_STATE-&gt;STUD_COUNTRY</a:t>
            </a:r>
            <a:endParaRPr lang="zh-CN" altLang="en-US" dirty="0">
              <a:latin typeface="Times New Roman" panose="02020603050405020304" pitchFamily="18" charset="0"/>
              <a:cs typeface="Times New Roman" panose="02020603050405020304" pitchFamily="18" charset="0"/>
            </a:endParaRPr>
          </a:p>
        </p:txBody>
      </p:sp>
      <p:sp>
        <p:nvSpPr>
          <p:cNvPr id="9" name="文本框 8">
            <a:extLst>
              <a:ext uri="{FF2B5EF4-FFF2-40B4-BE49-F238E27FC236}">
                <a16:creationId xmlns:a16="http://schemas.microsoft.com/office/drawing/2014/main" id="{CE4592F6-8D44-DFD9-85AD-96480C2AA133}"/>
              </a:ext>
            </a:extLst>
          </p:cNvPr>
          <p:cNvSpPr txBox="1"/>
          <p:nvPr/>
        </p:nvSpPr>
        <p:spPr>
          <a:xfrm>
            <a:off x="1280678" y="5870601"/>
            <a:ext cx="6094268" cy="369332"/>
          </a:xfrm>
          <a:prstGeom prst="rect">
            <a:avLst/>
          </a:prstGeom>
          <a:noFill/>
        </p:spPr>
        <p:txBody>
          <a:bodyPr wrap="square">
            <a:spAutoFit/>
          </a:bodyPr>
          <a:lstStyle/>
          <a:p>
            <a:r>
              <a:rPr lang="en-US" altLang="zh-CN" b="0" i="0" dirty="0">
                <a:solidFill>
                  <a:srgbClr val="273239"/>
                </a:solidFill>
                <a:effectLst/>
                <a:latin typeface="Times New Roman" panose="02020603050405020304" pitchFamily="18" charset="0"/>
                <a:cs typeface="Times New Roman" panose="02020603050405020304" pitchFamily="18" charset="0"/>
              </a:rPr>
              <a:t> STUDENT_COURSE, COURSE_NO-&gt;COURSE_NAME</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929250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EC54C-BEC6-ECA1-FB69-1F02304362CD}"/>
              </a:ext>
            </a:extLst>
          </p:cNvPr>
          <p:cNvSpPr>
            <a:spLocks noGrp="1"/>
          </p:cNvSpPr>
          <p:nvPr>
            <p:ph type="title"/>
          </p:nvPr>
        </p:nvSpPr>
        <p:spPr/>
        <p:txBody>
          <a:bodyPr/>
          <a:lstStyle/>
          <a:p>
            <a:r>
              <a:rPr lang="en-US" altLang="zh-CN" dirty="0"/>
              <a:t>Topic 2</a:t>
            </a:r>
            <a:endParaRPr lang="zh-CN" alt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3B0E3CB-DB40-CA19-B5E6-E806CCE337B3}"/>
              </a:ext>
            </a:extLst>
          </p:cNvPr>
          <p:cNvSpPr>
            <a:spLocks noGrp="1"/>
          </p:cNvSpPr>
          <p:nvPr>
            <p:ph idx="1"/>
          </p:nvPr>
        </p:nvSpPr>
        <p:spPr/>
        <p:txBody>
          <a:bodyPr/>
          <a:lstStyle/>
          <a:p>
            <a:r>
              <a:rPr lang="en-US" altLang="zh-CN" b="1" i="0" dirty="0">
                <a:solidFill>
                  <a:srgbClr val="273239"/>
                </a:solidFill>
                <a:effectLst/>
                <a:latin typeface="Times New Roman" panose="02020603050405020304" pitchFamily="18" charset="0"/>
                <a:cs typeface="Times New Roman" panose="02020603050405020304" pitchFamily="18" charset="0"/>
              </a:rPr>
              <a:t>Attribute Closure</a:t>
            </a:r>
          </a:p>
          <a:p>
            <a:endParaRPr lang="en-US" altLang="zh-CN" dirty="0">
              <a:latin typeface="Times New Roman" panose="02020603050405020304" pitchFamily="18" charset="0"/>
              <a:cs typeface="Times New Roman" panose="02020603050405020304" pitchFamily="18" charset="0"/>
            </a:endParaRPr>
          </a:p>
          <a:p>
            <a:r>
              <a:rPr lang="en-US" altLang="zh-CN" b="0" i="0" dirty="0">
                <a:solidFill>
                  <a:srgbClr val="273239"/>
                </a:solidFill>
                <a:effectLst/>
                <a:latin typeface="Nunito" pitchFamily="2" charset="0"/>
              </a:rPr>
              <a:t>Attribute closure of an attribute set can be defined as set of attributes which can be functionally determined from it. </a:t>
            </a:r>
            <a:endParaRPr lang="zh-CN" altLang="en-US" dirty="0">
              <a:latin typeface="Times New Roman" panose="02020603050405020304" pitchFamily="18" charset="0"/>
              <a:cs typeface="Times New Roman" panose="02020603050405020304" pitchFamily="18" charset="0"/>
            </a:endParaRPr>
          </a:p>
        </p:txBody>
      </p:sp>
      <p:sp>
        <p:nvSpPr>
          <p:cNvPr id="10" name="文本框 9">
            <a:extLst>
              <a:ext uri="{FF2B5EF4-FFF2-40B4-BE49-F238E27FC236}">
                <a16:creationId xmlns:a16="http://schemas.microsoft.com/office/drawing/2014/main" id="{457D78B3-010F-F792-11FD-EE13385DC830}"/>
              </a:ext>
            </a:extLst>
          </p:cNvPr>
          <p:cNvSpPr txBox="1"/>
          <p:nvPr/>
        </p:nvSpPr>
        <p:spPr>
          <a:xfrm>
            <a:off x="1097280" y="4197311"/>
            <a:ext cx="10302586" cy="923330"/>
          </a:xfrm>
          <a:prstGeom prst="rect">
            <a:avLst/>
          </a:prstGeom>
          <a:noFill/>
        </p:spPr>
        <p:txBody>
          <a:bodyPr wrap="square">
            <a:spAutoFit/>
          </a:bodyPr>
          <a:lstStyle/>
          <a:p>
            <a:r>
              <a:rPr lang="en-US" altLang="zh-CN" dirty="0"/>
              <a:t>(STUD_NO)+ = {STUD_NO, STUD_NAME, STUD_PHONE, STUD_STATE, STUD_COUNTRY, STUD_AGE}</a:t>
            </a:r>
          </a:p>
          <a:p>
            <a:endParaRPr lang="en-US" altLang="zh-CN" dirty="0"/>
          </a:p>
          <a:p>
            <a:r>
              <a:rPr lang="en-US" altLang="zh-CN" dirty="0"/>
              <a:t>(STUD_STATE)+ = {STUD_STATE, STUD_COUNTRY}</a:t>
            </a:r>
            <a:endParaRPr lang="zh-CN" altLang="en-US" dirty="0"/>
          </a:p>
        </p:txBody>
      </p:sp>
    </p:spTree>
    <p:extLst>
      <p:ext uri="{BB962C8B-B14F-4D97-AF65-F5344CB8AC3E}">
        <p14:creationId xmlns:p14="http://schemas.microsoft.com/office/powerpoint/2010/main" val="33305499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EC54C-BEC6-ECA1-FB69-1F02304362CD}"/>
              </a:ext>
            </a:extLst>
          </p:cNvPr>
          <p:cNvSpPr>
            <a:spLocks noGrp="1"/>
          </p:cNvSpPr>
          <p:nvPr>
            <p:ph type="title"/>
          </p:nvPr>
        </p:nvSpPr>
        <p:spPr/>
        <p:txBody>
          <a:bodyPr/>
          <a:lstStyle/>
          <a:p>
            <a:r>
              <a:rPr lang="en-US" altLang="zh-CN" dirty="0"/>
              <a:t>Topic 2</a:t>
            </a:r>
            <a:endParaRPr lang="zh-CN" alt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3B0E3CB-DB40-CA19-B5E6-E806CCE337B3}"/>
              </a:ext>
            </a:extLst>
          </p:cNvPr>
          <p:cNvSpPr>
            <a:spLocks noGrp="1"/>
          </p:cNvSpPr>
          <p:nvPr>
            <p:ph idx="1"/>
          </p:nvPr>
        </p:nvSpPr>
        <p:spPr/>
        <p:txBody>
          <a:bodyPr/>
          <a:lstStyle/>
          <a:p>
            <a:r>
              <a:rPr lang="en-US" altLang="zh-CN" b="1" i="0" dirty="0">
                <a:solidFill>
                  <a:srgbClr val="273239"/>
                </a:solidFill>
                <a:effectLst/>
                <a:latin typeface="Times New Roman" panose="02020603050405020304" pitchFamily="18" charset="0"/>
                <a:cs typeface="Times New Roman" panose="02020603050405020304" pitchFamily="18" charset="0"/>
              </a:rPr>
              <a:t>Attribute Closure</a:t>
            </a:r>
          </a:p>
          <a:p>
            <a:endParaRPr lang="en-US" altLang="zh-CN" dirty="0">
              <a:latin typeface="Times New Roman" panose="02020603050405020304" pitchFamily="18" charset="0"/>
              <a:cs typeface="Times New Roman" panose="02020603050405020304" pitchFamily="18" charset="0"/>
            </a:endParaRPr>
          </a:p>
        </p:txBody>
      </p:sp>
      <p:sp>
        <p:nvSpPr>
          <p:cNvPr id="6" name="文本框 5">
            <a:extLst>
              <a:ext uri="{FF2B5EF4-FFF2-40B4-BE49-F238E27FC236}">
                <a16:creationId xmlns:a16="http://schemas.microsoft.com/office/drawing/2014/main" id="{948EF4BE-214B-A55B-7037-0FED6A70F427}"/>
              </a:ext>
            </a:extLst>
          </p:cNvPr>
          <p:cNvSpPr txBox="1"/>
          <p:nvPr/>
        </p:nvSpPr>
        <p:spPr>
          <a:xfrm>
            <a:off x="1097279" y="3351937"/>
            <a:ext cx="9906693" cy="1200329"/>
          </a:xfrm>
          <a:prstGeom prst="rect">
            <a:avLst/>
          </a:prstGeom>
          <a:noFill/>
        </p:spPr>
        <p:txBody>
          <a:bodyPr wrap="square">
            <a:spAutoFit/>
          </a:bodyPr>
          <a:lstStyle/>
          <a:p>
            <a:pPr algn="l" fontAlgn="base">
              <a:buFont typeface="Arial" panose="020B0604020202020204" pitchFamily="34" charset="0"/>
              <a:buChar char="•"/>
            </a:pPr>
            <a:r>
              <a:rPr lang="en-US" altLang="zh-CN" b="0" i="0" dirty="0">
                <a:solidFill>
                  <a:srgbClr val="273239"/>
                </a:solidFill>
                <a:effectLst/>
                <a:latin typeface="Nunito" pitchFamily="2" charset="0"/>
              </a:rPr>
              <a:t>If attribute closure of an attribute set contains all attributes of relation, the attribute set will be super key of the relation.</a:t>
            </a:r>
          </a:p>
          <a:p>
            <a:pPr algn="l" fontAlgn="base">
              <a:buFont typeface="Arial" panose="020B0604020202020204" pitchFamily="34" charset="0"/>
              <a:buChar char="•"/>
            </a:pPr>
            <a:r>
              <a:rPr lang="en-US" altLang="zh-CN" b="0" i="0" dirty="0">
                <a:solidFill>
                  <a:srgbClr val="273239"/>
                </a:solidFill>
                <a:effectLst/>
                <a:latin typeface="Nunito" pitchFamily="2" charset="0"/>
              </a:rPr>
              <a:t>If no subset of this attribute set can functionally determine all attributes of the relation, the set will be candidate key as well. </a:t>
            </a:r>
          </a:p>
        </p:txBody>
      </p:sp>
    </p:spTree>
    <p:extLst>
      <p:ext uri="{BB962C8B-B14F-4D97-AF65-F5344CB8AC3E}">
        <p14:creationId xmlns:p14="http://schemas.microsoft.com/office/powerpoint/2010/main" val="3795922334"/>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Office_44285809_TF22712842" id="{ABC71FAE-DE02-4BD5-9C05-DAC96B530BA3}" vid="{7D7A6C1F-AD8A-4622-BDA9-F18BF786B3ED}"/>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A3F7EDC-E5B4-4BBC-9D2A-CBE6D46C37AD}">
  <ds:schemaRefs>
    <ds:schemaRef ds:uri="http://schemas.microsoft.com/sharepoint/v3/contenttype/forms"/>
  </ds:schemaRefs>
</ds:datastoreItem>
</file>

<file path=customXml/itemProps2.xml><?xml version="1.0" encoding="utf-8"?>
<ds:datastoreItem xmlns:ds="http://schemas.openxmlformats.org/officeDocument/2006/customXml" ds:itemID="{A03EEFF0-FB57-4CB4-8BFC-DF397689E2ED}">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93932EF5-314F-409E-8020-FEE5FA0795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统计数据焦点</Template>
  <TotalTime>549</TotalTime>
  <Words>2157</Words>
  <Application>Microsoft Office PowerPoint</Application>
  <PresentationFormat>宽屏</PresentationFormat>
  <Paragraphs>199</Paragraphs>
  <Slides>26</Slides>
  <Notes>8</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26</vt:i4>
      </vt:variant>
    </vt:vector>
  </HeadingPairs>
  <TitlesOfParts>
    <vt:vector size="38" baseType="lpstr">
      <vt:lpstr>Arial Unicode MS</vt:lpstr>
      <vt:lpstr>等线</vt:lpstr>
      <vt:lpstr>KaTeX_Main</vt:lpstr>
      <vt:lpstr>KaTeX_Math</vt:lpstr>
      <vt:lpstr>Microsoft YaHei UI</vt:lpstr>
      <vt:lpstr>Söhne</vt:lpstr>
      <vt:lpstr>Arial</vt:lpstr>
      <vt:lpstr>Brush Script MT</vt:lpstr>
      <vt:lpstr>Calibri</vt:lpstr>
      <vt:lpstr>Nunito</vt:lpstr>
      <vt:lpstr>Times New Roman</vt:lpstr>
      <vt:lpstr>1_RetrospectVTI</vt:lpstr>
      <vt:lpstr>Tutorial 5</vt:lpstr>
      <vt:lpstr>Topic 1</vt:lpstr>
      <vt:lpstr>Topic 1</vt:lpstr>
      <vt:lpstr>Topic 2</vt:lpstr>
      <vt:lpstr>Topic 2</vt:lpstr>
      <vt:lpstr>Topic 2</vt:lpstr>
      <vt:lpstr>Topic 2</vt:lpstr>
      <vt:lpstr>Topic 2</vt:lpstr>
      <vt:lpstr>Topic 2</vt:lpstr>
      <vt:lpstr>Topic 2</vt:lpstr>
      <vt:lpstr>Topic 2</vt:lpstr>
      <vt:lpstr>Topic 2</vt:lpstr>
      <vt:lpstr>Topic 3</vt:lpstr>
      <vt:lpstr>Topic 3</vt:lpstr>
      <vt:lpstr>PowerPoint 演示文稿</vt:lpstr>
      <vt:lpstr>PowerPoint 演示文稿</vt:lpstr>
      <vt:lpstr>PowerPoint 演示文稿</vt:lpstr>
      <vt:lpstr>PowerPoint 演示文稿</vt:lpstr>
      <vt:lpstr>PowerPoint 演示文稿</vt:lpstr>
      <vt:lpstr>PowerPoint 演示文稿</vt:lpstr>
      <vt:lpstr>Topic 3</vt:lpstr>
      <vt:lpstr>Topic 3</vt:lpstr>
      <vt:lpstr>Topic 3</vt:lpstr>
      <vt:lpstr>Topic 4</vt:lpstr>
      <vt:lpstr>Topic 5</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Tutorial 5</dc:title>
  <dc:creator>Frye Claude</dc:creator>
  <cp:lastModifiedBy>Yunfei Li</cp:lastModifiedBy>
  <cp:revision>2</cp:revision>
  <dcterms:created xsi:type="dcterms:W3CDTF">2023-08-31T14:02:49Z</dcterms:created>
  <dcterms:modified xsi:type="dcterms:W3CDTF">2024-04-04T05:10:14Z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