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5"/>
  </p:notesMasterIdLst>
  <p:handoutMasterIdLst>
    <p:handoutMasterId r:id="rId46"/>
  </p:handoutMasterIdLst>
  <p:sldIdLst>
    <p:sldId id="298" r:id="rId5"/>
    <p:sldId id="301" r:id="rId6"/>
    <p:sldId id="333" r:id="rId7"/>
    <p:sldId id="302" r:id="rId8"/>
    <p:sldId id="303" r:id="rId9"/>
    <p:sldId id="305" r:id="rId10"/>
    <p:sldId id="334" r:id="rId11"/>
    <p:sldId id="335" r:id="rId12"/>
    <p:sldId id="304" r:id="rId13"/>
    <p:sldId id="306" r:id="rId14"/>
    <p:sldId id="307" r:id="rId15"/>
    <p:sldId id="340" r:id="rId16"/>
    <p:sldId id="336" r:id="rId17"/>
    <p:sldId id="337" r:id="rId18"/>
    <p:sldId id="338" r:id="rId19"/>
    <p:sldId id="339" r:id="rId20"/>
    <p:sldId id="308" r:id="rId21"/>
    <p:sldId id="309" r:id="rId22"/>
    <p:sldId id="310" r:id="rId23"/>
    <p:sldId id="311" r:id="rId24"/>
    <p:sldId id="343" r:id="rId25"/>
    <p:sldId id="341" r:id="rId26"/>
    <p:sldId id="342" r:id="rId27"/>
    <p:sldId id="315" r:id="rId28"/>
    <p:sldId id="316" r:id="rId29"/>
    <p:sldId id="317" r:id="rId30"/>
    <p:sldId id="318" r:id="rId31"/>
    <p:sldId id="344" r:id="rId32"/>
    <p:sldId id="319" r:id="rId33"/>
    <p:sldId id="320" r:id="rId34"/>
    <p:sldId id="321" r:id="rId35"/>
    <p:sldId id="346" r:id="rId36"/>
    <p:sldId id="347" r:id="rId37"/>
    <p:sldId id="323" r:id="rId38"/>
    <p:sldId id="326" r:id="rId39"/>
    <p:sldId id="322" r:id="rId40"/>
    <p:sldId id="324" r:id="rId41"/>
    <p:sldId id="325" r:id="rId42"/>
    <p:sldId id="331" r:id="rId43"/>
    <p:sldId id="332" r:id="rId4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B4C8E-E693-4E42-8F6B-130E5C251651}" v="8" dt="2024-04-10T08:07:16.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6693" autoAdjust="0"/>
  </p:normalViewPr>
  <p:slideViewPr>
    <p:cSldViewPr snapToGrid="0">
      <p:cViewPr varScale="1">
        <p:scale>
          <a:sx n="72" d="100"/>
          <a:sy n="72" d="100"/>
        </p:scale>
        <p:origin x="1056" y="62"/>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ye Claude" userId="4099b47e18cb8692" providerId="LiveId" clId="{659B4C8E-E693-4E42-8F6B-130E5C251651}"/>
    <pc:docChg chg="custSel addSld delSld modSld">
      <pc:chgData name="Frye Claude" userId="4099b47e18cb8692" providerId="LiveId" clId="{659B4C8E-E693-4E42-8F6B-130E5C251651}" dt="2024-04-10T08:11:55.241" v="47" actId="1076"/>
      <pc:docMkLst>
        <pc:docMk/>
      </pc:docMkLst>
      <pc:sldChg chg="del">
        <pc:chgData name="Frye Claude" userId="4099b47e18cb8692" providerId="LiveId" clId="{659B4C8E-E693-4E42-8F6B-130E5C251651}" dt="2024-04-10T07:42:31.958" v="0" actId="47"/>
        <pc:sldMkLst>
          <pc:docMk/>
          <pc:sldMk cId="1585523831" sldId="312"/>
        </pc:sldMkLst>
      </pc:sldChg>
      <pc:sldChg chg="del">
        <pc:chgData name="Frye Claude" userId="4099b47e18cb8692" providerId="LiveId" clId="{659B4C8E-E693-4E42-8F6B-130E5C251651}" dt="2024-04-10T07:42:32.960" v="1" actId="47"/>
        <pc:sldMkLst>
          <pc:docMk/>
          <pc:sldMk cId="238064159" sldId="313"/>
        </pc:sldMkLst>
      </pc:sldChg>
      <pc:sldChg chg="del">
        <pc:chgData name="Frye Claude" userId="4099b47e18cb8692" providerId="LiveId" clId="{659B4C8E-E693-4E42-8F6B-130E5C251651}" dt="2024-04-10T07:42:38.824" v="3" actId="47"/>
        <pc:sldMkLst>
          <pc:docMk/>
          <pc:sldMk cId="4256517531" sldId="314"/>
        </pc:sldMkLst>
      </pc:sldChg>
      <pc:sldChg chg="modSp mod">
        <pc:chgData name="Frye Claude" userId="4099b47e18cb8692" providerId="LiveId" clId="{659B4C8E-E693-4E42-8F6B-130E5C251651}" dt="2024-04-10T07:57:46.291" v="25" actId="6549"/>
        <pc:sldMkLst>
          <pc:docMk/>
          <pc:sldMk cId="2886100746" sldId="318"/>
        </pc:sldMkLst>
        <pc:spChg chg="mod">
          <ac:chgData name="Frye Claude" userId="4099b47e18cb8692" providerId="LiveId" clId="{659B4C8E-E693-4E42-8F6B-130E5C251651}" dt="2024-04-10T07:57:46.291" v="25" actId="6549"/>
          <ac:spMkLst>
            <pc:docMk/>
            <pc:sldMk cId="2886100746" sldId="318"/>
            <ac:spMk id="3" creationId="{7481D653-552F-3A5C-D58D-4E7CB39B7BCF}"/>
          </ac:spMkLst>
        </pc:spChg>
      </pc:sldChg>
      <pc:sldChg chg="del">
        <pc:chgData name="Frye Claude" userId="4099b47e18cb8692" providerId="LiveId" clId="{659B4C8E-E693-4E42-8F6B-130E5C251651}" dt="2024-04-10T07:42:37.205" v="2" actId="47"/>
        <pc:sldMkLst>
          <pc:docMk/>
          <pc:sldMk cId="2916268257" sldId="328"/>
        </pc:sldMkLst>
      </pc:sldChg>
      <pc:sldChg chg="del">
        <pc:chgData name="Frye Claude" userId="4099b47e18cb8692" providerId="LiveId" clId="{659B4C8E-E693-4E42-8F6B-130E5C251651}" dt="2024-04-10T07:42:42.927" v="4" actId="47"/>
        <pc:sldMkLst>
          <pc:docMk/>
          <pc:sldMk cId="3041350491" sldId="329"/>
        </pc:sldMkLst>
      </pc:sldChg>
      <pc:sldChg chg="del">
        <pc:chgData name="Frye Claude" userId="4099b47e18cb8692" providerId="LiveId" clId="{659B4C8E-E693-4E42-8F6B-130E5C251651}" dt="2024-04-10T07:42:47.363" v="5" actId="47"/>
        <pc:sldMkLst>
          <pc:docMk/>
          <pc:sldMk cId="2596729342" sldId="330"/>
        </pc:sldMkLst>
      </pc:sldChg>
      <pc:sldChg chg="modSp mod">
        <pc:chgData name="Frye Claude" userId="4099b47e18cb8692" providerId="LiveId" clId="{659B4C8E-E693-4E42-8F6B-130E5C251651}" dt="2024-04-10T08:11:55.241" v="47" actId="1076"/>
        <pc:sldMkLst>
          <pc:docMk/>
          <pc:sldMk cId="56965057" sldId="331"/>
        </pc:sldMkLst>
        <pc:picChg chg="mod">
          <ac:chgData name="Frye Claude" userId="4099b47e18cb8692" providerId="LiveId" clId="{659B4C8E-E693-4E42-8F6B-130E5C251651}" dt="2024-04-10T08:11:50.121" v="44" actId="1076"/>
          <ac:picMkLst>
            <pc:docMk/>
            <pc:sldMk cId="56965057" sldId="331"/>
            <ac:picMk id="5" creationId="{B91AF2D9-E7F0-EC93-68E6-D818C6646365}"/>
          </ac:picMkLst>
        </pc:picChg>
        <pc:picChg chg="mod">
          <ac:chgData name="Frye Claude" userId="4099b47e18cb8692" providerId="LiveId" clId="{659B4C8E-E693-4E42-8F6B-130E5C251651}" dt="2024-04-10T08:11:55.241" v="47" actId="1076"/>
          <ac:picMkLst>
            <pc:docMk/>
            <pc:sldMk cId="56965057" sldId="331"/>
            <ac:picMk id="7" creationId="{D232D34E-93D1-D2AF-5706-DCEB5F639D3E}"/>
          </ac:picMkLst>
        </pc:picChg>
      </pc:sldChg>
      <pc:sldChg chg="addSp modSp new mod">
        <pc:chgData name="Frye Claude" userId="4099b47e18cb8692" providerId="LiveId" clId="{659B4C8E-E693-4E42-8F6B-130E5C251651}" dt="2024-04-10T07:45:48.376" v="21" actId="1076"/>
        <pc:sldMkLst>
          <pc:docMk/>
          <pc:sldMk cId="2000844135" sldId="341"/>
        </pc:sldMkLst>
        <pc:spChg chg="mod">
          <ac:chgData name="Frye Claude" userId="4099b47e18cb8692" providerId="LiveId" clId="{659B4C8E-E693-4E42-8F6B-130E5C251651}" dt="2024-04-10T07:43:05.683" v="13" actId="20577"/>
          <ac:spMkLst>
            <pc:docMk/>
            <pc:sldMk cId="2000844135" sldId="341"/>
            <ac:spMk id="2" creationId="{66D6E114-8DB2-9649-4909-AFEF5C77D74C}"/>
          </ac:spMkLst>
        </pc:spChg>
        <pc:spChg chg="mod">
          <ac:chgData name="Frye Claude" userId="4099b47e18cb8692" providerId="LiveId" clId="{659B4C8E-E693-4E42-8F6B-130E5C251651}" dt="2024-04-10T07:43:06.817" v="14"/>
          <ac:spMkLst>
            <pc:docMk/>
            <pc:sldMk cId="2000844135" sldId="341"/>
            <ac:spMk id="3" creationId="{C67749E1-0B93-0FB8-1DA3-437C80FB511F}"/>
          </ac:spMkLst>
        </pc:spChg>
        <pc:picChg chg="add mod">
          <ac:chgData name="Frye Claude" userId="4099b47e18cb8692" providerId="LiveId" clId="{659B4C8E-E693-4E42-8F6B-130E5C251651}" dt="2024-04-10T07:45:48.376" v="21" actId="1076"/>
          <ac:picMkLst>
            <pc:docMk/>
            <pc:sldMk cId="2000844135" sldId="341"/>
            <ac:picMk id="5" creationId="{EABDB5A8-4A9C-166A-C22B-D27C976E175E}"/>
          </ac:picMkLst>
        </pc:picChg>
      </pc:sldChg>
      <pc:sldChg chg="addSp modSp add mod">
        <pc:chgData name="Frye Claude" userId="4099b47e18cb8692" providerId="LiveId" clId="{659B4C8E-E693-4E42-8F6B-130E5C251651}" dt="2024-04-10T07:43:43.316" v="19"/>
        <pc:sldMkLst>
          <pc:docMk/>
          <pc:sldMk cId="73490019" sldId="342"/>
        </pc:sldMkLst>
        <pc:picChg chg="add mod">
          <ac:chgData name="Frye Claude" userId="4099b47e18cb8692" providerId="LiveId" clId="{659B4C8E-E693-4E42-8F6B-130E5C251651}" dt="2024-04-10T07:43:43.316" v="19"/>
          <ac:picMkLst>
            <pc:docMk/>
            <pc:sldMk cId="73490019" sldId="342"/>
            <ac:picMk id="5" creationId="{32391250-4461-5985-63D2-5FA9F48ABEFD}"/>
          </ac:picMkLst>
        </pc:picChg>
      </pc:sldChg>
      <pc:sldChg chg="delSp add mod">
        <pc:chgData name="Frye Claude" userId="4099b47e18cb8692" providerId="LiveId" clId="{659B4C8E-E693-4E42-8F6B-130E5C251651}" dt="2024-04-10T07:45:52.375" v="23" actId="478"/>
        <pc:sldMkLst>
          <pc:docMk/>
          <pc:sldMk cId="3729057961" sldId="343"/>
        </pc:sldMkLst>
        <pc:picChg chg="del">
          <ac:chgData name="Frye Claude" userId="4099b47e18cb8692" providerId="LiveId" clId="{659B4C8E-E693-4E42-8F6B-130E5C251651}" dt="2024-04-10T07:45:52.375" v="23" actId="478"/>
          <ac:picMkLst>
            <pc:docMk/>
            <pc:sldMk cId="3729057961" sldId="343"/>
            <ac:picMk id="5" creationId="{EABDB5A8-4A9C-166A-C22B-D27C976E175E}"/>
          </ac:picMkLst>
        </pc:picChg>
      </pc:sldChg>
      <pc:sldChg chg="add">
        <pc:chgData name="Frye Claude" userId="4099b47e18cb8692" providerId="LiveId" clId="{659B4C8E-E693-4E42-8F6B-130E5C251651}" dt="2024-04-10T07:57:39.890" v="24"/>
        <pc:sldMkLst>
          <pc:docMk/>
          <pc:sldMk cId="2244564602" sldId="344"/>
        </pc:sldMkLst>
      </pc:sldChg>
      <pc:sldChg chg="new del">
        <pc:chgData name="Frye Claude" userId="4099b47e18cb8692" providerId="LiveId" clId="{659B4C8E-E693-4E42-8F6B-130E5C251651}" dt="2024-04-10T08:06:15.198" v="28" actId="47"/>
        <pc:sldMkLst>
          <pc:docMk/>
          <pc:sldMk cId="1238497144" sldId="345"/>
        </pc:sldMkLst>
      </pc:sldChg>
      <pc:sldChg chg="addSp modSp add mod modAnim">
        <pc:chgData name="Frye Claude" userId="4099b47e18cb8692" providerId="LiveId" clId="{659B4C8E-E693-4E42-8F6B-130E5C251651}" dt="2024-04-10T08:07:13.427" v="42"/>
        <pc:sldMkLst>
          <pc:docMk/>
          <pc:sldMk cId="3048491650" sldId="346"/>
        </pc:sldMkLst>
        <pc:picChg chg="add mod">
          <ac:chgData name="Frye Claude" userId="4099b47e18cb8692" providerId="LiveId" clId="{659B4C8E-E693-4E42-8F6B-130E5C251651}" dt="2024-04-10T08:06:30.272" v="30" actId="1076"/>
          <ac:picMkLst>
            <pc:docMk/>
            <pc:sldMk cId="3048491650" sldId="346"/>
            <ac:picMk id="5" creationId="{8E8BE00C-EF31-0FBA-C727-0F66FBBA8909}"/>
          </ac:picMkLst>
        </pc:picChg>
        <pc:picChg chg="add mod">
          <ac:chgData name="Frye Claude" userId="4099b47e18cb8692" providerId="LiveId" clId="{659B4C8E-E693-4E42-8F6B-130E5C251651}" dt="2024-04-10T08:06:39.544" v="32" actId="1076"/>
          <ac:picMkLst>
            <pc:docMk/>
            <pc:sldMk cId="3048491650" sldId="346"/>
            <ac:picMk id="7" creationId="{13CAEA80-B95E-669B-FA64-89CD67AA5ED6}"/>
          </ac:picMkLst>
        </pc:picChg>
      </pc:sldChg>
      <pc:sldChg chg="addSp delSp modSp add mod modAnim">
        <pc:chgData name="Frye Claude" userId="4099b47e18cb8692" providerId="LiveId" clId="{659B4C8E-E693-4E42-8F6B-130E5C251651}" dt="2024-04-10T08:07:16.116" v="43"/>
        <pc:sldMkLst>
          <pc:docMk/>
          <pc:sldMk cId="3114424728" sldId="347"/>
        </pc:sldMkLst>
        <pc:picChg chg="del">
          <ac:chgData name="Frye Claude" userId="4099b47e18cb8692" providerId="LiveId" clId="{659B4C8E-E693-4E42-8F6B-130E5C251651}" dt="2024-04-10T08:06:46.740" v="34" actId="478"/>
          <ac:picMkLst>
            <pc:docMk/>
            <pc:sldMk cId="3114424728" sldId="347"/>
            <ac:picMk id="5" creationId="{8E8BE00C-EF31-0FBA-C727-0F66FBBA8909}"/>
          </ac:picMkLst>
        </pc:picChg>
        <pc:picChg chg="add mod">
          <ac:chgData name="Frye Claude" userId="4099b47e18cb8692" providerId="LiveId" clId="{659B4C8E-E693-4E42-8F6B-130E5C251651}" dt="2024-04-10T08:07:05.688" v="40" actId="1076"/>
          <ac:picMkLst>
            <pc:docMk/>
            <pc:sldMk cId="3114424728" sldId="347"/>
            <ac:picMk id="6" creationId="{EBC7482D-8456-40C4-0E50-8B36EFDCD1D9}"/>
          </ac:picMkLst>
        </pc:picChg>
        <pc:picChg chg="del">
          <ac:chgData name="Frye Claude" userId="4099b47e18cb8692" providerId="LiveId" clId="{659B4C8E-E693-4E42-8F6B-130E5C251651}" dt="2024-04-10T08:06:47.419" v="35" actId="478"/>
          <ac:picMkLst>
            <pc:docMk/>
            <pc:sldMk cId="3114424728" sldId="347"/>
            <ac:picMk id="7" creationId="{13CAEA80-B95E-669B-FA64-89CD67AA5ED6}"/>
          </ac:picMkLst>
        </pc:picChg>
        <pc:picChg chg="add mod">
          <ac:chgData name="Frye Claude" userId="4099b47e18cb8692" providerId="LiveId" clId="{659B4C8E-E693-4E42-8F6B-130E5C251651}" dt="2024-04-10T08:07:07.087" v="41" actId="1076"/>
          <ac:picMkLst>
            <pc:docMk/>
            <pc:sldMk cId="3114424728" sldId="347"/>
            <ac:picMk id="9" creationId="{B1EB92B5-C5C9-9E84-30FD-5AB30ECD4BF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36886C-EAA0-4433-AD1E-431050B9C2A5}" type="datetime1">
              <a:rPr lang="zh-CN" altLang="en-US" smtClean="0">
                <a:latin typeface="Microsoft YaHei UI" panose="020B0503020204020204" pitchFamily="34" charset="-122"/>
                <a:ea typeface="Microsoft YaHei UI" panose="020B0503020204020204" pitchFamily="34" charset="-122"/>
              </a:rPr>
              <a:t>2024/4/10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60F53-F593-4304-9BA9-1C2AC5E1624A}"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467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1A2638A-5E4A-4D0D-917D-137EA8DF3340}" type="datetime1">
              <a:rPr lang="en-US" altLang="zh-CN" noProof="0" smtClean="0"/>
              <a:t>4/10/2024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BCA1830-8ACC-4872-9C09-B98521B5BF71}" type="slidenum">
              <a:rPr lang="en-US" altLang="zh-CN" noProof="0" smtClean="0"/>
              <a:pPr/>
              <a:t>‹#›</a:t>
            </a:fld>
            <a:endParaRPr lang="zh-CN" altLang="en-US" noProof="0" dirty="0"/>
          </a:p>
        </p:txBody>
      </p:sp>
    </p:spTree>
    <p:extLst>
      <p:ext uri="{BB962C8B-B14F-4D97-AF65-F5344CB8AC3E}">
        <p14:creationId xmlns:p14="http://schemas.microsoft.com/office/powerpoint/2010/main" val="1266119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615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ltLang="zh-CN" sz="1800" b="0" i="0" u="none" strike="noStrike" baseline="0" dirty="0">
                <a:solidFill>
                  <a:srgbClr val="000000"/>
                </a:solidFill>
                <a:latin typeface="Times New Roman" panose="02020603050405020304" pitchFamily="18" charset="0"/>
              </a:rPr>
              <a:t>(1) </a:t>
            </a:r>
            <a:r>
              <a:rPr lang="fr-FR" altLang="zh-CN" sz="1800" b="0" i="0" u="none" strike="noStrike" baseline="0" dirty="0" err="1">
                <a:solidFill>
                  <a:srgbClr val="000000"/>
                </a:solidFill>
                <a:latin typeface="Times New Roman" panose="02020603050405020304" pitchFamily="18" charset="0"/>
              </a:rPr>
              <a:t>Serializable</a:t>
            </a:r>
            <a:r>
              <a:rPr lang="fr-FR" altLang="zh-CN" sz="1800" b="0" i="0" u="none" strike="noStrike" baseline="0" dirty="0">
                <a:solidFill>
                  <a:srgbClr val="000000"/>
                </a:solidFill>
                <a:latin typeface="Times New Roman" panose="02020603050405020304" pitchFamily="18" charset="0"/>
              </a:rPr>
              <a:t>, T2</a:t>
            </a:r>
            <a:r>
              <a:rPr lang="fr-FR" altLang="zh-CN" sz="1800" b="0" i="0" u="none" strike="noStrike" baseline="0" dirty="0">
                <a:solidFill>
                  <a:srgbClr val="000000"/>
                </a:solidFill>
                <a:latin typeface="Wingdings" panose="05000000000000000000" pitchFamily="2" charset="2"/>
              </a:rPr>
              <a:t>→</a:t>
            </a:r>
            <a:r>
              <a:rPr lang="fr-FR" altLang="zh-CN" sz="1800" b="0" i="0" u="none" strike="noStrike" baseline="0" dirty="0">
                <a:solidFill>
                  <a:srgbClr val="000000"/>
                </a:solidFill>
                <a:latin typeface="Times New Roman" panose="02020603050405020304" pitchFamily="18" charset="0"/>
              </a:rPr>
              <a:t>T1, T2</a:t>
            </a:r>
            <a:r>
              <a:rPr lang="fr-FR" altLang="zh-CN" sz="1800" b="0" i="0" u="none" strike="noStrike" baseline="0" dirty="0">
                <a:solidFill>
                  <a:srgbClr val="000000"/>
                </a:solidFill>
                <a:latin typeface="Wingdings" panose="05000000000000000000" pitchFamily="2" charset="2"/>
              </a:rPr>
              <a:t>→</a:t>
            </a:r>
            <a:r>
              <a:rPr lang="fr-FR" altLang="zh-CN" sz="1800" b="0" i="0" u="none" strike="noStrike" baseline="0" dirty="0">
                <a:solidFill>
                  <a:srgbClr val="000000"/>
                </a:solidFill>
                <a:latin typeface="Times New Roman" panose="02020603050405020304" pitchFamily="18" charset="0"/>
              </a:rPr>
              <a:t>T3, T1</a:t>
            </a:r>
            <a:r>
              <a:rPr lang="fr-FR" altLang="zh-CN" sz="1800" b="0" i="0" u="none" strike="noStrike" baseline="0" dirty="0">
                <a:solidFill>
                  <a:srgbClr val="000000"/>
                </a:solidFill>
                <a:latin typeface="Wingdings" panose="05000000000000000000" pitchFamily="2" charset="2"/>
              </a:rPr>
              <a:t>→</a:t>
            </a:r>
            <a:r>
              <a:rPr lang="fr-FR" altLang="zh-CN" sz="1800" b="0" i="0" u="none" strike="noStrike" baseline="0" dirty="0">
                <a:solidFill>
                  <a:srgbClr val="000000"/>
                </a:solidFill>
                <a:latin typeface="Times New Roman" panose="02020603050405020304" pitchFamily="18" charset="0"/>
              </a:rPr>
              <a:t>T3, no cycles </a:t>
            </a:r>
            <a:r>
              <a:rPr lang="fr-FR" altLang="zh-CN" sz="1800" b="0" i="0" u="none" strike="noStrike" baseline="0" dirty="0" err="1">
                <a:solidFill>
                  <a:srgbClr val="000000"/>
                </a:solidFill>
                <a:latin typeface="Times New Roman" panose="02020603050405020304" pitchFamily="18" charset="0"/>
              </a:rPr>
              <a:t>among</a:t>
            </a:r>
            <a:r>
              <a:rPr lang="fr-FR" altLang="zh-CN" sz="1800" b="0" i="0" u="none" strike="noStrike" baseline="0" dirty="0">
                <a:solidFill>
                  <a:srgbClr val="000000"/>
                </a:solidFill>
                <a:latin typeface="Times New Roman" panose="02020603050405020304" pitchFamily="18" charset="0"/>
              </a:rPr>
              <a:t> T1, T2, T3. </a:t>
            </a:r>
          </a:p>
          <a:p>
            <a:r>
              <a:rPr lang="fr-FR" altLang="zh-CN" sz="1800" b="0" i="0" u="none" strike="noStrike" baseline="0" dirty="0">
                <a:solidFill>
                  <a:srgbClr val="000000"/>
                </a:solidFill>
                <a:latin typeface="Times New Roman" panose="02020603050405020304" pitchFamily="18" charset="0"/>
              </a:rPr>
              <a:t>(2) Non-</a:t>
            </a:r>
            <a:r>
              <a:rPr lang="fr-FR" altLang="zh-CN" sz="1800" b="0" i="0" u="none" strike="noStrike" baseline="0" dirty="0" err="1">
                <a:solidFill>
                  <a:srgbClr val="000000"/>
                </a:solidFill>
                <a:latin typeface="Times New Roman" panose="02020603050405020304" pitchFamily="18" charset="0"/>
              </a:rPr>
              <a:t>serializable</a:t>
            </a:r>
            <a:r>
              <a:rPr lang="fr-FR" altLang="zh-CN" sz="1800" b="0" i="0" u="none" strike="noStrike" baseline="0" dirty="0">
                <a:solidFill>
                  <a:srgbClr val="000000"/>
                </a:solidFill>
                <a:latin typeface="Times New Roman" panose="02020603050405020304" pitchFamily="18" charset="0"/>
              </a:rPr>
              <a:t>, T1</a:t>
            </a:r>
            <a:r>
              <a:rPr lang="fr-FR" altLang="zh-CN" sz="1800" b="0" i="0" u="none" strike="noStrike" baseline="0" dirty="0">
                <a:solidFill>
                  <a:srgbClr val="000000"/>
                </a:solidFill>
                <a:latin typeface="Wingdings" panose="05000000000000000000" pitchFamily="2" charset="2"/>
              </a:rPr>
              <a:t>→</a:t>
            </a:r>
            <a:r>
              <a:rPr lang="fr-FR" altLang="zh-CN" sz="1800" b="0" i="0" u="none" strike="noStrike" baseline="0" dirty="0">
                <a:solidFill>
                  <a:srgbClr val="000000"/>
                </a:solidFill>
                <a:latin typeface="Times New Roman" panose="02020603050405020304" pitchFamily="18" charset="0"/>
              </a:rPr>
              <a:t>T2, T1</a:t>
            </a:r>
            <a:r>
              <a:rPr lang="fr-FR" altLang="zh-CN" sz="1800" b="0" i="0" u="none" strike="noStrike" baseline="0" dirty="0">
                <a:solidFill>
                  <a:srgbClr val="000000"/>
                </a:solidFill>
                <a:latin typeface="Wingdings" panose="05000000000000000000" pitchFamily="2" charset="2"/>
              </a:rPr>
              <a:t>→</a:t>
            </a:r>
            <a:r>
              <a:rPr lang="fr-FR" altLang="zh-CN" sz="1800" b="0" i="0" u="none" strike="noStrike" baseline="0" dirty="0">
                <a:solidFill>
                  <a:srgbClr val="000000"/>
                </a:solidFill>
                <a:latin typeface="Times New Roman" panose="02020603050405020304" pitchFamily="18" charset="0"/>
              </a:rPr>
              <a:t>T3, T2</a:t>
            </a:r>
            <a:r>
              <a:rPr lang="fr-FR" altLang="zh-CN" sz="1800" b="0" i="0" u="none" strike="noStrike" baseline="0" dirty="0">
                <a:solidFill>
                  <a:srgbClr val="000000"/>
                </a:solidFill>
                <a:latin typeface="Wingdings" panose="05000000000000000000" pitchFamily="2" charset="2"/>
              </a:rPr>
              <a:t>→</a:t>
            </a:r>
            <a:r>
              <a:rPr lang="fr-FR" altLang="zh-CN" sz="1800" b="0" i="0" u="none" strike="noStrike" baseline="0" dirty="0">
                <a:solidFill>
                  <a:srgbClr val="000000"/>
                </a:solidFill>
                <a:latin typeface="Times New Roman" panose="02020603050405020304" pitchFamily="18" charset="0"/>
              </a:rPr>
              <a:t>T1, T2</a:t>
            </a:r>
            <a:r>
              <a:rPr lang="fr-FR" altLang="zh-CN" sz="1800" b="0" i="0" u="none" strike="noStrike" baseline="0" dirty="0">
                <a:solidFill>
                  <a:srgbClr val="000000"/>
                </a:solidFill>
                <a:latin typeface="Wingdings" panose="05000000000000000000" pitchFamily="2" charset="2"/>
              </a:rPr>
              <a:t>→</a:t>
            </a:r>
            <a:r>
              <a:rPr lang="fr-FR" altLang="zh-CN" sz="1800" b="0" i="0" u="none" strike="noStrike" baseline="0" dirty="0">
                <a:solidFill>
                  <a:srgbClr val="000000"/>
                </a:solidFill>
                <a:latin typeface="Times New Roman" panose="02020603050405020304" pitchFamily="18" charset="0"/>
              </a:rPr>
              <a:t>T3, one cycle </a:t>
            </a:r>
            <a:r>
              <a:rPr lang="fr-FR" altLang="zh-CN" sz="1800" b="0" i="0" u="none" strike="noStrike" baseline="0" dirty="0" err="1">
                <a:solidFill>
                  <a:srgbClr val="000000"/>
                </a:solidFill>
                <a:latin typeface="Times New Roman" panose="02020603050405020304" pitchFamily="18" charset="0"/>
              </a:rPr>
              <a:t>between</a:t>
            </a:r>
            <a:r>
              <a:rPr lang="fr-FR" altLang="zh-CN" sz="1800" b="0" i="0" u="none" strike="noStrike" baseline="0" dirty="0">
                <a:solidFill>
                  <a:srgbClr val="000000"/>
                </a:solidFill>
                <a:latin typeface="Times New Roman" panose="02020603050405020304" pitchFamily="18" charset="0"/>
              </a:rPr>
              <a:t> T1 and T2. </a:t>
            </a:r>
          </a:p>
          <a:p>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30</a:t>
            </a:fld>
            <a:endParaRPr lang="zh-CN" altLang="en-US" noProof="0" dirty="0"/>
          </a:p>
        </p:txBody>
      </p:sp>
    </p:spTree>
    <p:extLst>
      <p:ext uri="{BB962C8B-B14F-4D97-AF65-F5344CB8AC3E}">
        <p14:creationId xmlns:p14="http://schemas.microsoft.com/office/powerpoint/2010/main" val="59525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dirty="0">
              <a:solidFill>
                <a:srgbClr val="000000"/>
              </a:solidFill>
              <a:latin typeface="Times New Roman" panose="02020603050405020304" pitchFamily="18" charset="0"/>
            </a:endParaRPr>
          </a:p>
          <a:p>
            <a:r>
              <a:rPr lang="en-US" altLang="zh-CN" sz="1800" b="1" i="0" u="none" strike="noStrike" baseline="0" dirty="0">
                <a:solidFill>
                  <a:srgbClr val="007EA2"/>
                </a:solidFill>
                <a:latin typeface="Times New Roman" panose="02020603050405020304" pitchFamily="18" charset="0"/>
              </a:rPr>
              <a:t>Figure 21.3 Transactions That Do Not Obey Two-Phase Locking (a) Two Transactions </a:t>
            </a:r>
            <a:r>
              <a:rPr lang="en-US" altLang="zh-CN" sz="1800" b="1" i="1" u="none" strike="noStrike" baseline="0" dirty="0">
                <a:solidFill>
                  <a:srgbClr val="007EA2"/>
                </a:solidFill>
                <a:latin typeface="Times New Roman" panose="02020603050405020304" pitchFamily="18" charset="0"/>
              </a:rPr>
              <a:t>T</a:t>
            </a:r>
            <a:r>
              <a:rPr lang="en-US" altLang="zh-CN" sz="1800" b="1" i="0" u="none" strike="noStrike" baseline="0" dirty="0">
                <a:solidFill>
                  <a:srgbClr val="007EA2"/>
                </a:solidFill>
                <a:latin typeface="Times New Roman" panose="02020603050405020304" pitchFamily="18" charset="0"/>
              </a:rPr>
              <a:t>1 and </a:t>
            </a:r>
            <a:r>
              <a:rPr lang="en-US" altLang="zh-CN" sz="1800" b="1" i="1" u="none" strike="noStrike" baseline="0" dirty="0">
                <a:solidFill>
                  <a:srgbClr val="007EA2"/>
                </a:solidFill>
                <a:latin typeface="Times New Roman" panose="02020603050405020304" pitchFamily="18" charset="0"/>
              </a:rPr>
              <a:t>T</a:t>
            </a:r>
            <a:r>
              <a:rPr lang="en-US" altLang="zh-CN" sz="1800" b="1" i="0" u="none" strike="noStrike" baseline="0" dirty="0">
                <a:solidFill>
                  <a:srgbClr val="007EA2"/>
                </a:solidFill>
                <a:latin typeface="Times New Roman" panose="02020603050405020304" pitchFamily="18" charset="0"/>
              </a:rPr>
              <a:t>2 (b) Results of Possible Serial Schedules of </a:t>
            </a:r>
            <a:r>
              <a:rPr lang="en-US" altLang="zh-CN" sz="1800" b="1" i="1" u="none" strike="noStrike" baseline="0" dirty="0">
                <a:solidFill>
                  <a:srgbClr val="007EA2"/>
                </a:solidFill>
                <a:latin typeface="Times New Roman" panose="02020603050405020304" pitchFamily="18" charset="0"/>
              </a:rPr>
              <a:t>T</a:t>
            </a:r>
            <a:r>
              <a:rPr lang="en-US" altLang="zh-CN" sz="1800" b="1" i="0" u="none" strike="noStrike" baseline="0" dirty="0">
                <a:solidFill>
                  <a:srgbClr val="007EA2"/>
                </a:solidFill>
                <a:latin typeface="Times New Roman" panose="02020603050405020304" pitchFamily="18" charset="0"/>
              </a:rPr>
              <a:t>1 and </a:t>
            </a:r>
            <a:r>
              <a:rPr lang="en-US" altLang="zh-CN" sz="1800" b="1" i="1" u="none" strike="noStrike" baseline="0" dirty="0">
                <a:solidFill>
                  <a:srgbClr val="007EA2"/>
                </a:solidFill>
                <a:latin typeface="Times New Roman" panose="02020603050405020304" pitchFamily="18" charset="0"/>
              </a:rPr>
              <a:t>T</a:t>
            </a:r>
            <a:r>
              <a:rPr lang="en-US" altLang="zh-CN" sz="1800" b="1" i="0" u="none" strike="noStrike" baseline="0" dirty="0">
                <a:solidFill>
                  <a:srgbClr val="007EA2"/>
                </a:solidFill>
                <a:latin typeface="Times New Roman" panose="02020603050405020304" pitchFamily="18" charset="0"/>
              </a:rPr>
              <a:t>2 (c) A </a:t>
            </a:r>
            <a:r>
              <a:rPr lang="en-US" altLang="zh-CN" sz="1800" b="1" i="0" u="none" strike="noStrike" baseline="0" dirty="0" err="1">
                <a:solidFill>
                  <a:srgbClr val="007EA2"/>
                </a:solidFill>
                <a:latin typeface="Times New Roman" panose="02020603050405020304" pitchFamily="18" charset="0"/>
              </a:rPr>
              <a:t>NonserializableSchedule</a:t>
            </a:r>
            <a:r>
              <a:rPr lang="en-US" altLang="zh-CN" sz="1800" b="1" i="0" u="none" strike="noStrike" baseline="0" dirty="0">
                <a:solidFill>
                  <a:srgbClr val="007EA2"/>
                </a:solidFill>
                <a:latin typeface="Times New Roman" panose="02020603050405020304" pitchFamily="18" charset="0"/>
              </a:rPr>
              <a:t> </a:t>
            </a:r>
            <a:r>
              <a:rPr lang="en-US" altLang="zh-CN" sz="1800" b="1" i="1" u="none" strike="noStrike" baseline="0" dirty="0" err="1">
                <a:solidFill>
                  <a:srgbClr val="007EA2"/>
                </a:solidFill>
                <a:latin typeface="Times New Roman" panose="02020603050405020304" pitchFamily="18" charset="0"/>
              </a:rPr>
              <a:t>S</a:t>
            </a:r>
            <a:r>
              <a:rPr lang="en-US" altLang="zh-CN" sz="1800" b="1" i="0" u="none" strike="noStrike" baseline="0" dirty="0" err="1">
                <a:solidFill>
                  <a:srgbClr val="007EA2"/>
                </a:solidFill>
                <a:latin typeface="Times New Roman" panose="02020603050405020304" pitchFamily="18" charset="0"/>
              </a:rPr>
              <a:t>That</a:t>
            </a:r>
            <a:r>
              <a:rPr lang="en-US" altLang="zh-CN" sz="1800" b="1" i="0" u="none" strike="noStrike" baseline="0" dirty="0">
                <a:solidFill>
                  <a:srgbClr val="007EA2"/>
                </a:solidFill>
                <a:latin typeface="Times New Roman" panose="02020603050405020304" pitchFamily="18" charset="0"/>
              </a:rPr>
              <a:t> Uses Locks</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39</a:t>
            </a:fld>
            <a:endParaRPr lang="zh-CN" altLang="en-US" noProof="0" dirty="0"/>
          </a:p>
        </p:txBody>
      </p:sp>
    </p:spTree>
    <p:extLst>
      <p:ext uri="{BB962C8B-B14F-4D97-AF65-F5344CB8AC3E}">
        <p14:creationId xmlns:p14="http://schemas.microsoft.com/office/powerpoint/2010/main" val="369138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altLang="zh-CN" noProof="0"/>
              <a:t>Click to edit Master title style</a:t>
            </a:r>
            <a:endParaRPr lang="zh-CN" altLang="en-US" noProof="0"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ltLang="zh-CN" noProof="0"/>
              <a:t>Click to edit Master subtitle style</a:t>
            </a:r>
            <a:endParaRPr lang="zh-CN" altLang="en-US" noProof="0"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2857C8-8E2F-48E0-8317-80C3BB0076B8}" type="datetime1">
              <a:rPr lang="zh-CN" altLang="en-US" noProof="0" smtClean="0"/>
              <a:t>2024/4/10</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noProof="0"/>
              <a:t>Click to edit Master title style</a:t>
            </a:r>
            <a:endParaRPr lang="zh-CN" altLang="en-US" noProof="0" dirty="0"/>
          </a:p>
        </p:txBody>
      </p:sp>
      <p:sp>
        <p:nvSpPr>
          <p:cNvPr id="3" name="内容占位符 2"/>
          <p:cNvSpPr>
            <a:spLocks noGrp="1"/>
          </p:cNvSpPr>
          <p:nvPr>
            <p:ph idx="1"/>
          </p:nvPr>
        </p:nvSpPr>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1FC4F7C-0D89-4D20-BD2E-273FAB0D351B}" type="datetime1">
              <a:rPr lang="zh-CN" altLang="en-US" noProof="0" smtClean="0"/>
              <a:t>2024/4/10</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ltLang="zh-CN" noProof="0"/>
              <a:t>Click to edit Master title style</a:t>
            </a:r>
            <a:endParaRPr lang="zh-CN" altLang="en-US" noProof="0"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ltLang="zh-CN" noProof="0"/>
              <a:t>Click to edit Master text styles</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1C8F9BE-F15D-4875-8A71-21DE506DE743}" type="datetime1">
              <a:rPr lang="zh-CN" altLang="en-US" noProof="0" smtClean="0"/>
              <a:t>2024/4/10</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zh-CN" altLang="en-US" noProof="0"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en-US" altLang="zh-CN" noProof="0"/>
              <a:t>Click to edit Master title style</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324569D-812C-43C9-AEDA-C2805F48AD2D}" type="datetime1">
              <a:rPr lang="zh-CN" altLang="en-US" noProof="0" smtClean="0"/>
              <a:t>2024/4/10</a:t>
            </a:fld>
            <a:endParaRPr lang="zh-CN" altLang="en-US" noProof="0"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zh-CN" altLang="en-US" noProof="0"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en-US" altLang="zh-CN" noProof="0"/>
              <a:t>Click to edit Master title style</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4" name="内容占位符 3"/>
          <p:cNvSpPr>
            <a:spLocks noGrp="1"/>
          </p:cNvSpPr>
          <p:nvPr>
            <p:ph sz="half" idx="2"/>
          </p:nvPr>
        </p:nvSpPr>
        <p:spPr>
          <a:xfrm>
            <a:off x="1097280" y="2958274"/>
            <a:ext cx="4639736" cy="2910821"/>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6" name="内容占位符 5"/>
          <p:cNvSpPr>
            <a:spLocks noGrp="1"/>
          </p:cNvSpPr>
          <p:nvPr>
            <p:ph sz="quarter" idx="4"/>
          </p:nvPr>
        </p:nvSpPr>
        <p:spPr>
          <a:xfrm>
            <a:off x="6515944" y="2958273"/>
            <a:ext cx="4639736" cy="2910821"/>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AEB871B-E1BA-4B27-BE77-674D42BE52C7}" type="datetime1">
              <a:rPr lang="zh-CN" altLang="en-US" noProof="0" smtClean="0"/>
              <a:t>2024/4/10</a:t>
            </a:fld>
            <a:endParaRPr lang="zh-CN" altLang="en-US" noProof="0"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zh-CN" altLang="en-US" noProof="0"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noProof="0"/>
              <a:t>Click to edit Master title style</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500292-0B13-449A-87D1-82A13D7C9A1E}" type="datetime1">
              <a:rPr lang="zh-CN" altLang="en-US" noProof="0" smtClean="0"/>
              <a:t>2024/4/10</a:t>
            </a:fld>
            <a:endParaRPr lang="zh-CN" altLang="en-US" noProof="0"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zh-CN" altLang="en-US" noProof="0"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079CBCF-27F4-4017-96B9-50FCBE968914}" type="datetime1">
              <a:rPr lang="zh-CN" altLang="en-US" noProof="0" smtClean="0"/>
              <a:t>2024/4/10</a:t>
            </a:fld>
            <a:endParaRPr lang="zh-CN" altLang="en-US" noProof="0"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ltLang="zh-CN" noProof="0"/>
              <a:t>Click to edit Master title style</a:t>
            </a:r>
            <a:endParaRPr lang="zh-CN" altLang="en-US" noProof="0" dirty="0"/>
          </a:p>
        </p:txBody>
      </p:sp>
      <p:sp>
        <p:nvSpPr>
          <p:cNvPr id="3" name="内容占位符 2"/>
          <p:cNvSpPr>
            <a:spLocks noGrp="1"/>
          </p:cNvSpPr>
          <p:nvPr>
            <p:ph idx="1"/>
          </p:nvPr>
        </p:nvSpPr>
        <p:spPr>
          <a:xfrm>
            <a:off x="5458984" y="812799"/>
            <a:ext cx="5928344" cy="5294757"/>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8B556B2-7512-46EA-A7A3-08797228D7B4}" type="datetime1">
              <a:rPr lang="zh-CN" altLang="en-US" noProof="0" smtClean="0"/>
              <a:t>2024/4/10</a:t>
            </a:fld>
            <a:endParaRPr lang="zh-CN" altLang="en-US" noProof="0"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zh-CN" altLang="en-US" noProof="0"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ltLang="zh-CN" noProof="0"/>
              <a:t>Click icon to add picture</a:t>
            </a:r>
            <a:endParaRPr lang="zh-CN" altLang="en-US" noProof="0"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ltLang="zh-CN" noProof="0"/>
              <a:t>Click to edit Master title style</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5" name="日期占位符 4"/>
          <p:cNvSpPr>
            <a:spLocks noGrp="1"/>
          </p:cNvSpPr>
          <p:nvPr>
            <p:ph type="dt" sz="half" idx="10"/>
          </p:nvPr>
        </p:nvSpPr>
        <p:spPr/>
        <p:txBody>
          <a:bodyPr rtlCol="0"/>
          <a:lstStyle>
            <a:lvl1pPr>
              <a:defRPr/>
            </a:lvl1pPr>
          </a:lstStyle>
          <a:p>
            <a:pPr rtl="0"/>
            <a:fld id="{7EA549FE-440A-4032-887E-049BFD4F5A41}" type="datetime1">
              <a:rPr lang="zh-CN" altLang="en-US" noProof="0" smtClean="0"/>
              <a:t>2024/4/10</a:t>
            </a:fld>
            <a:endParaRPr lang="zh-CN" altLang="en-US" noProof="0"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11E8F5E9-7BB5-407B-A6D7-F536C6C1796E}" type="datetime1">
              <a:rPr lang="zh-CN" altLang="en-US" noProof="0" smtClean="0"/>
              <a:t>2024/4/10</a:t>
            </a:fld>
            <a:endParaRPr lang="zh-CN" altLang="en-US" noProof="0"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长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pic>
        <p:nvPicPr>
          <p:cNvPr id="4" name="图片 3" descr="一张纸的特写，纸上放着一支铅笔">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长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zh-CN" sz="4400" dirty="0">
                <a:solidFill>
                  <a:schemeClr val="tx1"/>
                </a:solidFill>
                <a:latin typeface="Microsoft YaHei UI" panose="020B0503020204020204" pitchFamily="34" charset="-122"/>
                <a:ea typeface="Microsoft YaHei UI" panose="020B0503020204020204" pitchFamily="34" charset="-122"/>
              </a:rPr>
              <a:t>Tutorial 6</a:t>
            </a: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endParaRPr lang="en-US" altLang="zh-CN" sz="1600" dirty="0">
              <a:latin typeface="Microsoft YaHei UI" panose="020B0503020204020204" pitchFamily="34" charset="-122"/>
              <a:ea typeface="Microsoft YaHei UI" panose="020B0503020204020204" pitchFamily="34" charset="-122"/>
            </a:endParaRPr>
          </a:p>
        </p:txBody>
      </p:sp>
      <p:cxnSp>
        <p:nvCxnSpPr>
          <p:cNvPr id="37" name="直接连接符​​(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长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94EC-E558-CD05-E164-241AF7BD878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8EA84F0-8B1F-3899-0B41-744FCE6FF8C1}"/>
              </a:ext>
            </a:extLst>
          </p:cNvPr>
          <p:cNvSpPr>
            <a:spLocks noGrp="1"/>
          </p:cNvSpPr>
          <p:nvPr>
            <p:ph idx="1"/>
          </p:nvPr>
        </p:nvSpPr>
        <p:spPr/>
        <p:txBody>
          <a:bodyPr/>
          <a:lstStyle/>
          <a:p>
            <a:r>
              <a:rPr lang="en-US" altLang="zh-CN" sz="1800" b="0" i="0" u="none" strike="noStrike" baseline="0" dirty="0">
                <a:solidFill>
                  <a:srgbClr val="000000"/>
                </a:solidFill>
                <a:latin typeface="Arial" panose="020B0604020202020204" pitchFamily="34" charset="0"/>
              </a:rPr>
              <a:t> Discuss why concurrency control is needed, and list two kinds of update problems. Discuss why recovery is needed. </a:t>
            </a:r>
            <a:endParaRPr lang="zh-CN" altLang="en-US" dirty="0"/>
          </a:p>
        </p:txBody>
      </p:sp>
    </p:spTree>
    <p:extLst>
      <p:ext uri="{BB962C8B-B14F-4D97-AF65-F5344CB8AC3E}">
        <p14:creationId xmlns:p14="http://schemas.microsoft.com/office/powerpoint/2010/main" val="17795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94EC-E558-CD05-E164-241AF7BD878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8EA84F0-8B1F-3899-0B41-744FCE6FF8C1}"/>
              </a:ext>
            </a:extLst>
          </p:cNvPr>
          <p:cNvSpPr>
            <a:spLocks noGrp="1"/>
          </p:cNvSpPr>
          <p:nvPr>
            <p:ph idx="1"/>
          </p:nvPr>
        </p:nvSpPr>
        <p:spPr/>
        <p:txBody>
          <a:bodyPr>
            <a:normAutofit/>
          </a:bodyPr>
          <a:lstStyle/>
          <a:p>
            <a:pPr algn="l"/>
            <a:r>
              <a:rPr lang="en-US" altLang="zh-CN" sz="2800" b="1" i="0" dirty="0">
                <a:effectLst/>
                <a:latin typeface="Söhne"/>
              </a:rPr>
              <a:t>Why is Concurrency Control Needed?</a:t>
            </a:r>
          </a:p>
          <a:p>
            <a:pPr algn="l"/>
            <a:endParaRPr lang="en-US" altLang="zh-CN" sz="2000" b="0" i="0" dirty="0">
              <a:solidFill>
                <a:schemeClr val="tx1"/>
              </a:solidFill>
              <a:effectLst/>
              <a:latin typeface="Söhne"/>
            </a:endParaRPr>
          </a:p>
        </p:txBody>
      </p:sp>
    </p:spTree>
    <p:extLst>
      <p:ext uri="{BB962C8B-B14F-4D97-AF65-F5344CB8AC3E}">
        <p14:creationId xmlns:p14="http://schemas.microsoft.com/office/powerpoint/2010/main" val="95843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94EC-E558-CD05-E164-241AF7BD878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8EA84F0-8B1F-3899-0B41-744FCE6FF8C1}"/>
              </a:ext>
            </a:extLst>
          </p:cNvPr>
          <p:cNvSpPr>
            <a:spLocks noGrp="1"/>
          </p:cNvSpPr>
          <p:nvPr>
            <p:ph idx="1"/>
          </p:nvPr>
        </p:nvSpPr>
        <p:spPr/>
        <p:txBody>
          <a:bodyPr>
            <a:normAutofit fontScale="85000" lnSpcReduction="10000"/>
          </a:bodyPr>
          <a:lstStyle/>
          <a:p>
            <a:pPr algn="l"/>
            <a:r>
              <a:rPr lang="en-US" altLang="zh-CN" sz="2800" b="1" i="0" dirty="0">
                <a:effectLst/>
                <a:latin typeface="Söhne"/>
              </a:rPr>
              <a:t>Why is Concurrency Control Needed?</a:t>
            </a:r>
          </a:p>
          <a:p>
            <a:pPr algn="l"/>
            <a:r>
              <a:rPr lang="en-US" altLang="zh-CN" sz="2000" b="0" i="0" dirty="0">
                <a:solidFill>
                  <a:schemeClr val="tx1"/>
                </a:solidFill>
                <a:effectLst/>
                <a:latin typeface="Söhne"/>
              </a:rPr>
              <a:t>Concurrency control is essential in multi-user and multi-transaction database environments to maintain consistency and integrity of the data. When multiple transactions are executed concurrently, without controls, they can interfere with each other, leading to various types of inconsistencies.</a:t>
            </a:r>
          </a:p>
          <a:p>
            <a:pPr algn="l"/>
            <a:r>
              <a:rPr lang="en-US" altLang="zh-CN" sz="2000" b="0" i="0" dirty="0">
                <a:effectLst/>
                <a:latin typeface="Söhne"/>
              </a:rPr>
              <a:t>Two Kinds of Update Problems:</a:t>
            </a:r>
          </a:p>
          <a:p>
            <a:pPr algn="l">
              <a:buFont typeface="+mj-lt"/>
              <a:buAutoNum type="arabicPeriod"/>
            </a:pPr>
            <a:r>
              <a:rPr lang="en-US" altLang="zh-CN" sz="2000" b="1" i="0" dirty="0">
                <a:solidFill>
                  <a:schemeClr val="tx1"/>
                </a:solidFill>
                <a:effectLst/>
                <a:latin typeface="Söhne"/>
              </a:rPr>
              <a:t>Lost Update Problem</a:t>
            </a:r>
            <a:r>
              <a:rPr lang="en-US" altLang="zh-CN" sz="2000" b="0" i="0" dirty="0">
                <a:solidFill>
                  <a:schemeClr val="tx1"/>
                </a:solidFill>
                <a:effectLst/>
                <a:latin typeface="Söhne"/>
              </a:rPr>
              <a:t>: This occurs when two transactions read the same data item and update it simultaneously. One transaction's update could overwrite the other's, causing the system to lose information.</a:t>
            </a:r>
          </a:p>
          <a:p>
            <a:pPr algn="l">
              <a:buFont typeface="+mj-lt"/>
              <a:buAutoNum type="arabicPeriod"/>
            </a:pPr>
            <a:r>
              <a:rPr lang="en-US" altLang="zh-CN" sz="2000" b="1" i="0" dirty="0">
                <a:solidFill>
                  <a:schemeClr val="tx1"/>
                </a:solidFill>
                <a:effectLst/>
                <a:latin typeface="Söhne"/>
              </a:rPr>
              <a:t>Temporary Update (or Dirty Read) Problem</a:t>
            </a:r>
            <a:r>
              <a:rPr lang="en-US" altLang="zh-CN" sz="2000" b="0" i="0" dirty="0">
                <a:solidFill>
                  <a:schemeClr val="tx1"/>
                </a:solidFill>
                <a:effectLst/>
                <a:latin typeface="Söhne"/>
              </a:rPr>
              <a:t>: In this case, one transaction updates a data item but hasn't yet committed the change. A second transaction reads the temporary, "dirty" data and uses it for further processing. If the first transaction then rolls back, the second transaction will have read inconsistent data.</a:t>
            </a:r>
          </a:p>
          <a:p>
            <a:pPr algn="l"/>
            <a:endParaRPr lang="en-US" altLang="zh-CN" sz="2000" b="0" i="0" dirty="0">
              <a:solidFill>
                <a:schemeClr val="tx1"/>
              </a:solidFill>
              <a:effectLst/>
              <a:latin typeface="Söhne"/>
            </a:endParaRPr>
          </a:p>
        </p:txBody>
      </p:sp>
    </p:spTree>
    <p:extLst>
      <p:ext uri="{BB962C8B-B14F-4D97-AF65-F5344CB8AC3E}">
        <p14:creationId xmlns:p14="http://schemas.microsoft.com/office/powerpoint/2010/main" val="67294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94EC-E558-CD05-E164-241AF7BD878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8EA84F0-8B1F-3899-0B41-744FCE6FF8C1}"/>
              </a:ext>
            </a:extLst>
          </p:cNvPr>
          <p:cNvSpPr>
            <a:spLocks noGrp="1"/>
          </p:cNvSpPr>
          <p:nvPr>
            <p:ph idx="1"/>
          </p:nvPr>
        </p:nvSpPr>
        <p:spPr/>
        <p:txBody>
          <a:bodyPr>
            <a:normAutofit/>
          </a:bodyPr>
          <a:lstStyle/>
          <a:p>
            <a:pPr algn="l">
              <a:buFont typeface="+mj-lt"/>
              <a:buAutoNum type="arabicPeriod"/>
            </a:pPr>
            <a:r>
              <a:rPr lang="en-US" altLang="zh-CN" sz="2000" b="1" i="0" dirty="0">
                <a:solidFill>
                  <a:schemeClr val="tx1"/>
                </a:solidFill>
                <a:effectLst/>
                <a:latin typeface="Söhne"/>
              </a:rPr>
              <a:t>Lost Update Problem</a:t>
            </a:r>
            <a:endParaRPr lang="en-US" altLang="zh-CN" sz="2000" b="0" i="0" dirty="0">
              <a:solidFill>
                <a:schemeClr val="tx1"/>
              </a:solidFill>
              <a:effectLst/>
              <a:latin typeface="Söhne"/>
            </a:endParaRPr>
          </a:p>
        </p:txBody>
      </p:sp>
      <p:pic>
        <p:nvPicPr>
          <p:cNvPr id="5" name="图片 4">
            <a:extLst>
              <a:ext uri="{FF2B5EF4-FFF2-40B4-BE49-F238E27FC236}">
                <a16:creationId xmlns:a16="http://schemas.microsoft.com/office/drawing/2014/main" id="{C53608B9-FF93-DE2F-266B-AFA3980DC4D0}"/>
              </a:ext>
            </a:extLst>
          </p:cNvPr>
          <p:cNvPicPr>
            <a:picLocks noChangeAspect="1"/>
          </p:cNvPicPr>
          <p:nvPr/>
        </p:nvPicPr>
        <p:blipFill>
          <a:blip r:embed="rId2"/>
          <a:stretch>
            <a:fillRect/>
          </a:stretch>
        </p:blipFill>
        <p:spPr>
          <a:xfrm>
            <a:off x="1162050" y="2633459"/>
            <a:ext cx="9867900" cy="3400425"/>
          </a:xfrm>
          <a:prstGeom prst="rect">
            <a:avLst/>
          </a:prstGeom>
        </p:spPr>
      </p:pic>
    </p:spTree>
    <p:extLst>
      <p:ext uri="{BB962C8B-B14F-4D97-AF65-F5344CB8AC3E}">
        <p14:creationId xmlns:p14="http://schemas.microsoft.com/office/powerpoint/2010/main" val="361434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94EC-E558-CD05-E164-241AF7BD878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8EA84F0-8B1F-3899-0B41-744FCE6FF8C1}"/>
              </a:ext>
            </a:extLst>
          </p:cNvPr>
          <p:cNvSpPr>
            <a:spLocks noGrp="1"/>
          </p:cNvSpPr>
          <p:nvPr>
            <p:ph idx="1"/>
          </p:nvPr>
        </p:nvSpPr>
        <p:spPr/>
        <p:txBody>
          <a:bodyPr>
            <a:normAutofit/>
          </a:bodyPr>
          <a:lstStyle/>
          <a:p>
            <a:pPr marL="0" indent="0" algn="l">
              <a:buNone/>
            </a:pPr>
            <a:r>
              <a:rPr lang="en-US" altLang="zh-CN" sz="2000" b="1" i="0" dirty="0">
                <a:solidFill>
                  <a:schemeClr val="tx1"/>
                </a:solidFill>
                <a:effectLst/>
                <a:latin typeface="Söhne"/>
              </a:rPr>
              <a:t>2. Temporary Update (or Dirty Read) Problem</a:t>
            </a:r>
            <a:endParaRPr lang="en-US" altLang="zh-CN" sz="2000" b="0" i="0" dirty="0">
              <a:solidFill>
                <a:schemeClr val="tx1"/>
              </a:solidFill>
              <a:effectLst/>
              <a:latin typeface="Söhne"/>
            </a:endParaRPr>
          </a:p>
        </p:txBody>
      </p:sp>
      <p:pic>
        <p:nvPicPr>
          <p:cNvPr id="5" name="图片 4">
            <a:extLst>
              <a:ext uri="{FF2B5EF4-FFF2-40B4-BE49-F238E27FC236}">
                <a16:creationId xmlns:a16="http://schemas.microsoft.com/office/drawing/2014/main" id="{F5641CFE-80DE-7BA2-F7BF-B56E1E4768C4}"/>
              </a:ext>
            </a:extLst>
          </p:cNvPr>
          <p:cNvPicPr>
            <a:picLocks noChangeAspect="1"/>
          </p:cNvPicPr>
          <p:nvPr/>
        </p:nvPicPr>
        <p:blipFill>
          <a:blip r:embed="rId2"/>
          <a:stretch>
            <a:fillRect/>
          </a:stretch>
        </p:blipFill>
        <p:spPr>
          <a:xfrm>
            <a:off x="2571750" y="2769749"/>
            <a:ext cx="7048500" cy="2952750"/>
          </a:xfrm>
          <a:prstGeom prst="rect">
            <a:avLst/>
          </a:prstGeom>
        </p:spPr>
      </p:pic>
    </p:spTree>
    <p:extLst>
      <p:ext uri="{BB962C8B-B14F-4D97-AF65-F5344CB8AC3E}">
        <p14:creationId xmlns:p14="http://schemas.microsoft.com/office/powerpoint/2010/main" val="303493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94EC-E558-CD05-E164-241AF7BD878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8EA84F0-8B1F-3899-0B41-744FCE6FF8C1}"/>
              </a:ext>
            </a:extLst>
          </p:cNvPr>
          <p:cNvSpPr>
            <a:spLocks noGrp="1"/>
          </p:cNvSpPr>
          <p:nvPr>
            <p:ph idx="1"/>
          </p:nvPr>
        </p:nvSpPr>
        <p:spPr/>
        <p:txBody>
          <a:bodyPr>
            <a:normAutofit/>
          </a:bodyPr>
          <a:lstStyle/>
          <a:p>
            <a:pPr marL="0" indent="0" algn="l">
              <a:buNone/>
            </a:pPr>
            <a:r>
              <a:rPr lang="en-US" altLang="zh-CN" sz="2000" b="1" i="0" dirty="0">
                <a:solidFill>
                  <a:schemeClr val="tx1"/>
                </a:solidFill>
                <a:effectLst/>
                <a:latin typeface="Söhne"/>
              </a:rPr>
              <a:t>3. The Incorrect Summary Problem</a:t>
            </a:r>
            <a:endParaRPr lang="en-US" altLang="zh-CN" sz="2000" b="0" i="0" dirty="0">
              <a:solidFill>
                <a:schemeClr val="tx1"/>
              </a:solidFill>
              <a:effectLst/>
              <a:latin typeface="Söhne"/>
            </a:endParaRPr>
          </a:p>
        </p:txBody>
      </p:sp>
      <p:pic>
        <p:nvPicPr>
          <p:cNvPr id="6" name="图片 5">
            <a:extLst>
              <a:ext uri="{FF2B5EF4-FFF2-40B4-BE49-F238E27FC236}">
                <a16:creationId xmlns:a16="http://schemas.microsoft.com/office/drawing/2014/main" id="{7E6575C5-1B2C-4085-8EC3-67EB063189B2}"/>
              </a:ext>
            </a:extLst>
          </p:cNvPr>
          <p:cNvPicPr>
            <a:picLocks noChangeAspect="1"/>
          </p:cNvPicPr>
          <p:nvPr/>
        </p:nvPicPr>
        <p:blipFill>
          <a:blip r:embed="rId2"/>
          <a:stretch>
            <a:fillRect/>
          </a:stretch>
        </p:blipFill>
        <p:spPr>
          <a:xfrm>
            <a:off x="2743200" y="2545970"/>
            <a:ext cx="7112641" cy="3866977"/>
          </a:xfrm>
          <a:prstGeom prst="rect">
            <a:avLst/>
          </a:prstGeom>
        </p:spPr>
      </p:pic>
    </p:spTree>
    <p:extLst>
      <p:ext uri="{BB962C8B-B14F-4D97-AF65-F5344CB8AC3E}">
        <p14:creationId xmlns:p14="http://schemas.microsoft.com/office/powerpoint/2010/main" val="266647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5C27-A067-7E2D-3983-09BA6839607D}"/>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56CD69CA-AA03-0268-F8B0-F3D74B9B37A5}"/>
              </a:ext>
            </a:extLst>
          </p:cNvPr>
          <p:cNvSpPr>
            <a:spLocks noGrp="1"/>
          </p:cNvSpPr>
          <p:nvPr>
            <p:ph idx="1"/>
          </p:nvPr>
        </p:nvSpPr>
        <p:spPr/>
        <p:txBody>
          <a:bodyPr/>
          <a:lstStyle/>
          <a:p>
            <a:pPr algn="l"/>
            <a:r>
              <a:rPr lang="en-US" altLang="zh-CN" b="1" i="0" dirty="0">
                <a:solidFill>
                  <a:schemeClr val="tx1"/>
                </a:solidFill>
                <a:effectLst/>
                <a:latin typeface="Söhne"/>
              </a:rPr>
              <a:t>Why is Recovery Needed?</a:t>
            </a:r>
          </a:p>
          <a:p>
            <a:endParaRPr lang="zh-CN" altLang="en-US" dirty="0">
              <a:solidFill>
                <a:schemeClr val="tx1"/>
              </a:solidFill>
            </a:endParaRPr>
          </a:p>
        </p:txBody>
      </p:sp>
    </p:spTree>
    <p:extLst>
      <p:ext uri="{BB962C8B-B14F-4D97-AF65-F5344CB8AC3E}">
        <p14:creationId xmlns:p14="http://schemas.microsoft.com/office/powerpoint/2010/main" val="145961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5C27-A067-7E2D-3983-09BA6839607D}"/>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56CD69CA-AA03-0268-F8B0-F3D74B9B37A5}"/>
              </a:ext>
            </a:extLst>
          </p:cNvPr>
          <p:cNvSpPr>
            <a:spLocks noGrp="1"/>
          </p:cNvSpPr>
          <p:nvPr>
            <p:ph idx="1"/>
          </p:nvPr>
        </p:nvSpPr>
        <p:spPr/>
        <p:txBody>
          <a:bodyPr/>
          <a:lstStyle/>
          <a:p>
            <a:pPr algn="l"/>
            <a:r>
              <a:rPr lang="en-US" altLang="zh-CN" b="1" i="0" dirty="0">
                <a:solidFill>
                  <a:schemeClr val="tx1"/>
                </a:solidFill>
                <a:effectLst/>
                <a:latin typeface="Söhne"/>
              </a:rPr>
              <a:t>Why is Recovery Needed?</a:t>
            </a:r>
          </a:p>
          <a:p>
            <a:pPr algn="l"/>
            <a:r>
              <a:rPr lang="en-US" altLang="zh-CN" b="0" i="0" dirty="0">
                <a:solidFill>
                  <a:schemeClr val="tx1"/>
                </a:solidFill>
                <a:effectLst/>
                <a:latin typeface="Söhne"/>
              </a:rPr>
              <a:t>Recovery mechanisms are essential to bring the database back to a consistent state after a failure. Failures can be due to various reasons like system crashes, hardware failures, or even software bugs. Without a recovery system in place, these failures can result in data loss or inconsistencies.</a:t>
            </a:r>
          </a:p>
          <a:p>
            <a:pPr algn="l"/>
            <a:r>
              <a:rPr lang="en-US" altLang="zh-CN" b="0" i="0" dirty="0">
                <a:solidFill>
                  <a:schemeClr val="tx1"/>
                </a:solidFill>
                <a:effectLst/>
                <a:latin typeface="Söhne"/>
              </a:rPr>
              <a:t>Types of Recovery Mechanisms:</a:t>
            </a:r>
          </a:p>
          <a:p>
            <a:pPr algn="l">
              <a:buFont typeface="+mj-lt"/>
              <a:buAutoNum type="arabicPeriod"/>
            </a:pPr>
            <a:r>
              <a:rPr lang="en-US" altLang="zh-CN" b="1" i="0" dirty="0">
                <a:solidFill>
                  <a:schemeClr val="tx1"/>
                </a:solidFill>
                <a:effectLst/>
                <a:latin typeface="Söhne"/>
              </a:rPr>
              <a:t>Immediate Update</a:t>
            </a:r>
            <a:r>
              <a:rPr lang="en-US" altLang="zh-CN" b="0" i="0" dirty="0">
                <a:solidFill>
                  <a:schemeClr val="tx1"/>
                </a:solidFill>
                <a:effectLst/>
                <a:latin typeface="Söhne"/>
              </a:rPr>
              <a:t>: Changes are written to disk before the transaction commits. This requires a "redo" and "undo" log to recover from failures.</a:t>
            </a:r>
          </a:p>
          <a:p>
            <a:pPr algn="l">
              <a:buFont typeface="+mj-lt"/>
              <a:buAutoNum type="arabicPeriod"/>
            </a:pPr>
            <a:r>
              <a:rPr lang="en-US" altLang="zh-CN" b="1" i="0" dirty="0">
                <a:solidFill>
                  <a:schemeClr val="tx1"/>
                </a:solidFill>
                <a:effectLst/>
                <a:latin typeface="Söhne"/>
              </a:rPr>
              <a:t>Deferred Update</a:t>
            </a:r>
            <a:r>
              <a:rPr lang="en-US" altLang="zh-CN" b="0" i="0" dirty="0">
                <a:solidFill>
                  <a:schemeClr val="tx1"/>
                </a:solidFill>
                <a:effectLst/>
                <a:latin typeface="Söhne"/>
              </a:rPr>
              <a:t>: Changes are only written to disk after the transaction reaches a commit point. In this case, only a "redo" log is required.</a:t>
            </a:r>
          </a:p>
          <a:p>
            <a:endParaRPr lang="zh-CN" altLang="en-US" dirty="0">
              <a:solidFill>
                <a:schemeClr val="tx1"/>
              </a:solidFill>
            </a:endParaRPr>
          </a:p>
        </p:txBody>
      </p:sp>
    </p:spTree>
    <p:extLst>
      <p:ext uri="{BB962C8B-B14F-4D97-AF65-F5344CB8AC3E}">
        <p14:creationId xmlns:p14="http://schemas.microsoft.com/office/powerpoint/2010/main" val="206112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DBE6-9C01-2F93-4931-8A2478DFEFA5}"/>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E1946CB5-727D-7C08-F280-CA728829B19E}"/>
              </a:ext>
            </a:extLst>
          </p:cNvPr>
          <p:cNvSpPr>
            <a:spLocks noGrp="1"/>
          </p:cNvSpPr>
          <p:nvPr>
            <p:ph idx="1"/>
          </p:nvPr>
        </p:nvSpPr>
        <p:spPr/>
        <p:txBody>
          <a:bodyPr/>
          <a:lstStyle/>
          <a:p>
            <a:r>
              <a:rPr lang="en-US" altLang="zh-CN" sz="1800" b="0" i="0" u="none" strike="noStrike" baseline="0" dirty="0">
                <a:solidFill>
                  <a:srgbClr val="000000"/>
                </a:solidFill>
                <a:latin typeface="Arial" panose="020B0604020202020204" pitchFamily="34" charset="0"/>
              </a:rPr>
              <a:t>What is the system log used for? What kind of information needs to be recorded in the system log? </a:t>
            </a:r>
          </a:p>
          <a:p>
            <a:endParaRPr lang="zh-CN" altLang="en-US" dirty="0"/>
          </a:p>
        </p:txBody>
      </p:sp>
    </p:spTree>
    <p:extLst>
      <p:ext uri="{BB962C8B-B14F-4D97-AF65-F5344CB8AC3E}">
        <p14:creationId xmlns:p14="http://schemas.microsoft.com/office/powerpoint/2010/main" val="380116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DBE6-9C01-2F93-4931-8A2478DFEFA5}"/>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E1946CB5-727D-7C08-F280-CA728829B19E}"/>
              </a:ext>
            </a:extLst>
          </p:cNvPr>
          <p:cNvSpPr>
            <a:spLocks noGrp="1"/>
          </p:cNvSpPr>
          <p:nvPr>
            <p:ph idx="1"/>
          </p:nvPr>
        </p:nvSpPr>
        <p:spPr/>
        <p:txBody>
          <a:bodyPr/>
          <a:lstStyle/>
          <a:p>
            <a:pPr algn="l"/>
            <a:r>
              <a:rPr lang="en-US" altLang="zh-CN" sz="1600" b="1" i="0" dirty="0">
                <a:solidFill>
                  <a:schemeClr val="tx1"/>
                </a:solidFill>
                <a:effectLst/>
                <a:latin typeface="Söhne"/>
              </a:rPr>
              <a:t>What is the System Log Used For?</a:t>
            </a:r>
          </a:p>
          <a:p>
            <a:pPr algn="l"/>
            <a:r>
              <a:rPr lang="en-US" altLang="zh-CN" sz="1600" b="0" i="0" dirty="0">
                <a:solidFill>
                  <a:schemeClr val="tx1"/>
                </a:solidFill>
                <a:effectLst/>
                <a:latin typeface="Söhne"/>
              </a:rPr>
              <a:t>A system log is used for recording events, transactions, and operations that occur within a database management system (DBMS) or any other software system. The primary purposes of a system log in the context of a database include:</a:t>
            </a:r>
          </a:p>
          <a:p>
            <a:pPr algn="l">
              <a:buFont typeface="+mj-lt"/>
              <a:buAutoNum type="arabicPeriod"/>
            </a:pPr>
            <a:r>
              <a:rPr lang="en-US" altLang="zh-CN" sz="1400" b="1" i="0" dirty="0">
                <a:solidFill>
                  <a:schemeClr val="tx1"/>
                </a:solidFill>
                <a:effectLst/>
                <a:latin typeface="Söhne"/>
              </a:rPr>
              <a:t>Audit Trail</a:t>
            </a:r>
            <a:r>
              <a:rPr lang="en-US" altLang="zh-CN" sz="1400" b="0" i="0" dirty="0">
                <a:solidFill>
                  <a:schemeClr val="tx1"/>
                </a:solidFill>
                <a:effectLst/>
                <a:latin typeface="Söhne"/>
              </a:rPr>
              <a:t>: To keep track of who did what and when, for accountability and security reasons.</a:t>
            </a:r>
          </a:p>
          <a:p>
            <a:pPr algn="l">
              <a:buFont typeface="+mj-lt"/>
              <a:buAutoNum type="arabicPeriod"/>
            </a:pPr>
            <a:r>
              <a:rPr lang="en-US" altLang="zh-CN" sz="1400" b="1" i="0" dirty="0">
                <a:solidFill>
                  <a:schemeClr val="tx1"/>
                </a:solidFill>
                <a:effectLst/>
                <a:latin typeface="Söhne"/>
              </a:rPr>
              <a:t>Debugging and Troubleshooting</a:t>
            </a:r>
            <a:r>
              <a:rPr lang="en-US" altLang="zh-CN" sz="1400" b="0" i="0" dirty="0">
                <a:solidFill>
                  <a:schemeClr val="tx1"/>
                </a:solidFill>
                <a:effectLst/>
                <a:latin typeface="Söhne"/>
              </a:rPr>
              <a:t>: To identify the source of errors or performance issues.</a:t>
            </a:r>
          </a:p>
          <a:p>
            <a:pPr algn="l">
              <a:buFont typeface="+mj-lt"/>
              <a:buAutoNum type="arabicPeriod"/>
            </a:pPr>
            <a:r>
              <a:rPr lang="en-US" altLang="zh-CN" sz="1400" b="1" i="0" dirty="0">
                <a:solidFill>
                  <a:schemeClr val="tx1"/>
                </a:solidFill>
                <a:effectLst/>
                <a:latin typeface="Söhne"/>
              </a:rPr>
              <a:t>Recovery</a:t>
            </a:r>
            <a:r>
              <a:rPr lang="en-US" altLang="zh-CN" sz="1400" b="0" i="0" dirty="0">
                <a:solidFill>
                  <a:schemeClr val="tx1"/>
                </a:solidFill>
                <a:effectLst/>
                <a:latin typeface="Söhne"/>
              </a:rPr>
              <a:t>: To restore the database to a consistent state after system failures, crashes, or errors.</a:t>
            </a:r>
          </a:p>
          <a:p>
            <a:pPr algn="l">
              <a:buFont typeface="+mj-lt"/>
              <a:buAutoNum type="arabicPeriod"/>
            </a:pPr>
            <a:r>
              <a:rPr lang="en-US" altLang="zh-CN" sz="1400" b="1" i="0" dirty="0">
                <a:solidFill>
                  <a:schemeClr val="tx1"/>
                </a:solidFill>
                <a:effectLst/>
                <a:latin typeface="Söhne"/>
              </a:rPr>
              <a:t>Concurrency Control</a:t>
            </a:r>
            <a:r>
              <a:rPr lang="en-US" altLang="zh-CN" sz="1400" b="0" i="0" dirty="0">
                <a:solidFill>
                  <a:schemeClr val="tx1"/>
                </a:solidFill>
                <a:effectLst/>
                <a:latin typeface="Söhne"/>
              </a:rPr>
              <a:t>: To help resolve conflicts between concurrent transactions.</a:t>
            </a:r>
          </a:p>
          <a:p>
            <a:pPr algn="l"/>
            <a:endParaRPr lang="en-US" altLang="zh-CN" sz="1600" b="0" i="0" dirty="0">
              <a:solidFill>
                <a:schemeClr val="tx1"/>
              </a:solidFill>
              <a:effectLst/>
              <a:latin typeface="Söhne"/>
            </a:endParaRPr>
          </a:p>
        </p:txBody>
      </p:sp>
    </p:spTree>
    <p:extLst>
      <p:ext uri="{BB962C8B-B14F-4D97-AF65-F5344CB8AC3E}">
        <p14:creationId xmlns:p14="http://schemas.microsoft.com/office/powerpoint/2010/main" val="322123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DE8-E4EF-BFFB-AC95-D292DE0C32BF}"/>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62342546-0446-4038-E238-1B4628BA8B1F}"/>
              </a:ext>
            </a:extLst>
          </p:cNvPr>
          <p:cNvSpPr>
            <a:spLocks noGrp="1"/>
          </p:cNvSpPr>
          <p:nvPr>
            <p:ph idx="1"/>
          </p:nvPr>
        </p:nvSpPr>
        <p:spPr/>
        <p:txBody>
          <a:bodyPr/>
          <a:lstStyle/>
          <a:p>
            <a:r>
              <a:rPr lang="en-US" altLang="zh-CN" sz="1800" b="0" i="0" u="none" strike="noStrike" baseline="0" dirty="0">
                <a:solidFill>
                  <a:srgbClr val="000000"/>
                </a:solidFill>
                <a:latin typeface="Arial" panose="020B0604020202020204" pitchFamily="34" charset="0"/>
              </a:rPr>
              <a:t>What is the purpose of indexing? </a:t>
            </a:r>
          </a:p>
          <a:p>
            <a:r>
              <a:rPr lang="en-US" altLang="zh-CN" sz="1800" b="0" i="0" u="none" strike="noStrike" baseline="0" dirty="0">
                <a:solidFill>
                  <a:srgbClr val="000000"/>
                </a:solidFill>
                <a:latin typeface="Arial" panose="020B0604020202020204" pitchFamily="34" charset="0"/>
              </a:rPr>
              <a:t>Define the following terms: indexing field, primary key field, clustering field, secondary key field, and block pointer, and use them to explain three types of indexes. </a:t>
            </a:r>
          </a:p>
          <a:p>
            <a:r>
              <a:rPr lang="en-US" altLang="zh-CN" sz="1800" b="0" i="0" u="none" strike="noStrike" baseline="0" dirty="0">
                <a:solidFill>
                  <a:srgbClr val="000000"/>
                </a:solidFill>
                <a:latin typeface="Arial" panose="020B0604020202020204" pitchFamily="34" charset="0"/>
              </a:rPr>
              <a:t>Why can we have at most one primary or clustering index on a file, but several secondary indexes? </a:t>
            </a:r>
            <a:endParaRPr lang="zh-CN" altLang="en-US" dirty="0"/>
          </a:p>
        </p:txBody>
      </p:sp>
    </p:spTree>
    <p:extLst>
      <p:ext uri="{BB962C8B-B14F-4D97-AF65-F5344CB8AC3E}">
        <p14:creationId xmlns:p14="http://schemas.microsoft.com/office/powerpoint/2010/main" val="2360217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DBE6-9C01-2F93-4931-8A2478DFEFA5}"/>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E1946CB5-727D-7C08-F280-CA728829B19E}"/>
              </a:ext>
            </a:extLst>
          </p:cNvPr>
          <p:cNvSpPr>
            <a:spLocks noGrp="1"/>
          </p:cNvSpPr>
          <p:nvPr>
            <p:ph idx="1"/>
          </p:nvPr>
        </p:nvSpPr>
        <p:spPr>
          <a:xfrm>
            <a:off x="1097280" y="1916482"/>
            <a:ext cx="10058400" cy="4553211"/>
          </a:xfrm>
        </p:spPr>
        <p:txBody>
          <a:bodyPr>
            <a:normAutofit fontScale="92500" lnSpcReduction="20000"/>
          </a:bodyPr>
          <a:lstStyle/>
          <a:p>
            <a:pPr algn="l"/>
            <a:r>
              <a:rPr lang="en-US" altLang="zh-CN" sz="1600" b="1" i="0" dirty="0">
                <a:solidFill>
                  <a:schemeClr val="tx1"/>
                </a:solidFill>
                <a:effectLst/>
                <a:latin typeface="Söhne"/>
              </a:rPr>
              <a:t>Kind of Information Recorded in the System Log</a:t>
            </a:r>
          </a:p>
          <a:p>
            <a:pPr algn="l"/>
            <a:r>
              <a:rPr lang="en-US" altLang="zh-CN" sz="1600" b="0" i="0" dirty="0">
                <a:solidFill>
                  <a:schemeClr val="tx1"/>
                </a:solidFill>
                <a:effectLst/>
                <a:latin typeface="Söhne"/>
              </a:rPr>
              <a:t>The type of information recorded in the system log can vary based on system configuration and needs, but generally, it includes:</a:t>
            </a:r>
          </a:p>
          <a:p>
            <a:pPr algn="l">
              <a:buFont typeface="+mj-lt"/>
              <a:buAutoNum type="arabicPeriod"/>
            </a:pPr>
            <a:r>
              <a:rPr lang="en-US" altLang="zh-CN" sz="1600" b="1" i="0" dirty="0">
                <a:solidFill>
                  <a:schemeClr val="tx1"/>
                </a:solidFill>
                <a:effectLst/>
                <a:latin typeface="Söhne"/>
              </a:rPr>
              <a:t>Transaction Identifiers</a:t>
            </a:r>
            <a:r>
              <a:rPr lang="en-US" altLang="zh-CN" sz="1600" b="0" i="0" dirty="0">
                <a:solidFill>
                  <a:schemeClr val="tx1"/>
                </a:solidFill>
                <a:effectLst/>
                <a:latin typeface="Söhne"/>
              </a:rPr>
              <a:t>: A unique ID to distinguish each transaction.</a:t>
            </a:r>
          </a:p>
          <a:p>
            <a:pPr algn="l">
              <a:buFont typeface="+mj-lt"/>
              <a:buAutoNum type="arabicPeriod"/>
            </a:pPr>
            <a:r>
              <a:rPr lang="en-US" altLang="zh-CN" sz="1600" b="1" i="0" dirty="0">
                <a:solidFill>
                  <a:schemeClr val="tx1"/>
                </a:solidFill>
                <a:effectLst/>
                <a:latin typeface="Söhne"/>
              </a:rPr>
              <a:t>Timestamps</a:t>
            </a:r>
            <a:r>
              <a:rPr lang="en-US" altLang="zh-CN" sz="1600" b="0" i="0" dirty="0">
                <a:solidFill>
                  <a:schemeClr val="tx1"/>
                </a:solidFill>
                <a:effectLst/>
                <a:latin typeface="Söhne"/>
              </a:rPr>
              <a:t>: When each transaction or operation occurred.</a:t>
            </a:r>
          </a:p>
          <a:p>
            <a:pPr algn="l">
              <a:buFont typeface="+mj-lt"/>
              <a:buAutoNum type="arabicPeriod"/>
            </a:pPr>
            <a:r>
              <a:rPr lang="en-US" altLang="zh-CN" sz="1600" b="1" i="0" dirty="0">
                <a:solidFill>
                  <a:schemeClr val="tx1"/>
                </a:solidFill>
                <a:effectLst/>
                <a:latin typeface="Söhne"/>
              </a:rPr>
              <a:t>Operation Type</a:t>
            </a:r>
            <a:r>
              <a:rPr lang="en-US" altLang="zh-CN" sz="1600" b="0" i="0" dirty="0">
                <a:solidFill>
                  <a:schemeClr val="tx1"/>
                </a:solidFill>
                <a:effectLst/>
                <a:latin typeface="Söhne"/>
              </a:rPr>
              <a:t>: What kind of operation was performed (e.g., read, write, update, delete).</a:t>
            </a:r>
          </a:p>
          <a:p>
            <a:pPr algn="l">
              <a:buFont typeface="+mj-lt"/>
              <a:buAutoNum type="arabicPeriod"/>
            </a:pPr>
            <a:r>
              <a:rPr lang="en-US" altLang="zh-CN" sz="1600" b="1" i="0" dirty="0">
                <a:solidFill>
                  <a:schemeClr val="tx1"/>
                </a:solidFill>
                <a:effectLst/>
                <a:latin typeface="Söhne"/>
              </a:rPr>
              <a:t>Data Items</a:t>
            </a:r>
            <a:r>
              <a:rPr lang="en-US" altLang="zh-CN" sz="1600" b="0" i="0" dirty="0">
                <a:solidFill>
                  <a:schemeClr val="tx1"/>
                </a:solidFill>
                <a:effectLst/>
                <a:latin typeface="Söhne"/>
              </a:rPr>
              <a:t>: Details of the data that was accessed or modified.</a:t>
            </a:r>
          </a:p>
          <a:p>
            <a:pPr algn="l">
              <a:buFont typeface="+mj-lt"/>
              <a:buAutoNum type="arabicPeriod"/>
            </a:pPr>
            <a:r>
              <a:rPr lang="en-US" altLang="zh-CN" sz="1600" b="1" i="0" dirty="0">
                <a:solidFill>
                  <a:schemeClr val="tx1"/>
                </a:solidFill>
                <a:effectLst/>
                <a:latin typeface="Söhne"/>
              </a:rPr>
              <a:t>User Information</a:t>
            </a:r>
            <a:r>
              <a:rPr lang="en-US" altLang="zh-CN" sz="1600" b="0" i="0" dirty="0">
                <a:solidFill>
                  <a:schemeClr val="tx1"/>
                </a:solidFill>
                <a:effectLst/>
                <a:latin typeface="Söhne"/>
              </a:rPr>
              <a:t>: Who initiated the transaction or operation.</a:t>
            </a:r>
          </a:p>
          <a:p>
            <a:pPr algn="l">
              <a:buFont typeface="+mj-lt"/>
              <a:buAutoNum type="arabicPeriod"/>
            </a:pPr>
            <a:r>
              <a:rPr lang="en-US" altLang="zh-CN" sz="1600" b="1" i="0" dirty="0">
                <a:solidFill>
                  <a:schemeClr val="tx1"/>
                </a:solidFill>
                <a:effectLst/>
                <a:latin typeface="Söhne"/>
              </a:rPr>
              <a:t>Before and After Images</a:t>
            </a:r>
            <a:r>
              <a:rPr lang="en-US" altLang="zh-CN" sz="1600" b="0" i="0" dirty="0">
                <a:solidFill>
                  <a:schemeClr val="tx1"/>
                </a:solidFill>
                <a:effectLst/>
                <a:latin typeface="Söhne"/>
              </a:rPr>
              <a:t>: The state of data before and after modification, useful for "undo" and "redo" operations during recovery.</a:t>
            </a:r>
          </a:p>
          <a:p>
            <a:pPr algn="l">
              <a:buFont typeface="+mj-lt"/>
              <a:buAutoNum type="arabicPeriod"/>
            </a:pPr>
            <a:r>
              <a:rPr lang="en-US" altLang="zh-CN" sz="1600" b="1" i="0" dirty="0">
                <a:solidFill>
                  <a:schemeClr val="tx1"/>
                </a:solidFill>
                <a:effectLst/>
                <a:latin typeface="Söhne"/>
              </a:rPr>
              <a:t>Commit/Rollback Flags</a:t>
            </a:r>
            <a:r>
              <a:rPr lang="en-US" altLang="zh-CN" sz="1600" b="0" i="0" dirty="0">
                <a:solidFill>
                  <a:schemeClr val="tx1"/>
                </a:solidFill>
                <a:effectLst/>
                <a:latin typeface="Söhne"/>
              </a:rPr>
              <a:t>: Indicators of whether a transaction has been committed or rolled back.</a:t>
            </a:r>
          </a:p>
          <a:p>
            <a:pPr algn="l">
              <a:buFont typeface="+mj-lt"/>
              <a:buAutoNum type="arabicPeriod"/>
            </a:pPr>
            <a:r>
              <a:rPr lang="en-US" altLang="zh-CN" sz="1600" b="1" i="0" dirty="0">
                <a:solidFill>
                  <a:schemeClr val="tx1"/>
                </a:solidFill>
                <a:effectLst/>
                <a:latin typeface="Söhne"/>
              </a:rPr>
              <a:t>Lock Information</a:t>
            </a:r>
            <a:r>
              <a:rPr lang="en-US" altLang="zh-CN" sz="1600" b="0" i="0" dirty="0">
                <a:solidFill>
                  <a:schemeClr val="tx1"/>
                </a:solidFill>
                <a:effectLst/>
                <a:latin typeface="Söhne"/>
              </a:rPr>
              <a:t>: Details of locks acquired or released, useful for concurrency control.</a:t>
            </a:r>
          </a:p>
          <a:p>
            <a:pPr algn="l">
              <a:buFont typeface="+mj-lt"/>
              <a:buAutoNum type="arabicPeriod"/>
            </a:pPr>
            <a:r>
              <a:rPr lang="en-US" altLang="zh-CN" sz="1600" b="1" i="0" dirty="0">
                <a:solidFill>
                  <a:schemeClr val="tx1"/>
                </a:solidFill>
                <a:effectLst/>
                <a:latin typeface="Söhne"/>
              </a:rPr>
              <a:t>Error Messages</a:t>
            </a:r>
            <a:r>
              <a:rPr lang="en-US" altLang="zh-CN" sz="1600" b="0" i="0" dirty="0">
                <a:solidFill>
                  <a:schemeClr val="tx1"/>
                </a:solidFill>
                <a:effectLst/>
                <a:latin typeface="Söhne"/>
              </a:rPr>
              <a:t>: Any errors or exceptions that occurred during the operation.</a:t>
            </a:r>
          </a:p>
        </p:txBody>
      </p:sp>
    </p:spTree>
    <p:extLst>
      <p:ext uri="{BB962C8B-B14F-4D97-AF65-F5344CB8AC3E}">
        <p14:creationId xmlns:p14="http://schemas.microsoft.com/office/powerpoint/2010/main" val="2898473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6E114-8DB2-9649-4909-AFEF5C77D74C}"/>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C67749E1-0B93-0FB8-1DA3-437C80FB511F}"/>
              </a:ext>
            </a:extLst>
          </p:cNvPr>
          <p:cNvSpPr>
            <a:spLocks noGrp="1"/>
          </p:cNvSpPr>
          <p:nvPr>
            <p:ph idx="1"/>
          </p:nvPr>
        </p:nvSpPr>
        <p:spPr/>
        <p:txBody>
          <a:bodyPr/>
          <a:lstStyle/>
          <a:p>
            <a:r>
              <a:rPr lang="en-US" altLang="zh-CN" dirty="0"/>
              <a:t>Discuss the atomicity, durability, isolation, and consistency preservation properties of a database transaction.</a:t>
            </a:r>
            <a:endParaRPr lang="zh-CN" altLang="en-US" dirty="0"/>
          </a:p>
        </p:txBody>
      </p:sp>
    </p:spTree>
    <p:extLst>
      <p:ext uri="{BB962C8B-B14F-4D97-AF65-F5344CB8AC3E}">
        <p14:creationId xmlns:p14="http://schemas.microsoft.com/office/powerpoint/2010/main" val="372905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6E114-8DB2-9649-4909-AFEF5C77D74C}"/>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C67749E1-0B93-0FB8-1DA3-437C80FB511F}"/>
              </a:ext>
            </a:extLst>
          </p:cNvPr>
          <p:cNvSpPr>
            <a:spLocks noGrp="1"/>
          </p:cNvSpPr>
          <p:nvPr>
            <p:ph idx="1"/>
          </p:nvPr>
        </p:nvSpPr>
        <p:spPr/>
        <p:txBody>
          <a:bodyPr/>
          <a:lstStyle/>
          <a:p>
            <a:r>
              <a:rPr lang="en-US" altLang="zh-CN" dirty="0"/>
              <a:t>Discuss the atomicity, durability, isolation, and consistency preservation properties of a database transaction.</a:t>
            </a:r>
            <a:endParaRPr lang="zh-CN" altLang="en-US" dirty="0"/>
          </a:p>
        </p:txBody>
      </p:sp>
      <p:pic>
        <p:nvPicPr>
          <p:cNvPr id="5" name="图片 4">
            <a:extLst>
              <a:ext uri="{FF2B5EF4-FFF2-40B4-BE49-F238E27FC236}">
                <a16:creationId xmlns:a16="http://schemas.microsoft.com/office/drawing/2014/main" id="{EABDB5A8-4A9C-166A-C22B-D27C976E175E}"/>
              </a:ext>
            </a:extLst>
          </p:cNvPr>
          <p:cNvPicPr>
            <a:picLocks noChangeAspect="1"/>
          </p:cNvPicPr>
          <p:nvPr/>
        </p:nvPicPr>
        <p:blipFill>
          <a:blip r:embed="rId2"/>
          <a:stretch>
            <a:fillRect/>
          </a:stretch>
        </p:blipFill>
        <p:spPr>
          <a:xfrm>
            <a:off x="1306830" y="3002067"/>
            <a:ext cx="9639300" cy="2867025"/>
          </a:xfrm>
          <a:prstGeom prst="rect">
            <a:avLst/>
          </a:prstGeom>
        </p:spPr>
      </p:pic>
    </p:spTree>
    <p:extLst>
      <p:ext uri="{BB962C8B-B14F-4D97-AF65-F5344CB8AC3E}">
        <p14:creationId xmlns:p14="http://schemas.microsoft.com/office/powerpoint/2010/main" val="200084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6E114-8DB2-9649-4909-AFEF5C77D74C}"/>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C67749E1-0B93-0FB8-1DA3-437C80FB511F}"/>
              </a:ext>
            </a:extLst>
          </p:cNvPr>
          <p:cNvSpPr>
            <a:spLocks noGrp="1"/>
          </p:cNvSpPr>
          <p:nvPr>
            <p:ph idx="1"/>
          </p:nvPr>
        </p:nvSpPr>
        <p:spPr/>
        <p:txBody>
          <a:bodyPr/>
          <a:lstStyle/>
          <a:p>
            <a:r>
              <a:rPr lang="en-US" altLang="zh-CN" dirty="0"/>
              <a:t>Discuss the atomicity, durability, isolation, and consistency preservation properties of a database transaction.</a:t>
            </a:r>
            <a:endParaRPr lang="zh-CN" altLang="en-US" dirty="0"/>
          </a:p>
        </p:txBody>
      </p:sp>
      <p:pic>
        <p:nvPicPr>
          <p:cNvPr id="5" name="图片 4">
            <a:extLst>
              <a:ext uri="{FF2B5EF4-FFF2-40B4-BE49-F238E27FC236}">
                <a16:creationId xmlns:a16="http://schemas.microsoft.com/office/drawing/2014/main" id="{32391250-4461-5985-63D2-5FA9F48ABEF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212076" y="2650275"/>
            <a:ext cx="5687641" cy="3358479"/>
          </a:xfrm>
          <a:prstGeom prst="rect">
            <a:avLst/>
          </a:prstGeom>
        </p:spPr>
      </p:pic>
    </p:spTree>
    <p:extLst>
      <p:ext uri="{BB962C8B-B14F-4D97-AF65-F5344CB8AC3E}">
        <p14:creationId xmlns:p14="http://schemas.microsoft.com/office/powerpoint/2010/main" val="73490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C157-C71F-4CCF-A76E-94DECCFF022A}"/>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7481D653-552F-3A5C-D58D-4E7CB39B7BCF}"/>
              </a:ext>
            </a:extLst>
          </p:cNvPr>
          <p:cNvSpPr>
            <a:spLocks noGrp="1"/>
          </p:cNvSpPr>
          <p:nvPr>
            <p:ph idx="1"/>
          </p:nvPr>
        </p:nvSpPr>
        <p:spPr/>
        <p:txBody>
          <a:bodyPr/>
          <a:lstStyle/>
          <a:p>
            <a:r>
              <a:rPr lang="en-US" altLang="zh-CN" sz="1800" b="0" i="0" u="none" strike="noStrike" baseline="0" dirty="0">
                <a:solidFill>
                  <a:srgbClr val="000000"/>
                </a:solidFill>
                <a:latin typeface="Arial" panose="020B0604020202020204" pitchFamily="34" charset="0"/>
              </a:rPr>
              <a:t>What is a serial schedule? What is a serializable schedule? Why is a serializable schedule considered correct? Show examples of a serializable schedule and a non-serializable schedule. </a:t>
            </a:r>
            <a:endParaRPr lang="zh-CN" altLang="en-US" dirty="0"/>
          </a:p>
        </p:txBody>
      </p:sp>
    </p:spTree>
    <p:extLst>
      <p:ext uri="{BB962C8B-B14F-4D97-AF65-F5344CB8AC3E}">
        <p14:creationId xmlns:p14="http://schemas.microsoft.com/office/powerpoint/2010/main" val="221649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C157-C71F-4CCF-A76E-94DECCFF022A}"/>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7481D653-552F-3A5C-D58D-4E7CB39B7BCF}"/>
              </a:ext>
            </a:extLst>
          </p:cNvPr>
          <p:cNvSpPr>
            <a:spLocks noGrp="1"/>
          </p:cNvSpPr>
          <p:nvPr>
            <p:ph idx="1"/>
          </p:nvPr>
        </p:nvSpPr>
        <p:spPr/>
        <p:txBody>
          <a:bodyPr>
            <a:normAutofit/>
          </a:bodyPr>
          <a:lstStyle/>
          <a:p>
            <a:pPr algn="l"/>
            <a:r>
              <a:rPr lang="en-US" altLang="zh-CN" sz="2000" b="1" i="0" dirty="0">
                <a:solidFill>
                  <a:schemeClr val="tx1"/>
                </a:solidFill>
                <a:effectLst/>
                <a:latin typeface="Söhne"/>
              </a:rPr>
              <a:t>What is a Serial Schedule?</a:t>
            </a:r>
          </a:p>
          <a:p>
            <a:pPr algn="l"/>
            <a:r>
              <a:rPr lang="en-US" altLang="zh-CN" sz="2000" b="0" i="0" dirty="0">
                <a:solidFill>
                  <a:schemeClr val="tx1"/>
                </a:solidFill>
                <a:effectLst/>
                <a:latin typeface="Söhne"/>
              </a:rPr>
              <a:t>A </a:t>
            </a:r>
            <a:r>
              <a:rPr lang="en-US" altLang="zh-CN" sz="2000" b="1" i="0" dirty="0">
                <a:solidFill>
                  <a:schemeClr val="tx1"/>
                </a:solidFill>
                <a:effectLst/>
                <a:latin typeface="Söhne"/>
              </a:rPr>
              <a:t>serial schedule</a:t>
            </a:r>
            <a:r>
              <a:rPr lang="en-US" altLang="zh-CN" sz="2000" b="0" i="0" dirty="0">
                <a:solidFill>
                  <a:schemeClr val="tx1"/>
                </a:solidFill>
                <a:effectLst/>
                <a:latin typeface="Söhne"/>
              </a:rPr>
              <a:t> is a sequence of transactions in a database where the operations of each transaction are executed consecutively without any overlap with operations from other transactions. In other words, one transaction must complete all its operations before the next transaction begins. Serial schedules are straightforward and naturally maintain database consistency but can be inefficient in multi-user environments because they don't exploit parallelism.</a:t>
            </a:r>
          </a:p>
        </p:txBody>
      </p:sp>
    </p:spTree>
    <p:extLst>
      <p:ext uri="{BB962C8B-B14F-4D97-AF65-F5344CB8AC3E}">
        <p14:creationId xmlns:p14="http://schemas.microsoft.com/office/powerpoint/2010/main" val="2108411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C157-C71F-4CCF-A76E-94DECCFF022A}"/>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7481D653-552F-3A5C-D58D-4E7CB39B7BCF}"/>
              </a:ext>
            </a:extLst>
          </p:cNvPr>
          <p:cNvSpPr>
            <a:spLocks noGrp="1"/>
          </p:cNvSpPr>
          <p:nvPr>
            <p:ph idx="1"/>
          </p:nvPr>
        </p:nvSpPr>
        <p:spPr/>
        <p:txBody>
          <a:bodyPr>
            <a:normAutofit/>
          </a:bodyPr>
          <a:lstStyle/>
          <a:p>
            <a:pPr algn="l"/>
            <a:r>
              <a:rPr lang="en-US" altLang="zh-CN" sz="1800" b="1" i="0" dirty="0">
                <a:solidFill>
                  <a:schemeClr val="tx1"/>
                </a:solidFill>
                <a:effectLst/>
                <a:latin typeface="Söhne"/>
              </a:rPr>
              <a:t>What is a Serializable Schedule?</a:t>
            </a:r>
          </a:p>
          <a:p>
            <a:pPr algn="l"/>
            <a:r>
              <a:rPr lang="en-US" altLang="zh-CN" sz="1800" b="0" i="0" dirty="0">
                <a:solidFill>
                  <a:schemeClr val="tx1"/>
                </a:solidFill>
                <a:effectLst/>
                <a:latin typeface="Söhne"/>
              </a:rPr>
              <a:t>A </a:t>
            </a:r>
            <a:r>
              <a:rPr lang="en-US" altLang="zh-CN" sz="1800" b="1" i="0" dirty="0">
                <a:solidFill>
                  <a:schemeClr val="tx1"/>
                </a:solidFill>
                <a:effectLst/>
                <a:latin typeface="Söhne"/>
              </a:rPr>
              <a:t>serializable schedule</a:t>
            </a:r>
            <a:r>
              <a:rPr lang="en-US" altLang="zh-CN" sz="1800" b="0" i="0" dirty="0">
                <a:solidFill>
                  <a:schemeClr val="tx1"/>
                </a:solidFill>
                <a:effectLst/>
                <a:latin typeface="Söhne"/>
              </a:rPr>
              <a:t> is a schedule where transactions can have interleaved operations but the outcome (or effect on the database) is the same as if the transactions were executed in some serial order. Serializable schedules are important because they maintain the database's consistency while allowing for more efficient concurrent transaction execution.</a:t>
            </a:r>
          </a:p>
          <a:p>
            <a:pPr algn="l"/>
            <a:r>
              <a:rPr lang="en-US" altLang="zh-CN" sz="1800" b="1" i="0" dirty="0">
                <a:solidFill>
                  <a:schemeClr val="tx1"/>
                </a:solidFill>
                <a:effectLst/>
                <a:latin typeface="Söhne"/>
              </a:rPr>
              <a:t>Why is a Serializable Schedule Considered Correct?</a:t>
            </a:r>
          </a:p>
          <a:p>
            <a:pPr algn="l"/>
            <a:r>
              <a:rPr lang="en-US" altLang="zh-CN" sz="1800" b="0" i="0" dirty="0">
                <a:solidFill>
                  <a:schemeClr val="tx1"/>
                </a:solidFill>
                <a:effectLst/>
                <a:latin typeface="Söhne"/>
              </a:rPr>
              <a:t>A serializable schedule is considered correct because it preserves the consistency of the database, just like a serial schedule. However, it allows for concurrent execution of transactions, thereby increasing system throughput and reducing wait times.</a:t>
            </a:r>
          </a:p>
        </p:txBody>
      </p:sp>
    </p:spTree>
    <p:extLst>
      <p:ext uri="{BB962C8B-B14F-4D97-AF65-F5344CB8AC3E}">
        <p14:creationId xmlns:p14="http://schemas.microsoft.com/office/powerpoint/2010/main" val="2078566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C157-C71F-4CCF-A76E-94DECCFF022A}"/>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7481D653-552F-3A5C-D58D-4E7CB39B7BCF}"/>
              </a:ext>
            </a:extLst>
          </p:cNvPr>
          <p:cNvSpPr>
            <a:spLocks noGrp="1"/>
          </p:cNvSpPr>
          <p:nvPr>
            <p:ph idx="1"/>
          </p:nvPr>
        </p:nvSpPr>
        <p:spPr/>
        <p:txBody>
          <a:bodyPr>
            <a:normAutofit/>
          </a:bodyPr>
          <a:lstStyle/>
          <a:p>
            <a:pPr algn="l"/>
            <a:r>
              <a:rPr lang="en-US" altLang="zh-CN" sz="1600" b="1" i="0" dirty="0">
                <a:solidFill>
                  <a:schemeClr val="tx1"/>
                </a:solidFill>
                <a:effectLst/>
                <a:latin typeface="Söhne"/>
              </a:rPr>
              <a:t>Serializable Schedule</a:t>
            </a:r>
          </a:p>
          <a:p>
            <a:pPr algn="l"/>
            <a:r>
              <a:rPr lang="en-US" altLang="zh-CN" sz="1600" i="0" dirty="0">
                <a:solidFill>
                  <a:schemeClr val="tx1"/>
                </a:solidFill>
                <a:effectLst/>
                <a:latin typeface="Söhne"/>
              </a:rPr>
              <a:t>Let's consider two transactions T1 and T2:</a:t>
            </a:r>
          </a:p>
          <a:p>
            <a:pPr algn="l"/>
            <a:r>
              <a:rPr lang="en-US" altLang="zh-CN" sz="1600" i="0" dirty="0">
                <a:solidFill>
                  <a:schemeClr val="tx1"/>
                </a:solidFill>
                <a:effectLst/>
                <a:latin typeface="Söhne"/>
              </a:rPr>
              <a:t>T1: READ(A); A = A - 50; WRITE(A);</a:t>
            </a:r>
          </a:p>
          <a:p>
            <a:pPr algn="l"/>
            <a:r>
              <a:rPr lang="en-US" altLang="zh-CN" sz="1600" i="0" dirty="0">
                <a:solidFill>
                  <a:schemeClr val="tx1"/>
                </a:solidFill>
                <a:effectLst/>
                <a:latin typeface="Söhne"/>
              </a:rPr>
              <a:t>T2: READ(A); A = A * 1.1; WRITE(A);</a:t>
            </a:r>
          </a:p>
        </p:txBody>
      </p:sp>
    </p:spTree>
    <p:extLst>
      <p:ext uri="{BB962C8B-B14F-4D97-AF65-F5344CB8AC3E}">
        <p14:creationId xmlns:p14="http://schemas.microsoft.com/office/powerpoint/2010/main" val="2886100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C157-C71F-4CCF-A76E-94DECCFF022A}"/>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7481D653-552F-3A5C-D58D-4E7CB39B7BCF}"/>
              </a:ext>
            </a:extLst>
          </p:cNvPr>
          <p:cNvSpPr>
            <a:spLocks noGrp="1"/>
          </p:cNvSpPr>
          <p:nvPr>
            <p:ph idx="1"/>
          </p:nvPr>
        </p:nvSpPr>
        <p:spPr/>
        <p:txBody>
          <a:bodyPr>
            <a:normAutofit/>
          </a:bodyPr>
          <a:lstStyle/>
          <a:p>
            <a:pPr algn="l"/>
            <a:r>
              <a:rPr lang="en-US" altLang="zh-CN" sz="1600" b="1" i="0" dirty="0">
                <a:solidFill>
                  <a:schemeClr val="tx1"/>
                </a:solidFill>
                <a:effectLst/>
                <a:latin typeface="Söhne"/>
              </a:rPr>
              <a:t>Serializable Schedule</a:t>
            </a:r>
          </a:p>
          <a:p>
            <a:pPr algn="l"/>
            <a:r>
              <a:rPr lang="en-US" altLang="zh-CN" sz="1600" i="0" dirty="0">
                <a:solidFill>
                  <a:schemeClr val="tx1"/>
                </a:solidFill>
                <a:effectLst/>
                <a:latin typeface="Söhne"/>
              </a:rPr>
              <a:t>Let's consider two transactions T1 and T2:</a:t>
            </a:r>
          </a:p>
          <a:p>
            <a:pPr algn="l"/>
            <a:r>
              <a:rPr lang="en-US" altLang="zh-CN" sz="1600" i="0" dirty="0">
                <a:solidFill>
                  <a:schemeClr val="tx1"/>
                </a:solidFill>
                <a:effectLst/>
                <a:latin typeface="Söhne"/>
              </a:rPr>
              <a:t>T1: READ(A); A = A - 50; WRITE(A);</a:t>
            </a:r>
          </a:p>
          <a:p>
            <a:pPr algn="l"/>
            <a:r>
              <a:rPr lang="en-US" altLang="zh-CN" sz="1600" i="0" dirty="0">
                <a:solidFill>
                  <a:schemeClr val="tx1"/>
                </a:solidFill>
                <a:effectLst/>
                <a:latin typeface="Söhne"/>
              </a:rPr>
              <a:t>T2: READ(A); A = A * 1.1; WRITE(A);</a:t>
            </a:r>
          </a:p>
          <a:p>
            <a:pPr algn="l"/>
            <a:r>
              <a:rPr lang="en-US" altLang="zh-CN" sz="1600" i="0" dirty="0">
                <a:solidFill>
                  <a:schemeClr val="tx1"/>
                </a:solidFill>
                <a:effectLst/>
                <a:latin typeface="Söhne"/>
              </a:rPr>
              <a:t>A serializable schedule could be:</a:t>
            </a:r>
          </a:p>
          <a:p>
            <a:pPr algn="l"/>
            <a:r>
              <a:rPr lang="en-US" altLang="zh-CN" sz="1600" i="0" dirty="0">
                <a:solidFill>
                  <a:schemeClr val="tx1"/>
                </a:solidFill>
                <a:effectLst/>
                <a:latin typeface="Söhne"/>
              </a:rPr>
              <a:t>READ(A) [T1], A=A-50 [T1], WRITE(A) [T1], READ(A) [T2], A=A*1.1 [T2], WRITE(A) [T2]</a:t>
            </a:r>
          </a:p>
          <a:p>
            <a:pPr algn="l"/>
            <a:endParaRPr lang="en-US" altLang="zh-CN" sz="1600" i="0" dirty="0">
              <a:solidFill>
                <a:schemeClr val="tx1"/>
              </a:solidFill>
              <a:effectLst/>
              <a:latin typeface="Söhne"/>
            </a:endParaRPr>
          </a:p>
          <a:p>
            <a:pPr algn="l"/>
            <a:r>
              <a:rPr lang="en-US" altLang="zh-CN" sz="1600" i="0" dirty="0">
                <a:solidFill>
                  <a:schemeClr val="tx1"/>
                </a:solidFill>
                <a:effectLst/>
                <a:latin typeface="Söhne"/>
              </a:rPr>
              <a:t>This is serializable because it's equivalent to the transactions being executed in the order T1, then T2 (or vice versa), both of which are serial schedules.</a:t>
            </a:r>
          </a:p>
        </p:txBody>
      </p:sp>
    </p:spTree>
    <p:extLst>
      <p:ext uri="{BB962C8B-B14F-4D97-AF65-F5344CB8AC3E}">
        <p14:creationId xmlns:p14="http://schemas.microsoft.com/office/powerpoint/2010/main" val="2244564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C157-C71F-4CCF-A76E-94DECCFF022A}"/>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7481D653-552F-3A5C-D58D-4E7CB39B7BCF}"/>
              </a:ext>
            </a:extLst>
          </p:cNvPr>
          <p:cNvSpPr>
            <a:spLocks noGrp="1"/>
          </p:cNvSpPr>
          <p:nvPr>
            <p:ph idx="1"/>
          </p:nvPr>
        </p:nvSpPr>
        <p:spPr/>
        <p:txBody>
          <a:bodyPr>
            <a:normAutofit fontScale="92500"/>
          </a:bodyPr>
          <a:lstStyle/>
          <a:p>
            <a:pPr algn="l"/>
            <a:r>
              <a:rPr lang="en-US" altLang="zh-CN" sz="2000" i="0" dirty="0">
                <a:solidFill>
                  <a:schemeClr val="tx1"/>
                </a:solidFill>
                <a:effectLst/>
                <a:latin typeface="Söhne"/>
              </a:rPr>
              <a:t>Non-Serializable Schedule</a:t>
            </a:r>
          </a:p>
          <a:p>
            <a:pPr algn="l"/>
            <a:r>
              <a:rPr lang="en-US" altLang="zh-CN" sz="2000" i="0" dirty="0">
                <a:solidFill>
                  <a:schemeClr val="tx1"/>
                </a:solidFill>
                <a:effectLst/>
                <a:latin typeface="Söhne"/>
              </a:rPr>
              <a:t>Consider the same transactions T1 and T2:</a:t>
            </a:r>
          </a:p>
          <a:p>
            <a:pPr algn="l"/>
            <a:r>
              <a:rPr lang="en-US" altLang="zh-CN" sz="2000" i="0" dirty="0">
                <a:solidFill>
                  <a:schemeClr val="tx1"/>
                </a:solidFill>
                <a:effectLst/>
                <a:latin typeface="Söhne"/>
              </a:rPr>
              <a:t>T1: READ(A); A = A - 50; WRITE(A);</a:t>
            </a:r>
          </a:p>
          <a:p>
            <a:pPr algn="l"/>
            <a:r>
              <a:rPr lang="en-US" altLang="zh-CN" sz="2000" i="0" dirty="0">
                <a:solidFill>
                  <a:schemeClr val="tx1"/>
                </a:solidFill>
                <a:effectLst/>
                <a:latin typeface="Söhne"/>
              </a:rPr>
              <a:t>T2: READ(A); A = A * 1.1; WRITE(A);</a:t>
            </a:r>
          </a:p>
          <a:p>
            <a:pPr algn="l"/>
            <a:r>
              <a:rPr lang="en-US" altLang="zh-CN" sz="2000" i="0" dirty="0">
                <a:solidFill>
                  <a:schemeClr val="tx1"/>
                </a:solidFill>
                <a:effectLst/>
                <a:latin typeface="Söhne"/>
              </a:rPr>
              <a:t>A non-serializable schedule could be:</a:t>
            </a:r>
          </a:p>
          <a:p>
            <a:pPr algn="l"/>
            <a:r>
              <a:rPr lang="en-US" altLang="zh-CN" sz="2000" i="0" dirty="0">
                <a:solidFill>
                  <a:schemeClr val="tx1"/>
                </a:solidFill>
                <a:effectLst/>
                <a:latin typeface="Söhne"/>
              </a:rPr>
              <a:t>READ(A) [T1], READ(A) [T2], A=A-50 [T1], A=A*1.1 [T2], WRITE(A) [T2], WRITE(A) [T1]</a:t>
            </a:r>
          </a:p>
          <a:p>
            <a:pPr algn="l"/>
            <a:r>
              <a:rPr lang="en-US" altLang="zh-CN" sz="2000" i="0" dirty="0">
                <a:solidFill>
                  <a:schemeClr val="tx1"/>
                </a:solidFill>
                <a:effectLst/>
                <a:latin typeface="Söhne"/>
              </a:rPr>
              <a:t>This is non-serializable because the interleaving produces a result that is not equivalent to any serial execution of T1 and T2. The operations from T2 use stale data and overwrite the changes made by T1.</a:t>
            </a:r>
          </a:p>
        </p:txBody>
      </p:sp>
    </p:spTree>
    <p:extLst>
      <p:ext uri="{BB962C8B-B14F-4D97-AF65-F5344CB8AC3E}">
        <p14:creationId xmlns:p14="http://schemas.microsoft.com/office/powerpoint/2010/main" val="28085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99457F7-9195-957B-7C77-101D979FBEA7}"/>
              </a:ext>
            </a:extLst>
          </p:cNvPr>
          <p:cNvSpPr>
            <a:spLocks noGrp="1"/>
          </p:cNvSpPr>
          <p:nvPr>
            <p:ph type="title"/>
          </p:nvPr>
        </p:nvSpPr>
        <p:spPr>
          <a:xfrm>
            <a:off x="1097280" y="286603"/>
            <a:ext cx="10058400" cy="1450757"/>
          </a:xfrm>
        </p:spPr>
        <p:txBody>
          <a:bodyPr/>
          <a:lstStyle/>
          <a:p>
            <a:endParaRPr lang="en-US"/>
          </a:p>
        </p:txBody>
      </p:sp>
      <p:pic>
        <p:nvPicPr>
          <p:cNvPr id="7" name="内容占位符 6">
            <a:extLst>
              <a:ext uri="{FF2B5EF4-FFF2-40B4-BE49-F238E27FC236}">
                <a16:creationId xmlns:a16="http://schemas.microsoft.com/office/drawing/2014/main" id="{CCD6584D-14ED-54C2-A1A9-B9A6AE72C936}"/>
              </a:ext>
            </a:extLst>
          </p:cNvPr>
          <p:cNvPicPr>
            <a:picLocks noGrp="1" noChangeAspect="1"/>
          </p:cNvPicPr>
          <p:nvPr>
            <p:ph idx="1"/>
          </p:nvPr>
        </p:nvPicPr>
        <p:blipFill>
          <a:blip r:embed="rId2"/>
          <a:stretch>
            <a:fillRect/>
          </a:stretch>
        </p:blipFill>
        <p:spPr>
          <a:xfrm>
            <a:off x="3298743" y="2108201"/>
            <a:ext cx="5655474" cy="3760891"/>
          </a:xfrm>
          <a:noFill/>
        </p:spPr>
      </p:pic>
    </p:spTree>
    <p:extLst>
      <p:ext uri="{BB962C8B-B14F-4D97-AF65-F5344CB8AC3E}">
        <p14:creationId xmlns:p14="http://schemas.microsoft.com/office/powerpoint/2010/main" val="1925318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3805-3339-4342-2424-6D015E06F113}"/>
              </a:ext>
            </a:extLst>
          </p:cNvPr>
          <p:cNvSpPr>
            <a:spLocks noGrp="1"/>
          </p:cNvSpPr>
          <p:nvPr>
            <p:ph type="title"/>
          </p:nvPr>
        </p:nvSpPr>
        <p:spPr/>
        <p:txBody>
          <a:bodyPr/>
          <a:lstStyle/>
          <a:p>
            <a:r>
              <a:rPr lang="en-US" altLang="zh-CN" dirty="0"/>
              <a:t>Topic 6</a:t>
            </a:r>
            <a:endParaRPr lang="zh-CN" altLang="en-US" dirty="0"/>
          </a:p>
        </p:txBody>
      </p:sp>
      <p:sp>
        <p:nvSpPr>
          <p:cNvPr id="3" name="Content Placeholder 2">
            <a:extLst>
              <a:ext uri="{FF2B5EF4-FFF2-40B4-BE49-F238E27FC236}">
                <a16:creationId xmlns:a16="http://schemas.microsoft.com/office/drawing/2014/main" id="{29367CED-5157-54C6-5C80-DB76F41ED1C7}"/>
              </a:ext>
            </a:extLst>
          </p:cNvPr>
          <p:cNvSpPr>
            <a:spLocks noGrp="1"/>
          </p:cNvSpPr>
          <p:nvPr>
            <p:ph idx="1"/>
          </p:nvPr>
        </p:nvSpPr>
        <p:spPr/>
        <p:txBody>
          <a:bodyPr/>
          <a:lstStyle/>
          <a:p>
            <a:r>
              <a:rPr lang="en-US" altLang="zh-CN" sz="1800" b="0" i="0" u="none" strike="noStrike" baseline="0" dirty="0">
                <a:solidFill>
                  <a:srgbClr val="000000"/>
                </a:solidFill>
                <a:latin typeface="Arial" panose="020B0604020202020204" pitchFamily="34" charset="0"/>
              </a:rPr>
              <a:t> For the following schedules which involve three transactions (where </a:t>
            </a:r>
            <a:r>
              <a:rPr lang="en-US" altLang="zh-CN" sz="1800" b="0" i="0" u="none" strike="noStrike" baseline="0" dirty="0" err="1">
                <a:solidFill>
                  <a:srgbClr val="000000"/>
                </a:solidFill>
                <a:latin typeface="Arial" panose="020B0604020202020204" pitchFamily="34" charset="0"/>
              </a:rPr>
              <a:t>ri</a:t>
            </a:r>
            <a:r>
              <a:rPr lang="en-US" altLang="zh-CN" sz="1800" b="0" i="0" u="none" strike="noStrike" baseline="0" dirty="0">
                <a:solidFill>
                  <a:srgbClr val="000000"/>
                </a:solidFill>
                <a:latin typeface="Arial" panose="020B0604020202020204" pitchFamily="34" charset="0"/>
              </a:rPr>
              <a:t>(x) means that transaction </a:t>
            </a:r>
            <a:r>
              <a:rPr lang="en-US" altLang="zh-CN" sz="1800" b="0" i="0" u="none" strike="noStrike" baseline="0" dirty="0" err="1">
                <a:solidFill>
                  <a:srgbClr val="000000"/>
                </a:solidFill>
                <a:latin typeface="Arial" panose="020B0604020202020204" pitchFamily="34" charset="0"/>
              </a:rPr>
              <a:t>i</a:t>
            </a:r>
            <a:r>
              <a:rPr lang="en-US" altLang="zh-CN" sz="1800" b="0" i="0" u="none" strike="noStrike" baseline="0" dirty="0">
                <a:solidFill>
                  <a:srgbClr val="000000"/>
                </a:solidFill>
                <a:latin typeface="Arial" panose="020B0604020202020204" pitchFamily="34" charset="0"/>
              </a:rPr>
              <a:t> reads item x, </a:t>
            </a:r>
            <a:r>
              <a:rPr lang="en-US" altLang="zh-CN" sz="1800" b="0" i="0" u="none" strike="noStrike" baseline="0" dirty="0" err="1">
                <a:solidFill>
                  <a:srgbClr val="000000"/>
                </a:solidFill>
                <a:latin typeface="Arial" panose="020B0604020202020204" pitchFamily="34" charset="0"/>
              </a:rPr>
              <a:t>wi</a:t>
            </a:r>
            <a:r>
              <a:rPr lang="en-US" altLang="zh-CN" sz="1800" b="0" i="0" u="none" strike="noStrike" baseline="0" dirty="0">
                <a:solidFill>
                  <a:srgbClr val="000000"/>
                </a:solidFill>
                <a:latin typeface="Arial" panose="020B0604020202020204" pitchFamily="34" charset="0"/>
              </a:rPr>
              <a:t>(x) means that transaction </a:t>
            </a:r>
            <a:r>
              <a:rPr lang="en-US" altLang="zh-CN" sz="1800" b="0" i="0" u="none" strike="noStrike" baseline="0" dirty="0" err="1">
                <a:solidFill>
                  <a:srgbClr val="000000"/>
                </a:solidFill>
                <a:latin typeface="Arial" panose="020B0604020202020204" pitchFamily="34" charset="0"/>
              </a:rPr>
              <a:t>i</a:t>
            </a:r>
            <a:r>
              <a:rPr lang="en-US" altLang="zh-CN" sz="1800" b="0" i="0" u="none" strike="noStrike" baseline="0" dirty="0">
                <a:solidFill>
                  <a:srgbClr val="000000"/>
                </a:solidFill>
                <a:latin typeface="Arial" panose="020B0604020202020204" pitchFamily="34" charset="0"/>
              </a:rPr>
              <a:t> writes item x, and ci means that transaction </a:t>
            </a:r>
            <a:r>
              <a:rPr lang="en-US" altLang="zh-CN" sz="1800" b="0" i="0" u="none" strike="noStrike" baseline="0" dirty="0" err="1">
                <a:solidFill>
                  <a:srgbClr val="000000"/>
                </a:solidFill>
                <a:latin typeface="Arial" panose="020B0604020202020204" pitchFamily="34" charset="0"/>
              </a:rPr>
              <a:t>i</a:t>
            </a:r>
            <a:r>
              <a:rPr lang="en-US" altLang="zh-CN" sz="1800" b="0" i="0" u="none" strike="noStrike" baseline="0" dirty="0">
                <a:solidFill>
                  <a:srgbClr val="000000"/>
                </a:solidFill>
                <a:latin typeface="Arial" panose="020B0604020202020204" pitchFamily="34" charset="0"/>
              </a:rPr>
              <a:t> commits), check the serializability of these schedules and explain the reason. </a:t>
            </a:r>
          </a:p>
          <a:p>
            <a:r>
              <a:rPr lang="pt-BR" altLang="zh-CN" sz="1800" b="0" i="0" u="none" strike="noStrike" baseline="0" dirty="0">
                <a:solidFill>
                  <a:srgbClr val="000000"/>
                </a:solidFill>
                <a:latin typeface="Arial" panose="020B0604020202020204" pitchFamily="34" charset="0"/>
              </a:rPr>
              <a:t>(1) r1(x), r2(x), w1(x), r1(y), r3(z), r2(y), c1, r3(x), w3(x), r2(z), c2, r3(y), c3 </a:t>
            </a:r>
          </a:p>
          <a:p>
            <a:r>
              <a:rPr lang="pt-BR" altLang="zh-CN" sz="1800" b="0" i="0" u="none" strike="noStrike" baseline="0" dirty="0">
                <a:solidFill>
                  <a:srgbClr val="000000"/>
                </a:solidFill>
                <a:latin typeface="Arial" panose="020B0604020202020204" pitchFamily="34" charset="0"/>
              </a:rPr>
              <a:t>(2) r1(x), r2(x), w2(x), r2(y), r3(z), r1(y), r3(x), w1(y), r2(z), c1, c2, r3(y), c3 </a:t>
            </a:r>
            <a:endParaRPr lang="zh-CN" altLang="en-US" dirty="0"/>
          </a:p>
        </p:txBody>
      </p:sp>
    </p:spTree>
    <p:extLst>
      <p:ext uri="{BB962C8B-B14F-4D97-AF65-F5344CB8AC3E}">
        <p14:creationId xmlns:p14="http://schemas.microsoft.com/office/powerpoint/2010/main" val="1639911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EF99-E3E1-A5ED-7A39-E7762F3AA283}"/>
              </a:ext>
            </a:extLst>
          </p:cNvPr>
          <p:cNvSpPr>
            <a:spLocks noGrp="1"/>
          </p:cNvSpPr>
          <p:nvPr>
            <p:ph type="title"/>
          </p:nvPr>
        </p:nvSpPr>
        <p:spPr/>
        <p:txBody>
          <a:bodyPr/>
          <a:lstStyle/>
          <a:p>
            <a:r>
              <a:rPr lang="en-US" altLang="zh-CN" dirty="0"/>
              <a:t>Topic 6</a:t>
            </a:r>
            <a:endParaRPr lang="zh-CN" altLang="en-US" dirty="0"/>
          </a:p>
        </p:txBody>
      </p:sp>
      <p:sp>
        <p:nvSpPr>
          <p:cNvPr id="3" name="Content Placeholder 2">
            <a:extLst>
              <a:ext uri="{FF2B5EF4-FFF2-40B4-BE49-F238E27FC236}">
                <a16:creationId xmlns:a16="http://schemas.microsoft.com/office/drawing/2014/main" id="{CF10788E-C679-B849-47DD-4CA4F9E1DE53}"/>
              </a:ext>
            </a:extLst>
          </p:cNvPr>
          <p:cNvSpPr>
            <a:spLocks noGrp="1"/>
          </p:cNvSpPr>
          <p:nvPr>
            <p:ph idx="1"/>
          </p:nvPr>
        </p:nvSpPr>
        <p:spPr/>
        <p:txBody>
          <a:bodyPr/>
          <a:lstStyle/>
          <a:p>
            <a:r>
              <a:rPr lang="en-US" altLang="zh-CN" b="0" i="0" dirty="0">
                <a:solidFill>
                  <a:schemeClr val="tx1"/>
                </a:solidFill>
                <a:effectLst/>
                <a:latin typeface="Söhne"/>
              </a:rPr>
              <a:t>To check the serializability of schedules, one common approach is to construct a precedence graph (also called a serializability graph). The vertices represent transactions, and a directed edge from Ti to </a:t>
            </a:r>
            <a:r>
              <a:rPr lang="en-US" altLang="zh-CN" b="0" i="0" dirty="0" err="1">
                <a:solidFill>
                  <a:schemeClr val="tx1"/>
                </a:solidFill>
                <a:effectLst/>
                <a:latin typeface="Söhne"/>
              </a:rPr>
              <a:t>Tj</a:t>
            </a:r>
            <a:r>
              <a:rPr lang="en-US" altLang="zh-CN" b="0" i="0" dirty="0">
                <a:solidFill>
                  <a:schemeClr val="tx1"/>
                </a:solidFill>
                <a:effectLst/>
                <a:latin typeface="Söhne"/>
              </a:rPr>
              <a:t> means that Ti must be executed before </a:t>
            </a:r>
            <a:r>
              <a:rPr lang="en-US" altLang="zh-CN" b="0" i="0" dirty="0" err="1">
                <a:solidFill>
                  <a:schemeClr val="tx1"/>
                </a:solidFill>
                <a:effectLst/>
                <a:latin typeface="Söhne"/>
              </a:rPr>
              <a:t>Tj</a:t>
            </a:r>
            <a:r>
              <a:rPr lang="en-US" altLang="zh-CN" b="0" i="0" dirty="0">
                <a:solidFill>
                  <a:schemeClr val="tx1"/>
                </a:solidFill>
                <a:effectLst/>
                <a:latin typeface="Söhne"/>
              </a:rPr>
              <a:t> to preserve the consistency of the database.</a:t>
            </a:r>
            <a:endParaRPr lang="zh-CN" altLang="en-US" dirty="0">
              <a:solidFill>
                <a:schemeClr val="tx1"/>
              </a:solidFill>
            </a:endParaRPr>
          </a:p>
        </p:txBody>
      </p:sp>
    </p:spTree>
    <p:extLst>
      <p:ext uri="{BB962C8B-B14F-4D97-AF65-F5344CB8AC3E}">
        <p14:creationId xmlns:p14="http://schemas.microsoft.com/office/powerpoint/2010/main" val="1396362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EF99-E3E1-A5ED-7A39-E7762F3AA283}"/>
              </a:ext>
            </a:extLst>
          </p:cNvPr>
          <p:cNvSpPr>
            <a:spLocks noGrp="1"/>
          </p:cNvSpPr>
          <p:nvPr>
            <p:ph type="title"/>
          </p:nvPr>
        </p:nvSpPr>
        <p:spPr/>
        <p:txBody>
          <a:bodyPr/>
          <a:lstStyle/>
          <a:p>
            <a:r>
              <a:rPr lang="en-US" altLang="zh-CN" dirty="0"/>
              <a:t>Topic 6</a:t>
            </a:r>
            <a:endParaRPr lang="zh-CN" altLang="en-US" dirty="0"/>
          </a:p>
        </p:txBody>
      </p:sp>
      <p:sp>
        <p:nvSpPr>
          <p:cNvPr id="3" name="Content Placeholder 2">
            <a:extLst>
              <a:ext uri="{FF2B5EF4-FFF2-40B4-BE49-F238E27FC236}">
                <a16:creationId xmlns:a16="http://schemas.microsoft.com/office/drawing/2014/main" id="{CF10788E-C679-B849-47DD-4CA4F9E1DE53}"/>
              </a:ext>
            </a:extLst>
          </p:cNvPr>
          <p:cNvSpPr>
            <a:spLocks noGrp="1"/>
          </p:cNvSpPr>
          <p:nvPr>
            <p:ph idx="1"/>
          </p:nvPr>
        </p:nvSpPr>
        <p:spPr/>
        <p:txBody>
          <a:bodyPr/>
          <a:lstStyle/>
          <a:p>
            <a:r>
              <a:rPr lang="en-US" altLang="zh-CN" b="0" i="0" dirty="0">
                <a:solidFill>
                  <a:schemeClr val="tx1"/>
                </a:solidFill>
                <a:effectLst/>
                <a:latin typeface="Söhne"/>
              </a:rPr>
              <a:t>To check the serializability of schedules, one common approach is to construct a precedence graph (also called a serializability graph). The vertices represent transactions, and a directed edge from Ti to </a:t>
            </a:r>
            <a:r>
              <a:rPr lang="en-US" altLang="zh-CN" b="0" i="0" dirty="0" err="1">
                <a:solidFill>
                  <a:schemeClr val="tx1"/>
                </a:solidFill>
                <a:effectLst/>
                <a:latin typeface="Söhne"/>
              </a:rPr>
              <a:t>Tj</a:t>
            </a:r>
            <a:r>
              <a:rPr lang="en-US" altLang="zh-CN" b="0" i="0" dirty="0">
                <a:solidFill>
                  <a:schemeClr val="tx1"/>
                </a:solidFill>
                <a:effectLst/>
                <a:latin typeface="Söhne"/>
              </a:rPr>
              <a:t> means that Ti must be executed before </a:t>
            </a:r>
            <a:r>
              <a:rPr lang="en-US" altLang="zh-CN" b="0" i="0" dirty="0" err="1">
                <a:solidFill>
                  <a:schemeClr val="tx1"/>
                </a:solidFill>
                <a:effectLst/>
                <a:latin typeface="Söhne"/>
              </a:rPr>
              <a:t>Tj</a:t>
            </a:r>
            <a:r>
              <a:rPr lang="en-US" altLang="zh-CN" b="0" i="0" dirty="0">
                <a:solidFill>
                  <a:schemeClr val="tx1"/>
                </a:solidFill>
                <a:effectLst/>
                <a:latin typeface="Söhne"/>
              </a:rPr>
              <a:t> to preserve the consistency of the database.</a:t>
            </a:r>
            <a:endParaRPr lang="zh-CN" altLang="en-US" dirty="0">
              <a:solidFill>
                <a:schemeClr val="tx1"/>
              </a:solidFill>
            </a:endParaRPr>
          </a:p>
        </p:txBody>
      </p:sp>
      <p:pic>
        <p:nvPicPr>
          <p:cNvPr id="5" name="图片 4">
            <a:extLst>
              <a:ext uri="{FF2B5EF4-FFF2-40B4-BE49-F238E27FC236}">
                <a16:creationId xmlns:a16="http://schemas.microsoft.com/office/drawing/2014/main" id="{8E8BE00C-EF31-0FBA-C727-0F66FBBA8909}"/>
              </a:ext>
            </a:extLst>
          </p:cNvPr>
          <p:cNvPicPr>
            <a:picLocks noChangeAspect="1"/>
          </p:cNvPicPr>
          <p:nvPr/>
        </p:nvPicPr>
        <p:blipFill>
          <a:blip r:embed="rId2"/>
          <a:stretch>
            <a:fillRect/>
          </a:stretch>
        </p:blipFill>
        <p:spPr>
          <a:xfrm>
            <a:off x="1876425" y="3335472"/>
            <a:ext cx="8439150" cy="809625"/>
          </a:xfrm>
          <a:prstGeom prst="rect">
            <a:avLst/>
          </a:prstGeom>
        </p:spPr>
      </p:pic>
      <p:pic>
        <p:nvPicPr>
          <p:cNvPr id="7" name="图片 6">
            <a:extLst>
              <a:ext uri="{FF2B5EF4-FFF2-40B4-BE49-F238E27FC236}">
                <a16:creationId xmlns:a16="http://schemas.microsoft.com/office/drawing/2014/main" id="{13CAEA80-B95E-669B-FA64-89CD67AA5ED6}"/>
              </a:ext>
            </a:extLst>
          </p:cNvPr>
          <p:cNvPicPr>
            <a:picLocks noChangeAspect="1"/>
          </p:cNvPicPr>
          <p:nvPr/>
        </p:nvPicPr>
        <p:blipFill>
          <a:blip r:embed="rId3"/>
          <a:stretch>
            <a:fillRect/>
          </a:stretch>
        </p:blipFill>
        <p:spPr>
          <a:xfrm>
            <a:off x="2967544" y="4143982"/>
            <a:ext cx="5848350" cy="2181225"/>
          </a:xfrm>
          <a:prstGeom prst="rect">
            <a:avLst/>
          </a:prstGeom>
        </p:spPr>
      </p:pic>
    </p:spTree>
    <p:extLst>
      <p:ext uri="{BB962C8B-B14F-4D97-AF65-F5344CB8AC3E}">
        <p14:creationId xmlns:p14="http://schemas.microsoft.com/office/powerpoint/2010/main" val="30484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EF99-E3E1-A5ED-7A39-E7762F3AA283}"/>
              </a:ext>
            </a:extLst>
          </p:cNvPr>
          <p:cNvSpPr>
            <a:spLocks noGrp="1"/>
          </p:cNvSpPr>
          <p:nvPr>
            <p:ph type="title"/>
          </p:nvPr>
        </p:nvSpPr>
        <p:spPr/>
        <p:txBody>
          <a:bodyPr/>
          <a:lstStyle/>
          <a:p>
            <a:r>
              <a:rPr lang="en-US" altLang="zh-CN" dirty="0"/>
              <a:t>Topic 6</a:t>
            </a:r>
            <a:endParaRPr lang="zh-CN" altLang="en-US" dirty="0"/>
          </a:p>
        </p:txBody>
      </p:sp>
      <p:sp>
        <p:nvSpPr>
          <p:cNvPr id="3" name="Content Placeholder 2">
            <a:extLst>
              <a:ext uri="{FF2B5EF4-FFF2-40B4-BE49-F238E27FC236}">
                <a16:creationId xmlns:a16="http://schemas.microsoft.com/office/drawing/2014/main" id="{CF10788E-C679-B849-47DD-4CA4F9E1DE53}"/>
              </a:ext>
            </a:extLst>
          </p:cNvPr>
          <p:cNvSpPr>
            <a:spLocks noGrp="1"/>
          </p:cNvSpPr>
          <p:nvPr>
            <p:ph idx="1"/>
          </p:nvPr>
        </p:nvSpPr>
        <p:spPr/>
        <p:txBody>
          <a:bodyPr/>
          <a:lstStyle/>
          <a:p>
            <a:r>
              <a:rPr lang="en-US" altLang="zh-CN" b="0" i="0" dirty="0">
                <a:solidFill>
                  <a:schemeClr val="tx1"/>
                </a:solidFill>
                <a:effectLst/>
                <a:latin typeface="Söhne"/>
              </a:rPr>
              <a:t>To check the serializability of schedules, one common approach is to construct a precedence graph (also called a serializability graph). The vertices represent transactions, and a directed edge from Ti to </a:t>
            </a:r>
            <a:r>
              <a:rPr lang="en-US" altLang="zh-CN" b="0" i="0" dirty="0" err="1">
                <a:solidFill>
                  <a:schemeClr val="tx1"/>
                </a:solidFill>
                <a:effectLst/>
                <a:latin typeface="Söhne"/>
              </a:rPr>
              <a:t>Tj</a:t>
            </a:r>
            <a:r>
              <a:rPr lang="en-US" altLang="zh-CN" b="0" i="0" dirty="0">
                <a:solidFill>
                  <a:schemeClr val="tx1"/>
                </a:solidFill>
                <a:effectLst/>
                <a:latin typeface="Söhne"/>
              </a:rPr>
              <a:t> means that Ti must be executed before </a:t>
            </a:r>
            <a:r>
              <a:rPr lang="en-US" altLang="zh-CN" b="0" i="0" dirty="0" err="1">
                <a:solidFill>
                  <a:schemeClr val="tx1"/>
                </a:solidFill>
                <a:effectLst/>
                <a:latin typeface="Söhne"/>
              </a:rPr>
              <a:t>Tj</a:t>
            </a:r>
            <a:r>
              <a:rPr lang="en-US" altLang="zh-CN" b="0" i="0" dirty="0">
                <a:solidFill>
                  <a:schemeClr val="tx1"/>
                </a:solidFill>
                <a:effectLst/>
                <a:latin typeface="Söhne"/>
              </a:rPr>
              <a:t> to preserve the consistency of the database.</a:t>
            </a:r>
            <a:endParaRPr lang="zh-CN" altLang="en-US" dirty="0">
              <a:solidFill>
                <a:schemeClr val="tx1"/>
              </a:solidFill>
            </a:endParaRPr>
          </a:p>
        </p:txBody>
      </p:sp>
      <p:pic>
        <p:nvPicPr>
          <p:cNvPr id="6" name="图片 5">
            <a:extLst>
              <a:ext uri="{FF2B5EF4-FFF2-40B4-BE49-F238E27FC236}">
                <a16:creationId xmlns:a16="http://schemas.microsoft.com/office/drawing/2014/main" id="{EBC7482D-8456-40C4-0E50-8B36EFDCD1D9}"/>
              </a:ext>
            </a:extLst>
          </p:cNvPr>
          <p:cNvPicPr>
            <a:picLocks noChangeAspect="1"/>
          </p:cNvPicPr>
          <p:nvPr/>
        </p:nvPicPr>
        <p:blipFill>
          <a:blip r:embed="rId2"/>
          <a:stretch>
            <a:fillRect/>
          </a:stretch>
        </p:blipFill>
        <p:spPr>
          <a:xfrm>
            <a:off x="1881185" y="3061752"/>
            <a:ext cx="8429625" cy="952500"/>
          </a:xfrm>
          <a:prstGeom prst="rect">
            <a:avLst/>
          </a:prstGeom>
        </p:spPr>
      </p:pic>
      <p:pic>
        <p:nvPicPr>
          <p:cNvPr id="9" name="图片 8">
            <a:extLst>
              <a:ext uri="{FF2B5EF4-FFF2-40B4-BE49-F238E27FC236}">
                <a16:creationId xmlns:a16="http://schemas.microsoft.com/office/drawing/2014/main" id="{B1EB92B5-C5C9-9E84-30FD-5AB30ECD4BFD}"/>
              </a:ext>
            </a:extLst>
          </p:cNvPr>
          <p:cNvPicPr>
            <a:picLocks noChangeAspect="1"/>
          </p:cNvPicPr>
          <p:nvPr/>
        </p:nvPicPr>
        <p:blipFill>
          <a:blip r:embed="rId3"/>
          <a:stretch>
            <a:fillRect/>
          </a:stretch>
        </p:blipFill>
        <p:spPr>
          <a:xfrm>
            <a:off x="3252784" y="3868208"/>
            <a:ext cx="5686425" cy="2371725"/>
          </a:xfrm>
          <a:prstGeom prst="rect">
            <a:avLst/>
          </a:prstGeom>
        </p:spPr>
      </p:pic>
    </p:spTree>
    <p:extLst>
      <p:ext uri="{BB962C8B-B14F-4D97-AF65-F5344CB8AC3E}">
        <p14:creationId xmlns:p14="http://schemas.microsoft.com/office/powerpoint/2010/main" val="311442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8554-7A65-F1BF-2B2E-B4BF6EEDBFAE}"/>
              </a:ext>
            </a:extLst>
          </p:cNvPr>
          <p:cNvSpPr>
            <a:spLocks noGrp="1"/>
          </p:cNvSpPr>
          <p:nvPr>
            <p:ph type="title"/>
          </p:nvPr>
        </p:nvSpPr>
        <p:spPr/>
        <p:txBody>
          <a:bodyPr/>
          <a:lstStyle/>
          <a:p>
            <a:r>
              <a:rPr lang="en-US" altLang="zh-CN" dirty="0"/>
              <a:t>Topic 6</a:t>
            </a:r>
            <a:endParaRPr lang="zh-CN" altLang="en-US" dirty="0"/>
          </a:p>
        </p:txBody>
      </p:sp>
      <p:sp>
        <p:nvSpPr>
          <p:cNvPr id="3" name="Content Placeholder 2">
            <a:extLst>
              <a:ext uri="{FF2B5EF4-FFF2-40B4-BE49-F238E27FC236}">
                <a16:creationId xmlns:a16="http://schemas.microsoft.com/office/drawing/2014/main" id="{42E3EB73-DFDC-CA53-48FC-F6394D4BB6A7}"/>
              </a:ext>
            </a:extLst>
          </p:cNvPr>
          <p:cNvSpPr>
            <a:spLocks noGrp="1"/>
          </p:cNvSpPr>
          <p:nvPr>
            <p:ph idx="1"/>
          </p:nvPr>
        </p:nvSpPr>
        <p:spPr/>
        <p:txBody>
          <a:bodyPr>
            <a:normAutofit/>
          </a:bodyPr>
          <a:lstStyle/>
          <a:p>
            <a:pPr algn="l"/>
            <a:r>
              <a:rPr lang="en-US" altLang="zh-CN" sz="2400" b="1" i="0" dirty="0">
                <a:effectLst/>
                <a:latin typeface="Söhne"/>
              </a:rPr>
              <a:t>Schedule 1</a:t>
            </a:r>
          </a:p>
          <a:p>
            <a:pPr algn="l"/>
            <a:r>
              <a:rPr lang="en-US" altLang="zh-CN" sz="2400" i="0" dirty="0">
                <a:effectLst/>
                <a:latin typeface="Söhne"/>
              </a:rPr>
              <a:t>r1(x), r2(x), w1(x), r1(y), r3(z), r2(y), c1, r3(x), w3(x), r2(z), c2, r3(y), c3</a:t>
            </a:r>
          </a:p>
          <a:p>
            <a:pPr algn="l"/>
            <a:r>
              <a:rPr lang="en-US" altLang="zh-CN" sz="2400" i="0" dirty="0">
                <a:effectLst/>
                <a:latin typeface="Söhne"/>
              </a:rPr>
              <a:t>There's an edge from T2 to T1 because r2(x) appears before w1(x).</a:t>
            </a:r>
          </a:p>
          <a:p>
            <a:pPr algn="l"/>
            <a:r>
              <a:rPr lang="en-US" altLang="zh-CN" sz="2400" i="0" dirty="0">
                <a:effectLst/>
                <a:latin typeface="Söhne"/>
              </a:rPr>
              <a:t>There's an edge from T2 to T3 because r2(x) appears before w3(x).</a:t>
            </a:r>
          </a:p>
          <a:p>
            <a:pPr algn="l"/>
            <a:r>
              <a:rPr lang="en-US" altLang="zh-CN" sz="2400" i="0" dirty="0">
                <a:effectLst/>
                <a:latin typeface="Söhne"/>
              </a:rPr>
              <a:t>There's an edge from T1 to T3 because w1(x) appears before r3(x).</a:t>
            </a:r>
          </a:p>
          <a:p>
            <a:pPr algn="l"/>
            <a:r>
              <a:rPr lang="fr-FR" altLang="zh-CN" sz="2400" i="0" dirty="0" err="1">
                <a:effectLst/>
                <a:latin typeface="Söhne"/>
              </a:rPr>
              <a:t>Serializable</a:t>
            </a:r>
            <a:r>
              <a:rPr lang="fr-FR" altLang="zh-CN" sz="2400" i="0" dirty="0">
                <a:effectLst/>
                <a:latin typeface="Söhne"/>
              </a:rPr>
              <a:t>, T2→T1, T2→T3, T1→T3, no cycles </a:t>
            </a:r>
            <a:r>
              <a:rPr lang="fr-FR" altLang="zh-CN" sz="2400" i="0" dirty="0" err="1">
                <a:effectLst/>
                <a:latin typeface="Söhne"/>
              </a:rPr>
              <a:t>among</a:t>
            </a:r>
            <a:r>
              <a:rPr lang="fr-FR" altLang="zh-CN" sz="2400" i="0" dirty="0">
                <a:effectLst/>
                <a:latin typeface="Söhne"/>
              </a:rPr>
              <a:t> T1, T2, T3.</a:t>
            </a:r>
            <a:endParaRPr lang="zh-CN" altLang="en-US" sz="2400" dirty="0"/>
          </a:p>
        </p:txBody>
      </p:sp>
    </p:spTree>
    <p:extLst>
      <p:ext uri="{BB962C8B-B14F-4D97-AF65-F5344CB8AC3E}">
        <p14:creationId xmlns:p14="http://schemas.microsoft.com/office/powerpoint/2010/main" val="2990702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E6FB-57FC-A653-D10A-A863C6892759}"/>
              </a:ext>
            </a:extLst>
          </p:cNvPr>
          <p:cNvSpPr>
            <a:spLocks noGrp="1"/>
          </p:cNvSpPr>
          <p:nvPr>
            <p:ph type="title"/>
          </p:nvPr>
        </p:nvSpPr>
        <p:spPr/>
        <p:txBody>
          <a:bodyPr/>
          <a:lstStyle/>
          <a:p>
            <a:r>
              <a:rPr lang="en-US" altLang="zh-CN" dirty="0"/>
              <a:t>Topic 6</a:t>
            </a:r>
            <a:endParaRPr lang="zh-CN" altLang="en-US" dirty="0"/>
          </a:p>
        </p:txBody>
      </p:sp>
      <p:sp>
        <p:nvSpPr>
          <p:cNvPr id="3" name="Content Placeholder 2">
            <a:extLst>
              <a:ext uri="{FF2B5EF4-FFF2-40B4-BE49-F238E27FC236}">
                <a16:creationId xmlns:a16="http://schemas.microsoft.com/office/drawing/2014/main" id="{6F860A55-60C8-DB8F-CF5F-3AECE37553CD}"/>
              </a:ext>
            </a:extLst>
          </p:cNvPr>
          <p:cNvSpPr>
            <a:spLocks noGrp="1"/>
          </p:cNvSpPr>
          <p:nvPr>
            <p:ph idx="1"/>
          </p:nvPr>
        </p:nvSpPr>
        <p:spPr/>
        <p:txBody>
          <a:bodyPr/>
          <a:lstStyle/>
          <a:p>
            <a:r>
              <a:rPr lang="en-US" altLang="zh-CN" b="1" dirty="0"/>
              <a:t>Schedule 2</a:t>
            </a:r>
          </a:p>
          <a:p>
            <a:r>
              <a:rPr lang="en-US" altLang="zh-CN" dirty="0"/>
              <a:t>r1(x), r2(x), w2(x), r2(y), r3(z), r1(y), r3(x), w1(y), r2(z), c1, c2, r3(y), c3</a:t>
            </a:r>
          </a:p>
          <a:p>
            <a:pPr algn="l">
              <a:buFont typeface="+mj-lt"/>
              <a:buAutoNum type="arabicPeriod"/>
            </a:pPr>
            <a:r>
              <a:rPr lang="en-US" altLang="zh-CN" b="0" i="0" dirty="0">
                <a:solidFill>
                  <a:schemeClr val="tx1"/>
                </a:solidFill>
                <a:effectLst/>
                <a:latin typeface="Söhne"/>
              </a:rPr>
              <a:t>There is a directed edge from T1 to T2 because </a:t>
            </a:r>
            <a:r>
              <a:rPr lang="en-US" altLang="zh-CN" b="0" i="1" dirty="0">
                <a:solidFill>
                  <a:schemeClr val="tx1"/>
                </a:solidFill>
                <a:effectLst/>
                <a:latin typeface="KaTeX_Math"/>
              </a:rPr>
              <a:t>r</a:t>
            </a:r>
            <a:r>
              <a:rPr lang="en-US" altLang="zh-CN" b="0" i="0" dirty="0">
                <a:solidFill>
                  <a:schemeClr val="tx1"/>
                </a:solidFill>
                <a:effectLst/>
                <a:latin typeface="KaTeX_Main"/>
              </a:rPr>
              <a:t>1(</a:t>
            </a:r>
            <a:r>
              <a:rPr lang="en-US" altLang="zh-CN" b="0" i="1" dirty="0">
                <a:solidFill>
                  <a:schemeClr val="tx1"/>
                </a:solidFill>
                <a:effectLst/>
                <a:latin typeface="KaTeX_Math"/>
              </a:rPr>
              <a:t>x</a:t>
            </a:r>
            <a:r>
              <a:rPr lang="en-US" altLang="zh-CN" b="0" i="0" dirty="0">
                <a:solidFill>
                  <a:schemeClr val="tx1"/>
                </a:solidFill>
                <a:effectLst/>
                <a:latin typeface="KaTeX_Main"/>
              </a:rPr>
              <a:t>)</a:t>
            </a:r>
            <a:r>
              <a:rPr lang="en-US" altLang="zh-CN" b="0" i="0" dirty="0">
                <a:solidFill>
                  <a:schemeClr val="tx1"/>
                </a:solidFill>
                <a:effectLst/>
                <a:latin typeface="Söhne"/>
              </a:rPr>
              <a:t> comes before </a:t>
            </a:r>
            <a:r>
              <a:rPr lang="en-US" altLang="zh-CN" b="0" i="1" dirty="0">
                <a:solidFill>
                  <a:schemeClr val="tx1"/>
                </a:solidFill>
                <a:effectLst/>
                <a:latin typeface="KaTeX_Math"/>
              </a:rPr>
              <a:t>w</a:t>
            </a:r>
            <a:r>
              <a:rPr lang="en-US" altLang="zh-CN" b="0" i="0" dirty="0">
                <a:solidFill>
                  <a:schemeClr val="tx1"/>
                </a:solidFill>
                <a:effectLst/>
                <a:latin typeface="KaTeX_Main"/>
              </a:rPr>
              <a:t>2(</a:t>
            </a:r>
            <a:r>
              <a:rPr lang="en-US" altLang="zh-CN" b="0" i="1" dirty="0">
                <a:solidFill>
                  <a:schemeClr val="tx1"/>
                </a:solidFill>
                <a:effectLst/>
                <a:latin typeface="KaTeX_Math"/>
              </a:rPr>
              <a:t>x</a:t>
            </a:r>
            <a:r>
              <a:rPr lang="en-US" altLang="zh-CN" b="0" i="0" dirty="0">
                <a:solidFill>
                  <a:schemeClr val="tx1"/>
                </a:solidFill>
                <a:effectLst/>
                <a:latin typeface="KaTeX_Main"/>
              </a:rPr>
              <a:t>)</a:t>
            </a:r>
            <a:r>
              <a:rPr lang="en-US" altLang="zh-CN" b="0" i="0" dirty="0">
                <a:solidFill>
                  <a:schemeClr val="tx1"/>
                </a:solidFill>
                <a:effectLst/>
                <a:latin typeface="Söhne"/>
              </a:rPr>
              <a:t>.</a:t>
            </a:r>
          </a:p>
          <a:p>
            <a:pPr algn="l">
              <a:buFont typeface="+mj-lt"/>
              <a:buAutoNum type="arabicPeriod"/>
            </a:pPr>
            <a:r>
              <a:rPr lang="en-US" altLang="zh-CN" b="0" i="0" dirty="0">
                <a:solidFill>
                  <a:schemeClr val="tx1"/>
                </a:solidFill>
                <a:effectLst/>
                <a:latin typeface="Söhne"/>
              </a:rPr>
              <a:t>There is a directed edge from T2 to T1 because </a:t>
            </a:r>
            <a:r>
              <a:rPr lang="en-US" altLang="zh-CN" b="0" i="1" dirty="0">
                <a:solidFill>
                  <a:schemeClr val="tx1"/>
                </a:solidFill>
                <a:effectLst/>
                <a:latin typeface="KaTeX_Math"/>
              </a:rPr>
              <a:t>r</a:t>
            </a:r>
            <a:r>
              <a:rPr lang="en-US" altLang="zh-CN" b="0" i="0" dirty="0">
                <a:solidFill>
                  <a:schemeClr val="tx1"/>
                </a:solidFill>
                <a:effectLst/>
                <a:latin typeface="KaTeX_Main"/>
              </a:rPr>
              <a:t>2(</a:t>
            </a:r>
            <a:r>
              <a:rPr lang="en-US" altLang="zh-CN" b="0" i="1" dirty="0">
                <a:solidFill>
                  <a:schemeClr val="tx1"/>
                </a:solidFill>
                <a:effectLst/>
                <a:latin typeface="KaTeX_Math"/>
              </a:rPr>
              <a:t>y</a:t>
            </a:r>
            <a:r>
              <a:rPr lang="en-US" altLang="zh-CN" b="0" i="0" dirty="0">
                <a:solidFill>
                  <a:schemeClr val="tx1"/>
                </a:solidFill>
                <a:effectLst/>
                <a:latin typeface="KaTeX_Main"/>
              </a:rPr>
              <a:t>)</a:t>
            </a:r>
            <a:r>
              <a:rPr lang="en-US" altLang="zh-CN" b="0" i="0" dirty="0">
                <a:solidFill>
                  <a:schemeClr val="tx1"/>
                </a:solidFill>
                <a:effectLst/>
                <a:latin typeface="Söhne"/>
              </a:rPr>
              <a:t> comes before </a:t>
            </a:r>
            <a:r>
              <a:rPr lang="en-US" altLang="zh-CN" b="0" i="1" dirty="0">
                <a:solidFill>
                  <a:schemeClr val="tx1"/>
                </a:solidFill>
                <a:effectLst/>
                <a:latin typeface="KaTeX_Math"/>
              </a:rPr>
              <a:t>w</a:t>
            </a:r>
            <a:r>
              <a:rPr lang="en-US" altLang="zh-CN" b="0" i="0" dirty="0">
                <a:solidFill>
                  <a:schemeClr val="tx1"/>
                </a:solidFill>
                <a:effectLst/>
                <a:latin typeface="KaTeX_Main"/>
              </a:rPr>
              <a:t>1(</a:t>
            </a:r>
            <a:r>
              <a:rPr lang="en-US" altLang="zh-CN" b="0" i="1" dirty="0">
                <a:solidFill>
                  <a:schemeClr val="tx1"/>
                </a:solidFill>
                <a:effectLst/>
                <a:latin typeface="KaTeX_Math"/>
              </a:rPr>
              <a:t>y</a:t>
            </a:r>
            <a:r>
              <a:rPr lang="en-US" altLang="zh-CN" b="0" i="0" dirty="0">
                <a:solidFill>
                  <a:schemeClr val="tx1"/>
                </a:solidFill>
                <a:effectLst/>
                <a:latin typeface="KaTeX_Main"/>
              </a:rPr>
              <a:t>)</a:t>
            </a:r>
            <a:r>
              <a:rPr lang="en-US" altLang="zh-CN" b="0" i="0" dirty="0">
                <a:solidFill>
                  <a:schemeClr val="tx1"/>
                </a:solidFill>
                <a:effectLst/>
                <a:latin typeface="Söhne"/>
              </a:rPr>
              <a:t>.</a:t>
            </a:r>
          </a:p>
          <a:p>
            <a:pPr algn="l">
              <a:buFont typeface="+mj-lt"/>
              <a:buAutoNum type="arabicPeriod"/>
            </a:pPr>
            <a:r>
              <a:rPr lang="en-US" altLang="zh-CN" b="0" i="0" dirty="0">
                <a:solidFill>
                  <a:schemeClr val="tx1"/>
                </a:solidFill>
                <a:effectLst/>
                <a:latin typeface="Söhne"/>
              </a:rPr>
              <a:t>There is a directed edge from T1 to T3 because </a:t>
            </a:r>
            <a:r>
              <a:rPr lang="en-US" altLang="zh-CN" b="0" i="1" dirty="0">
                <a:solidFill>
                  <a:schemeClr val="tx1"/>
                </a:solidFill>
                <a:effectLst/>
                <a:latin typeface="KaTeX_Math"/>
              </a:rPr>
              <a:t>w</a:t>
            </a:r>
            <a:r>
              <a:rPr lang="en-US" altLang="zh-CN" b="0" i="0" dirty="0">
                <a:solidFill>
                  <a:schemeClr val="tx1"/>
                </a:solidFill>
                <a:effectLst/>
                <a:latin typeface="KaTeX_Main"/>
              </a:rPr>
              <a:t>1(</a:t>
            </a:r>
            <a:r>
              <a:rPr lang="en-US" altLang="zh-CN" b="0" i="1" dirty="0">
                <a:solidFill>
                  <a:schemeClr val="tx1"/>
                </a:solidFill>
                <a:effectLst/>
                <a:latin typeface="KaTeX_Math"/>
              </a:rPr>
              <a:t>y</a:t>
            </a:r>
            <a:r>
              <a:rPr lang="en-US" altLang="zh-CN" b="0" i="0" dirty="0">
                <a:solidFill>
                  <a:schemeClr val="tx1"/>
                </a:solidFill>
                <a:effectLst/>
                <a:latin typeface="KaTeX_Main"/>
              </a:rPr>
              <a:t>)</a:t>
            </a:r>
            <a:r>
              <a:rPr lang="en-US" altLang="zh-CN" b="0" i="0" dirty="0">
                <a:solidFill>
                  <a:schemeClr val="tx1"/>
                </a:solidFill>
                <a:effectLst/>
                <a:latin typeface="Söhne"/>
              </a:rPr>
              <a:t> comes before </a:t>
            </a:r>
            <a:r>
              <a:rPr lang="en-US" altLang="zh-CN" b="0" i="1" dirty="0">
                <a:solidFill>
                  <a:schemeClr val="tx1"/>
                </a:solidFill>
                <a:effectLst/>
                <a:latin typeface="KaTeX_Math"/>
              </a:rPr>
              <a:t>r</a:t>
            </a:r>
            <a:r>
              <a:rPr lang="en-US" altLang="zh-CN" b="0" i="0" dirty="0">
                <a:solidFill>
                  <a:schemeClr val="tx1"/>
                </a:solidFill>
                <a:effectLst/>
                <a:latin typeface="KaTeX_Main"/>
              </a:rPr>
              <a:t>3(</a:t>
            </a:r>
            <a:r>
              <a:rPr lang="en-US" altLang="zh-CN" b="0" i="1" dirty="0">
                <a:solidFill>
                  <a:schemeClr val="tx1"/>
                </a:solidFill>
                <a:effectLst/>
                <a:latin typeface="KaTeX_Math"/>
              </a:rPr>
              <a:t>y</a:t>
            </a:r>
            <a:r>
              <a:rPr lang="en-US" altLang="zh-CN" b="0" i="0" dirty="0">
                <a:solidFill>
                  <a:schemeClr val="tx1"/>
                </a:solidFill>
                <a:effectLst/>
                <a:latin typeface="KaTeX_Main"/>
              </a:rPr>
              <a:t>)</a:t>
            </a:r>
            <a:r>
              <a:rPr lang="en-US" altLang="zh-CN" b="0" i="0" dirty="0">
                <a:solidFill>
                  <a:schemeClr val="tx1"/>
                </a:solidFill>
                <a:effectLst/>
                <a:latin typeface="Söhne"/>
              </a:rPr>
              <a:t>.</a:t>
            </a:r>
          </a:p>
          <a:p>
            <a:pPr algn="l">
              <a:buFont typeface="+mj-lt"/>
              <a:buAutoNum type="arabicPeriod"/>
            </a:pPr>
            <a:r>
              <a:rPr lang="en-US" altLang="zh-CN" b="0" i="0" dirty="0">
                <a:solidFill>
                  <a:schemeClr val="tx1"/>
                </a:solidFill>
                <a:effectLst/>
                <a:latin typeface="Söhne"/>
              </a:rPr>
              <a:t>There is a directed edge from T2 to T3 because </a:t>
            </a:r>
            <a:r>
              <a:rPr lang="en-US" altLang="zh-CN" b="0" i="1" dirty="0">
                <a:solidFill>
                  <a:schemeClr val="tx1"/>
                </a:solidFill>
                <a:effectLst/>
                <a:latin typeface="KaTeX_Math"/>
              </a:rPr>
              <a:t>w</a:t>
            </a:r>
            <a:r>
              <a:rPr lang="en-US" altLang="zh-CN" b="0" i="0" dirty="0">
                <a:solidFill>
                  <a:schemeClr val="tx1"/>
                </a:solidFill>
                <a:effectLst/>
                <a:latin typeface="KaTeX_Main"/>
              </a:rPr>
              <a:t>2(</a:t>
            </a:r>
            <a:r>
              <a:rPr lang="en-US" altLang="zh-CN" b="0" i="1" dirty="0">
                <a:solidFill>
                  <a:schemeClr val="tx1"/>
                </a:solidFill>
                <a:effectLst/>
                <a:latin typeface="KaTeX_Math"/>
              </a:rPr>
              <a:t>x</a:t>
            </a:r>
            <a:r>
              <a:rPr lang="en-US" altLang="zh-CN" b="0" i="0" dirty="0">
                <a:solidFill>
                  <a:schemeClr val="tx1"/>
                </a:solidFill>
                <a:effectLst/>
                <a:latin typeface="KaTeX_Main"/>
              </a:rPr>
              <a:t>)</a:t>
            </a:r>
            <a:r>
              <a:rPr lang="en-US" altLang="zh-CN" b="0" i="0" dirty="0">
                <a:solidFill>
                  <a:schemeClr val="tx1"/>
                </a:solidFill>
                <a:effectLst/>
                <a:latin typeface="Söhne"/>
              </a:rPr>
              <a:t> comes before </a:t>
            </a:r>
            <a:r>
              <a:rPr lang="en-US" altLang="zh-CN" b="0" i="1" dirty="0">
                <a:solidFill>
                  <a:schemeClr val="tx1"/>
                </a:solidFill>
                <a:effectLst/>
                <a:latin typeface="KaTeX_Math"/>
              </a:rPr>
              <a:t>r</a:t>
            </a:r>
            <a:r>
              <a:rPr lang="en-US" altLang="zh-CN" b="0" i="0" dirty="0">
                <a:solidFill>
                  <a:schemeClr val="tx1"/>
                </a:solidFill>
                <a:effectLst/>
                <a:latin typeface="KaTeX_Main"/>
              </a:rPr>
              <a:t>3(</a:t>
            </a:r>
            <a:r>
              <a:rPr lang="en-US" altLang="zh-CN" b="0" i="1" dirty="0">
                <a:solidFill>
                  <a:schemeClr val="tx1"/>
                </a:solidFill>
                <a:effectLst/>
                <a:latin typeface="KaTeX_Math"/>
              </a:rPr>
              <a:t>x</a:t>
            </a:r>
            <a:r>
              <a:rPr lang="en-US" altLang="zh-CN" b="0" i="0" dirty="0">
                <a:solidFill>
                  <a:schemeClr val="tx1"/>
                </a:solidFill>
                <a:effectLst/>
                <a:latin typeface="KaTeX_Main"/>
              </a:rPr>
              <a:t>)</a:t>
            </a:r>
            <a:r>
              <a:rPr lang="en-US" altLang="zh-CN" b="0" i="0" dirty="0">
                <a:solidFill>
                  <a:schemeClr val="tx1"/>
                </a:solidFill>
                <a:effectLst/>
                <a:latin typeface="Söhne"/>
              </a:rPr>
              <a:t>.</a:t>
            </a:r>
          </a:p>
          <a:p>
            <a:r>
              <a:rPr lang="fr-FR" altLang="zh-CN" dirty="0"/>
              <a:t>Non-</a:t>
            </a:r>
            <a:r>
              <a:rPr lang="fr-FR" altLang="zh-CN" dirty="0" err="1"/>
              <a:t>serializable</a:t>
            </a:r>
            <a:r>
              <a:rPr lang="fr-FR" altLang="zh-CN" dirty="0"/>
              <a:t>, T1→T2, T1→T3, T2→T1, T2→T3, one cycle </a:t>
            </a:r>
            <a:r>
              <a:rPr lang="fr-FR" altLang="zh-CN" dirty="0" err="1"/>
              <a:t>between</a:t>
            </a:r>
            <a:r>
              <a:rPr lang="fr-FR" altLang="zh-CN" dirty="0"/>
              <a:t> T1 and T2.</a:t>
            </a:r>
            <a:endParaRPr lang="zh-CN" altLang="en-US" dirty="0"/>
          </a:p>
        </p:txBody>
      </p:sp>
    </p:spTree>
    <p:extLst>
      <p:ext uri="{BB962C8B-B14F-4D97-AF65-F5344CB8AC3E}">
        <p14:creationId xmlns:p14="http://schemas.microsoft.com/office/powerpoint/2010/main" val="368163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0F5C-2EF9-182C-EB82-4185D6F77042}"/>
              </a:ext>
            </a:extLst>
          </p:cNvPr>
          <p:cNvSpPr>
            <a:spLocks noGrp="1"/>
          </p:cNvSpPr>
          <p:nvPr>
            <p:ph type="title"/>
          </p:nvPr>
        </p:nvSpPr>
        <p:spPr/>
        <p:txBody>
          <a:bodyPr/>
          <a:lstStyle/>
          <a:p>
            <a:r>
              <a:rPr lang="en-US" altLang="zh-CN" dirty="0"/>
              <a:t>Topic 7</a:t>
            </a:r>
            <a:endParaRPr lang="zh-CN" altLang="en-US" dirty="0"/>
          </a:p>
        </p:txBody>
      </p:sp>
      <p:sp>
        <p:nvSpPr>
          <p:cNvPr id="3" name="Content Placeholder 2">
            <a:extLst>
              <a:ext uri="{FF2B5EF4-FFF2-40B4-BE49-F238E27FC236}">
                <a16:creationId xmlns:a16="http://schemas.microsoft.com/office/drawing/2014/main" id="{ED548A1C-4A4F-F9F2-B9B7-E3FA78DF0A21}"/>
              </a:ext>
            </a:extLst>
          </p:cNvPr>
          <p:cNvSpPr>
            <a:spLocks noGrp="1"/>
          </p:cNvSpPr>
          <p:nvPr>
            <p:ph idx="1"/>
          </p:nvPr>
        </p:nvSpPr>
        <p:spPr/>
        <p:txBody>
          <a:bodyPr/>
          <a:lstStyle/>
          <a:p>
            <a:r>
              <a:rPr lang="en-US" altLang="zh-CN" sz="1800" b="0" i="0" u="none" strike="noStrike" baseline="0" dirty="0">
                <a:solidFill>
                  <a:srgbClr val="000000"/>
                </a:solidFill>
                <a:latin typeface="Arial" panose="020B0604020202020204" pitchFamily="34" charset="0"/>
              </a:rPr>
              <a:t> Briefly explain the two-phase locking (2PL) protocol. What is the purpose of this protocol? </a:t>
            </a:r>
            <a:endParaRPr lang="zh-CN" altLang="en-US" dirty="0"/>
          </a:p>
        </p:txBody>
      </p:sp>
    </p:spTree>
    <p:extLst>
      <p:ext uri="{BB962C8B-B14F-4D97-AF65-F5344CB8AC3E}">
        <p14:creationId xmlns:p14="http://schemas.microsoft.com/office/powerpoint/2010/main" val="2705947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EBEF-272D-AB4A-FB0C-7D0CB06F4706}"/>
              </a:ext>
            </a:extLst>
          </p:cNvPr>
          <p:cNvSpPr>
            <a:spLocks noGrp="1"/>
          </p:cNvSpPr>
          <p:nvPr>
            <p:ph type="title"/>
          </p:nvPr>
        </p:nvSpPr>
        <p:spPr/>
        <p:txBody>
          <a:bodyPr/>
          <a:lstStyle/>
          <a:p>
            <a:r>
              <a:rPr lang="en-US" altLang="zh-CN" dirty="0"/>
              <a:t>Topic 7</a:t>
            </a:r>
            <a:endParaRPr lang="zh-CN" altLang="en-US" dirty="0"/>
          </a:p>
        </p:txBody>
      </p:sp>
      <p:sp>
        <p:nvSpPr>
          <p:cNvPr id="3" name="Content Placeholder 2">
            <a:extLst>
              <a:ext uri="{FF2B5EF4-FFF2-40B4-BE49-F238E27FC236}">
                <a16:creationId xmlns:a16="http://schemas.microsoft.com/office/drawing/2014/main" id="{19A0A23F-E0F3-63B7-4520-1E31061AFCF0}"/>
              </a:ext>
            </a:extLst>
          </p:cNvPr>
          <p:cNvSpPr>
            <a:spLocks noGrp="1"/>
          </p:cNvSpPr>
          <p:nvPr>
            <p:ph idx="1"/>
          </p:nvPr>
        </p:nvSpPr>
        <p:spPr/>
        <p:txBody>
          <a:bodyPr/>
          <a:lstStyle/>
          <a:p>
            <a:pPr algn="l"/>
            <a:r>
              <a:rPr lang="en-US" altLang="zh-CN" b="0" i="0" dirty="0">
                <a:solidFill>
                  <a:schemeClr val="tx1"/>
                </a:solidFill>
                <a:effectLst/>
                <a:latin typeface="Söhne"/>
              </a:rPr>
              <a:t>The Two-Phase Locking (2PL) protocol is a concurrency control method used in database management systems to ensure serializability. It is called "two-phase" because the lifetime of each transaction is divided into two distinct phases:</a:t>
            </a:r>
          </a:p>
          <a:p>
            <a:pPr algn="l">
              <a:buFont typeface="+mj-lt"/>
              <a:buAutoNum type="arabicPeriod"/>
            </a:pPr>
            <a:r>
              <a:rPr lang="en-US" altLang="zh-CN" b="1" i="0" dirty="0">
                <a:solidFill>
                  <a:schemeClr val="tx1"/>
                </a:solidFill>
                <a:effectLst/>
                <a:latin typeface="Söhne"/>
              </a:rPr>
              <a:t>Growing Phase</a:t>
            </a:r>
            <a:r>
              <a:rPr lang="en-US" altLang="zh-CN" b="0" i="0" dirty="0">
                <a:solidFill>
                  <a:schemeClr val="tx1"/>
                </a:solidFill>
                <a:effectLst/>
                <a:latin typeface="Söhne"/>
              </a:rPr>
              <a:t>: A transaction can acquire any number of locks needed but cannot release any.</a:t>
            </a:r>
          </a:p>
          <a:p>
            <a:pPr algn="l">
              <a:buFont typeface="+mj-lt"/>
              <a:buAutoNum type="arabicPeriod"/>
            </a:pPr>
            <a:r>
              <a:rPr lang="en-US" altLang="zh-CN" b="1" i="0" dirty="0">
                <a:solidFill>
                  <a:schemeClr val="tx1"/>
                </a:solidFill>
                <a:effectLst/>
                <a:latin typeface="Söhne"/>
              </a:rPr>
              <a:t>Shrinking Phase</a:t>
            </a:r>
            <a:r>
              <a:rPr lang="en-US" altLang="zh-CN" b="0" i="0" dirty="0">
                <a:solidFill>
                  <a:schemeClr val="tx1"/>
                </a:solidFill>
                <a:effectLst/>
                <a:latin typeface="Söhne"/>
              </a:rPr>
              <a:t>: A transaction can release locks but cannot acquire any new ones.</a:t>
            </a:r>
          </a:p>
          <a:p>
            <a:pPr algn="l"/>
            <a:r>
              <a:rPr lang="en-US" altLang="zh-CN" b="0" i="0" dirty="0">
                <a:solidFill>
                  <a:schemeClr val="tx1"/>
                </a:solidFill>
                <a:effectLst/>
                <a:latin typeface="Söhne"/>
              </a:rPr>
              <a:t>The point where a transaction moves from the growing phase to the shrinking phase is called the "lock point."</a:t>
            </a:r>
          </a:p>
          <a:p>
            <a:endParaRPr lang="zh-CN" altLang="en-US" dirty="0">
              <a:solidFill>
                <a:schemeClr val="tx1"/>
              </a:solidFill>
            </a:endParaRPr>
          </a:p>
        </p:txBody>
      </p:sp>
    </p:spTree>
    <p:extLst>
      <p:ext uri="{BB962C8B-B14F-4D97-AF65-F5344CB8AC3E}">
        <p14:creationId xmlns:p14="http://schemas.microsoft.com/office/powerpoint/2010/main" val="3550098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EF6A-FE20-852D-A79C-4200A3C2D79A}"/>
              </a:ext>
            </a:extLst>
          </p:cNvPr>
          <p:cNvSpPr>
            <a:spLocks noGrp="1"/>
          </p:cNvSpPr>
          <p:nvPr>
            <p:ph type="title"/>
          </p:nvPr>
        </p:nvSpPr>
        <p:spPr/>
        <p:txBody>
          <a:bodyPr/>
          <a:lstStyle/>
          <a:p>
            <a:r>
              <a:rPr lang="en-US" altLang="zh-CN" dirty="0"/>
              <a:t>Topic 7</a:t>
            </a:r>
            <a:endParaRPr lang="zh-CN" altLang="en-US" dirty="0"/>
          </a:p>
        </p:txBody>
      </p:sp>
      <p:sp>
        <p:nvSpPr>
          <p:cNvPr id="3" name="Content Placeholder 2">
            <a:extLst>
              <a:ext uri="{FF2B5EF4-FFF2-40B4-BE49-F238E27FC236}">
                <a16:creationId xmlns:a16="http://schemas.microsoft.com/office/drawing/2014/main" id="{E8246FFD-DB44-1D92-85D2-A91BC58B6F47}"/>
              </a:ext>
            </a:extLst>
          </p:cNvPr>
          <p:cNvSpPr>
            <a:spLocks noGrp="1"/>
          </p:cNvSpPr>
          <p:nvPr>
            <p:ph idx="1"/>
          </p:nvPr>
        </p:nvSpPr>
        <p:spPr/>
        <p:txBody>
          <a:bodyPr/>
          <a:lstStyle/>
          <a:p>
            <a:pPr algn="l"/>
            <a:r>
              <a:rPr lang="en-US" altLang="zh-CN" b="1" i="0" dirty="0">
                <a:solidFill>
                  <a:schemeClr val="tx1"/>
                </a:solidFill>
                <a:effectLst/>
                <a:latin typeface="Söhne"/>
              </a:rPr>
              <a:t>Purpose:</a:t>
            </a:r>
          </a:p>
          <a:p>
            <a:pPr algn="l"/>
            <a:r>
              <a:rPr lang="en-US" altLang="zh-CN" b="0" i="0" dirty="0">
                <a:solidFill>
                  <a:schemeClr val="tx1"/>
                </a:solidFill>
                <a:effectLst/>
                <a:latin typeface="Söhne"/>
              </a:rPr>
              <a:t>The primary purpose of 2PL is to ensure a schedule is conflict-serializable, which means it can be transformed into a serial schedule by swapping non-conflicting operations. By adhering to 2PL, the system avoids scenarios that can lead to non-serializable schedules, thereby ensuring data integrity and consistency.</a:t>
            </a:r>
          </a:p>
          <a:p>
            <a:pPr algn="l"/>
            <a:r>
              <a:rPr lang="en-US" altLang="zh-CN" b="0" i="0" dirty="0">
                <a:solidFill>
                  <a:schemeClr val="tx1"/>
                </a:solidFill>
                <a:effectLst/>
                <a:latin typeface="Söhne"/>
              </a:rPr>
              <a:t>2PL prevents phenomena like lost updates, temporary inconsistency, and uncommitted data, which can occur in a concurrent environment. However, it's worth noting that while 2PL ensures conflict-serializability, it doesn't prevent deadlocks or guarantee freedom from cascading rollbacks.</a:t>
            </a:r>
          </a:p>
          <a:p>
            <a:endParaRPr lang="zh-CN" altLang="en-US" dirty="0">
              <a:solidFill>
                <a:schemeClr val="tx1"/>
              </a:solidFill>
            </a:endParaRPr>
          </a:p>
        </p:txBody>
      </p:sp>
    </p:spTree>
    <p:extLst>
      <p:ext uri="{BB962C8B-B14F-4D97-AF65-F5344CB8AC3E}">
        <p14:creationId xmlns:p14="http://schemas.microsoft.com/office/powerpoint/2010/main" val="972293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BFD1-DC69-A971-46A2-8DE8F72A7C50}"/>
              </a:ext>
            </a:extLst>
          </p:cNvPr>
          <p:cNvSpPr>
            <a:spLocks noGrp="1"/>
          </p:cNvSpPr>
          <p:nvPr>
            <p:ph type="title"/>
          </p:nvPr>
        </p:nvSpPr>
        <p:spPr/>
        <p:txBody>
          <a:bodyPr/>
          <a:lstStyle/>
          <a:p>
            <a:endParaRPr lang="zh-CN" altLang="en-US"/>
          </a:p>
        </p:txBody>
      </p:sp>
      <p:pic>
        <p:nvPicPr>
          <p:cNvPr id="5" name="Content Placeholder 4">
            <a:extLst>
              <a:ext uri="{FF2B5EF4-FFF2-40B4-BE49-F238E27FC236}">
                <a16:creationId xmlns:a16="http://schemas.microsoft.com/office/drawing/2014/main" id="{B91AF2D9-E7F0-EC93-68E6-D818C6646365}"/>
              </a:ext>
            </a:extLst>
          </p:cNvPr>
          <p:cNvPicPr>
            <a:picLocks noGrp="1" noChangeAspect="1"/>
          </p:cNvPicPr>
          <p:nvPr>
            <p:ph idx="1"/>
          </p:nvPr>
        </p:nvPicPr>
        <p:blipFill>
          <a:blip r:embed="rId3"/>
          <a:stretch>
            <a:fillRect/>
          </a:stretch>
        </p:blipFill>
        <p:spPr>
          <a:xfrm>
            <a:off x="945448" y="2075828"/>
            <a:ext cx="3608355" cy="2284510"/>
          </a:xfrm>
        </p:spPr>
      </p:pic>
      <p:pic>
        <p:nvPicPr>
          <p:cNvPr id="7" name="Picture 6">
            <a:extLst>
              <a:ext uri="{FF2B5EF4-FFF2-40B4-BE49-F238E27FC236}">
                <a16:creationId xmlns:a16="http://schemas.microsoft.com/office/drawing/2014/main" id="{D232D34E-93D1-D2AF-5706-DCEB5F639D3E}"/>
              </a:ext>
            </a:extLst>
          </p:cNvPr>
          <p:cNvPicPr>
            <a:picLocks noChangeAspect="1"/>
          </p:cNvPicPr>
          <p:nvPr/>
        </p:nvPicPr>
        <p:blipFill>
          <a:blip r:embed="rId4"/>
          <a:stretch>
            <a:fillRect/>
          </a:stretch>
        </p:blipFill>
        <p:spPr>
          <a:xfrm>
            <a:off x="1353477" y="4360338"/>
            <a:ext cx="3200326" cy="1800183"/>
          </a:xfrm>
          <a:prstGeom prst="rect">
            <a:avLst/>
          </a:prstGeom>
        </p:spPr>
      </p:pic>
      <p:pic>
        <p:nvPicPr>
          <p:cNvPr id="9" name="Picture 8">
            <a:extLst>
              <a:ext uri="{FF2B5EF4-FFF2-40B4-BE49-F238E27FC236}">
                <a16:creationId xmlns:a16="http://schemas.microsoft.com/office/drawing/2014/main" id="{E4091F1B-045A-3342-6FDB-E10C54D27020}"/>
              </a:ext>
            </a:extLst>
          </p:cNvPr>
          <p:cNvPicPr>
            <a:picLocks noChangeAspect="1"/>
          </p:cNvPicPr>
          <p:nvPr/>
        </p:nvPicPr>
        <p:blipFill>
          <a:blip r:embed="rId5"/>
          <a:stretch>
            <a:fillRect/>
          </a:stretch>
        </p:blipFill>
        <p:spPr>
          <a:xfrm>
            <a:off x="6147053" y="2022216"/>
            <a:ext cx="3819015" cy="4017406"/>
          </a:xfrm>
          <a:prstGeom prst="rect">
            <a:avLst/>
          </a:prstGeom>
        </p:spPr>
      </p:pic>
    </p:spTree>
    <p:extLst>
      <p:ext uri="{BB962C8B-B14F-4D97-AF65-F5344CB8AC3E}">
        <p14:creationId xmlns:p14="http://schemas.microsoft.com/office/powerpoint/2010/main" val="5696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E7AC-29F8-895D-966D-E1E19D822239}"/>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01C67358-9B1D-DFB0-D541-FC77F677BF7E}"/>
              </a:ext>
            </a:extLst>
          </p:cNvPr>
          <p:cNvSpPr>
            <a:spLocks noGrp="1"/>
          </p:cNvSpPr>
          <p:nvPr>
            <p:ph idx="1"/>
          </p:nvPr>
        </p:nvSpPr>
        <p:spPr/>
        <p:txBody>
          <a:bodyPr/>
          <a:lstStyle/>
          <a:p>
            <a:r>
              <a:rPr lang="en-US" altLang="zh-CN" dirty="0"/>
              <a:t>The purpose of indexing is to speed up data retrieval operations on a database. Without indexing, every search operation would require scanning the entire dataset, which is inefficient.</a:t>
            </a:r>
            <a:endParaRPr lang="zh-CN" altLang="en-US" dirty="0"/>
          </a:p>
        </p:txBody>
      </p:sp>
    </p:spTree>
    <p:extLst>
      <p:ext uri="{BB962C8B-B14F-4D97-AF65-F5344CB8AC3E}">
        <p14:creationId xmlns:p14="http://schemas.microsoft.com/office/powerpoint/2010/main" val="162579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74C2-F1B4-A5DD-3FEA-5CFFAA8524FA}"/>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E9632D8C-F8EE-CE19-A341-D3EDF1C608A8}"/>
              </a:ext>
            </a:extLst>
          </p:cNvPr>
          <p:cNvSpPr>
            <a:spLocks noGrp="1"/>
          </p:cNvSpPr>
          <p:nvPr>
            <p:ph idx="1"/>
          </p:nvPr>
        </p:nvSpPr>
        <p:spPr/>
        <p:txBody>
          <a:bodyPr>
            <a:normAutofit fontScale="85000" lnSpcReduction="20000"/>
          </a:bodyPr>
          <a:lstStyle/>
          <a:p>
            <a:r>
              <a:rPr lang="en-US" altLang="zh-CN" dirty="0"/>
              <a:t>In database systems that use Two-Phase Locking (2PL), it's important for transactions to adhere to the 2PL protocol to ensure serializability. However, you can have transactions that do not obey 2PL. Such transactions could lead to non-serializable schedules, meaning they can produce a result that is not equal to any serial execution of the transactions.</a:t>
            </a:r>
          </a:p>
          <a:p>
            <a:r>
              <a:rPr lang="en-US" altLang="zh-CN" dirty="0"/>
              <a:t>Example Explanation</a:t>
            </a:r>
          </a:p>
          <a:p>
            <a:r>
              <a:rPr lang="en-US" altLang="zh-CN" dirty="0"/>
              <a:t>Two Transactions T1 and T2: You have two transactions, T1 and T2, that read and write to the same data items.</a:t>
            </a:r>
          </a:p>
          <a:p>
            <a:r>
              <a:rPr lang="en-US" altLang="zh-CN" dirty="0"/>
              <a:t>Possible Serial Schedules of T1 and T2: If you execute T1 followed by T2 or T2 followed by T1 without any overlap, these are serial schedules. They guarantee consistency but may not be efficient.</a:t>
            </a:r>
          </a:p>
          <a:p>
            <a:r>
              <a:rPr lang="en-US" altLang="zh-CN" dirty="0"/>
              <a:t>A Non-Serializable Schedule That Uses Locks: Now, consider a schedule where T1 and T2 overlap but do not adhere to the 2PL protocol. For example, T1 may release a lock before reaching its lock point, allowing T2 to read a value it shouldn't, and then re-acquire the lock. This could lead to a result that does not match any serial execution of T1 and T2, making the schedule non-serializable.</a:t>
            </a:r>
            <a:endParaRPr lang="zh-CN" altLang="en-US" dirty="0"/>
          </a:p>
        </p:txBody>
      </p:sp>
    </p:spTree>
    <p:extLst>
      <p:ext uri="{BB962C8B-B14F-4D97-AF65-F5344CB8AC3E}">
        <p14:creationId xmlns:p14="http://schemas.microsoft.com/office/powerpoint/2010/main" val="186474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E7AC-29F8-895D-966D-E1E19D822239}"/>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01C67358-9B1D-DFB0-D541-FC77F677BF7E}"/>
              </a:ext>
            </a:extLst>
          </p:cNvPr>
          <p:cNvSpPr>
            <a:spLocks noGrp="1"/>
          </p:cNvSpPr>
          <p:nvPr>
            <p:ph idx="1"/>
          </p:nvPr>
        </p:nvSpPr>
        <p:spPr/>
        <p:txBody>
          <a:bodyPr>
            <a:normAutofit/>
          </a:bodyPr>
          <a:lstStyle/>
          <a:p>
            <a:r>
              <a:rPr lang="en-US" altLang="zh-CN" b="1" dirty="0"/>
              <a:t>Indexing Field: </a:t>
            </a:r>
            <a:r>
              <a:rPr lang="en-US" altLang="zh-CN" dirty="0"/>
              <a:t>The column on which the index is built.</a:t>
            </a:r>
          </a:p>
          <a:p>
            <a:r>
              <a:rPr lang="en-US" altLang="zh-CN" b="1" dirty="0"/>
              <a:t>Primary Key Field: </a:t>
            </a:r>
            <a:r>
              <a:rPr lang="en-US" altLang="zh-CN" dirty="0"/>
              <a:t>A field that uniquely identifies a record within a table. No two records can have the same primary key value.</a:t>
            </a:r>
          </a:p>
          <a:p>
            <a:r>
              <a:rPr lang="en-US" altLang="zh-CN" b="1" dirty="0"/>
              <a:t>Clustering Field:</a:t>
            </a:r>
            <a:r>
              <a:rPr lang="en-US" altLang="zh-CN" dirty="0"/>
              <a:t> The field on which records are physically ordered in the database storage medium.</a:t>
            </a:r>
          </a:p>
          <a:p>
            <a:r>
              <a:rPr lang="en-US" altLang="zh-CN" b="1" dirty="0"/>
              <a:t>Secondary Key Field: </a:t>
            </a:r>
            <a:r>
              <a:rPr lang="en-US" altLang="zh-CN" dirty="0"/>
              <a:t>A field that is used for indexing but is not a primary key.</a:t>
            </a:r>
          </a:p>
          <a:p>
            <a:r>
              <a:rPr lang="en-US" altLang="zh-CN" b="1" dirty="0"/>
              <a:t>Block Pointer: </a:t>
            </a:r>
            <a:r>
              <a:rPr lang="en-US" altLang="zh-CN" dirty="0"/>
              <a:t>A pointer indicating where a block of records can be found in the physical storage.</a:t>
            </a:r>
            <a:endParaRPr lang="zh-CN" altLang="en-US" dirty="0"/>
          </a:p>
        </p:txBody>
      </p:sp>
    </p:spTree>
    <p:extLst>
      <p:ext uri="{BB962C8B-B14F-4D97-AF65-F5344CB8AC3E}">
        <p14:creationId xmlns:p14="http://schemas.microsoft.com/office/powerpoint/2010/main" val="233822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6806-D38B-8CCA-AA35-CDC80ED05B25}"/>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8482ABFD-D09A-A752-DC61-29EE0CA9AA5C}"/>
              </a:ext>
            </a:extLst>
          </p:cNvPr>
          <p:cNvSpPr>
            <a:spLocks noGrp="1"/>
          </p:cNvSpPr>
          <p:nvPr>
            <p:ph idx="1"/>
          </p:nvPr>
        </p:nvSpPr>
        <p:spPr/>
        <p:txBody>
          <a:bodyPr/>
          <a:lstStyle/>
          <a:p>
            <a:pPr algn="l"/>
            <a:r>
              <a:rPr lang="en-US" altLang="zh-CN" b="1" i="0" dirty="0">
                <a:effectLst/>
                <a:latin typeface="Söhne"/>
              </a:rPr>
              <a:t>Types of Indexes</a:t>
            </a:r>
          </a:p>
          <a:p>
            <a:pPr algn="l">
              <a:buFont typeface="+mj-lt"/>
              <a:buAutoNum type="arabicPeriod"/>
            </a:pPr>
            <a:r>
              <a:rPr lang="en-US" altLang="zh-CN" b="1" i="0" dirty="0">
                <a:solidFill>
                  <a:schemeClr val="tx1"/>
                </a:solidFill>
                <a:effectLst/>
                <a:latin typeface="Söhne"/>
              </a:rPr>
              <a:t>Primary Index:</a:t>
            </a:r>
          </a:p>
          <a:p>
            <a:pPr algn="l">
              <a:buFont typeface="+mj-lt"/>
              <a:buAutoNum type="arabicPeriod"/>
            </a:pPr>
            <a:endParaRPr lang="en-US" altLang="zh-CN" b="1" i="0" dirty="0">
              <a:solidFill>
                <a:schemeClr val="tx1"/>
              </a:solidFill>
              <a:effectLst/>
              <a:latin typeface="Söhne"/>
            </a:endParaRPr>
          </a:p>
          <a:p>
            <a:pPr lvl="1">
              <a:buFont typeface="+mj-lt"/>
              <a:buAutoNum type="arabicPeriod"/>
            </a:pPr>
            <a:r>
              <a:rPr lang="en-US" altLang="zh-CN" b="1" i="0" dirty="0">
                <a:solidFill>
                  <a:schemeClr val="tx1"/>
                </a:solidFill>
                <a:effectLst/>
                <a:latin typeface="Söhne"/>
              </a:rPr>
              <a:t>Indexing Field: Typically, the primary key field of the database table.</a:t>
            </a:r>
          </a:p>
          <a:p>
            <a:pPr lvl="1">
              <a:buFont typeface="+mj-lt"/>
              <a:buAutoNum type="arabicPeriod"/>
            </a:pPr>
            <a:r>
              <a:rPr lang="en-US" altLang="zh-CN" b="1" i="0" dirty="0">
                <a:solidFill>
                  <a:schemeClr val="tx1"/>
                </a:solidFill>
                <a:effectLst/>
                <a:latin typeface="Söhne"/>
              </a:rPr>
              <a:t>Block Pointer: Points to the disk block containing the entire data record.</a:t>
            </a:r>
          </a:p>
          <a:p>
            <a:pPr lvl="1">
              <a:buFont typeface="+mj-lt"/>
              <a:buAutoNum type="arabicPeriod"/>
            </a:pPr>
            <a:r>
              <a:rPr lang="en-US" altLang="zh-CN" b="1" i="0" dirty="0">
                <a:solidFill>
                  <a:schemeClr val="tx1"/>
                </a:solidFill>
                <a:effectLst/>
                <a:latin typeface="Söhne"/>
              </a:rPr>
              <a:t>Explanation: Primary indexes are based on the primary key field and provide direct access to records based on their primary key values.</a:t>
            </a:r>
            <a:endParaRPr lang="zh-CN" altLang="en-US" dirty="0"/>
          </a:p>
        </p:txBody>
      </p:sp>
    </p:spTree>
    <p:extLst>
      <p:ext uri="{BB962C8B-B14F-4D97-AF65-F5344CB8AC3E}">
        <p14:creationId xmlns:p14="http://schemas.microsoft.com/office/powerpoint/2010/main" val="24502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6806-D38B-8CCA-AA35-CDC80ED05B25}"/>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8482ABFD-D09A-A752-DC61-29EE0CA9AA5C}"/>
              </a:ext>
            </a:extLst>
          </p:cNvPr>
          <p:cNvSpPr>
            <a:spLocks noGrp="1"/>
          </p:cNvSpPr>
          <p:nvPr>
            <p:ph idx="1"/>
          </p:nvPr>
        </p:nvSpPr>
        <p:spPr/>
        <p:txBody>
          <a:bodyPr/>
          <a:lstStyle/>
          <a:p>
            <a:pPr algn="l"/>
            <a:r>
              <a:rPr lang="en-US" altLang="zh-CN" b="1" i="0" dirty="0">
                <a:effectLst/>
                <a:latin typeface="Söhne"/>
              </a:rPr>
              <a:t>Types of Indexes</a:t>
            </a:r>
          </a:p>
          <a:p>
            <a:pPr marL="0" indent="0" algn="l">
              <a:buNone/>
            </a:pPr>
            <a:r>
              <a:rPr lang="en-US" altLang="zh-CN" b="1" i="0" dirty="0">
                <a:solidFill>
                  <a:schemeClr val="tx1"/>
                </a:solidFill>
                <a:effectLst/>
                <a:latin typeface="Söhne"/>
              </a:rPr>
              <a:t>2.Clustering Index:</a:t>
            </a:r>
          </a:p>
          <a:p>
            <a:pPr algn="l">
              <a:buFont typeface="+mj-lt"/>
              <a:buAutoNum type="arabicPeriod"/>
            </a:pPr>
            <a:endParaRPr lang="en-US" altLang="zh-CN" b="1" i="0" dirty="0">
              <a:solidFill>
                <a:schemeClr val="tx1"/>
              </a:solidFill>
              <a:effectLst/>
              <a:latin typeface="Söhne"/>
            </a:endParaRPr>
          </a:p>
          <a:p>
            <a:pPr lvl="1">
              <a:buFont typeface="+mj-lt"/>
              <a:buAutoNum type="arabicPeriod"/>
            </a:pPr>
            <a:r>
              <a:rPr lang="en-US" altLang="zh-CN" b="1" i="0" dirty="0">
                <a:solidFill>
                  <a:schemeClr val="tx1"/>
                </a:solidFill>
                <a:effectLst/>
                <a:latin typeface="Söhne"/>
              </a:rPr>
              <a:t>Clustering Field: Determines the physical order of records in the data file.</a:t>
            </a:r>
          </a:p>
          <a:p>
            <a:pPr lvl="1">
              <a:buFont typeface="+mj-lt"/>
              <a:buAutoNum type="arabicPeriod"/>
            </a:pPr>
            <a:r>
              <a:rPr lang="en-US" altLang="zh-CN" b="1" i="0" dirty="0">
                <a:solidFill>
                  <a:schemeClr val="tx1"/>
                </a:solidFill>
                <a:effectLst/>
                <a:latin typeface="Söhne"/>
              </a:rPr>
              <a:t>Block Pointer: Points to the disk block containing the record data or to the next block in the sequence.</a:t>
            </a:r>
          </a:p>
          <a:p>
            <a:pPr lvl="1">
              <a:buFont typeface="+mj-lt"/>
              <a:buAutoNum type="arabicPeriod"/>
            </a:pPr>
            <a:r>
              <a:rPr lang="en-US" altLang="zh-CN" b="1" i="0" dirty="0">
                <a:solidFill>
                  <a:schemeClr val="tx1"/>
                </a:solidFill>
                <a:effectLst/>
                <a:latin typeface="Söhne"/>
              </a:rPr>
              <a:t>Explanation: Clustering indexes organize records on disk based on the clustering field, allowing for efficient retrieval of sequentially ordered data.</a:t>
            </a:r>
            <a:endParaRPr lang="zh-CN" altLang="en-US" dirty="0"/>
          </a:p>
        </p:txBody>
      </p:sp>
    </p:spTree>
    <p:extLst>
      <p:ext uri="{BB962C8B-B14F-4D97-AF65-F5344CB8AC3E}">
        <p14:creationId xmlns:p14="http://schemas.microsoft.com/office/powerpoint/2010/main" val="355349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6806-D38B-8CCA-AA35-CDC80ED05B25}"/>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8482ABFD-D09A-A752-DC61-29EE0CA9AA5C}"/>
              </a:ext>
            </a:extLst>
          </p:cNvPr>
          <p:cNvSpPr>
            <a:spLocks noGrp="1"/>
          </p:cNvSpPr>
          <p:nvPr>
            <p:ph idx="1"/>
          </p:nvPr>
        </p:nvSpPr>
        <p:spPr/>
        <p:txBody>
          <a:bodyPr/>
          <a:lstStyle/>
          <a:p>
            <a:pPr algn="l"/>
            <a:r>
              <a:rPr lang="en-US" altLang="zh-CN" b="1" i="0" dirty="0">
                <a:effectLst/>
                <a:latin typeface="Söhne"/>
              </a:rPr>
              <a:t>Types of Indexes</a:t>
            </a:r>
          </a:p>
          <a:p>
            <a:pPr marL="0" indent="0" algn="l">
              <a:buNone/>
            </a:pPr>
            <a:r>
              <a:rPr lang="en-US" altLang="zh-CN" b="1" dirty="0">
                <a:solidFill>
                  <a:schemeClr val="tx1"/>
                </a:solidFill>
                <a:latin typeface="Söhne"/>
              </a:rPr>
              <a:t>3</a:t>
            </a:r>
            <a:r>
              <a:rPr lang="en-US" altLang="zh-CN" b="1" i="0" dirty="0">
                <a:solidFill>
                  <a:schemeClr val="tx1"/>
                </a:solidFill>
                <a:effectLst/>
                <a:latin typeface="Söhne"/>
              </a:rPr>
              <a:t>. Secondary Index:</a:t>
            </a:r>
          </a:p>
          <a:p>
            <a:pPr marL="0" indent="0" algn="l">
              <a:buNone/>
            </a:pPr>
            <a:r>
              <a:rPr lang="en-US" altLang="zh-CN" b="1" i="0" dirty="0">
                <a:solidFill>
                  <a:schemeClr val="tx1"/>
                </a:solidFill>
                <a:effectLst/>
                <a:latin typeface="Söhne"/>
              </a:rPr>
              <a:t>	Secondary Key Field: The indexed field other than the primary key.</a:t>
            </a:r>
          </a:p>
          <a:p>
            <a:pPr marL="0" indent="0" algn="l">
              <a:buNone/>
            </a:pPr>
            <a:r>
              <a:rPr lang="en-US" altLang="zh-CN" b="1" i="0" dirty="0">
                <a:solidFill>
                  <a:schemeClr val="tx1"/>
                </a:solidFill>
                <a:effectLst/>
                <a:latin typeface="Söhne"/>
              </a:rPr>
              <a:t>	Block Pointer: Points to the disk block containing the data records or to the next block in the sequence.</a:t>
            </a:r>
          </a:p>
          <a:p>
            <a:pPr marL="0" indent="0" algn="l">
              <a:buNone/>
            </a:pPr>
            <a:r>
              <a:rPr lang="en-US" altLang="zh-CN" b="1" i="0" dirty="0">
                <a:solidFill>
                  <a:schemeClr val="tx1"/>
                </a:solidFill>
                <a:effectLst/>
                <a:latin typeface="Söhne"/>
              </a:rPr>
              <a:t>	Explanation: Secondary indexes provide additional access paths to data based on fields other than the primary key, enabling faster retrieval for various types of queries.</a:t>
            </a:r>
            <a:endParaRPr lang="zh-CN" altLang="en-US" dirty="0"/>
          </a:p>
        </p:txBody>
      </p:sp>
    </p:spTree>
    <p:extLst>
      <p:ext uri="{BB962C8B-B14F-4D97-AF65-F5344CB8AC3E}">
        <p14:creationId xmlns:p14="http://schemas.microsoft.com/office/powerpoint/2010/main" val="411704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C563-0878-7AEB-4386-A1712C945B42}"/>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B0DED329-5191-0EAB-25C7-A60FA1991AB8}"/>
              </a:ext>
            </a:extLst>
          </p:cNvPr>
          <p:cNvSpPr>
            <a:spLocks noGrp="1"/>
          </p:cNvSpPr>
          <p:nvPr>
            <p:ph idx="1"/>
          </p:nvPr>
        </p:nvSpPr>
        <p:spPr/>
        <p:txBody>
          <a:bodyPr/>
          <a:lstStyle/>
          <a:p>
            <a:pPr algn="l"/>
            <a:r>
              <a:rPr lang="en-US" altLang="zh-CN" b="1" i="0" dirty="0">
                <a:effectLst/>
                <a:latin typeface="Söhne"/>
              </a:rPr>
              <a:t>Why Only One Primary or Clustering Index but Multiple Secondary Indexes?</a:t>
            </a:r>
          </a:p>
          <a:p>
            <a:pPr algn="l">
              <a:buFont typeface="Arial" panose="020B0604020202020204" pitchFamily="34" charset="0"/>
              <a:buChar char="•"/>
            </a:pPr>
            <a:r>
              <a:rPr lang="en-US" altLang="zh-CN" b="1" i="0" dirty="0">
                <a:solidFill>
                  <a:schemeClr val="tx1"/>
                </a:solidFill>
                <a:effectLst/>
                <a:latin typeface="Söhne"/>
              </a:rPr>
              <a:t>Primary or Clustering Index</a:t>
            </a:r>
            <a:r>
              <a:rPr lang="en-US" altLang="zh-CN" b="0" i="0" dirty="0">
                <a:solidFill>
                  <a:schemeClr val="tx1"/>
                </a:solidFill>
                <a:effectLst/>
                <a:latin typeface="Söhne"/>
              </a:rPr>
              <a:t>: Since this type of index determines the physical order of records in storage, you can only have one per table. Having more than one would mean the data would need to be stored in multiple ways, which is not possible.</a:t>
            </a:r>
          </a:p>
          <a:p>
            <a:pPr algn="l">
              <a:buFont typeface="Arial" panose="020B0604020202020204" pitchFamily="34" charset="0"/>
              <a:buChar char="•"/>
            </a:pPr>
            <a:r>
              <a:rPr lang="en-US" altLang="zh-CN" b="1" i="0" dirty="0">
                <a:solidFill>
                  <a:schemeClr val="tx1"/>
                </a:solidFill>
                <a:effectLst/>
                <a:latin typeface="Söhne"/>
              </a:rPr>
              <a:t>Secondary Indexes</a:t>
            </a:r>
            <a:r>
              <a:rPr lang="en-US" altLang="zh-CN" b="0" i="0" dirty="0">
                <a:solidFill>
                  <a:schemeClr val="tx1"/>
                </a:solidFill>
                <a:effectLst/>
                <a:latin typeface="Söhne"/>
              </a:rPr>
              <a:t>: These indexes are separate from the data, so you can have as many as you like to improve the performance of different kinds of queries. They do not affect the physical ordering of data.</a:t>
            </a:r>
          </a:p>
          <a:p>
            <a:endParaRPr lang="zh-CN" altLang="en-US" dirty="0"/>
          </a:p>
        </p:txBody>
      </p:sp>
    </p:spTree>
    <p:extLst>
      <p:ext uri="{BB962C8B-B14F-4D97-AF65-F5344CB8AC3E}">
        <p14:creationId xmlns:p14="http://schemas.microsoft.com/office/powerpoint/2010/main" val="348624621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09_TF22712842" id="{ABC71FAE-DE02-4BD5-9C05-DAC96B530BA3}" vid="{7D7A6C1F-AD8A-4622-BDA9-F18BF786B3E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统计数据焦点</Template>
  <TotalTime>896</TotalTime>
  <Words>2829</Words>
  <Application>Microsoft Office PowerPoint</Application>
  <PresentationFormat>宽屏</PresentationFormat>
  <Paragraphs>168</Paragraphs>
  <Slides>40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KaTeX_Main</vt:lpstr>
      <vt:lpstr>KaTeX_Math</vt:lpstr>
      <vt:lpstr>Microsoft YaHei UI</vt:lpstr>
      <vt:lpstr>Söhne</vt:lpstr>
      <vt:lpstr>Arial</vt:lpstr>
      <vt:lpstr>Calibri</vt:lpstr>
      <vt:lpstr>Times New Roman</vt:lpstr>
      <vt:lpstr>Wingdings</vt:lpstr>
      <vt:lpstr>1_RetrospectVTI</vt:lpstr>
      <vt:lpstr>Tutorial 6</vt:lpstr>
      <vt:lpstr>Topic 1</vt:lpstr>
      <vt:lpstr>PowerPoint 演示文稿</vt:lpstr>
      <vt:lpstr>Topic 1</vt:lpstr>
      <vt:lpstr>Topic 1</vt:lpstr>
      <vt:lpstr>Topic 1</vt:lpstr>
      <vt:lpstr>Topic 1</vt:lpstr>
      <vt:lpstr>Topic 1</vt:lpstr>
      <vt:lpstr>Topic 1</vt:lpstr>
      <vt:lpstr>Topic 2</vt:lpstr>
      <vt:lpstr>Topic 2</vt:lpstr>
      <vt:lpstr>Topic 2</vt:lpstr>
      <vt:lpstr>Topic 2</vt:lpstr>
      <vt:lpstr>Topic 2</vt:lpstr>
      <vt:lpstr>Topic 2</vt:lpstr>
      <vt:lpstr>Topic 2</vt:lpstr>
      <vt:lpstr>Topic 2</vt:lpstr>
      <vt:lpstr>Topic 3</vt:lpstr>
      <vt:lpstr>Topic 3</vt:lpstr>
      <vt:lpstr>Topic 3</vt:lpstr>
      <vt:lpstr>Topic 4</vt:lpstr>
      <vt:lpstr>Topic 4</vt:lpstr>
      <vt:lpstr>Topic 4</vt:lpstr>
      <vt:lpstr>Topic 5</vt:lpstr>
      <vt:lpstr>Topic 5</vt:lpstr>
      <vt:lpstr>Topic 5</vt:lpstr>
      <vt:lpstr>Topic 5</vt:lpstr>
      <vt:lpstr>Topic 5</vt:lpstr>
      <vt:lpstr>Topic 5</vt:lpstr>
      <vt:lpstr>Topic 6</vt:lpstr>
      <vt:lpstr>Topic 6</vt:lpstr>
      <vt:lpstr>Topic 6</vt:lpstr>
      <vt:lpstr>Topic 6</vt:lpstr>
      <vt:lpstr>Topic 6</vt:lpstr>
      <vt:lpstr>Topic 6</vt:lpstr>
      <vt:lpstr>Topic 7</vt:lpstr>
      <vt:lpstr>Topic 7</vt:lpstr>
      <vt:lpstr>Topic 7</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6</dc:title>
  <dc:creator>Frye Claude</dc:creator>
  <cp:lastModifiedBy>Yunfei Li</cp:lastModifiedBy>
  <cp:revision>2</cp:revision>
  <dcterms:created xsi:type="dcterms:W3CDTF">2023-09-07T07:06:07Z</dcterms:created>
  <dcterms:modified xsi:type="dcterms:W3CDTF">2024-04-10T08:11:59Z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