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5"/>
  </p:notesMasterIdLst>
  <p:handoutMasterIdLst>
    <p:handoutMasterId r:id="rId46"/>
  </p:handoutMasterIdLst>
  <p:sldIdLst>
    <p:sldId id="298" r:id="rId5"/>
    <p:sldId id="349" r:id="rId6"/>
    <p:sldId id="325" r:id="rId7"/>
    <p:sldId id="327" r:id="rId8"/>
    <p:sldId id="329" r:id="rId9"/>
    <p:sldId id="301" r:id="rId10"/>
    <p:sldId id="330" r:id="rId11"/>
    <p:sldId id="331" r:id="rId12"/>
    <p:sldId id="353" r:id="rId13"/>
    <p:sldId id="354" r:id="rId14"/>
    <p:sldId id="304" r:id="rId15"/>
    <p:sldId id="305" r:id="rId16"/>
    <p:sldId id="308" r:id="rId17"/>
    <p:sldId id="309" r:id="rId18"/>
    <p:sldId id="334" r:id="rId19"/>
    <p:sldId id="336" r:id="rId20"/>
    <p:sldId id="337" r:id="rId21"/>
    <p:sldId id="339" r:id="rId22"/>
    <p:sldId id="355" r:id="rId23"/>
    <p:sldId id="340" r:id="rId24"/>
    <p:sldId id="310" r:id="rId25"/>
    <p:sldId id="356" r:id="rId26"/>
    <p:sldId id="311" r:id="rId27"/>
    <p:sldId id="312" r:id="rId28"/>
    <p:sldId id="314" r:id="rId29"/>
    <p:sldId id="350" r:id="rId30"/>
    <p:sldId id="313" r:id="rId31"/>
    <p:sldId id="351" r:id="rId32"/>
    <p:sldId id="315" r:id="rId33"/>
    <p:sldId id="316" r:id="rId34"/>
    <p:sldId id="352" r:id="rId35"/>
    <p:sldId id="319" r:id="rId36"/>
    <p:sldId id="320" r:id="rId37"/>
    <p:sldId id="321" r:id="rId38"/>
    <p:sldId id="318" r:id="rId39"/>
    <p:sldId id="322" r:id="rId40"/>
    <p:sldId id="323" r:id="rId41"/>
    <p:sldId id="324" r:id="rId42"/>
    <p:sldId id="357" r:id="rId43"/>
    <p:sldId id="300" r:id="rId44"/>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0AB2DC-0490-487B-BF04-2B0B4C74418B}" v="1" dt="2024-03-21T05:21:56.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19" autoAdjust="0"/>
  </p:normalViewPr>
  <p:slideViewPr>
    <p:cSldViewPr snapToGrid="0">
      <p:cViewPr varScale="1">
        <p:scale>
          <a:sx n="79" d="100"/>
          <a:sy n="79" d="100"/>
        </p:scale>
        <p:origin x="802" y="67"/>
      </p:cViewPr>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e Frye" userId="4099b47e18cb8692" providerId="LiveId" clId="{D30AB2DC-0490-487B-BF04-2B0B4C74418B}"/>
    <pc:docChg chg="undo custSel addSld delSld modSld">
      <pc:chgData name="Claude Frye" userId="4099b47e18cb8692" providerId="LiveId" clId="{D30AB2DC-0490-487B-BF04-2B0B4C74418B}" dt="2024-03-21T05:21:56.369" v="23"/>
      <pc:docMkLst>
        <pc:docMk/>
      </pc:docMkLst>
      <pc:sldChg chg="del">
        <pc:chgData name="Claude Frye" userId="4099b47e18cb8692" providerId="LiveId" clId="{D30AB2DC-0490-487B-BF04-2B0B4C74418B}" dt="2024-03-21T05:15:48.950" v="15" actId="47"/>
        <pc:sldMkLst>
          <pc:docMk/>
          <pc:sldMk cId="2283020408" sldId="306"/>
        </pc:sldMkLst>
      </pc:sldChg>
      <pc:sldChg chg="del">
        <pc:chgData name="Claude Frye" userId="4099b47e18cb8692" providerId="LiveId" clId="{D30AB2DC-0490-487B-BF04-2B0B4C74418B}" dt="2024-03-21T05:15:49.910" v="16" actId="47"/>
        <pc:sldMkLst>
          <pc:docMk/>
          <pc:sldMk cId="2685629995" sldId="307"/>
        </pc:sldMkLst>
      </pc:sldChg>
      <pc:sldChg chg="modSp mod">
        <pc:chgData name="Claude Frye" userId="4099b47e18cb8692" providerId="LiveId" clId="{D30AB2DC-0490-487B-BF04-2B0B4C74418B}" dt="2024-03-20T07:08:29.713" v="7" actId="20577"/>
        <pc:sldMkLst>
          <pc:docMk/>
          <pc:sldMk cId="2429903170" sldId="324"/>
        </pc:sldMkLst>
        <pc:spChg chg="mod">
          <ac:chgData name="Claude Frye" userId="4099b47e18cb8692" providerId="LiveId" clId="{D30AB2DC-0490-487B-BF04-2B0B4C74418B}" dt="2024-03-20T07:08:29.713" v="7" actId="20577"/>
          <ac:spMkLst>
            <pc:docMk/>
            <pc:sldMk cId="2429903170" sldId="324"/>
            <ac:spMk id="3" creationId="{AE278EE3-CD8E-5C9C-148D-37F61AC019B3}"/>
          </ac:spMkLst>
        </pc:spChg>
      </pc:sldChg>
      <pc:sldChg chg="modSp mod">
        <pc:chgData name="Claude Frye" userId="4099b47e18cb8692" providerId="LiveId" clId="{D30AB2DC-0490-487B-BF04-2B0B4C74418B}" dt="2024-03-21T05:14:51.888" v="8" actId="20577"/>
        <pc:sldMkLst>
          <pc:docMk/>
          <pc:sldMk cId="3759698152" sldId="325"/>
        </pc:sldMkLst>
        <pc:spChg chg="mod">
          <ac:chgData name="Claude Frye" userId="4099b47e18cb8692" providerId="LiveId" clId="{D30AB2DC-0490-487B-BF04-2B0B4C74418B}" dt="2024-03-21T05:14:51.888" v="8" actId="20577"/>
          <ac:spMkLst>
            <pc:docMk/>
            <pc:sldMk cId="3759698152" sldId="325"/>
            <ac:spMk id="2" creationId="{1112BBF8-45AD-B15A-F1F2-F8546FD441B2}"/>
          </ac:spMkLst>
        </pc:spChg>
      </pc:sldChg>
      <pc:sldChg chg="modSp mod">
        <pc:chgData name="Claude Frye" userId="4099b47e18cb8692" providerId="LiveId" clId="{D30AB2DC-0490-487B-BF04-2B0B4C74418B}" dt="2024-03-21T05:15:09.239" v="14" actId="27636"/>
        <pc:sldMkLst>
          <pc:docMk/>
          <pc:sldMk cId="700935136" sldId="327"/>
        </pc:sldMkLst>
        <pc:spChg chg="mod">
          <ac:chgData name="Claude Frye" userId="4099b47e18cb8692" providerId="LiveId" clId="{D30AB2DC-0490-487B-BF04-2B0B4C74418B}" dt="2024-03-21T05:15:09.239" v="14" actId="27636"/>
          <ac:spMkLst>
            <pc:docMk/>
            <pc:sldMk cId="700935136" sldId="327"/>
            <ac:spMk id="3" creationId="{726FA187-C543-7581-6737-B01D2D7E643A}"/>
          </ac:spMkLst>
        </pc:spChg>
      </pc:sldChg>
      <pc:sldChg chg="add">
        <pc:chgData name="Claude Frye" userId="4099b47e18cb8692" providerId="LiveId" clId="{D30AB2DC-0490-487B-BF04-2B0B4C74418B}" dt="2024-03-21T05:21:56.369" v="23"/>
        <pc:sldMkLst>
          <pc:docMk/>
          <pc:sldMk cId="1076578984" sldId="349"/>
        </pc:sldMkLst>
      </pc:sldChg>
      <pc:sldChg chg="addSp delSp modSp del mod modNotesTx">
        <pc:chgData name="Claude Frye" userId="4099b47e18cb8692" providerId="LiveId" clId="{D30AB2DC-0490-487B-BF04-2B0B4C74418B}" dt="2024-03-21T05:21:52.506" v="22" actId="2696"/>
        <pc:sldMkLst>
          <pc:docMk/>
          <pc:sldMk cId="2840314592" sldId="349"/>
        </pc:sldMkLst>
        <pc:spChg chg="add del mod">
          <ac:chgData name="Claude Frye" userId="4099b47e18cb8692" providerId="LiveId" clId="{D30AB2DC-0490-487B-BF04-2B0B4C74418B}" dt="2024-03-21T05:21:41.841" v="20" actId="478"/>
          <ac:spMkLst>
            <pc:docMk/>
            <pc:sldMk cId="2840314592" sldId="349"/>
            <ac:spMk id="3" creationId="{90FF5775-C0EE-C57A-B232-9CA954019B0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36886C-EAA0-4433-AD1E-431050B9C2A5}" type="datetime1">
              <a:rPr lang="zh-CN" altLang="en-US" smtClean="0">
                <a:latin typeface="Microsoft YaHei UI" panose="020B0503020204020204" pitchFamily="34" charset="-122"/>
                <a:ea typeface="Microsoft YaHei UI" panose="020B0503020204020204" pitchFamily="34" charset="-122"/>
              </a:rPr>
              <a:t>2024/3/20</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660F53-F593-4304-9BA9-1C2AC5E1624A}"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846798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91A2638A-5E4A-4D0D-917D-137EA8DF3340}" type="datetime1">
              <a:rPr lang="en-US" altLang="zh-CN" noProof="0" smtClean="0"/>
              <a:t>3/20/2024</a:t>
            </a:fld>
            <a:endParaRPr lang="zh-CN" altLang="en-US" noProof="0"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BCA1830-8ACC-4872-9C09-B98521B5BF71}" type="slidenum">
              <a:rPr lang="en-US" altLang="zh-CN" noProof="0" smtClean="0"/>
              <a:pPr/>
              <a:t>‹#›</a:t>
            </a:fld>
            <a:endParaRPr lang="zh-CN" altLang="en-US" noProof="0" dirty="0"/>
          </a:p>
        </p:txBody>
      </p:sp>
    </p:spTree>
    <p:extLst>
      <p:ext uri="{BB962C8B-B14F-4D97-AF65-F5344CB8AC3E}">
        <p14:creationId xmlns:p14="http://schemas.microsoft.com/office/powerpoint/2010/main" val="1266119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0BCA1830-8ACC-4872-9C09-B98521B5BF71}" type="slidenum">
              <a:rPr lang="en-US" altLang="zh-CN" smtClean="0">
                <a:latin typeface="Microsoft YaHei UI" panose="020B0503020204020204" pitchFamily="34" charset="-122"/>
                <a:ea typeface="Microsoft YaHei UI" panose="020B0503020204020204" pitchFamily="34" charset="-122"/>
              </a:rPr>
              <a:t>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5615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https://app.sophia.org/tutorials/entity-relationship-model#:~:text=There%20are%20three%20common%20notation%20styles%20used%20to,practice.%20UML%20notation%20is%20preferred%20in%20object-based%20databases.</a:t>
            </a:r>
            <a:endParaRPr lang="zh-CN" altLang="en-US" dirty="0"/>
          </a:p>
        </p:txBody>
      </p:sp>
      <p:sp>
        <p:nvSpPr>
          <p:cNvPr id="4" name="灯片编号占位符 3"/>
          <p:cNvSpPr>
            <a:spLocks noGrp="1"/>
          </p:cNvSpPr>
          <p:nvPr>
            <p:ph type="sldNum" sz="quarter" idx="5"/>
          </p:nvPr>
        </p:nvSpPr>
        <p:spPr/>
        <p:txBody>
          <a:bodyPr/>
          <a:lstStyle/>
          <a:p>
            <a:fld id="{0BCA1830-8ACC-4872-9C09-B98521B5BF71}" type="slidenum">
              <a:rPr lang="en-US" altLang="zh-CN" noProof="0" smtClean="0"/>
              <a:pPr/>
              <a:t>2</a:t>
            </a:fld>
            <a:endParaRPr lang="zh-CN" altLang="en-US" noProof="0" dirty="0"/>
          </a:p>
        </p:txBody>
      </p:sp>
    </p:spTree>
    <p:extLst>
      <p:ext uri="{BB962C8B-B14F-4D97-AF65-F5344CB8AC3E}">
        <p14:creationId xmlns:p14="http://schemas.microsoft.com/office/powerpoint/2010/main" val="808904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Today, we will give you an in-depth introduction to ER Diagrams. By reading this ERD guide, you will gain basic knowledge and skills about ER diagrams and database design. You'll learn what is an ERD, why you should draw an ERD, the ERD symbol, how to draw an ERD, etc., and a bunch of ERD examples.</a:t>
            </a:r>
            <a:endParaRPr lang="zh-CN" altLang="en-US" dirty="0"/>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3</a:t>
            </a:fld>
            <a:endParaRPr lang="zh-CN" altLang="en-US" noProof="0" dirty="0"/>
          </a:p>
        </p:txBody>
      </p:sp>
    </p:spTree>
    <p:extLst>
      <p:ext uri="{BB962C8B-B14F-4D97-AF65-F5344CB8AC3E}">
        <p14:creationId xmlns:p14="http://schemas.microsoft.com/office/powerpoint/2010/main" val="2379140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when should we draw the ER diagram? While ER models are mostly drawn for demonstrating concepts and designing physical databases, they are also used for other purposes, and the following are some typical use cases.</a:t>
            </a:r>
          </a:p>
          <a:p>
            <a:endParaRPr lang="zh-CN" altLang="en-US" dirty="0"/>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5</a:t>
            </a:fld>
            <a:endParaRPr lang="zh-CN" altLang="en-US" noProof="0" dirty="0"/>
          </a:p>
        </p:txBody>
      </p:sp>
    </p:spTree>
    <p:extLst>
      <p:ext uri="{BB962C8B-B14F-4D97-AF65-F5344CB8AC3E}">
        <p14:creationId xmlns:p14="http://schemas.microsoft.com/office/powerpoint/2010/main" val="518665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D1D5DB"/>
                </a:solidFill>
                <a:effectLst/>
                <a:latin typeface="Söhne"/>
              </a:rPr>
              <a:t>Weak entities are useful in scenarios where certain items do not have a unique identifier of their own and exist only as a part of another entity. Using weak entities can help in maintaining the integrity of the database and ensuring that you can't have instances of the 'dependent' entity without an associated 'owner' entity.</a:t>
            </a:r>
            <a:endParaRPr lang="zh-CN" altLang="en-US" dirty="0"/>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28</a:t>
            </a:fld>
            <a:endParaRPr lang="zh-CN" altLang="en-US" noProof="0" dirty="0"/>
          </a:p>
        </p:txBody>
      </p:sp>
    </p:spTree>
    <p:extLst>
      <p:ext uri="{BB962C8B-B14F-4D97-AF65-F5344CB8AC3E}">
        <p14:creationId xmlns:p14="http://schemas.microsoft.com/office/powerpoint/2010/main" val="4230253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 Entity types: BANK, ACCOUNT, CUSTOMER, LOAN (b) Weak entity type: BANK-BRANCH. Partial key: </a:t>
            </a:r>
            <a:r>
              <a:rPr lang="en-US" altLang="zh-CN" dirty="0" err="1"/>
              <a:t>BranchNo</a:t>
            </a:r>
            <a:r>
              <a:rPr lang="en-US" altLang="zh-CN" dirty="0"/>
              <a:t>. Identifying relationship: BRANCHES.</a:t>
            </a:r>
            <a:endParaRPr lang="zh-CN" altLang="en-US" dirty="0"/>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31</a:t>
            </a:fld>
            <a:endParaRPr lang="zh-CN" altLang="en-US" noProof="0" dirty="0"/>
          </a:p>
        </p:txBody>
      </p:sp>
    </p:spTree>
    <p:extLst>
      <p:ext uri="{BB962C8B-B14F-4D97-AF65-F5344CB8AC3E}">
        <p14:creationId xmlns:p14="http://schemas.microsoft.com/office/powerpoint/2010/main" val="2503942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Entity types: BANK, ACCOUNT, CUSTOMER, LOAN (b) Weak entity type: BANK-BRANCH. Partial key: </a:t>
            </a:r>
            <a:r>
              <a:rPr lang="en-US" altLang="zh-CN" dirty="0" err="1"/>
              <a:t>BranchNo</a:t>
            </a:r>
            <a:r>
              <a:rPr lang="en-US" altLang="zh-CN" dirty="0"/>
              <a:t>. Identifying relationship: BRANCHES.</a:t>
            </a:r>
            <a:endParaRPr lang="zh-CN" altLang="en-US" dirty="0"/>
          </a:p>
          <a:p>
            <a:endParaRPr lang="zh-CN" altLang="en-US" dirty="0"/>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32</a:t>
            </a:fld>
            <a:endParaRPr lang="zh-CN" altLang="en-US" noProof="0" dirty="0"/>
          </a:p>
        </p:txBody>
      </p:sp>
    </p:spTree>
    <p:extLst>
      <p:ext uri="{BB962C8B-B14F-4D97-AF65-F5344CB8AC3E}">
        <p14:creationId xmlns:p14="http://schemas.microsoft.com/office/powerpoint/2010/main" val="1291563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Entity types: BANK, ACCOUNT, CUSTOMER, LOAN (b) Weak entity type: BANK-BRANCH. Partial key: </a:t>
            </a:r>
            <a:r>
              <a:rPr lang="en-US" altLang="zh-CN" dirty="0" err="1"/>
              <a:t>BranchNo</a:t>
            </a:r>
            <a:r>
              <a:rPr lang="en-US" altLang="zh-CN" dirty="0"/>
              <a:t>. Identifying relationship: BRANCHES.</a:t>
            </a:r>
            <a:endParaRPr lang="zh-CN" altLang="en-US" dirty="0"/>
          </a:p>
          <a:p>
            <a:endParaRPr lang="zh-CN" altLang="en-US" dirty="0"/>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33</a:t>
            </a:fld>
            <a:endParaRPr lang="zh-CN" altLang="en-US" noProof="0" dirty="0"/>
          </a:p>
        </p:txBody>
      </p:sp>
    </p:spTree>
    <p:extLst>
      <p:ext uri="{BB962C8B-B14F-4D97-AF65-F5344CB8AC3E}">
        <p14:creationId xmlns:p14="http://schemas.microsoft.com/office/powerpoint/2010/main" val="3460886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0BCA1830-8ACC-4872-9C09-B98521B5BF71}" type="slidenum">
              <a:rPr lang="en-US" altLang="zh-CN" smtClean="0">
                <a:latin typeface="Microsoft YaHei UI" panose="020B0503020204020204" pitchFamily="34" charset="-122"/>
                <a:ea typeface="Microsoft YaHei UI" panose="020B0503020204020204" pitchFamily="34" charset="-122"/>
              </a:rPr>
              <a:t>40</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53534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n-US" altLang="zh-CN" noProof="0"/>
              <a:t>Click to edit Master title style</a:t>
            </a:r>
            <a:endParaRPr lang="zh-CN" altLang="en-US" noProof="0"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US" altLang="zh-CN" noProof="0"/>
              <a:t>Click to edit Master subtitle style</a:t>
            </a:r>
            <a:endParaRPr lang="zh-CN" altLang="en-US" noProof="0"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E2857C8-8E2F-48E0-8317-80C3BB0076B8}" type="datetime1">
              <a:rPr lang="zh-CN" altLang="en-US" noProof="0" smtClean="0"/>
              <a:t>2024/3/20</a:t>
            </a:fld>
            <a:endParaRPr lang="zh-CN" altLang="en-US" noProof="0"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zh-CN" altLang="en-US" noProof="0"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noProof="0"/>
              <a:t>Click to edit Master title style</a:t>
            </a:r>
            <a:endParaRPr lang="zh-CN" altLang="en-US" noProof="0" dirty="0"/>
          </a:p>
        </p:txBody>
      </p:sp>
      <p:sp>
        <p:nvSpPr>
          <p:cNvPr id="3" name="内容占位符 2"/>
          <p:cNvSpPr>
            <a:spLocks noGrp="1"/>
          </p:cNvSpPr>
          <p:nvPr>
            <p:ph idx="1"/>
          </p:nvPr>
        </p:nvSpPr>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71FC4F7C-0D89-4D20-BD2E-273FAB0D351B}" type="datetime1">
              <a:rPr lang="zh-CN" altLang="en-US" noProof="0" smtClean="0"/>
              <a:t>2024/3/20</a:t>
            </a:fld>
            <a:endParaRPr lang="zh-CN" altLang="en-US" noProof="0"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zh-CN" altLang="en-US" noProof="0"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n-US" altLang="zh-CN" noProof="0"/>
              <a:t>Click to edit Master title style</a:t>
            </a:r>
            <a:endParaRPr lang="zh-CN" altLang="en-US" noProof="0"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ltLang="zh-CN" noProof="0"/>
              <a:t>Click to edit Master text styles</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A1C8F9BE-F15D-4875-8A71-21DE506DE743}" type="datetime1">
              <a:rPr lang="zh-CN" altLang="en-US" noProof="0" smtClean="0"/>
              <a:t>2024/3/20</a:t>
            </a:fld>
            <a:endParaRPr lang="zh-CN" altLang="en-US" noProof="0"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zh-CN" altLang="en-US" noProof="0"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en-US" altLang="zh-CN" noProof="0"/>
              <a:t>Click to edit Master title style</a:t>
            </a:r>
            <a:endParaRPr lang="zh-CN" altLang="en-US" noProof="0" dirty="0"/>
          </a:p>
        </p:txBody>
      </p:sp>
      <p:sp>
        <p:nvSpPr>
          <p:cNvPr id="3" name="内容占位符 2"/>
          <p:cNvSpPr>
            <a:spLocks noGrp="1"/>
          </p:cNvSpPr>
          <p:nvPr>
            <p:ph sz="half" idx="1"/>
          </p:nvPr>
        </p:nvSpPr>
        <p:spPr>
          <a:xfrm>
            <a:off x="1097280" y="2120900"/>
            <a:ext cx="4639736" cy="3748193"/>
          </a:xfrm>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4" name="内容占位符 3"/>
          <p:cNvSpPr>
            <a:spLocks noGrp="1"/>
          </p:cNvSpPr>
          <p:nvPr>
            <p:ph sz="half" idx="2"/>
          </p:nvPr>
        </p:nvSpPr>
        <p:spPr>
          <a:xfrm>
            <a:off x="6515944" y="2120900"/>
            <a:ext cx="4639736" cy="3748194"/>
          </a:xfrm>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C324569D-812C-43C9-AEDA-C2805F48AD2D}" type="datetime1">
              <a:rPr lang="zh-CN" altLang="en-US" noProof="0" smtClean="0"/>
              <a:t>2024/3/20</a:t>
            </a:fld>
            <a:endParaRPr lang="zh-CN" altLang="en-US" noProof="0"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zh-CN" altLang="en-US" noProof="0"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en-US" altLang="zh-CN" noProof="0"/>
              <a:t>Click to edit Master title style</a:t>
            </a:r>
            <a:endParaRPr lang="zh-CN" altLang="en-US" noProof="0"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Click to edit Master text styles</a:t>
            </a:r>
          </a:p>
        </p:txBody>
      </p:sp>
      <p:sp>
        <p:nvSpPr>
          <p:cNvPr id="4" name="内容占位符 3"/>
          <p:cNvSpPr>
            <a:spLocks noGrp="1"/>
          </p:cNvSpPr>
          <p:nvPr>
            <p:ph sz="half" idx="2"/>
          </p:nvPr>
        </p:nvSpPr>
        <p:spPr>
          <a:xfrm>
            <a:off x="1097280" y="2958274"/>
            <a:ext cx="4639736" cy="2910821"/>
          </a:xfrm>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Click to edit Master text styles</a:t>
            </a:r>
          </a:p>
        </p:txBody>
      </p:sp>
      <p:sp>
        <p:nvSpPr>
          <p:cNvPr id="6" name="内容占位符 5"/>
          <p:cNvSpPr>
            <a:spLocks noGrp="1"/>
          </p:cNvSpPr>
          <p:nvPr>
            <p:ph sz="quarter" idx="4"/>
          </p:nvPr>
        </p:nvSpPr>
        <p:spPr>
          <a:xfrm>
            <a:off x="6515944" y="2958273"/>
            <a:ext cx="4639736" cy="2910821"/>
          </a:xfrm>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CAEB871B-E1BA-4B27-BE77-674D42BE52C7}" type="datetime1">
              <a:rPr lang="zh-CN" altLang="en-US" noProof="0" smtClean="0"/>
              <a:t>2024/3/20</a:t>
            </a:fld>
            <a:endParaRPr lang="zh-CN" altLang="en-US" noProof="0"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zh-CN" altLang="en-US" noProof="0"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noProof="0"/>
              <a:t>Click to edit Master title style</a:t>
            </a:r>
            <a:endParaRPr lang="zh-CN" altLang="en-US" noProof="0"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B9500292-0B13-449A-87D1-82A13D7C9A1E}" type="datetime1">
              <a:rPr lang="zh-CN" altLang="en-US" noProof="0" smtClean="0"/>
              <a:t>2024/3/20</a:t>
            </a:fld>
            <a:endParaRPr lang="zh-CN" altLang="en-US" noProof="0"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zh-CN" altLang="en-US" noProof="0"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0079CBCF-27F4-4017-96B9-50FCBE968914}" type="datetime1">
              <a:rPr lang="zh-CN" altLang="en-US" noProof="0" smtClean="0"/>
              <a:t>2024/3/20</a:t>
            </a:fld>
            <a:endParaRPr lang="zh-CN" altLang="en-US" noProof="0"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zh-CN" altLang="en-US" noProof="0"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n-US" altLang="zh-CN" noProof="0"/>
              <a:t>Click to edit Master title style</a:t>
            </a:r>
            <a:endParaRPr lang="zh-CN" altLang="en-US" noProof="0" dirty="0"/>
          </a:p>
        </p:txBody>
      </p:sp>
      <p:sp>
        <p:nvSpPr>
          <p:cNvPr id="3" name="内容占位符 2"/>
          <p:cNvSpPr>
            <a:spLocks noGrp="1"/>
          </p:cNvSpPr>
          <p:nvPr>
            <p:ph idx="1"/>
          </p:nvPr>
        </p:nvSpPr>
        <p:spPr>
          <a:xfrm>
            <a:off x="5458984" y="812799"/>
            <a:ext cx="5928344" cy="5294757"/>
          </a:xfrm>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ltLang="zh-CN" noProof="0"/>
              <a:t>Click to edit Master text styles</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8B556B2-7512-46EA-A7A3-08797228D7B4}" type="datetime1">
              <a:rPr lang="zh-CN" altLang="en-US" noProof="0" smtClean="0"/>
              <a:t>2024/3/20</a:t>
            </a:fld>
            <a:endParaRPr lang="zh-CN" altLang="en-US" noProof="0"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zh-CN" altLang="en-US" noProof="0"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ltLang="zh-CN" noProof="0"/>
              <a:t>Click icon to add picture</a:t>
            </a:r>
            <a:endParaRPr lang="zh-CN" altLang="en-US" noProof="0"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n-US" altLang="zh-CN" noProof="0"/>
              <a:t>Click to edit Master title style</a:t>
            </a:r>
            <a:endParaRPr lang="zh-CN" altLang="en-US" noProof="0"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ltLang="zh-CN" noProof="0"/>
              <a:t>Click to edit Master text styles</a:t>
            </a:r>
          </a:p>
        </p:txBody>
      </p:sp>
      <p:sp>
        <p:nvSpPr>
          <p:cNvPr id="5" name="日期占位符 4"/>
          <p:cNvSpPr>
            <a:spLocks noGrp="1"/>
          </p:cNvSpPr>
          <p:nvPr>
            <p:ph type="dt" sz="half" idx="10"/>
          </p:nvPr>
        </p:nvSpPr>
        <p:spPr/>
        <p:txBody>
          <a:bodyPr rtlCol="0"/>
          <a:lstStyle>
            <a:lvl1pPr>
              <a:defRPr/>
            </a:lvl1pPr>
          </a:lstStyle>
          <a:p>
            <a:pPr rtl="0"/>
            <a:fld id="{7EA549FE-440A-4032-887E-049BFD4F5A41}" type="datetime1">
              <a:rPr lang="zh-CN" altLang="en-US" noProof="0" smtClean="0"/>
              <a:t>2024/3/20</a:t>
            </a:fld>
            <a:endParaRPr lang="zh-CN" altLang="en-US" noProof="0"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11E8F5E9-7BB5-407B-A6D7-F536C6C1796E}" type="datetime1">
              <a:rPr lang="zh-CN" altLang="en-US" noProof="0" smtClean="0"/>
              <a:t>2024/3/20</a:t>
            </a:fld>
            <a:endParaRPr lang="zh-CN" altLang="en-US" noProof="0"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长方形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dirty="0">
              <a:ln>
                <a:noFill/>
              </a:ln>
              <a:solidFill>
                <a:srgbClr val="FFFFFF"/>
              </a:solidFill>
              <a:effectLst/>
              <a:uLnTx/>
              <a:uFillTx/>
              <a:latin typeface="Microsoft YaHei UI" panose="020B0503020204020204" pitchFamily="34" charset="-122"/>
              <a:ea typeface="Microsoft YaHei UI" panose="020B0503020204020204" pitchFamily="34" charset="-122"/>
            </a:endParaRPr>
          </a:p>
        </p:txBody>
      </p:sp>
      <p:pic>
        <p:nvPicPr>
          <p:cNvPr id="4" name="图片 3" descr="一张纸的特写，纸上放着一支铅笔">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长方形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dirty="0">
              <a:ln>
                <a:noFill/>
              </a:ln>
              <a:solidFill>
                <a:srgbClr val="FFFFFF"/>
              </a:solidFill>
              <a:effectLst/>
              <a:uLnTx/>
              <a:uFillTx/>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en-US" altLang="zh-CN" sz="4400" dirty="0">
                <a:latin typeface="Microsoft YaHei UI" panose="020B0503020204020204" pitchFamily="34" charset="-122"/>
                <a:ea typeface="Microsoft YaHei UI" panose="020B0503020204020204" pitchFamily="34" charset="-122"/>
              </a:rPr>
              <a:t>Tutorial 4</a:t>
            </a:r>
            <a:endParaRPr lang="en-US" altLang="zh-CN" sz="4400" dirty="0">
              <a:solidFill>
                <a:schemeClr val="tx1"/>
              </a:solidFill>
              <a:latin typeface="Microsoft YaHei UI" panose="020B0503020204020204" pitchFamily="34" charset="-122"/>
              <a:ea typeface="Microsoft YaHei UI" panose="020B0503020204020204" pitchFamily="34" charset="-122"/>
            </a:endParaRPr>
          </a:p>
        </p:txBody>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endParaRPr lang="en-US" altLang="zh-CN" sz="1600" dirty="0">
              <a:latin typeface="Microsoft YaHei UI" panose="020B0503020204020204" pitchFamily="34" charset="-122"/>
              <a:ea typeface="Microsoft YaHei UI" panose="020B0503020204020204" pitchFamily="34" charset="-122"/>
            </a:endParaRPr>
          </a:p>
        </p:txBody>
      </p:sp>
      <p:cxnSp>
        <p:nvCxnSpPr>
          <p:cNvPr id="37" name="直接连接符​​(S)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长方形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Title 1">
            <a:extLst>
              <a:ext uri="{FF2B5EF4-FFF2-40B4-BE49-F238E27FC236}">
                <a16:creationId xmlns:a16="http://schemas.microsoft.com/office/drawing/2014/main" id="{48CE314F-FAE9-6566-E315-423465A41F51}"/>
              </a:ext>
            </a:extLst>
          </p:cNvPr>
          <p:cNvSpPr>
            <a:spLocks noGrp="1"/>
          </p:cNvSpPr>
          <p:nvPr>
            <p:ph type="title"/>
          </p:nvPr>
        </p:nvSpPr>
        <p:spPr>
          <a:xfrm>
            <a:off x="1097280" y="286603"/>
            <a:ext cx="10058400" cy="1450757"/>
          </a:xfrm>
        </p:spPr>
        <p:txBody>
          <a:bodyPr anchor="b">
            <a:normAutofit/>
          </a:bodyPr>
          <a:lstStyle/>
          <a:p>
            <a:r>
              <a:rPr lang="en-US" altLang="zh-CN" dirty="0"/>
              <a:t>ERD Symbol Guidelines</a:t>
            </a:r>
            <a:endParaRPr lang="en-US" dirty="0"/>
          </a:p>
        </p:txBody>
      </p:sp>
      <p:sp>
        <p:nvSpPr>
          <p:cNvPr id="4" name="内容占位符 3">
            <a:extLst>
              <a:ext uri="{FF2B5EF4-FFF2-40B4-BE49-F238E27FC236}">
                <a16:creationId xmlns:a16="http://schemas.microsoft.com/office/drawing/2014/main" id="{DAED372D-6886-1221-ADBD-8BC86F9F5746}"/>
              </a:ext>
            </a:extLst>
          </p:cNvPr>
          <p:cNvSpPr>
            <a:spLocks noGrp="1"/>
          </p:cNvSpPr>
          <p:nvPr>
            <p:ph sz="half" idx="1"/>
          </p:nvPr>
        </p:nvSpPr>
        <p:spPr>
          <a:xfrm>
            <a:off x="1097280" y="2120900"/>
            <a:ext cx="8231546" cy="3748193"/>
          </a:xfrm>
        </p:spPr>
        <p:txBody>
          <a:bodyPr/>
          <a:lstStyle/>
          <a:p>
            <a:r>
              <a:rPr lang="en-US" altLang="zh-CN" b="1" i="0" dirty="0">
                <a:solidFill>
                  <a:srgbClr val="000000"/>
                </a:solidFill>
                <a:effectLst/>
                <a:latin typeface="Verdana" panose="020B0604030504040204" pitchFamily="34" charset="0"/>
              </a:rPr>
              <a:t>Derived</a:t>
            </a:r>
            <a:r>
              <a:rPr lang="en-US" altLang="zh-CN" b="0" i="0" dirty="0">
                <a:solidFill>
                  <a:srgbClr val="000000"/>
                </a:solidFill>
                <a:effectLst/>
                <a:latin typeface="Verdana" panose="020B0604030504040204" pitchFamily="34" charset="0"/>
              </a:rPr>
              <a:t> attributes are depicted by dashed ellipse</a:t>
            </a:r>
            <a:endParaRPr lang="zh-CN" altLang="en-US" dirty="0"/>
          </a:p>
        </p:txBody>
      </p:sp>
      <p:pic>
        <p:nvPicPr>
          <p:cNvPr id="8" name="图片 7">
            <a:extLst>
              <a:ext uri="{FF2B5EF4-FFF2-40B4-BE49-F238E27FC236}">
                <a16:creationId xmlns:a16="http://schemas.microsoft.com/office/drawing/2014/main" id="{8F6069CD-A82B-822B-5AB7-3E678FBC9EA7}"/>
              </a:ext>
            </a:extLst>
          </p:cNvPr>
          <p:cNvPicPr>
            <a:picLocks noChangeAspect="1"/>
          </p:cNvPicPr>
          <p:nvPr/>
        </p:nvPicPr>
        <p:blipFill>
          <a:blip r:embed="rId2"/>
          <a:stretch>
            <a:fillRect/>
          </a:stretch>
        </p:blipFill>
        <p:spPr>
          <a:xfrm>
            <a:off x="2756576" y="2723745"/>
            <a:ext cx="5558972" cy="3504569"/>
          </a:xfrm>
          <a:prstGeom prst="rect">
            <a:avLst/>
          </a:prstGeom>
        </p:spPr>
      </p:pic>
    </p:spTree>
    <p:extLst>
      <p:ext uri="{BB962C8B-B14F-4D97-AF65-F5344CB8AC3E}">
        <p14:creationId xmlns:p14="http://schemas.microsoft.com/office/powerpoint/2010/main" val="169813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39A5-DE94-01A0-F1EB-026B799AF5D8}"/>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726FA187-C543-7581-6737-B01D2D7E643A}"/>
              </a:ext>
            </a:extLst>
          </p:cNvPr>
          <p:cNvSpPr>
            <a:spLocks noGrp="1"/>
          </p:cNvSpPr>
          <p:nvPr>
            <p:ph idx="1"/>
          </p:nvPr>
        </p:nvSpPr>
        <p:spPr/>
        <p:txBody>
          <a:bodyPr/>
          <a:lstStyle/>
          <a:p>
            <a:r>
              <a:rPr lang="en-US" altLang="zh-CN" dirty="0"/>
              <a:t>Review the following terms: entity, attribute, relationship, attribute value, composite attribute, multivalued attribute, key attribute, and value set (domain)</a:t>
            </a:r>
          </a:p>
          <a:p>
            <a:pPr algn="l"/>
            <a:r>
              <a:rPr lang="en-US" altLang="zh-CN" b="1" i="0" dirty="0">
                <a:solidFill>
                  <a:schemeClr val="tx1"/>
                </a:solidFill>
                <a:effectLst/>
                <a:latin typeface="Söhne"/>
              </a:rPr>
              <a:t>Relationship:</a:t>
            </a:r>
            <a:endParaRPr lang="en-US" altLang="zh-CN" b="0" i="0" dirty="0">
              <a:solidFill>
                <a:schemeClr val="tx1"/>
              </a:solidFill>
              <a:effectLst/>
              <a:latin typeface="Söhne"/>
            </a:endParaRPr>
          </a:p>
          <a:p>
            <a:pPr algn="l">
              <a:buFont typeface="Arial" panose="020B0604020202020204" pitchFamily="34" charset="0"/>
              <a:buChar char="•"/>
            </a:pPr>
            <a:r>
              <a:rPr lang="en-US" altLang="zh-CN" b="0" i="0" dirty="0">
                <a:solidFill>
                  <a:schemeClr val="tx1"/>
                </a:solidFill>
                <a:effectLst/>
                <a:latin typeface="Söhne"/>
              </a:rPr>
              <a:t>A relationship describes how entities are related to one another. For example, a student might enroll in a course, which creates a relationship between the Student entity and the Course entity.</a:t>
            </a:r>
          </a:p>
          <a:p>
            <a:endParaRPr lang="zh-CN" altLang="en-US" dirty="0"/>
          </a:p>
        </p:txBody>
      </p:sp>
    </p:spTree>
    <p:extLst>
      <p:ext uri="{BB962C8B-B14F-4D97-AF65-F5344CB8AC3E}">
        <p14:creationId xmlns:p14="http://schemas.microsoft.com/office/powerpoint/2010/main" val="247811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39A5-DE94-01A0-F1EB-026B799AF5D8}"/>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726FA187-C543-7581-6737-B01D2D7E643A}"/>
              </a:ext>
            </a:extLst>
          </p:cNvPr>
          <p:cNvSpPr>
            <a:spLocks noGrp="1"/>
          </p:cNvSpPr>
          <p:nvPr>
            <p:ph idx="1"/>
          </p:nvPr>
        </p:nvSpPr>
        <p:spPr/>
        <p:txBody>
          <a:bodyPr/>
          <a:lstStyle/>
          <a:p>
            <a:r>
              <a:rPr lang="en-US" altLang="zh-CN" dirty="0"/>
              <a:t>Review the following terms: entity, attribute, relationship, attribute value, composite attribute, multivalued attribute, key attribute, and value set (domain)</a:t>
            </a:r>
          </a:p>
          <a:p>
            <a:pPr algn="l"/>
            <a:r>
              <a:rPr lang="en-US" altLang="zh-CN" b="1" i="0" dirty="0">
                <a:solidFill>
                  <a:schemeClr val="tx1"/>
                </a:solidFill>
                <a:effectLst/>
                <a:latin typeface="Söhne"/>
              </a:rPr>
              <a:t>Attribute Value:</a:t>
            </a:r>
            <a:endParaRPr lang="en-US" altLang="zh-CN" b="0" i="0" dirty="0">
              <a:solidFill>
                <a:schemeClr val="tx1"/>
              </a:solidFill>
              <a:effectLst/>
              <a:latin typeface="Söhne"/>
            </a:endParaRPr>
          </a:p>
          <a:p>
            <a:pPr algn="l">
              <a:buFont typeface="Arial" panose="020B0604020202020204" pitchFamily="34" charset="0"/>
              <a:buChar char="•"/>
            </a:pPr>
            <a:r>
              <a:rPr lang="en-US" altLang="zh-CN" b="0" i="0" dirty="0">
                <a:solidFill>
                  <a:schemeClr val="tx1"/>
                </a:solidFill>
                <a:effectLst/>
                <a:latin typeface="Söhne"/>
              </a:rPr>
              <a:t>This is the specific value assigned to an attribute for a particular instance of an entity. For example, for a particular student, the "FirstName" attribute might have the value "John."</a:t>
            </a:r>
          </a:p>
          <a:p>
            <a:endParaRPr lang="zh-CN" altLang="en-US" dirty="0"/>
          </a:p>
        </p:txBody>
      </p:sp>
    </p:spTree>
    <p:extLst>
      <p:ext uri="{BB962C8B-B14F-4D97-AF65-F5344CB8AC3E}">
        <p14:creationId xmlns:p14="http://schemas.microsoft.com/office/powerpoint/2010/main" val="2451614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39A5-DE94-01A0-F1EB-026B799AF5D8}"/>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726FA187-C543-7581-6737-B01D2D7E643A}"/>
              </a:ext>
            </a:extLst>
          </p:cNvPr>
          <p:cNvSpPr>
            <a:spLocks noGrp="1"/>
          </p:cNvSpPr>
          <p:nvPr>
            <p:ph idx="1"/>
          </p:nvPr>
        </p:nvSpPr>
        <p:spPr/>
        <p:txBody>
          <a:bodyPr/>
          <a:lstStyle/>
          <a:p>
            <a:r>
              <a:rPr lang="en-US" altLang="zh-CN" dirty="0"/>
              <a:t>Review the following terms: entity, attribute, relationship, attribute value, composite attribute, multivalued attribute, key attribute, and value set (domain)</a:t>
            </a:r>
          </a:p>
          <a:p>
            <a:pPr algn="l"/>
            <a:r>
              <a:rPr lang="en-US" altLang="zh-CN" b="1" i="0" dirty="0">
                <a:solidFill>
                  <a:schemeClr val="tx1"/>
                </a:solidFill>
                <a:effectLst/>
                <a:latin typeface="Söhne"/>
              </a:rPr>
              <a:t>Key Attribute:</a:t>
            </a:r>
            <a:endParaRPr lang="en-US" altLang="zh-CN" b="0" i="0" dirty="0">
              <a:solidFill>
                <a:schemeClr val="tx1"/>
              </a:solidFill>
              <a:effectLst/>
              <a:latin typeface="Söhne"/>
            </a:endParaRPr>
          </a:p>
          <a:p>
            <a:pPr algn="l">
              <a:buFont typeface="Arial" panose="020B0604020202020204" pitchFamily="34" charset="0"/>
              <a:buChar char="•"/>
            </a:pPr>
            <a:r>
              <a:rPr lang="en-US" altLang="zh-CN" b="0" i="0" dirty="0">
                <a:solidFill>
                  <a:schemeClr val="tx1"/>
                </a:solidFill>
                <a:effectLst/>
                <a:latin typeface="Söhne"/>
              </a:rPr>
              <a:t>A key attribute uniquely identifies an entity within an entity set. For instance, "</a:t>
            </a:r>
            <a:r>
              <a:rPr lang="en-US" altLang="zh-CN" b="0" i="0" dirty="0" err="1">
                <a:solidFill>
                  <a:schemeClr val="tx1"/>
                </a:solidFill>
                <a:effectLst/>
                <a:latin typeface="Söhne"/>
              </a:rPr>
              <a:t>StudentID</a:t>
            </a:r>
            <a:r>
              <a:rPr lang="en-US" altLang="zh-CN" b="0" i="0" dirty="0">
                <a:solidFill>
                  <a:schemeClr val="tx1"/>
                </a:solidFill>
                <a:effectLst/>
                <a:latin typeface="Söhne"/>
              </a:rPr>
              <a:t>" might be the key attribute for the Student entity, meaning no two students can have the same </a:t>
            </a:r>
            <a:r>
              <a:rPr lang="en-US" altLang="zh-CN" b="0" i="0" dirty="0" err="1">
                <a:solidFill>
                  <a:schemeClr val="tx1"/>
                </a:solidFill>
                <a:effectLst/>
                <a:latin typeface="Söhne"/>
              </a:rPr>
              <a:t>StudentID</a:t>
            </a:r>
            <a:r>
              <a:rPr lang="en-US" altLang="zh-CN" b="0" i="0" dirty="0">
                <a:solidFill>
                  <a:schemeClr val="tx1"/>
                </a:solidFill>
                <a:effectLst/>
                <a:latin typeface="Söhne"/>
              </a:rPr>
              <a:t> in the database.</a:t>
            </a:r>
          </a:p>
          <a:p>
            <a:endParaRPr lang="zh-CN" altLang="en-US" dirty="0"/>
          </a:p>
        </p:txBody>
      </p:sp>
    </p:spTree>
    <p:extLst>
      <p:ext uri="{BB962C8B-B14F-4D97-AF65-F5344CB8AC3E}">
        <p14:creationId xmlns:p14="http://schemas.microsoft.com/office/powerpoint/2010/main" val="472787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39A5-DE94-01A0-F1EB-026B799AF5D8}"/>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726FA187-C543-7581-6737-B01D2D7E643A}"/>
              </a:ext>
            </a:extLst>
          </p:cNvPr>
          <p:cNvSpPr>
            <a:spLocks noGrp="1"/>
          </p:cNvSpPr>
          <p:nvPr>
            <p:ph idx="1"/>
          </p:nvPr>
        </p:nvSpPr>
        <p:spPr/>
        <p:txBody>
          <a:bodyPr/>
          <a:lstStyle/>
          <a:p>
            <a:r>
              <a:rPr lang="en-US" altLang="zh-CN" dirty="0"/>
              <a:t>Review the following terms: entity, attribute, relationship, attribute value, composite attribute, multivalued attribute, key attribute, and value set (domain)</a:t>
            </a:r>
          </a:p>
          <a:p>
            <a:pPr algn="l"/>
            <a:r>
              <a:rPr lang="en-US" altLang="zh-CN" b="1" i="0" dirty="0">
                <a:solidFill>
                  <a:schemeClr val="tx1"/>
                </a:solidFill>
                <a:effectLst/>
                <a:latin typeface="Söhne"/>
              </a:rPr>
              <a:t>Value Set (Domain):</a:t>
            </a:r>
            <a:endParaRPr lang="en-US" altLang="zh-CN" b="0" i="0" dirty="0">
              <a:solidFill>
                <a:schemeClr val="tx1"/>
              </a:solidFill>
              <a:effectLst/>
              <a:latin typeface="Söhne"/>
            </a:endParaRPr>
          </a:p>
          <a:p>
            <a:pPr algn="l">
              <a:buFont typeface="Arial" panose="020B0604020202020204" pitchFamily="34" charset="0"/>
              <a:buChar char="•"/>
            </a:pPr>
            <a:r>
              <a:rPr lang="en-US" altLang="zh-CN" b="0" i="0" dirty="0">
                <a:solidFill>
                  <a:schemeClr val="tx1"/>
                </a:solidFill>
                <a:effectLst/>
                <a:latin typeface="Söhne"/>
              </a:rPr>
              <a:t>The set of values that an attribute can take. For instance, the domain of the "Sex" attribute might be {"Male", "Female", "Other"}. Another example: the domain of an "Age" attribute might be the set of all integer values between 0 and 150.</a:t>
            </a:r>
          </a:p>
          <a:p>
            <a:endParaRPr lang="zh-CN" altLang="en-US" dirty="0"/>
          </a:p>
        </p:txBody>
      </p:sp>
    </p:spTree>
    <p:extLst>
      <p:ext uri="{BB962C8B-B14F-4D97-AF65-F5344CB8AC3E}">
        <p14:creationId xmlns:p14="http://schemas.microsoft.com/office/powerpoint/2010/main" val="61409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9C0F-7777-8DAE-C296-DE36F7E66EC3}"/>
              </a:ext>
            </a:extLst>
          </p:cNvPr>
          <p:cNvSpPr>
            <a:spLocks noGrp="1"/>
          </p:cNvSpPr>
          <p:nvPr>
            <p:ph type="title"/>
          </p:nvPr>
        </p:nvSpPr>
        <p:spPr/>
        <p:txBody>
          <a:bodyPr/>
          <a:lstStyle/>
          <a:p>
            <a:r>
              <a:rPr lang="en-US" altLang="zh-CN" dirty="0"/>
              <a:t>ERD Symbol Guidelines</a:t>
            </a:r>
            <a:endParaRPr lang="zh-CN" altLang="en-US" dirty="0"/>
          </a:p>
        </p:txBody>
      </p:sp>
      <p:sp>
        <p:nvSpPr>
          <p:cNvPr id="3" name="Content Placeholder 2">
            <a:extLst>
              <a:ext uri="{FF2B5EF4-FFF2-40B4-BE49-F238E27FC236}">
                <a16:creationId xmlns:a16="http://schemas.microsoft.com/office/drawing/2014/main" id="{97B760BB-425E-6671-3F27-FCA527E05E07}"/>
              </a:ext>
            </a:extLst>
          </p:cNvPr>
          <p:cNvSpPr>
            <a:spLocks noGrp="1"/>
          </p:cNvSpPr>
          <p:nvPr>
            <p:ph sz="half" idx="1"/>
          </p:nvPr>
        </p:nvSpPr>
        <p:spPr>
          <a:xfrm>
            <a:off x="1097279" y="2120900"/>
            <a:ext cx="10058399" cy="3748193"/>
          </a:xfrm>
        </p:spPr>
        <p:txBody>
          <a:bodyPr/>
          <a:lstStyle/>
          <a:p>
            <a:r>
              <a:rPr lang="en-US" altLang="zh-CN" b="1" dirty="0"/>
              <a:t>Relationship</a:t>
            </a:r>
          </a:p>
          <a:p>
            <a:r>
              <a:rPr lang="en-US" altLang="zh-CN" dirty="0"/>
              <a:t>A relationship between two entities means that the two entities are related to each other in some way. </a:t>
            </a:r>
          </a:p>
          <a:p>
            <a:endParaRPr lang="en-US" altLang="zh-CN" dirty="0"/>
          </a:p>
          <a:p>
            <a:r>
              <a:rPr lang="en-US" altLang="zh-CN" dirty="0"/>
              <a:t>For example, a student might take a course. The entity "Student" is thus related to "Course", and this relationship is expressed in the ER diagram with connecting lines.</a:t>
            </a:r>
            <a:endParaRPr lang="zh-CN" altLang="en-US" dirty="0"/>
          </a:p>
        </p:txBody>
      </p:sp>
    </p:spTree>
    <p:extLst>
      <p:ext uri="{BB962C8B-B14F-4D97-AF65-F5344CB8AC3E}">
        <p14:creationId xmlns:p14="http://schemas.microsoft.com/office/powerpoint/2010/main" val="1709085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9C0F-7777-8DAE-C296-DE36F7E66EC3}"/>
              </a:ext>
            </a:extLst>
          </p:cNvPr>
          <p:cNvSpPr>
            <a:spLocks noGrp="1"/>
          </p:cNvSpPr>
          <p:nvPr>
            <p:ph type="title"/>
          </p:nvPr>
        </p:nvSpPr>
        <p:spPr/>
        <p:txBody>
          <a:bodyPr/>
          <a:lstStyle/>
          <a:p>
            <a:r>
              <a:rPr lang="en-US" altLang="zh-CN" dirty="0"/>
              <a:t>ERD Symbol Guidelines</a:t>
            </a:r>
            <a:endParaRPr lang="zh-CN" altLang="en-US" dirty="0"/>
          </a:p>
        </p:txBody>
      </p:sp>
      <p:sp>
        <p:nvSpPr>
          <p:cNvPr id="3" name="Content Placeholder 2">
            <a:extLst>
              <a:ext uri="{FF2B5EF4-FFF2-40B4-BE49-F238E27FC236}">
                <a16:creationId xmlns:a16="http://schemas.microsoft.com/office/drawing/2014/main" id="{97B760BB-425E-6671-3F27-FCA527E05E07}"/>
              </a:ext>
            </a:extLst>
          </p:cNvPr>
          <p:cNvSpPr>
            <a:spLocks noGrp="1"/>
          </p:cNvSpPr>
          <p:nvPr>
            <p:ph sz="half" idx="1"/>
          </p:nvPr>
        </p:nvSpPr>
        <p:spPr>
          <a:xfrm>
            <a:off x="1097279" y="2120900"/>
            <a:ext cx="10058399" cy="3748193"/>
          </a:xfrm>
        </p:spPr>
        <p:txBody>
          <a:bodyPr/>
          <a:lstStyle/>
          <a:p>
            <a:r>
              <a:rPr lang="en-US" altLang="zh-CN" b="0" i="0" dirty="0">
                <a:solidFill>
                  <a:srgbClr val="000000"/>
                </a:solidFill>
                <a:effectLst/>
                <a:latin typeface="Verdana" panose="020B0604030504040204" pitchFamily="34" charset="0"/>
              </a:rPr>
              <a:t>A relationship where two entities are participating is called a </a:t>
            </a:r>
            <a:r>
              <a:rPr lang="en-US" altLang="zh-CN" b="1" i="0" dirty="0">
                <a:solidFill>
                  <a:srgbClr val="000000"/>
                </a:solidFill>
                <a:effectLst/>
                <a:latin typeface="Verdana" panose="020B0604030504040204" pitchFamily="34" charset="0"/>
              </a:rPr>
              <a:t>binary relationship</a:t>
            </a:r>
            <a:r>
              <a:rPr lang="en-US" altLang="zh-CN" b="0" i="0" dirty="0">
                <a:solidFill>
                  <a:srgbClr val="000000"/>
                </a:solidFill>
                <a:effectLst/>
                <a:latin typeface="Verdana" panose="020B0604030504040204" pitchFamily="34" charset="0"/>
              </a:rPr>
              <a:t>. Cardinality is the number of instance of an entity from a relation that can be associated with the relation.</a:t>
            </a:r>
            <a:endParaRPr lang="en-US" altLang="zh-CN" dirty="0"/>
          </a:p>
          <a:p>
            <a:endParaRPr lang="en-US" altLang="zh-CN" dirty="0"/>
          </a:p>
          <a:p>
            <a:r>
              <a:rPr lang="en-US" altLang="zh-CN" dirty="0"/>
              <a:t>Cardinality defines the number of times a party may occur in a relationship between an entity and another entity. For example, a team has many players, if this relationship is presented in ERD, there is a one-to-many relationship between teams and players.</a:t>
            </a:r>
          </a:p>
          <a:p>
            <a:endParaRPr lang="en-US" altLang="zh-CN" dirty="0"/>
          </a:p>
        </p:txBody>
      </p:sp>
    </p:spTree>
    <p:extLst>
      <p:ext uri="{BB962C8B-B14F-4D97-AF65-F5344CB8AC3E}">
        <p14:creationId xmlns:p14="http://schemas.microsoft.com/office/powerpoint/2010/main" val="2293998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9C0F-7777-8DAE-C296-DE36F7E66EC3}"/>
              </a:ext>
            </a:extLst>
          </p:cNvPr>
          <p:cNvSpPr>
            <a:spLocks noGrp="1"/>
          </p:cNvSpPr>
          <p:nvPr>
            <p:ph type="title"/>
          </p:nvPr>
        </p:nvSpPr>
        <p:spPr/>
        <p:txBody>
          <a:bodyPr/>
          <a:lstStyle/>
          <a:p>
            <a:r>
              <a:rPr lang="en-US" altLang="zh-CN" dirty="0"/>
              <a:t>ERD Symbol Guidelines</a:t>
            </a:r>
            <a:endParaRPr lang="zh-CN" altLang="en-US" dirty="0"/>
          </a:p>
        </p:txBody>
      </p:sp>
      <p:sp>
        <p:nvSpPr>
          <p:cNvPr id="3" name="Content Placeholder 2">
            <a:extLst>
              <a:ext uri="{FF2B5EF4-FFF2-40B4-BE49-F238E27FC236}">
                <a16:creationId xmlns:a16="http://schemas.microsoft.com/office/drawing/2014/main" id="{97B760BB-425E-6671-3F27-FCA527E05E07}"/>
              </a:ext>
            </a:extLst>
          </p:cNvPr>
          <p:cNvSpPr>
            <a:spLocks noGrp="1"/>
          </p:cNvSpPr>
          <p:nvPr>
            <p:ph sz="half" idx="1"/>
          </p:nvPr>
        </p:nvSpPr>
        <p:spPr>
          <a:xfrm>
            <a:off x="1097279" y="2120900"/>
            <a:ext cx="10058399" cy="3748193"/>
          </a:xfrm>
        </p:spPr>
        <p:txBody>
          <a:bodyPr/>
          <a:lstStyle/>
          <a:p>
            <a:r>
              <a:rPr lang="en-US" altLang="zh-CN" b="1" dirty="0"/>
              <a:t>Cardinality</a:t>
            </a:r>
          </a:p>
          <a:p>
            <a:r>
              <a:rPr lang="en-US" altLang="zh-CN" dirty="0"/>
              <a:t>Example of one-to-one cardinality</a:t>
            </a:r>
          </a:p>
          <a:p>
            <a:r>
              <a:rPr lang="en-US" altLang="zh-CN" dirty="0"/>
              <a:t>The one-to-one relationship is mainly used to divide the entity into two parts, and present the information concisely, making it easier for readers to understand. The following figure shows an example of a one-to-one relationship.</a:t>
            </a:r>
          </a:p>
        </p:txBody>
      </p:sp>
      <p:pic>
        <p:nvPicPr>
          <p:cNvPr id="7" name="图片 6">
            <a:extLst>
              <a:ext uri="{FF2B5EF4-FFF2-40B4-BE49-F238E27FC236}">
                <a16:creationId xmlns:a16="http://schemas.microsoft.com/office/drawing/2014/main" id="{24B60510-1624-01A6-6102-262DDE827514}"/>
              </a:ext>
            </a:extLst>
          </p:cNvPr>
          <p:cNvPicPr>
            <a:picLocks noChangeAspect="1"/>
          </p:cNvPicPr>
          <p:nvPr/>
        </p:nvPicPr>
        <p:blipFill>
          <a:blip r:embed="rId2"/>
          <a:stretch>
            <a:fillRect/>
          </a:stretch>
        </p:blipFill>
        <p:spPr>
          <a:xfrm>
            <a:off x="2581376" y="4528631"/>
            <a:ext cx="6581775" cy="1866900"/>
          </a:xfrm>
          <a:prstGeom prst="rect">
            <a:avLst/>
          </a:prstGeom>
        </p:spPr>
      </p:pic>
    </p:spTree>
    <p:extLst>
      <p:ext uri="{BB962C8B-B14F-4D97-AF65-F5344CB8AC3E}">
        <p14:creationId xmlns:p14="http://schemas.microsoft.com/office/powerpoint/2010/main" val="2345813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9C0F-7777-8DAE-C296-DE36F7E66EC3}"/>
              </a:ext>
            </a:extLst>
          </p:cNvPr>
          <p:cNvSpPr>
            <a:spLocks noGrp="1"/>
          </p:cNvSpPr>
          <p:nvPr>
            <p:ph type="title"/>
          </p:nvPr>
        </p:nvSpPr>
        <p:spPr/>
        <p:txBody>
          <a:bodyPr/>
          <a:lstStyle/>
          <a:p>
            <a:r>
              <a:rPr lang="en-US" altLang="zh-CN" dirty="0"/>
              <a:t>ERD Symbol Guidelines</a:t>
            </a:r>
            <a:endParaRPr lang="zh-CN" altLang="en-US" dirty="0"/>
          </a:p>
        </p:txBody>
      </p:sp>
      <p:sp>
        <p:nvSpPr>
          <p:cNvPr id="3" name="Content Placeholder 2">
            <a:extLst>
              <a:ext uri="{FF2B5EF4-FFF2-40B4-BE49-F238E27FC236}">
                <a16:creationId xmlns:a16="http://schemas.microsoft.com/office/drawing/2014/main" id="{97B760BB-425E-6671-3F27-FCA527E05E07}"/>
              </a:ext>
            </a:extLst>
          </p:cNvPr>
          <p:cNvSpPr>
            <a:spLocks noGrp="1"/>
          </p:cNvSpPr>
          <p:nvPr>
            <p:ph sz="half" idx="1"/>
          </p:nvPr>
        </p:nvSpPr>
        <p:spPr>
          <a:xfrm>
            <a:off x="1097279" y="2120900"/>
            <a:ext cx="10058399" cy="3748193"/>
          </a:xfrm>
        </p:spPr>
        <p:txBody>
          <a:bodyPr/>
          <a:lstStyle/>
          <a:p>
            <a:r>
              <a:rPr lang="en-US" altLang="zh-CN" b="1" dirty="0"/>
              <a:t>Cardinality</a:t>
            </a:r>
          </a:p>
          <a:p>
            <a:r>
              <a:rPr lang="en-US" altLang="zh-CN" dirty="0"/>
              <a:t>One-to-many cardinality example</a:t>
            </a:r>
          </a:p>
          <a:p>
            <a:r>
              <a:rPr lang="en-US" altLang="zh-CN" dirty="0"/>
              <a:t>A one-to-many relationship is a relationship between two entities, X and Y, where one instance of X can be linked to many instances of Y, and one instance of Y can be linked to only one instance of X. The following figure shows an example of a one-to-many relationship.</a:t>
            </a:r>
          </a:p>
        </p:txBody>
      </p:sp>
      <p:pic>
        <p:nvPicPr>
          <p:cNvPr id="5" name="图片 4">
            <a:extLst>
              <a:ext uri="{FF2B5EF4-FFF2-40B4-BE49-F238E27FC236}">
                <a16:creationId xmlns:a16="http://schemas.microsoft.com/office/drawing/2014/main" id="{AE720202-CC60-F3BE-DA74-2B8257583B8E}"/>
              </a:ext>
            </a:extLst>
          </p:cNvPr>
          <p:cNvPicPr>
            <a:picLocks noChangeAspect="1"/>
          </p:cNvPicPr>
          <p:nvPr/>
        </p:nvPicPr>
        <p:blipFill>
          <a:blip r:embed="rId2"/>
          <a:stretch>
            <a:fillRect/>
          </a:stretch>
        </p:blipFill>
        <p:spPr>
          <a:xfrm>
            <a:off x="2854640" y="4543120"/>
            <a:ext cx="6543675" cy="1857375"/>
          </a:xfrm>
          <a:prstGeom prst="rect">
            <a:avLst/>
          </a:prstGeom>
        </p:spPr>
      </p:pic>
    </p:spTree>
    <p:extLst>
      <p:ext uri="{BB962C8B-B14F-4D97-AF65-F5344CB8AC3E}">
        <p14:creationId xmlns:p14="http://schemas.microsoft.com/office/powerpoint/2010/main" val="2849120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9C0F-7777-8DAE-C296-DE36F7E66EC3}"/>
              </a:ext>
            </a:extLst>
          </p:cNvPr>
          <p:cNvSpPr>
            <a:spLocks noGrp="1"/>
          </p:cNvSpPr>
          <p:nvPr>
            <p:ph type="title"/>
          </p:nvPr>
        </p:nvSpPr>
        <p:spPr/>
        <p:txBody>
          <a:bodyPr/>
          <a:lstStyle/>
          <a:p>
            <a:r>
              <a:rPr lang="en-US" altLang="zh-CN" dirty="0"/>
              <a:t>ERD Symbol Guidelines</a:t>
            </a:r>
            <a:endParaRPr lang="zh-CN" altLang="en-US" dirty="0"/>
          </a:p>
        </p:txBody>
      </p:sp>
      <p:sp>
        <p:nvSpPr>
          <p:cNvPr id="3" name="Content Placeholder 2">
            <a:extLst>
              <a:ext uri="{FF2B5EF4-FFF2-40B4-BE49-F238E27FC236}">
                <a16:creationId xmlns:a16="http://schemas.microsoft.com/office/drawing/2014/main" id="{97B760BB-425E-6671-3F27-FCA527E05E07}"/>
              </a:ext>
            </a:extLst>
          </p:cNvPr>
          <p:cNvSpPr>
            <a:spLocks noGrp="1"/>
          </p:cNvSpPr>
          <p:nvPr>
            <p:ph sz="half" idx="1"/>
          </p:nvPr>
        </p:nvSpPr>
        <p:spPr>
          <a:xfrm>
            <a:off x="1097279" y="2120900"/>
            <a:ext cx="10058399" cy="3748193"/>
          </a:xfrm>
        </p:spPr>
        <p:txBody>
          <a:bodyPr/>
          <a:lstStyle/>
          <a:p>
            <a:r>
              <a:rPr lang="en-US" altLang="zh-CN" b="1" dirty="0"/>
              <a:t>Cardinality</a:t>
            </a:r>
          </a:p>
          <a:p>
            <a:r>
              <a:rPr lang="en-US" altLang="zh-CN" b="1" i="0" dirty="0">
                <a:solidFill>
                  <a:srgbClr val="000000"/>
                </a:solidFill>
                <a:effectLst/>
                <a:latin typeface="inherit"/>
              </a:rPr>
              <a:t>Many-to-one</a:t>
            </a:r>
            <a:r>
              <a:rPr lang="en-US" altLang="zh-CN" b="0" i="0" dirty="0">
                <a:solidFill>
                  <a:srgbClr val="000000"/>
                </a:solidFill>
                <a:effectLst/>
                <a:latin typeface="Verdana" panose="020B0604030504040204" pitchFamily="34" charset="0"/>
              </a:rPr>
              <a:t> </a:t>
            </a:r>
            <a:r>
              <a:rPr lang="en-US" altLang="zh-CN" dirty="0"/>
              <a:t> cardinality example</a:t>
            </a:r>
          </a:p>
          <a:p>
            <a:pPr marL="0" indent="0" algn="just">
              <a:buNone/>
            </a:pPr>
            <a:r>
              <a:rPr lang="en-US" altLang="zh-CN" b="0" i="0" dirty="0">
                <a:solidFill>
                  <a:srgbClr val="000000"/>
                </a:solidFill>
                <a:effectLst/>
                <a:latin typeface="Verdana" panose="020B0604030504040204" pitchFamily="34" charset="0"/>
              </a:rPr>
              <a:t>When more than one instance of entity is associated with the relationship, it is marked as 'N:1'. The following image reflects that more than one instance of an entity on the left and only one instance of an entity on the right can be associated with the relationship. It depicts many-to-one relationship.</a:t>
            </a:r>
          </a:p>
        </p:txBody>
      </p:sp>
      <p:pic>
        <p:nvPicPr>
          <p:cNvPr id="5" name="图片 4">
            <a:extLst>
              <a:ext uri="{FF2B5EF4-FFF2-40B4-BE49-F238E27FC236}">
                <a16:creationId xmlns:a16="http://schemas.microsoft.com/office/drawing/2014/main" id="{AE720202-CC60-F3BE-DA74-2B8257583B8E}"/>
              </a:ext>
            </a:extLst>
          </p:cNvPr>
          <p:cNvPicPr>
            <a:picLocks noChangeAspect="1"/>
          </p:cNvPicPr>
          <p:nvPr/>
        </p:nvPicPr>
        <p:blipFill>
          <a:blip r:embed="rId2"/>
          <a:stretch>
            <a:fillRect/>
          </a:stretch>
        </p:blipFill>
        <p:spPr>
          <a:xfrm>
            <a:off x="2854640" y="4543120"/>
            <a:ext cx="6543675" cy="1857375"/>
          </a:xfrm>
          <a:prstGeom prst="rect">
            <a:avLst/>
          </a:prstGeom>
        </p:spPr>
      </p:pic>
    </p:spTree>
    <p:extLst>
      <p:ext uri="{BB962C8B-B14F-4D97-AF65-F5344CB8AC3E}">
        <p14:creationId xmlns:p14="http://schemas.microsoft.com/office/powerpoint/2010/main" val="65515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B4C019C-1531-B675-D3ED-39351C0C3CDA}"/>
              </a:ext>
            </a:extLst>
          </p:cNvPr>
          <p:cNvSpPr>
            <a:spLocks noGrp="1"/>
          </p:cNvSpPr>
          <p:nvPr>
            <p:ph type="title"/>
          </p:nvPr>
        </p:nvSpPr>
        <p:spPr>
          <a:xfrm>
            <a:off x="643466" y="786383"/>
            <a:ext cx="3517567" cy="2093975"/>
          </a:xfrm>
        </p:spPr>
        <p:txBody>
          <a:bodyPr>
            <a:normAutofit/>
          </a:bodyPr>
          <a:lstStyle/>
          <a:p>
            <a:r>
              <a:rPr lang="en-US" altLang="zh-CN" sz="2400" b="1" i="0" u="none" strike="noStrike" baseline="0" dirty="0">
                <a:solidFill>
                  <a:schemeClr val="bg1"/>
                </a:solidFill>
                <a:latin typeface="Times New Roman" panose="02020603050405020304" pitchFamily="18" charset="0"/>
              </a:rPr>
              <a:t>Notation for ER Diagrams</a:t>
            </a:r>
            <a:endParaRPr lang="en-US" sz="4400" dirty="0">
              <a:solidFill>
                <a:schemeClr val="bg1"/>
              </a:solidFill>
            </a:endParaRPr>
          </a:p>
        </p:txBody>
      </p:sp>
      <p:pic>
        <p:nvPicPr>
          <p:cNvPr id="5" name="Content Placeholder 4">
            <a:extLst>
              <a:ext uri="{FF2B5EF4-FFF2-40B4-BE49-F238E27FC236}">
                <a16:creationId xmlns:a16="http://schemas.microsoft.com/office/drawing/2014/main" id="{F5ECD3E8-E66A-E8FC-21C2-366D4763FD7C}"/>
              </a:ext>
            </a:extLst>
          </p:cNvPr>
          <p:cNvPicPr>
            <a:picLocks noGrp="1" noChangeAspect="1"/>
          </p:cNvPicPr>
          <p:nvPr>
            <p:ph idx="1"/>
          </p:nvPr>
        </p:nvPicPr>
        <p:blipFill>
          <a:blip r:embed="rId3"/>
          <a:stretch>
            <a:fillRect/>
          </a:stretch>
        </p:blipFill>
        <p:spPr>
          <a:xfrm>
            <a:off x="6284794" y="0"/>
            <a:ext cx="5263740" cy="6774205"/>
          </a:xfrm>
          <a:noFill/>
        </p:spPr>
      </p:pic>
      <p:sp>
        <p:nvSpPr>
          <p:cNvPr id="12" name="Text Placeholder 3">
            <a:extLst>
              <a:ext uri="{FF2B5EF4-FFF2-40B4-BE49-F238E27FC236}">
                <a16:creationId xmlns:a16="http://schemas.microsoft.com/office/drawing/2014/main" id="{290506CA-8996-1043-35A3-69B64513B2BA}"/>
              </a:ext>
            </a:extLst>
          </p:cNvPr>
          <p:cNvSpPr>
            <a:spLocks noGrp="1"/>
          </p:cNvSpPr>
          <p:nvPr>
            <p:ph type="body" sz="half" idx="2"/>
          </p:nvPr>
        </p:nvSpPr>
        <p:spPr>
          <a:xfrm>
            <a:off x="643465" y="3043050"/>
            <a:ext cx="3517567" cy="3064505"/>
          </a:xfrm>
        </p:spPr>
        <p:txBody>
          <a:bodyPr/>
          <a:lstStyle/>
          <a:p>
            <a:endParaRPr lang="en-US" dirty="0"/>
          </a:p>
        </p:txBody>
      </p:sp>
    </p:spTree>
    <p:extLst>
      <p:ext uri="{BB962C8B-B14F-4D97-AF65-F5344CB8AC3E}">
        <p14:creationId xmlns:p14="http://schemas.microsoft.com/office/powerpoint/2010/main" val="107657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9C0F-7777-8DAE-C296-DE36F7E66EC3}"/>
              </a:ext>
            </a:extLst>
          </p:cNvPr>
          <p:cNvSpPr>
            <a:spLocks noGrp="1"/>
          </p:cNvSpPr>
          <p:nvPr>
            <p:ph type="title"/>
          </p:nvPr>
        </p:nvSpPr>
        <p:spPr/>
        <p:txBody>
          <a:bodyPr/>
          <a:lstStyle/>
          <a:p>
            <a:r>
              <a:rPr lang="en-US" altLang="zh-CN" dirty="0"/>
              <a:t>ERD Symbol Guidelines</a:t>
            </a:r>
            <a:endParaRPr lang="zh-CN" altLang="en-US" dirty="0"/>
          </a:p>
        </p:txBody>
      </p:sp>
      <p:sp>
        <p:nvSpPr>
          <p:cNvPr id="3" name="Content Placeholder 2">
            <a:extLst>
              <a:ext uri="{FF2B5EF4-FFF2-40B4-BE49-F238E27FC236}">
                <a16:creationId xmlns:a16="http://schemas.microsoft.com/office/drawing/2014/main" id="{97B760BB-425E-6671-3F27-FCA527E05E07}"/>
              </a:ext>
            </a:extLst>
          </p:cNvPr>
          <p:cNvSpPr>
            <a:spLocks noGrp="1"/>
          </p:cNvSpPr>
          <p:nvPr>
            <p:ph sz="half" idx="1"/>
          </p:nvPr>
        </p:nvSpPr>
        <p:spPr>
          <a:xfrm>
            <a:off x="1097279" y="2120900"/>
            <a:ext cx="10058399" cy="3748193"/>
          </a:xfrm>
        </p:spPr>
        <p:txBody>
          <a:bodyPr>
            <a:normAutofit/>
          </a:bodyPr>
          <a:lstStyle/>
          <a:p>
            <a:r>
              <a:rPr lang="en-US" altLang="zh-CN" sz="1800" b="1" dirty="0"/>
              <a:t>Cardinality</a:t>
            </a:r>
          </a:p>
          <a:p>
            <a:r>
              <a:rPr lang="en-US" altLang="zh-CN" sz="1800" dirty="0"/>
              <a:t>Many-to-many cardinality example</a:t>
            </a:r>
          </a:p>
          <a:p>
            <a:r>
              <a:rPr lang="en-US" altLang="zh-CN" sz="1800" dirty="0"/>
              <a:t>A many-to-many relationship is a relationship between two entities X and Y, where X can be linked to many instances of Y and vice versa. The following figure shows an example of a many-to-many relationship. Note that many-to-many relationships are broken into one-to-many relationships in the physical ERD, you'll learn what a physical ERD is in the next section.</a:t>
            </a:r>
          </a:p>
        </p:txBody>
      </p:sp>
      <p:pic>
        <p:nvPicPr>
          <p:cNvPr id="5" name="图片 4">
            <a:extLst>
              <a:ext uri="{FF2B5EF4-FFF2-40B4-BE49-F238E27FC236}">
                <a16:creationId xmlns:a16="http://schemas.microsoft.com/office/drawing/2014/main" id="{A4646C39-55AC-20FD-ED98-BB765AE33893}"/>
              </a:ext>
            </a:extLst>
          </p:cNvPr>
          <p:cNvPicPr>
            <a:picLocks noChangeAspect="1"/>
          </p:cNvPicPr>
          <p:nvPr/>
        </p:nvPicPr>
        <p:blipFill>
          <a:blip r:embed="rId2"/>
          <a:stretch>
            <a:fillRect/>
          </a:stretch>
        </p:blipFill>
        <p:spPr>
          <a:xfrm>
            <a:off x="2809875" y="4499043"/>
            <a:ext cx="6572250" cy="1828800"/>
          </a:xfrm>
          <a:prstGeom prst="rect">
            <a:avLst/>
          </a:prstGeom>
        </p:spPr>
      </p:pic>
    </p:spTree>
    <p:extLst>
      <p:ext uri="{BB962C8B-B14F-4D97-AF65-F5344CB8AC3E}">
        <p14:creationId xmlns:p14="http://schemas.microsoft.com/office/powerpoint/2010/main" val="3430137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3498-D61A-61C0-76E8-4CE00F3D4DF1}"/>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F4D535EA-3137-1B22-8CB6-CFD332288A81}"/>
              </a:ext>
            </a:extLst>
          </p:cNvPr>
          <p:cNvSpPr>
            <a:spLocks noGrp="1"/>
          </p:cNvSpPr>
          <p:nvPr>
            <p:ph idx="1"/>
          </p:nvPr>
        </p:nvSpPr>
        <p:spPr/>
        <p:txBody>
          <a:bodyPr/>
          <a:lstStyle/>
          <a:p>
            <a:r>
              <a:rPr lang="en-US" altLang="zh-CN" dirty="0"/>
              <a:t>What is a participation role? When is it necessary to use role names in the description of relationship types? What is meant by a recursive relationship type? Give some examples of recursive relationship types.</a:t>
            </a:r>
          </a:p>
          <a:p>
            <a:pPr algn="l"/>
            <a:r>
              <a:rPr lang="en-US" altLang="zh-CN" b="1" i="0" dirty="0">
                <a:solidFill>
                  <a:schemeClr val="tx1"/>
                </a:solidFill>
                <a:effectLst/>
                <a:latin typeface="Söhne"/>
              </a:rPr>
              <a:t>Participation Role:</a:t>
            </a:r>
            <a:endParaRPr lang="en-US" altLang="zh-CN" b="0" i="0" dirty="0">
              <a:solidFill>
                <a:schemeClr val="tx1"/>
              </a:solidFill>
              <a:effectLst/>
              <a:latin typeface="Söhne"/>
            </a:endParaRPr>
          </a:p>
          <a:p>
            <a:pPr algn="l">
              <a:buFont typeface="Arial" panose="020B0604020202020204" pitchFamily="34" charset="0"/>
              <a:buChar char="•"/>
            </a:pPr>
            <a:r>
              <a:rPr lang="en-US" altLang="zh-CN" b="0" i="0" dirty="0">
                <a:solidFill>
                  <a:schemeClr val="tx1"/>
                </a:solidFill>
                <a:effectLst/>
                <a:latin typeface="Söhne"/>
              </a:rPr>
              <a:t>In the context of an entity-relationship (ER) diagram, a participation role specifies the role that an entity plays in a particular relationship. This becomes especially important when dealing with recursive relationships, where the same entity is involved in a relationship more than once, but each participation represents a different role.</a:t>
            </a:r>
          </a:p>
          <a:p>
            <a:endParaRPr lang="zh-CN" altLang="en-US" dirty="0"/>
          </a:p>
        </p:txBody>
      </p:sp>
    </p:spTree>
    <p:extLst>
      <p:ext uri="{BB962C8B-B14F-4D97-AF65-F5344CB8AC3E}">
        <p14:creationId xmlns:p14="http://schemas.microsoft.com/office/powerpoint/2010/main" val="2242241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3498-D61A-61C0-76E8-4CE00F3D4DF1}"/>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F4D535EA-3137-1B22-8CB6-CFD332288A81}"/>
              </a:ext>
            </a:extLst>
          </p:cNvPr>
          <p:cNvSpPr>
            <a:spLocks noGrp="1"/>
          </p:cNvSpPr>
          <p:nvPr>
            <p:ph idx="1"/>
          </p:nvPr>
        </p:nvSpPr>
        <p:spPr/>
        <p:txBody>
          <a:bodyPr/>
          <a:lstStyle/>
          <a:p>
            <a:r>
              <a:rPr lang="en-US" altLang="zh-CN" dirty="0"/>
              <a:t>What is a participation role? When is it necessary to use role names in the description of relationship types? What is meant by a recursive relationship type? Give some examples of recursive relationship types.</a:t>
            </a:r>
          </a:p>
          <a:p>
            <a:endParaRPr lang="zh-CN" altLang="en-US" dirty="0"/>
          </a:p>
        </p:txBody>
      </p:sp>
      <p:sp>
        <p:nvSpPr>
          <p:cNvPr id="5" name="文本框 4">
            <a:extLst>
              <a:ext uri="{FF2B5EF4-FFF2-40B4-BE49-F238E27FC236}">
                <a16:creationId xmlns:a16="http://schemas.microsoft.com/office/drawing/2014/main" id="{8F16EDA3-5FD1-C181-5DA4-AF5E012C3C27}"/>
              </a:ext>
            </a:extLst>
          </p:cNvPr>
          <p:cNvSpPr txBox="1"/>
          <p:nvPr/>
        </p:nvSpPr>
        <p:spPr>
          <a:xfrm>
            <a:off x="1097280" y="3320322"/>
            <a:ext cx="10157622" cy="1200329"/>
          </a:xfrm>
          <a:prstGeom prst="rect">
            <a:avLst/>
          </a:prstGeom>
          <a:noFill/>
        </p:spPr>
        <p:txBody>
          <a:bodyPr wrap="square">
            <a:spAutoFit/>
          </a:bodyPr>
          <a:lstStyle/>
          <a:p>
            <a:pPr algn="just">
              <a:buFont typeface="Arial" panose="020B0604020202020204" pitchFamily="34" charset="0"/>
              <a:buChar char="•"/>
            </a:pPr>
            <a:r>
              <a:rPr lang="en-US" altLang="zh-CN" b="1" i="0" dirty="0">
                <a:solidFill>
                  <a:srgbClr val="000000"/>
                </a:solidFill>
                <a:effectLst/>
                <a:latin typeface="Times New Roman" panose="02020603050405020304" pitchFamily="18" charset="0"/>
                <a:cs typeface="Times New Roman" panose="02020603050405020304" pitchFamily="18" charset="0"/>
              </a:rPr>
              <a:t>Total Participation</a:t>
            </a:r>
            <a:r>
              <a:rPr lang="en-US" altLang="zh-CN" b="0" i="0" dirty="0">
                <a:solidFill>
                  <a:srgbClr val="000000"/>
                </a:solidFill>
                <a:effectLst/>
                <a:latin typeface="Times New Roman" panose="02020603050405020304" pitchFamily="18" charset="0"/>
                <a:cs typeface="Times New Roman" panose="02020603050405020304" pitchFamily="18" charset="0"/>
              </a:rPr>
              <a:t> − Each entity is involved in the relationship. Total participation is represented by double lines.</a:t>
            </a:r>
          </a:p>
          <a:p>
            <a:pPr algn="just">
              <a:buFont typeface="Arial" panose="020B0604020202020204" pitchFamily="34" charset="0"/>
              <a:buChar char="•"/>
            </a:pPr>
            <a:r>
              <a:rPr lang="en-US" altLang="zh-CN" b="1" i="0" dirty="0">
                <a:solidFill>
                  <a:srgbClr val="000000"/>
                </a:solidFill>
                <a:effectLst/>
                <a:latin typeface="Times New Roman" panose="02020603050405020304" pitchFamily="18" charset="0"/>
                <a:cs typeface="Times New Roman" panose="02020603050405020304" pitchFamily="18" charset="0"/>
              </a:rPr>
              <a:t>Partial participation</a:t>
            </a:r>
            <a:r>
              <a:rPr lang="en-US" altLang="zh-CN" b="0" i="0" dirty="0">
                <a:solidFill>
                  <a:srgbClr val="000000"/>
                </a:solidFill>
                <a:effectLst/>
                <a:latin typeface="Times New Roman" panose="02020603050405020304" pitchFamily="18" charset="0"/>
                <a:cs typeface="Times New Roman" panose="02020603050405020304" pitchFamily="18" charset="0"/>
              </a:rPr>
              <a:t> − Not all entities are involved in the relationship. Partial participation is represented by single lines.</a:t>
            </a:r>
          </a:p>
        </p:txBody>
      </p:sp>
      <p:pic>
        <p:nvPicPr>
          <p:cNvPr id="7" name="图片 6">
            <a:extLst>
              <a:ext uri="{FF2B5EF4-FFF2-40B4-BE49-F238E27FC236}">
                <a16:creationId xmlns:a16="http://schemas.microsoft.com/office/drawing/2014/main" id="{F2F4D1AE-D4AF-DE2E-C388-D36288F6149A}"/>
              </a:ext>
            </a:extLst>
          </p:cNvPr>
          <p:cNvPicPr>
            <a:picLocks noChangeAspect="1"/>
          </p:cNvPicPr>
          <p:nvPr/>
        </p:nvPicPr>
        <p:blipFill>
          <a:blip r:embed="rId2"/>
          <a:stretch>
            <a:fillRect/>
          </a:stretch>
        </p:blipFill>
        <p:spPr>
          <a:xfrm>
            <a:off x="2737120" y="4225350"/>
            <a:ext cx="7048500" cy="2162175"/>
          </a:xfrm>
          <a:prstGeom prst="rect">
            <a:avLst/>
          </a:prstGeom>
        </p:spPr>
      </p:pic>
    </p:spTree>
    <p:extLst>
      <p:ext uri="{BB962C8B-B14F-4D97-AF65-F5344CB8AC3E}">
        <p14:creationId xmlns:p14="http://schemas.microsoft.com/office/powerpoint/2010/main" val="1675751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3498-D61A-61C0-76E8-4CE00F3D4DF1}"/>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F4D535EA-3137-1B22-8CB6-CFD332288A81}"/>
              </a:ext>
            </a:extLst>
          </p:cNvPr>
          <p:cNvSpPr>
            <a:spLocks noGrp="1"/>
          </p:cNvSpPr>
          <p:nvPr>
            <p:ph idx="1"/>
          </p:nvPr>
        </p:nvSpPr>
        <p:spPr/>
        <p:txBody>
          <a:bodyPr/>
          <a:lstStyle/>
          <a:p>
            <a:r>
              <a:rPr lang="en-US" altLang="zh-CN" dirty="0"/>
              <a:t>What is a participation role? When is it necessary to use role names in the description of relationship types? What is meant by a recursive relationship type? Give some examples of recursive relationship types.</a:t>
            </a:r>
          </a:p>
          <a:p>
            <a:pPr algn="l"/>
            <a:r>
              <a:rPr lang="en-US" altLang="zh-CN" b="1" i="0" dirty="0">
                <a:solidFill>
                  <a:schemeClr val="tx1"/>
                </a:solidFill>
                <a:effectLst/>
                <a:latin typeface="Söhne"/>
              </a:rPr>
              <a:t>When is it necessary to use role names in the description of relationship types?</a:t>
            </a:r>
            <a:endParaRPr lang="en-US" altLang="zh-CN" b="0" i="0" dirty="0">
              <a:solidFill>
                <a:schemeClr val="tx1"/>
              </a:solidFill>
              <a:effectLst/>
              <a:latin typeface="Söhne"/>
            </a:endParaRPr>
          </a:p>
          <a:p>
            <a:pPr algn="l">
              <a:buFont typeface="Arial" panose="020B0604020202020204" pitchFamily="34" charset="0"/>
              <a:buChar char="•"/>
            </a:pPr>
            <a:r>
              <a:rPr lang="en-US" altLang="zh-CN" b="0" i="0" dirty="0">
                <a:solidFill>
                  <a:schemeClr val="tx1"/>
                </a:solidFill>
                <a:effectLst/>
                <a:latin typeface="Söhne"/>
              </a:rPr>
              <a:t>Role names become necessary when there might be ambiguity about how an entity is participating in a relationship, especially in recursive relationships. Without role names, it would be unclear what role each participation of an entity plays in the relationship.</a:t>
            </a:r>
          </a:p>
          <a:p>
            <a:endParaRPr lang="zh-CN" altLang="en-US" dirty="0"/>
          </a:p>
        </p:txBody>
      </p:sp>
    </p:spTree>
    <p:extLst>
      <p:ext uri="{BB962C8B-B14F-4D97-AF65-F5344CB8AC3E}">
        <p14:creationId xmlns:p14="http://schemas.microsoft.com/office/powerpoint/2010/main" val="1757282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3498-D61A-61C0-76E8-4CE00F3D4DF1}"/>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F4D535EA-3137-1B22-8CB6-CFD332288A81}"/>
              </a:ext>
            </a:extLst>
          </p:cNvPr>
          <p:cNvSpPr>
            <a:spLocks noGrp="1"/>
          </p:cNvSpPr>
          <p:nvPr>
            <p:ph idx="1"/>
          </p:nvPr>
        </p:nvSpPr>
        <p:spPr/>
        <p:txBody>
          <a:bodyPr/>
          <a:lstStyle/>
          <a:p>
            <a:r>
              <a:rPr lang="en-US" altLang="zh-CN" dirty="0"/>
              <a:t>What is a participation role? When is it necessary to use role names in the description of relationship types? What is meant by a recursive relationship type? Give some examples of recursive relationship types.</a:t>
            </a:r>
          </a:p>
          <a:p>
            <a:pPr algn="l"/>
            <a:r>
              <a:rPr lang="en-US" altLang="zh-CN" b="1" i="0" dirty="0">
                <a:solidFill>
                  <a:schemeClr val="tx1"/>
                </a:solidFill>
                <a:effectLst/>
                <a:latin typeface="Söhne"/>
              </a:rPr>
              <a:t>Recursive Relationship Type:</a:t>
            </a:r>
            <a:endParaRPr lang="en-US" altLang="zh-CN" b="0" i="0" dirty="0">
              <a:solidFill>
                <a:schemeClr val="tx1"/>
              </a:solidFill>
              <a:effectLst/>
              <a:latin typeface="Söhne"/>
            </a:endParaRPr>
          </a:p>
          <a:p>
            <a:pPr algn="l">
              <a:buFont typeface="Arial" panose="020B0604020202020204" pitchFamily="34" charset="0"/>
              <a:buChar char="•"/>
            </a:pPr>
            <a:r>
              <a:rPr lang="en-US" altLang="zh-CN" b="0" i="0" dirty="0">
                <a:solidFill>
                  <a:schemeClr val="tx1"/>
                </a:solidFill>
                <a:effectLst/>
                <a:latin typeface="Söhne"/>
              </a:rPr>
              <a:t>A recursive relationship type is when an entity type is related to itself. In other words, instances of the same entity type are related to one another.</a:t>
            </a:r>
          </a:p>
          <a:p>
            <a:endParaRPr lang="zh-CN" altLang="en-US" dirty="0"/>
          </a:p>
        </p:txBody>
      </p:sp>
    </p:spTree>
    <p:extLst>
      <p:ext uri="{BB962C8B-B14F-4D97-AF65-F5344CB8AC3E}">
        <p14:creationId xmlns:p14="http://schemas.microsoft.com/office/powerpoint/2010/main" val="1128238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3498-D61A-61C0-76E8-4CE00F3D4DF1}"/>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F4D535EA-3137-1B22-8CB6-CFD332288A81}"/>
              </a:ext>
            </a:extLst>
          </p:cNvPr>
          <p:cNvSpPr>
            <a:spLocks noGrp="1"/>
          </p:cNvSpPr>
          <p:nvPr>
            <p:ph idx="1"/>
          </p:nvPr>
        </p:nvSpPr>
        <p:spPr/>
        <p:txBody>
          <a:bodyPr>
            <a:normAutofit lnSpcReduction="10000"/>
          </a:bodyPr>
          <a:lstStyle/>
          <a:p>
            <a:pPr algn="l"/>
            <a:r>
              <a:rPr lang="en-US" altLang="zh-CN" b="1" i="0" dirty="0">
                <a:solidFill>
                  <a:schemeClr val="tx1"/>
                </a:solidFill>
                <a:effectLst/>
                <a:latin typeface="Söhne"/>
              </a:rPr>
              <a:t>Examples of Recursive Relationship Types:</a:t>
            </a:r>
            <a:endParaRPr lang="en-US" altLang="zh-CN" b="0" i="0" dirty="0">
              <a:solidFill>
                <a:schemeClr val="tx1"/>
              </a:solidFill>
              <a:effectLst/>
              <a:latin typeface="Söhne"/>
            </a:endParaRPr>
          </a:p>
          <a:p>
            <a:pPr algn="l">
              <a:buFont typeface="Arial" panose="020B0604020202020204" pitchFamily="34" charset="0"/>
              <a:buChar char="•"/>
            </a:pPr>
            <a:r>
              <a:rPr lang="en-US" altLang="zh-CN" b="1" i="0" dirty="0">
                <a:solidFill>
                  <a:schemeClr val="tx1"/>
                </a:solidFill>
                <a:effectLst/>
                <a:latin typeface="Söhne"/>
              </a:rPr>
              <a:t>Employee - Supervisor Relationship:</a:t>
            </a:r>
            <a:r>
              <a:rPr lang="en-US" altLang="zh-CN" b="0" i="0" dirty="0">
                <a:solidFill>
                  <a:schemeClr val="tx1"/>
                </a:solidFill>
                <a:effectLst/>
                <a:latin typeface="Söhne"/>
              </a:rPr>
              <a:t> Here, one employee might be the supervisor of another employee. Both participants are from the "Employee" entity, but they play different roles in the relationship. One employee plays the "Supervisee" role, while the other plays the "Supervisor" role.</a:t>
            </a:r>
          </a:p>
          <a:p>
            <a:pPr algn="l">
              <a:buFont typeface="Arial" panose="020B0604020202020204" pitchFamily="34" charset="0"/>
              <a:buChar char="•"/>
            </a:pPr>
            <a:r>
              <a:rPr lang="en-US" altLang="zh-CN" b="1" i="0" dirty="0">
                <a:solidFill>
                  <a:schemeClr val="tx1"/>
                </a:solidFill>
                <a:effectLst/>
                <a:latin typeface="Söhne"/>
              </a:rPr>
              <a:t>Friendship Relationship:</a:t>
            </a:r>
            <a:r>
              <a:rPr lang="en-US" altLang="zh-CN" b="0" i="0" dirty="0">
                <a:solidFill>
                  <a:schemeClr val="tx1"/>
                </a:solidFill>
                <a:effectLst/>
                <a:latin typeface="Söhne"/>
              </a:rPr>
              <a:t> In a social network, a "User" entity might have a "Friends with" relationship with other users. In this recursive relationship, two users are friends with each other.</a:t>
            </a:r>
          </a:p>
          <a:p>
            <a:pPr algn="l">
              <a:buFont typeface="Arial" panose="020B0604020202020204" pitchFamily="34" charset="0"/>
              <a:buChar char="•"/>
            </a:pPr>
            <a:r>
              <a:rPr lang="en-US" altLang="zh-CN" b="1" i="0" dirty="0">
                <a:solidFill>
                  <a:schemeClr val="tx1"/>
                </a:solidFill>
                <a:effectLst/>
                <a:latin typeface="Söhne"/>
              </a:rPr>
              <a:t>Parts Hierarchy:</a:t>
            </a:r>
            <a:r>
              <a:rPr lang="en-US" altLang="zh-CN" b="0" i="0" dirty="0">
                <a:solidFill>
                  <a:schemeClr val="tx1"/>
                </a:solidFill>
                <a:effectLst/>
                <a:latin typeface="Söhne"/>
              </a:rPr>
              <a:t> In a database for machinery or assemblies, a "Part" entity might have a "is composed of" relationship, where a part can be composed of other smaller parts.</a:t>
            </a:r>
          </a:p>
          <a:p>
            <a:pPr algn="l">
              <a:buFont typeface="Arial" panose="020B0604020202020204" pitchFamily="34" charset="0"/>
              <a:buChar char="•"/>
            </a:pPr>
            <a:r>
              <a:rPr lang="en-US" altLang="zh-CN" b="1" i="0" dirty="0">
                <a:solidFill>
                  <a:schemeClr val="tx1"/>
                </a:solidFill>
                <a:effectLst/>
                <a:latin typeface="Söhne"/>
              </a:rPr>
              <a:t>Organizational Hierarchy:</a:t>
            </a:r>
            <a:r>
              <a:rPr lang="en-US" altLang="zh-CN" b="0" i="0" dirty="0">
                <a:solidFill>
                  <a:schemeClr val="tx1"/>
                </a:solidFill>
                <a:effectLst/>
                <a:latin typeface="Söhne"/>
              </a:rPr>
              <a:t> In an organizational structure, a "Department" might have a "sub-department" relationship with itself, where a department can have multiple sub-departments.</a:t>
            </a:r>
            <a:endParaRPr lang="zh-CN" altLang="en-US" dirty="0">
              <a:solidFill>
                <a:schemeClr val="tx1"/>
              </a:solidFill>
            </a:endParaRPr>
          </a:p>
        </p:txBody>
      </p:sp>
    </p:spTree>
    <p:extLst>
      <p:ext uri="{BB962C8B-B14F-4D97-AF65-F5344CB8AC3E}">
        <p14:creationId xmlns:p14="http://schemas.microsoft.com/office/powerpoint/2010/main" val="3538010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E58A332-5213-EF84-F9B5-338D883CD4F9}"/>
              </a:ext>
            </a:extLst>
          </p:cNvPr>
          <p:cNvSpPr>
            <a:spLocks noGrp="1"/>
          </p:cNvSpPr>
          <p:nvPr>
            <p:ph type="title"/>
          </p:nvPr>
        </p:nvSpPr>
        <p:spPr>
          <a:xfrm>
            <a:off x="643466" y="786383"/>
            <a:ext cx="3517567" cy="2093975"/>
          </a:xfrm>
        </p:spPr>
        <p:txBody>
          <a:bodyPr/>
          <a:lstStyle/>
          <a:p>
            <a:endParaRPr lang="en-US" dirty="0"/>
          </a:p>
        </p:txBody>
      </p:sp>
      <p:pic>
        <p:nvPicPr>
          <p:cNvPr id="5" name="Content Placeholder 4">
            <a:extLst>
              <a:ext uri="{FF2B5EF4-FFF2-40B4-BE49-F238E27FC236}">
                <a16:creationId xmlns:a16="http://schemas.microsoft.com/office/drawing/2014/main" id="{501A7FBC-3E12-5FD8-274B-97DB85AC6DE1}"/>
              </a:ext>
            </a:extLst>
          </p:cNvPr>
          <p:cNvPicPr>
            <a:picLocks noGrp="1" noChangeAspect="1"/>
          </p:cNvPicPr>
          <p:nvPr>
            <p:ph idx="1"/>
          </p:nvPr>
        </p:nvPicPr>
        <p:blipFill>
          <a:blip r:embed="rId2"/>
          <a:stretch>
            <a:fillRect/>
          </a:stretch>
        </p:blipFill>
        <p:spPr>
          <a:xfrm>
            <a:off x="5458984" y="876679"/>
            <a:ext cx="5928344" cy="5166997"/>
          </a:xfrm>
          <a:noFill/>
        </p:spPr>
      </p:pic>
      <p:sp>
        <p:nvSpPr>
          <p:cNvPr id="12" name="Text Placeholder 3">
            <a:extLst>
              <a:ext uri="{FF2B5EF4-FFF2-40B4-BE49-F238E27FC236}">
                <a16:creationId xmlns:a16="http://schemas.microsoft.com/office/drawing/2014/main" id="{8C28A014-021D-EF90-9B44-F06C2A1CF0B5}"/>
              </a:ext>
            </a:extLst>
          </p:cNvPr>
          <p:cNvSpPr>
            <a:spLocks noGrp="1"/>
          </p:cNvSpPr>
          <p:nvPr>
            <p:ph type="body" sz="half" idx="2"/>
          </p:nvPr>
        </p:nvSpPr>
        <p:spPr>
          <a:xfrm>
            <a:off x="643465" y="3043050"/>
            <a:ext cx="3517567" cy="3064505"/>
          </a:xfrm>
        </p:spPr>
        <p:txBody>
          <a:bodyPr>
            <a:normAutofit/>
          </a:bodyPr>
          <a:lstStyle/>
          <a:p>
            <a:r>
              <a:rPr lang="en-US" dirty="0"/>
              <a:t>Figure 3.2</a:t>
            </a:r>
          </a:p>
          <a:p>
            <a:r>
              <a:rPr lang="en-US" dirty="0"/>
              <a:t>An ER schema diagram for the COMPANY database. </a:t>
            </a:r>
          </a:p>
        </p:txBody>
      </p:sp>
    </p:spTree>
    <p:extLst>
      <p:ext uri="{BB962C8B-B14F-4D97-AF65-F5344CB8AC3E}">
        <p14:creationId xmlns:p14="http://schemas.microsoft.com/office/powerpoint/2010/main" val="3526089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3498-D61A-61C0-76E8-4CE00F3D4DF1}"/>
              </a:ext>
            </a:extLst>
          </p:cNvPr>
          <p:cNvSpPr>
            <a:spLocks noGrp="1"/>
          </p:cNvSpPr>
          <p:nvPr>
            <p:ph type="title"/>
          </p:nvPr>
        </p:nvSpPr>
        <p:spPr/>
        <p:txBody>
          <a:bodyPr/>
          <a:lstStyle/>
          <a:p>
            <a:r>
              <a:rPr lang="en-US" altLang="zh-CN" dirty="0"/>
              <a:t>Topic 3</a:t>
            </a:r>
            <a:endParaRPr lang="zh-CN" altLang="en-US" dirty="0"/>
          </a:p>
        </p:txBody>
      </p:sp>
      <p:sp>
        <p:nvSpPr>
          <p:cNvPr id="3" name="Content Placeholder 2">
            <a:extLst>
              <a:ext uri="{FF2B5EF4-FFF2-40B4-BE49-F238E27FC236}">
                <a16:creationId xmlns:a16="http://schemas.microsoft.com/office/drawing/2014/main" id="{F4D535EA-3137-1B22-8CB6-CFD332288A81}"/>
              </a:ext>
            </a:extLst>
          </p:cNvPr>
          <p:cNvSpPr>
            <a:spLocks noGrp="1"/>
          </p:cNvSpPr>
          <p:nvPr>
            <p:ph idx="1"/>
          </p:nvPr>
        </p:nvSpPr>
        <p:spPr/>
        <p:txBody>
          <a:bodyPr/>
          <a:lstStyle/>
          <a:p>
            <a:r>
              <a:rPr lang="en-US" altLang="zh-CN" b="0" i="0" dirty="0">
                <a:effectLst/>
                <a:latin typeface="Arial" panose="020B0604020202020204" pitchFamily="34" charset="0"/>
              </a:rPr>
              <a:t>When is the concept of a weak entity used in data modeling? Define the terms owner entity type, weak entity type, identifying relationship type, and partial key.</a:t>
            </a:r>
          </a:p>
          <a:p>
            <a:r>
              <a:rPr lang="en-US" altLang="zh-CN" b="0" i="0" dirty="0">
                <a:solidFill>
                  <a:schemeClr val="tx1"/>
                </a:solidFill>
                <a:effectLst/>
                <a:latin typeface="Söhne"/>
              </a:rPr>
              <a:t>The concept of a weak entity in data modeling arises when an entity cannot exist without an associated entity, and it doesn't have any attribute that can serve as a primary key on its own. This dependency requires a relationship with another (strong or owner) entity, which provides the means to uniquely identify the weak entity.</a:t>
            </a:r>
            <a:endParaRPr lang="zh-CN" altLang="en-US" dirty="0">
              <a:solidFill>
                <a:schemeClr val="tx1"/>
              </a:solidFill>
            </a:endParaRPr>
          </a:p>
        </p:txBody>
      </p:sp>
    </p:spTree>
    <p:extLst>
      <p:ext uri="{BB962C8B-B14F-4D97-AF65-F5344CB8AC3E}">
        <p14:creationId xmlns:p14="http://schemas.microsoft.com/office/powerpoint/2010/main" val="368566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E2F94-5BB1-1A8F-2464-0EB71F44CF1F}"/>
              </a:ext>
            </a:extLst>
          </p:cNvPr>
          <p:cNvSpPr>
            <a:spLocks noGrp="1"/>
          </p:cNvSpPr>
          <p:nvPr>
            <p:ph type="title"/>
          </p:nvPr>
        </p:nvSpPr>
        <p:spPr/>
        <p:txBody>
          <a:bodyPr/>
          <a:lstStyle/>
          <a:p>
            <a:r>
              <a:rPr lang="en-US" altLang="zh-CN" dirty="0"/>
              <a:t>Topic 3</a:t>
            </a:r>
            <a:endParaRPr lang="zh-CN" altLang="en-US" dirty="0"/>
          </a:p>
        </p:txBody>
      </p:sp>
      <p:sp>
        <p:nvSpPr>
          <p:cNvPr id="3" name="Content Placeholder 2">
            <a:extLst>
              <a:ext uri="{FF2B5EF4-FFF2-40B4-BE49-F238E27FC236}">
                <a16:creationId xmlns:a16="http://schemas.microsoft.com/office/drawing/2014/main" id="{6811DA98-F6D6-6F5F-83B0-0927D4B79110}"/>
              </a:ext>
            </a:extLst>
          </p:cNvPr>
          <p:cNvSpPr>
            <a:spLocks noGrp="1"/>
          </p:cNvSpPr>
          <p:nvPr>
            <p:ph idx="1"/>
          </p:nvPr>
        </p:nvSpPr>
        <p:spPr/>
        <p:txBody>
          <a:bodyPr>
            <a:normAutofit fontScale="85000" lnSpcReduction="20000"/>
          </a:bodyPr>
          <a:lstStyle/>
          <a:p>
            <a:pPr algn="l"/>
            <a:r>
              <a:rPr lang="en-US" altLang="zh-CN" b="1" i="0" dirty="0">
                <a:solidFill>
                  <a:schemeClr val="tx1"/>
                </a:solidFill>
                <a:effectLst/>
                <a:latin typeface="Söhne"/>
              </a:rPr>
              <a:t>Example:</a:t>
            </a:r>
          </a:p>
          <a:p>
            <a:pPr algn="l"/>
            <a:r>
              <a:rPr lang="en-US" altLang="zh-CN" b="0" i="0" dirty="0">
                <a:solidFill>
                  <a:schemeClr val="tx1"/>
                </a:solidFill>
                <a:effectLst/>
                <a:latin typeface="Söhne"/>
              </a:rPr>
              <a:t>Consider an example of a Library System where 'Book' is a strong entity having a unique 'ISBN' as its key attribute. Now, consider 'Page' as a weak entity. A page doesn't have a unique identifier on its own; it is identified only by its page number and the book to which it belongs.</a:t>
            </a:r>
          </a:p>
          <a:p>
            <a:pPr algn="l"/>
            <a:r>
              <a:rPr lang="en-US" altLang="zh-CN" b="0" i="0" dirty="0">
                <a:solidFill>
                  <a:schemeClr val="tx1"/>
                </a:solidFill>
                <a:effectLst/>
                <a:latin typeface="Söhne"/>
              </a:rPr>
              <a:t>Here:</a:t>
            </a:r>
          </a:p>
          <a:p>
            <a:pPr algn="l">
              <a:buFont typeface="Arial" panose="020B0604020202020204" pitchFamily="34" charset="0"/>
              <a:buChar char="•"/>
            </a:pPr>
            <a:r>
              <a:rPr lang="en-US" altLang="zh-CN" b="0" i="0" dirty="0">
                <a:solidFill>
                  <a:schemeClr val="tx1"/>
                </a:solidFill>
                <a:effectLst/>
                <a:latin typeface="Söhne"/>
              </a:rPr>
              <a:t>Owner Entity Type: Book</a:t>
            </a:r>
          </a:p>
          <a:p>
            <a:pPr algn="l">
              <a:buFont typeface="Arial" panose="020B0604020202020204" pitchFamily="34" charset="0"/>
              <a:buChar char="•"/>
            </a:pPr>
            <a:r>
              <a:rPr lang="en-US" altLang="zh-CN" b="0" i="0" dirty="0">
                <a:solidFill>
                  <a:schemeClr val="tx1"/>
                </a:solidFill>
                <a:effectLst/>
                <a:latin typeface="Söhne"/>
              </a:rPr>
              <a:t>Weak Entity Type: Page</a:t>
            </a:r>
          </a:p>
          <a:p>
            <a:pPr algn="l">
              <a:buFont typeface="Arial" panose="020B0604020202020204" pitchFamily="34" charset="0"/>
              <a:buChar char="•"/>
            </a:pPr>
            <a:r>
              <a:rPr lang="en-US" altLang="zh-CN" b="0" i="0" dirty="0">
                <a:solidFill>
                  <a:schemeClr val="tx1"/>
                </a:solidFill>
                <a:effectLst/>
                <a:latin typeface="Söhne"/>
              </a:rPr>
              <a:t>Identifying Relationship Type: "Contains"</a:t>
            </a:r>
          </a:p>
          <a:p>
            <a:pPr algn="l">
              <a:buFont typeface="Arial" panose="020B0604020202020204" pitchFamily="34" charset="0"/>
              <a:buChar char="•"/>
            </a:pPr>
            <a:r>
              <a:rPr lang="en-US" altLang="zh-CN" b="0" i="0" dirty="0">
                <a:solidFill>
                  <a:schemeClr val="tx1"/>
                </a:solidFill>
                <a:effectLst/>
                <a:latin typeface="Söhne"/>
              </a:rPr>
              <a:t>Partial Key: Page Number</a:t>
            </a:r>
          </a:p>
          <a:p>
            <a:pPr algn="l"/>
            <a:r>
              <a:rPr lang="en-US" altLang="zh-CN" b="0" i="0" dirty="0">
                <a:solidFill>
                  <a:schemeClr val="tx1"/>
                </a:solidFill>
                <a:effectLst/>
                <a:latin typeface="Söhne"/>
              </a:rPr>
              <a:t>In this case, a Page is identified uniquely only when combined with a specific Book (the owner entity).</a:t>
            </a:r>
          </a:p>
          <a:p>
            <a:endParaRPr lang="zh-CN" altLang="en-US" dirty="0">
              <a:solidFill>
                <a:schemeClr val="tx1"/>
              </a:solidFill>
            </a:endParaRPr>
          </a:p>
        </p:txBody>
      </p:sp>
    </p:spTree>
    <p:extLst>
      <p:ext uri="{BB962C8B-B14F-4D97-AF65-F5344CB8AC3E}">
        <p14:creationId xmlns:p14="http://schemas.microsoft.com/office/powerpoint/2010/main" val="23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3498-D61A-61C0-76E8-4CE00F3D4DF1}"/>
              </a:ext>
            </a:extLst>
          </p:cNvPr>
          <p:cNvSpPr>
            <a:spLocks noGrp="1"/>
          </p:cNvSpPr>
          <p:nvPr>
            <p:ph type="title"/>
          </p:nvPr>
        </p:nvSpPr>
        <p:spPr/>
        <p:txBody>
          <a:bodyPr/>
          <a:lstStyle/>
          <a:p>
            <a:r>
              <a:rPr lang="en-US" altLang="zh-CN" dirty="0"/>
              <a:t>Topic 3</a:t>
            </a:r>
            <a:endParaRPr lang="zh-CN" altLang="en-US" dirty="0"/>
          </a:p>
        </p:txBody>
      </p:sp>
      <p:sp>
        <p:nvSpPr>
          <p:cNvPr id="3" name="Content Placeholder 2">
            <a:extLst>
              <a:ext uri="{FF2B5EF4-FFF2-40B4-BE49-F238E27FC236}">
                <a16:creationId xmlns:a16="http://schemas.microsoft.com/office/drawing/2014/main" id="{F4D535EA-3137-1B22-8CB6-CFD332288A81}"/>
              </a:ext>
            </a:extLst>
          </p:cNvPr>
          <p:cNvSpPr>
            <a:spLocks noGrp="1"/>
          </p:cNvSpPr>
          <p:nvPr>
            <p:ph idx="1"/>
          </p:nvPr>
        </p:nvSpPr>
        <p:spPr/>
        <p:txBody>
          <a:bodyPr>
            <a:normAutofit fontScale="85000" lnSpcReduction="20000"/>
          </a:bodyPr>
          <a:lstStyle/>
          <a:p>
            <a:pPr algn="l">
              <a:buFont typeface="+mj-lt"/>
              <a:buAutoNum type="arabicPeriod"/>
            </a:pPr>
            <a:r>
              <a:rPr lang="en-US" altLang="zh-CN" b="1" i="0" dirty="0">
                <a:solidFill>
                  <a:schemeClr val="tx1"/>
                </a:solidFill>
                <a:effectLst/>
                <a:latin typeface="Söhne"/>
              </a:rPr>
              <a:t>Owner Entity Type (Strong Entity Type):</a:t>
            </a:r>
            <a:endParaRPr lang="en-US" altLang="zh-CN" b="0" i="0" dirty="0">
              <a:solidFill>
                <a:schemeClr val="tx1"/>
              </a:solidFill>
              <a:effectLst/>
              <a:latin typeface="Söhne"/>
            </a:endParaRPr>
          </a:p>
          <a:p>
            <a:pPr marL="742950" lvl="1" indent="-285750" algn="l">
              <a:buFont typeface="+mj-lt"/>
              <a:buAutoNum type="arabicPeriod"/>
            </a:pPr>
            <a:r>
              <a:rPr lang="en-US" altLang="zh-CN" b="0" i="0" dirty="0">
                <a:solidFill>
                  <a:schemeClr val="tx1"/>
                </a:solidFill>
                <a:effectLst/>
                <a:latin typeface="Söhne"/>
              </a:rPr>
              <a:t>This refers to an entity that has its own primary key attribute, and it can exist independently of other entities. A strong entity does not depend on any other entity for its identification.</a:t>
            </a:r>
          </a:p>
          <a:p>
            <a:pPr algn="l">
              <a:buFont typeface="+mj-lt"/>
              <a:buAutoNum type="arabicPeriod"/>
            </a:pPr>
            <a:r>
              <a:rPr lang="en-US" altLang="zh-CN" b="1" i="0" dirty="0">
                <a:solidFill>
                  <a:schemeClr val="tx1"/>
                </a:solidFill>
                <a:effectLst/>
                <a:latin typeface="Söhne"/>
              </a:rPr>
              <a:t>Weak Entity Type:</a:t>
            </a:r>
            <a:endParaRPr lang="en-US" altLang="zh-CN" b="0" i="0" dirty="0">
              <a:solidFill>
                <a:schemeClr val="tx1"/>
              </a:solidFill>
              <a:effectLst/>
              <a:latin typeface="Söhne"/>
            </a:endParaRPr>
          </a:p>
          <a:p>
            <a:pPr marL="742950" lvl="1" indent="-285750" algn="l">
              <a:buFont typeface="+mj-lt"/>
              <a:buAutoNum type="arabicPeriod"/>
            </a:pPr>
            <a:r>
              <a:rPr lang="en-US" altLang="zh-CN" b="0" i="0" dirty="0">
                <a:solidFill>
                  <a:schemeClr val="tx1"/>
                </a:solidFill>
                <a:effectLst/>
                <a:latin typeface="Söhne"/>
              </a:rPr>
              <a:t>A weak entity does not have a primary key attribute of its own that can uniquely identify its instances. Instead, it relies on a combination of its own attributes and the primary key of the strong entity it's related to. Its existence depends on another (usually strong) entity, and without this relationship, the weak entity would not have a meaningful existence.</a:t>
            </a:r>
          </a:p>
          <a:p>
            <a:pPr algn="l">
              <a:buFont typeface="+mj-lt"/>
              <a:buAutoNum type="arabicPeriod"/>
            </a:pPr>
            <a:r>
              <a:rPr lang="en-US" altLang="zh-CN" b="1" i="0" dirty="0">
                <a:solidFill>
                  <a:schemeClr val="tx1"/>
                </a:solidFill>
                <a:effectLst/>
                <a:latin typeface="Söhne"/>
              </a:rPr>
              <a:t>Identifying Relationship Type:</a:t>
            </a:r>
            <a:endParaRPr lang="en-US" altLang="zh-CN" b="0" i="0" dirty="0">
              <a:solidFill>
                <a:schemeClr val="tx1"/>
              </a:solidFill>
              <a:effectLst/>
              <a:latin typeface="Söhne"/>
            </a:endParaRPr>
          </a:p>
          <a:p>
            <a:pPr marL="742950" lvl="1" indent="-285750" algn="l">
              <a:buFont typeface="+mj-lt"/>
              <a:buAutoNum type="arabicPeriod"/>
            </a:pPr>
            <a:r>
              <a:rPr lang="en-US" altLang="zh-CN" b="0" i="0" dirty="0">
                <a:solidFill>
                  <a:schemeClr val="tx1"/>
                </a:solidFill>
                <a:effectLst/>
                <a:latin typeface="Söhne"/>
              </a:rPr>
              <a:t>This is the relationship that connects the weak entity type to its owner entity type. Through this relationship, instances of the weak entity type get their unique identification. The identifying relationship is typically represented with a double diamond in ER diagrams.</a:t>
            </a:r>
          </a:p>
          <a:p>
            <a:pPr algn="l">
              <a:buFont typeface="+mj-lt"/>
              <a:buAutoNum type="arabicPeriod"/>
            </a:pPr>
            <a:r>
              <a:rPr lang="en-US" altLang="zh-CN" b="1" i="0" dirty="0">
                <a:solidFill>
                  <a:schemeClr val="tx1"/>
                </a:solidFill>
                <a:effectLst/>
                <a:latin typeface="Söhne"/>
              </a:rPr>
              <a:t>Partial Key:</a:t>
            </a:r>
            <a:endParaRPr lang="en-US" altLang="zh-CN" b="0" i="0" dirty="0">
              <a:solidFill>
                <a:schemeClr val="tx1"/>
              </a:solidFill>
              <a:effectLst/>
              <a:latin typeface="Söhne"/>
            </a:endParaRPr>
          </a:p>
          <a:p>
            <a:pPr marL="742950" lvl="1" indent="-285750" algn="l">
              <a:buFont typeface="+mj-lt"/>
              <a:buAutoNum type="arabicPeriod"/>
            </a:pPr>
            <a:r>
              <a:rPr lang="en-US" altLang="zh-CN" b="0" i="0" dirty="0">
                <a:solidFill>
                  <a:schemeClr val="tx1"/>
                </a:solidFill>
                <a:effectLst/>
                <a:latin typeface="Söhne"/>
              </a:rPr>
              <a:t>Since a weak entity does not have a standalone primary key, it often has a partial key, which is an attribute that can uniquely identify its instances only in the context of a single owner entity instance. When combined with the primary key of the owner entity, the partial key allows for the unique identification of every instance of the weak entity.</a:t>
            </a:r>
          </a:p>
        </p:txBody>
      </p:sp>
    </p:spTree>
    <p:extLst>
      <p:ext uri="{BB962C8B-B14F-4D97-AF65-F5344CB8AC3E}">
        <p14:creationId xmlns:p14="http://schemas.microsoft.com/office/powerpoint/2010/main" val="337739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BBF8-45AD-B15A-F1F2-F8546FD441B2}"/>
              </a:ext>
            </a:extLst>
          </p:cNvPr>
          <p:cNvSpPr>
            <a:spLocks noGrp="1"/>
          </p:cNvSpPr>
          <p:nvPr>
            <p:ph type="title"/>
          </p:nvPr>
        </p:nvSpPr>
        <p:spPr>
          <a:xfrm>
            <a:off x="643466" y="786383"/>
            <a:ext cx="3517567" cy="2093975"/>
          </a:xfrm>
        </p:spPr>
        <p:txBody>
          <a:bodyPr anchor="b">
            <a:normAutofit/>
          </a:bodyPr>
          <a:lstStyle/>
          <a:p>
            <a:r>
              <a:rPr lang="en-US" altLang="zh-CN" dirty="0"/>
              <a:t>What is an Entity Relationship Diagram (ERD) </a:t>
            </a:r>
            <a:endParaRPr lang="zh-CN" altLang="en-US" dirty="0"/>
          </a:p>
        </p:txBody>
      </p:sp>
      <p:pic>
        <p:nvPicPr>
          <p:cNvPr id="1026" name="Picture 2" descr="实体关系图（ERD）">
            <a:extLst>
              <a:ext uri="{FF2B5EF4-FFF2-40B4-BE49-F238E27FC236}">
                <a16:creationId xmlns:a16="http://schemas.microsoft.com/office/drawing/2014/main" id="{3A1C5CEA-E7A0-5818-1F47-5DFC9F3D26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49577" y="1420183"/>
            <a:ext cx="7489293" cy="4381235"/>
          </a:xfrm>
          <a:prstGeom prst="rect">
            <a:avLst/>
          </a:prstGeom>
          <a:solidFill>
            <a:srgbClr val="FFFFFF"/>
          </a:solidFill>
        </p:spPr>
      </p:pic>
      <p:sp>
        <p:nvSpPr>
          <p:cNvPr id="3" name="Content Placeholder 2">
            <a:extLst>
              <a:ext uri="{FF2B5EF4-FFF2-40B4-BE49-F238E27FC236}">
                <a16:creationId xmlns:a16="http://schemas.microsoft.com/office/drawing/2014/main" id="{B4DA6B26-3843-8B7A-2097-B078AACA6ED1}"/>
              </a:ext>
            </a:extLst>
          </p:cNvPr>
          <p:cNvSpPr>
            <a:spLocks noGrp="1"/>
          </p:cNvSpPr>
          <p:nvPr>
            <p:ph type="body" sz="half" idx="2"/>
          </p:nvPr>
        </p:nvSpPr>
        <p:spPr>
          <a:xfrm>
            <a:off x="643465" y="3043050"/>
            <a:ext cx="3517567" cy="3064505"/>
          </a:xfrm>
        </p:spPr>
        <p:txBody>
          <a:bodyPr>
            <a:normAutofit/>
          </a:bodyPr>
          <a:lstStyle/>
          <a:p>
            <a:pPr>
              <a:lnSpc>
                <a:spcPct val="100000"/>
              </a:lnSpc>
            </a:pPr>
            <a:r>
              <a:rPr lang="en-US" altLang="zh-CN" sz="1700"/>
              <a:t>The database is an integral part of the software system. If you can make good use of ER diagrams in database engineering, you can generate high-quality database designs for database creation, management and maintenance, as well as communication between personnel. Provides a meaningful basis.</a:t>
            </a:r>
            <a:endParaRPr lang="zh-CN" altLang="en-US" sz="1700"/>
          </a:p>
        </p:txBody>
      </p:sp>
    </p:spTree>
    <p:extLst>
      <p:ext uri="{BB962C8B-B14F-4D97-AF65-F5344CB8AC3E}">
        <p14:creationId xmlns:p14="http://schemas.microsoft.com/office/powerpoint/2010/main" val="3759698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3498-D61A-61C0-76E8-4CE00F3D4DF1}"/>
              </a:ext>
            </a:extLst>
          </p:cNvPr>
          <p:cNvSpPr>
            <a:spLocks noGrp="1"/>
          </p:cNvSpPr>
          <p:nvPr>
            <p:ph type="title"/>
          </p:nvPr>
        </p:nvSpPr>
        <p:spPr/>
        <p:txBody>
          <a:bodyPr/>
          <a:lstStyle/>
          <a:p>
            <a:r>
              <a:rPr lang="en-US" altLang="zh-CN" dirty="0"/>
              <a:t>Topic 3</a:t>
            </a:r>
            <a:endParaRPr lang="zh-CN" altLang="en-US" dirty="0"/>
          </a:p>
        </p:txBody>
      </p:sp>
      <p:sp>
        <p:nvSpPr>
          <p:cNvPr id="3" name="Content Placeholder 2">
            <a:extLst>
              <a:ext uri="{FF2B5EF4-FFF2-40B4-BE49-F238E27FC236}">
                <a16:creationId xmlns:a16="http://schemas.microsoft.com/office/drawing/2014/main" id="{F4D535EA-3137-1B22-8CB6-CFD332288A81}"/>
              </a:ext>
            </a:extLst>
          </p:cNvPr>
          <p:cNvSpPr>
            <a:spLocks noGrp="1"/>
          </p:cNvSpPr>
          <p:nvPr>
            <p:ph idx="1"/>
          </p:nvPr>
        </p:nvSpPr>
        <p:spPr/>
        <p:txBody>
          <a:bodyPr>
            <a:normAutofit lnSpcReduction="10000"/>
          </a:bodyPr>
          <a:lstStyle/>
          <a:p>
            <a:pPr marL="0" indent="0" algn="l">
              <a:buNone/>
            </a:pPr>
            <a:r>
              <a:rPr lang="en-US" altLang="zh-CN" b="1" i="0" dirty="0">
                <a:solidFill>
                  <a:schemeClr val="tx1"/>
                </a:solidFill>
                <a:effectLst/>
                <a:latin typeface="Söhne"/>
              </a:rPr>
              <a:t>Example:</a:t>
            </a:r>
          </a:p>
          <a:p>
            <a:pPr marL="0" indent="0" algn="l">
              <a:buNone/>
            </a:pPr>
            <a:r>
              <a:rPr lang="en-US" altLang="zh-CN" b="0" i="0" dirty="0">
                <a:solidFill>
                  <a:schemeClr val="tx1"/>
                </a:solidFill>
                <a:effectLst/>
                <a:latin typeface="Söhne"/>
              </a:rPr>
              <a:t>Consider a situation where you're modeling "Rooms" in a "Building". </a:t>
            </a:r>
          </a:p>
          <a:p>
            <a:pPr marL="0" indent="0" algn="l">
              <a:buNone/>
            </a:pPr>
            <a:r>
              <a:rPr lang="en-US" altLang="zh-CN" b="0" i="0" dirty="0">
                <a:solidFill>
                  <a:schemeClr val="tx1"/>
                </a:solidFill>
                <a:effectLst/>
                <a:latin typeface="Söhne"/>
              </a:rPr>
              <a:t>A "Room" may not have a unique identifier across all buildings (e.g., many buildings may each have a "Room 101"). </a:t>
            </a:r>
          </a:p>
          <a:p>
            <a:pPr marL="0" indent="0" algn="l">
              <a:buNone/>
            </a:pPr>
            <a:r>
              <a:rPr lang="en-US" altLang="zh-CN" b="0" i="0" dirty="0">
                <a:solidFill>
                  <a:schemeClr val="tx1"/>
                </a:solidFill>
                <a:effectLst/>
                <a:latin typeface="Söhne"/>
              </a:rPr>
              <a:t>However, within a specific building, "Room 101" is unique. </a:t>
            </a:r>
          </a:p>
          <a:p>
            <a:pPr marL="0" indent="0" algn="l">
              <a:buNone/>
            </a:pPr>
            <a:r>
              <a:rPr lang="en-US" altLang="zh-CN" b="0" i="0" dirty="0">
                <a:solidFill>
                  <a:schemeClr val="tx1"/>
                </a:solidFill>
                <a:effectLst/>
                <a:latin typeface="Söhne"/>
              </a:rPr>
              <a:t>Here, "Building" is the owner (strong) entity with its unique identifier, while "Room" is the weak entity with "room number" serving as its partial key. </a:t>
            </a:r>
          </a:p>
          <a:p>
            <a:pPr marL="0" indent="0" algn="l">
              <a:buNone/>
            </a:pPr>
            <a:r>
              <a:rPr lang="en-US" altLang="zh-CN" b="0" i="0" dirty="0">
                <a:solidFill>
                  <a:schemeClr val="tx1"/>
                </a:solidFill>
                <a:effectLst/>
                <a:latin typeface="Söhne"/>
              </a:rPr>
              <a:t>The identifying relationship connects each room to a building, ensuring each room can be uniquely identified by combining the building's identifier with the room number.</a:t>
            </a:r>
          </a:p>
        </p:txBody>
      </p:sp>
    </p:spTree>
    <p:extLst>
      <p:ext uri="{BB962C8B-B14F-4D97-AF65-F5344CB8AC3E}">
        <p14:creationId xmlns:p14="http://schemas.microsoft.com/office/powerpoint/2010/main" val="2711354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CA271-5498-CF60-13E1-3661C1428CFD}"/>
              </a:ext>
            </a:extLst>
          </p:cNvPr>
          <p:cNvSpPr>
            <a:spLocks noGrp="1"/>
          </p:cNvSpPr>
          <p:nvPr>
            <p:ph type="title"/>
          </p:nvPr>
        </p:nvSpPr>
        <p:spPr/>
        <p:txBody>
          <a:bodyPr/>
          <a:lstStyle/>
          <a:p>
            <a:r>
              <a:rPr lang="en-US" altLang="zh-CN" dirty="0"/>
              <a:t>Topic 4</a:t>
            </a:r>
            <a:endParaRPr lang="zh-CN" altLang="en-US" dirty="0"/>
          </a:p>
        </p:txBody>
      </p:sp>
      <p:sp>
        <p:nvSpPr>
          <p:cNvPr id="3" name="Content Placeholder 2">
            <a:extLst>
              <a:ext uri="{FF2B5EF4-FFF2-40B4-BE49-F238E27FC236}">
                <a16:creationId xmlns:a16="http://schemas.microsoft.com/office/drawing/2014/main" id="{E3C6C9E9-9DBC-AFEC-5F79-D7561B72410A}"/>
              </a:ext>
            </a:extLst>
          </p:cNvPr>
          <p:cNvSpPr>
            <a:spLocks noGrp="1"/>
          </p:cNvSpPr>
          <p:nvPr>
            <p:ph idx="1"/>
          </p:nvPr>
        </p:nvSpPr>
        <p:spPr/>
        <p:txBody>
          <a:bodyPr/>
          <a:lstStyle/>
          <a:p>
            <a:r>
              <a:rPr lang="en-US" altLang="zh-CN" dirty="0"/>
              <a:t>Consider the ER diagram shown in Figure 3.22 for part of a BANK database. Each bank can have multiple branches, and each branch can have multiple accounts and loans. </a:t>
            </a:r>
          </a:p>
          <a:p>
            <a:r>
              <a:rPr lang="en-US" altLang="zh-CN" dirty="0"/>
              <a:t>a. List the strong (non-weak) entity types in the ER diagram. </a:t>
            </a:r>
          </a:p>
          <a:p>
            <a:r>
              <a:rPr lang="en-US" altLang="zh-CN" dirty="0"/>
              <a:t>b. Is there a weak entity type? If so, give its name, partial key, and identifying relationship. </a:t>
            </a:r>
          </a:p>
          <a:p>
            <a:r>
              <a:rPr lang="en-US" altLang="zh-CN" dirty="0"/>
              <a:t>c. What constraints do the partial key and the identifying relationship of the weak entity type specify in this diagram?</a:t>
            </a:r>
            <a:endParaRPr lang="zh-CN" altLang="en-US" dirty="0"/>
          </a:p>
        </p:txBody>
      </p:sp>
    </p:spTree>
    <p:extLst>
      <p:ext uri="{BB962C8B-B14F-4D97-AF65-F5344CB8AC3E}">
        <p14:creationId xmlns:p14="http://schemas.microsoft.com/office/powerpoint/2010/main" val="585240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3498-D61A-61C0-76E8-4CE00F3D4DF1}"/>
              </a:ext>
            </a:extLst>
          </p:cNvPr>
          <p:cNvSpPr>
            <a:spLocks noGrp="1"/>
          </p:cNvSpPr>
          <p:nvPr>
            <p:ph type="title"/>
          </p:nvPr>
        </p:nvSpPr>
        <p:spPr/>
        <p:txBody>
          <a:bodyPr/>
          <a:lstStyle/>
          <a:p>
            <a:r>
              <a:rPr lang="en-US" altLang="zh-CN" dirty="0"/>
              <a:t>Topic 4</a:t>
            </a:r>
            <a:endParaRPr lang="zh-CN" altLang="en-US" dirty="0"/>
          </a:p>
        </p:txBody>
      </p:sp>
      <p:sp>
        <p:nvSpPr>
          <p:cNvPr id="3" name="Content Placeholder 2">
            <a:extLst>
              <a:ext uri="{FF2B5EF4-FFF2-40B4-BE49-F238E27FC236}">
                <a16:creationId xmlns:a16="http://schemas.microsoft.com/office/drawing/2014/main" id="{F4D535EA-3137-1B22-8CB6-CFD332288A81}"/>
              </a:ext>
            </a:extLst>
          </p:cNvPr>
          <p:cNvSpPr>
            <a:spLocks noGrp="1"/>
          </p:cNvSpPr>
          <p:nvPr>
            <p:ph idx="1"/>
          </p:nvPr>
        </p:nvSpPr>
        <p:spPr>
          <a:xfrm>
            <a:off x="1097280" y="2108201"/>
            <a:ext cx="6675120" cy="3760891"/>
          </a:xfrm>
        </p:spPr>
        <p:txBody>
          <a:bodyPr>
            <a:normAutofit/>
          </a:bodyPr>
          <a:lstStyle/>
          <a:p>
            <a:pPr algn="l"/>
            <a:r>
              <a:rPr lang="en-US" altLang="zh-CN" b="1" i="0" dirty="0">
                <a:solidFill>
                  <a:schemeClr val="tx1"/>
                </a:solidFill>
                <a:effectLst/>
                <a:latin typeface="Söhne"/>
              </a:rPr>
              <a:t>Description:</a:t>
            </a:r>
            <a:endParaRPr lang="en-US" altLang="zh-CN" b="0" i="0" dirty="0">
              <a:solidFill>
                <a:schemeClr val="tx1"/>
              </a:solidFill>
              <a:effectLst/>
              <a:latin typeface="Söhne"/>
            </a:endParaRPr>
          </a:p>
          <a:p>
            <a:pPr algn="l">
              <a:buFont typeface="Arial" panose="020B0604020202020204" pitchFamily="34" charset="0"/>
              <a:buChar char="•"/>
            </a:pPr>
            <a:r>
              <a:rPr lang="en-US" altLang="zh-CN" b="0" i="0" dirty="0">
                <a:solidFill>
                  <a:schemeClr val="tx1"/>
                </a:solidFill>
                <a:effectLst/>
                <a:latin typeface="Söhne"/>
              </a:rPr>
              <a:t>We have entities like "BANK", "BRANCH", "ACCOUNT", and "LOAN".</a:t>
            </a:r>
          </a:p>
          <a:p>
            <a:pPr algn="l">
              <a:buFont typeface="Arial" panose="020B0604020202020204" pitchFamily="34" charset="0"/>
              <a:buChar char="•"/>
            </a:pPr>
            <a:r>
              <a:rPr lang="en-US" altLang="zh-CN" b="0" i="0" dirty="0">
                <a:solidFill>
                  <a:schemeClr val="tx1"/>
                </a:solidFill>
                <a:effectLst/>
                <a:latin typeface="Söhne"/>
              </a:rPr>
              <a:t>A "BANK" can have multiple "BRANCH" entities.</a:t>
            </a:r>
          </a:p>
          <a:p>
            <a:pPr algn="l">
              <a:buFont typeface="Arial" panose="020B0604020202020204" pitchFamily="34" charset="0"/>
              <a:buChar char="•"/>
            </a:pPr>
            <a:r>
              <a:rPr lang="en-US" altLang="zh-CN" b="0" i="0" dirty="0">
                <a:solidFill>
                  <a:schemeClr val="tx1"/>
                </a:solidFill>
                <a:effectLst/>
                <a:latin typeface="Söhne"/>
              </a:rPr>
              <a:t>A "BRANCH" can have multiple "ACCOUNT" and "LOAN" entities.</a:t>
            </a:r>
          </a:p>
        </p:txBody>
      </p:sp>
      <p:pic>
        <p:nvPicPr>
          <p:cNvPr id="5" name="Picture 4">
            <a:extLst>
              <a:ext uri="{FF2B5EF4-FFF2-40B4-BE49-F238E27FC236}">
                <a16:creationId xmlns:a16="http://schemas.microsoft.com/office/drawing/2014/main" id="{8ADC7143-BA28-EDFE-96E7-D92BA1291021}"/>
              </a:ext>
            </a:extLst>
          </p:cNvPr>
          <p:cNvPicPr>
            <a:picLocks noChangeAspect="1"/>
          </p:cNvPicPr>
          <p:nvPr/>
        </p:nvPicPr>
        <p:blipFill>
          <a:blip r:embed="rId3"/>
          <a:stretch>
            <a:fillRect/>
          </a:stretch>
        </p:blipFill>
        <p:spPr>
          <a:xfrm>
            <a:off x="7683185" y="1866464"/>
            <a:ext cx="4328719" cy="4077050"/>
          </a:xfrm>
          <a:prstGeom prst="rect">
            <a:avLst/>
          </a:prstGeom>
        </p:spPr>
      </p:pic>
    </p:spTree>
    <p:extLst>
      <p:ext uri="{BB962C8B-B14F-4D97-AF65-F5344CB8AC3E}">
        <p14:creationId xmlns:p14="http://schemas.microsoft.com/office/powerpoint/2010/main" val="175162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3498-D61A-61C0-76E8-4CE00F3D4DF1}"/>
              </a:ext>
            </a:extLst>
          </p:cNvPr>
          <p:cNvSpPr>
            <a:spLocks noGrp="1"/>
          </p:cNvSpPr>
          <p:nvPr>
            <p:ph type="title"/>
          </p:nvPr>
        </p:nvSpPr>
        <p:spPr/>
        <p:txBody>
          <a:bodyPr/>
          <a:lstStyle/>
          <a:p>
            <a:r>
              <a:rPr lang="en-US" altLang="zh-CN" dirty="0"/>
              <a:t>Topic 4</a:t>
            </a:r>
            <a:endParaRPr lang="zh-CN" altLang="en-US" dirty="0"/>
          </a:p>
        </p:txBody>
      </p:sp>
      <p:sp>
        <p:nvSpPr>
          <p:cNvPr id="3" name="Content Placeholder 2">
            <a:extLst>
              <a:ext uri="{FF2B5EF4-FFF2-40B4-BE49-F238E27FC236}">
                <a16:creationId xmlns:a16="http://schemas.microsoft.com/office/drawing/2014/main" id="{F4D535EA-3137-1B22-8CB6-CFD332288A81}"/>
              </a:ext>
            </a:extLst>
          </p:cNvPr>
          <p:cNvSpPr>
            <a:spLocks noGrp="1"/>
          </p:cNvSpPr>
          <p:nvPr>
            <p:ph idx="1"/>
          </p:nvPr>
        </p:nvSpPr>
        <p:spPr>
          <a:xfrm>
            <a:off x="1097280" y="2108201"/>
            <a:ext cx="6675120" cy="3760891"/>
          </a:xfrm>
        </p:spPr>
        <p:txBody>
          <a:bodyPr>
            <a:normAutofit lnSpcReduction="10000"/>
          </a:bodyPr>
          <a:lstStyle/>
          <a:p>
            <a:pPr algn="l"/>
            <a:r>
              <a:rPr lang="en-US" altLang="zh-CN" b="1" i="0" dirty="0">
                <a:solidFill>
                  <a:schemeClr val="tx1"/>
                </a:solidFill>
                <a:effectLst/>
                <a:latin typeface="Söhne"/>
              </a:rPr>
              <a:t>a. Strong (</a:t>
            </a:r>
            <a:r>
              <a:rPr lang="en-US" altLang="zh-CN" b="1" i="0" dirty="0" err="1">
                <a:solidFill>
                  <a:schemeClr val="tx1"/>
                </a:solidFill>
                <a:effectLst/>
                <a:latin typeface="Söhne"/>
              </a:rPr>
              <a:t>nonweak</a:t>
            </a:r>
            <a:r>
              <a:rPr lang="en-US" altLang="zh-CN" b="1" i="0" dirty="0">
                <a:solidFill>
                  <a:schemeClr val="tx1"/>
                </a:solidFill>
                <a:effectLst/>
                <a:latin typeface="Söhne"/>
              </a:rPr>
              <a:t>) Entity Types:</a:t>
            </a:r>
            <a:endParaRPr lang="en-US" altLang="zh-CN" b="0" i="0" dirty="0">
              <a:solidFill>
                <a:schemeClr val="tx1"/>
              </a:solidFill>
              <a:effectLst/>
              <a:latin typeface="Söhne"/>
            </a:endParaRPr>
          </a:p>
          <a:p>
            <a:pPr algn="l">
              <a:buFont typeface="Arial" panose="020B0604020202020204" pitchFamily="34" charset="0"/>
              <a:buChar char="•"/>
            </a:pPr>
            <a:r>
              <a:rPr lang="en-US" altLang="zh-CN" b="0" i="0" dirty="0">
                <a:solidFill>
                  <a:schemeClr val="tx1"/>
                </a:solidFill>
                <a:effectLst/>
                <a:latin typeface="Söhne"/>
              </a:rPr>
              <a:t>BANK</a:t>
            </a:r>
          </a:p>
          <a:p>
            <a:pPr algn="l">
              <a:buFont typeface="Arial" panose="020B0604020202020204" pitchFamily="34" charset="0"/>
              <a:buChar char="•"/>
            </a:pPr>
            <a:r>
              <a:rPr lang="en-US" altLang="zh-CN" b="0" i="0" dirty="0">
                <a:solidFill>
                  <a:schemeClr val="tx1"/>
                </a:solidFill>
                <a:effectLst/>
                <a:latin typeface="Söhne"/>
              </a:rPr>
              <a:t>ACCOUNT</a:t>
            </a:r>
          </a:p>
          <a:p>
            <a:pPr algn="l">
              <a:buFont typeface="Arial" panose="020B0604020202020204" pitchFamily="34" charset="0"/>
              <a:buChar char="•"/>
            </a:pPr>
            <a:r>
              <a:rPr lang="en-US" altLang="zh-CN" b="0" i="0" dirty="0">
                <a:solidFill>
                  <a:schemeClr val="tx1"/>
                </a:solidFill>
                <a:effectLst/>
                <a:latin typeface="Söhne"/>
              </a:rPr>
              <a:t>LOAN</a:t>
            </a:r>
          </a:p>
          <a:p>
            <a:pPr algn="l"/>
            <a:r>
              <a:rPr lang="en-US" altLang="zh-CN" b="1" i="0" dirty="0">
                <a:solidFill>
                  <a:schemeClr val="tx1"/>
                </a:solidFill>
                <a:effectLst/>
                <a:latin typeface="Söhne"/>
              </a:rPr>
              <a:t>b. Weak Entity Type:</a:t>
            </a:r>
            <a:endParaRPr lang="en-US" altLang="zh-CN" b="0" i="0" dirty="0">
              <a:solidFill>
                <a:schemeClr val="tx1"/>
              </a:solidFill>
              <a:effectLst/>
              <a:latin typeface="Söhne"/>
            </a:endParaRPr>
          </a:p>
          <a:p>
            <a:pPr algn="l">
              <a:buFont typeface="Arial" panose="020B0604020202020204" pitchFamily="34" charset="0"/>
              <a:buChar char="•"/>
            </a:pPr>
            <a:r>
              <a:rPr lang="en-US" altLang="zh-CN" b="0" i="0" dirty="0">
                <a:solidFill>
                  <a:schemeClr val="tx1"/>
                </a:solidFill>
                <a:effectLst/>
                <a:latin typeface="Söhne"/>
              </a:rPr>
              <a:t>Name: BANK_BRANCH</a:t>
            </a:r>
          </a:p>
          <a:p>
            <a:pPr algn="l">
              <a:buFont typeface="Arial" panose="020B0604020202020204" pitchFamily="34" charset="0"/>
              <a:buChar char="•"/>
            </a:pPr>
            <a:r>
              <a:rPr lang="en-US" altLang="zh-CN" b="0" i="0" dirty="0">
                <a:solidFill>
                  <a:schemeClr val="tx1"/>
                </a:solidFill>
                <a:effectLst/>
                <a:latin typeface="Söhne"/>
              </a:rPr>
              <a:t>Partial Key: </a:t>
            </a:r>
            <a:r>
              <a:rPr lang="en-US" altLang="zh-CN" b="0" i="0" dirty="0" err="1">
                <a:solidFill>
                  <a:schemeClr val="tx1"/>
                </a:solidFill>
                <a:effectLst/>
                <a:latin typeface="Söhne"/>
              </a:rPr>
              <a:t>branch_no</a:t>
            </a:r>
            <a:endParaRPr lang="en-US" altLang="zh-CN" b="0" i="0">
              <a:solidFill>
                <a:schemeClr val="tx1"/>
              </a:solidFill>
              <a:effectLst/>
              <a:latin typeface="Söhne"/>
            </a:endParaRPr>
          </a:p>
          <a:p>
            <a:pPr algn="l">
              <a:buFont typeface="Arial" panose="020B0604020202020204" pitchFamily="34" charset="0"/>
              <a:buChar char="•"/>
            </a:pPr>
            <a:r>
              <a:rPr lang="en-US" altLang="zh-CN" b="0" i="0">
                <a:solidFill>
                  <a:schemeClr val="tx1"/>
                </a:solidFill>
                <a:effectLst/>
                <a:latin typeface="Söhne"/>
              </a:rPr>
              <a:t>Identifying </a:t>
            </a:r>
            <a:r>
              <a:rPr lang="en-US" altLang="zh-CN" b="0" i="0" dirty="0">
                <a:solidFill>
                  <a:schemeClr val="tx1"/>
                </a:solidFill>
                <a:effectLst/>
                <a:latin typeface="Söhne"/>
              </a:rPr>
              <a:t>Relationship: "BRANCHES"</a:t>
            </a:r>
          </a:p>
        </p:txBody>
      </p:sp>
      <p:pic>
        <p:nvPicPr>
          <p:cNvPr id="5" name="Picture 4">
            <a:extLst>
              <a:ext uri="{FF2B5EF4-FFF2-40B4-BE49-F238E27FC236}">
                <a16:creationId xmlns:a16="http://schemas.microsoft.com/office/drawing/2014/main" id="{8ADC7143-BA28-EDFE-96E7-D92BA1291021}"/>
              </a:ext>
            </a:extLst>
          </p:cNvPr>
          <p:cNvPicPr>
            <a:picLocks noChangeAspect="1"/>
          </p:cNvPicPr>
          <p:nvPr/>
        </p:nvPicPr>
        <p:blipFill>
          <a:blip r:embed="rId3"/>
          <a:stretch>
            <a:fillRect/>
          </a:stretch>
        </p:blipFill>
        <p:spPr>
          <a:xfrm>
            <a:off x="7683185" y="1866464"/>
            <a:ext cx="4328719" cy="4077050"/>
          </a:xfrm>
          <a:prstGeom prst="rect">
            <a:avLst/>
          </a:prstGeom>
        </p:spPr>
      </p:pic>
    </p:spTree>
    <p:extLst>
      <p:ext uri="{BB962C8B-B14F-4D97-AF65-F5344CB8AC3E}">
        <p14:creationId xmlns:p14="http://schemas.microsoft.com/office/powerpoint/2010/main" val="4259103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3498-D61A-61C0-76E8-4CE00F3D4DF1}"/>
              </a:ext>
            </a:extLst>
          </p:cNvPr>
          <p:cNvSpPr>
            <a:spLocks noGrp="1"/>
          </p:cNvSpPr>
          <p:nvPr>
            <p:ph type="title"/>
          </p:nvPr>
        </p:nvSpPr>
        <p:spPr/>
        <p:txBody>
          <a:bodyPr/>
          <a:lstStyle/>
          <a:p>
            <a:r>
              <a:rPr lang="en-US" altLang="zh-CN" dirty="0"/>
              <a:t>Topic 4</a:t>
            </a:r>
            <a:endParaRPr lang="zh-CN" altLang="en-US" dirty="0"/>
          </a:p>
        </p:txBody>
      </p:sp>
      <p:sp>
        <p:nvSpPr>
          <p:cNvPr id="3" name="Content Placeholder 2">
            <a:extLst>
              <a:ext uri="{FF2B5EF4-FFF2-40B4-BE49-F238E27FC236}">
                <a16:creationId xmlns:a16="http://schemas.microsoft.com/office/drawing/2014/main" id="{F4D535EA-3137-1B22-8CB6-CFD332288A81}"/>
              </a:ext>
            </a:extLst>
          </p:cNvPr>
          <p:cNvSpPr>
            <a:spLocks noGrp="1"/>
          </p:cNvSpPr>
          <p:nvPr>
            <p:ph idx="1"/>
          </p:nvPr>
        </p:nvSpPr>
        <p:spPr>
          <a:xfrm>
            <a:off x="1097280" y="2108201"/>
            <a:ext cx="6675120" cy="3760891"/>
          </a:xfrm>
        </p:spPr>
        <p:txBody>
          <a:bodyPr>
            <a:normAutofit lnSpcReduction="10000"/>
          </a:bodyPr>
          <a:lstStyle/>
          <a:p>
            <a:pPr algn="l"/>
            <a:r>
              <a:rPr lang="en-US" altLang="zh-CN" b="1" i="0" dirty="0">
                <a:solidFill>
                  <a:schemeClr val="tx1"/>
                </a:solidFill>
                <a:effectLst/>
                <a:latin typeface="Söhne"/>
              </a:rPr>
              <a:t>c. Constraints:</a:t>
            </a:r>
            <a:endParaRPr lang="en-US" altLang="zh-CN" b="0" i="0" dirty="0">
              <a:solidFill>
                <a:schemeClr val="tx1"/>
              </a:solidFill>
              <a:effectLst/>
              <a:latin typeface="Söhne"/>
            </a:endParaRPr>
          </a:p>
          <a:p>
            <a:pPr algn="l">
              <a:buFont typeface="Arial" panose="020B0604020202020204" pitchFamily="34" charset="0"/>
              <a:buChar char="•"/>
            </a:pPr>
            <a:r>
              <a:rPr lang="en-US" altLang="zh-CN" b="0" i="0" dirty="0">
                <a:solidFill>
                  <a:schemeClr val="tx1"/>
                </a:solidFill>
                <a:effectLst/>
                <a:latin typeface="Söhne"/>
              </a:rPr>
              <a:t>The partial key ("branch number") by itself doesn't uniquely identify a branch across all banks. For example, two different banks might each have a "Branch 001".</a:t>
            </a:r>
          </a:p>
          <a:p>
            <a:pPr algn="l">
              <a:buFont typeface="Arial" panose="020B0604020202020204" pitchFamily="34" charset="0"/>
              <a:buChar char="•"/>
            </a:pPr>
            <a:r>
              <a:rPr lang="en-US" altLang="zh-CN" b="0" i="0" dirty="0">
                <a:solidFill>
                  <a:schemeClr val="tx1"/>
                </a:solidFill>
                <a:effectLst/>
                <a:latin typeface="Söhne"/>
              </a:rPr>
              <a:t>The identifying relationship "HAS_BRANCH" between "BANK" and "BRANCH" ensures that a branch is uniquely identified by combining the bank's identifier with the branch number.</a:t>
            </a:r>
          </a:p>
          <a:p>
            <a:pPr algn="l">
              <a:buFont typeface="Arial" panose="020B0604020202020204" pitchFamily="34" charset="0"/>
              <a:buChar char="•"/>
            </a:pPr>
            <a:r>
              <a:rPr lang="en-US" altLang="zh-CN" b="0" i="0" dirty="0">
                <a:solidFill>
                  <a:schemeClr val="tx1"/>
                </a:solidFill>
                <a:effectLst/>
                <a:latin typeface="Söhne"/>
              </a:rPr>
              <a:t>Every "BRANCH" must be associated with one and only one "BANK". Without this relationship, a branch cannot exist (since it's a weak entity in this example).</a:t>
            </a:r>
          </a:p>
        </p:txBody>
      </p:sp>
      <p:pic>
        <p:nvPicPr>
          <p:cNvPr id="5" name="Picture 4">
            <a:extLst>
              <a:ext uri="{FF2B5EF4-FFF2-40B4-BE49-F238E27FC236}">
                <a16:creationId xmlns:a16="http://schemas.microsoft.com/office/drawing/2014/main" id="{8ADC7143-BA28-EDFE-96E7-D92BA1291021}"/>
              </a:ext>
            </a:extLst>
          </p:cNvPr>
          <p:cNvPicPr>
            <a:picLocks noChangeAspect="1"/>
          </p:cNvPicPr>
          <p:nvPr/>
        </p:nvPicPr>
        <p:blipFill>
          <a:blip r:embed="rId2"/>
          <a:stretch>
            <a:fillRect/>
          </a:stretch>
        </p:blipFill>
        <p:spPr>
          <a:xfrm>
            <a:off x="7683185" y="1866464"/>
            <a:ext cx="4328719" cy="4077050"/>
          </a:xfrm>
          <a:prstGeom prst="rect">
            <a:avLst/>
          </a:prstGeom>
        </p:spPr>
      </p:pic>
    </p:spTree>
    <p:extLst>
      <p:ext uri="{BB962C8B-B14F-4D97-AF65-F5344CB8AC3E}">
        <p14:creationId xmlns:p14="http://schemas.microsoft.com/office/powerpoint/2010/main" val="963584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3498-D61A-61C0-76E8-4CE00F3D4DF1}"/>
              </a:ext>
            </a:extLst>
          </p:cNvPr>
          <p:cNvSpPr>
            <a:spLocks noGrp="1"/>
          </p:cNvSpPr>
          <p:nvPr>
            <p:ph type="title"/>
          </p:nvPr>
        </p:nvSpPr>
        <p:spPr/>
        <p:txBody>
          <a:bodyPr/>
          <a:lstStyle/>
          <a:p>
            <a:r>
              <a:rPr lang="en-US" altLang="zh-CN" dirty="0"/>
              <a:t>Topic 5</a:t>
            </a:r>
            <a:endParaRPr lang="zh-CN" altLang="en-US" dirty="0"/>
          </a:p>
        </p:txBody>
      </p:sp>
      <p:sp>
        <p:nvSpPr>
          <p:cNvPr id="3" name="Content Placeholder 2">
            <a:extLst>
              <a:ext uri="{FF2B5EF4-FFF2-40B4-BE49-F238E27FC236}">
                <a16:creationId xmlns:a16="http://schemas.microsoft.com/office/drawing/2014/main" id="{F4D535EA-3137-1B22-8CB6-CFD332288A81}"/>
              </a:ext>
            </a:extLst>
          </p:cNvPr>
          <p:cNvSpPr>
            <a:spLocks noGrp="1"/>
          </p:cNvSpPr>
          <p:nvPr>
            <p:ph idx="1"/>
          </p:nvPr>
        </p:nvSpPr>
        <p:spPr/>
        <p:txBody>
          <a:bodyPr>
            <a:normAutofit/>
          </a:bodyPr>
          <a:lstStyle/>
          <a:p>
            <a:pPr algn="l"/>
            <a:r>
              <a:rPr lang="en-US" altLang="zh-CN" b="0" i="0" dirty="0">
                <a:solidFill>
                  <a:schemeClr val="tx1"/>
                </a:solidFill>
                <a:effectLst/>
                <a:latin typeface="Söhne"/>
              </a:rPr>
              <a:t>A database is being constructed to keep track of the teams and games of a sports league. A team has a number of players, not all of whom participate in each game. It is desired to keep track of the players participating in each game for each team, the positions they played in that game, and the result of the game. Design an ER schema diagram for this application, stating any assumptions you make. Choose your favorite sport (e.g., soccer, baseball, football).</a:t>
            </a:r>
          </a:p>
        </p:txBody>
      </p:sp>
    </p:spTree>
    <p:extLst>
      <p:ext uri="{BB962C8B-B14F-4D97-AF65-F5344CB8AC3E}">
        <p14:creationId xmlns:p14="http://schemas.microsoft.com/office/powerpoint/2010/main" val="589370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535EA-3137-1B22-8CB6-CFD332288A81}"/>
              </a:ext>
            </a:extLst>
          </p:cNvPr>
          <p:cNvSpPr>
            <a:spLocks noGrp="1"/>
          </p:cNvSpPr>
          <p:nvPr>
            <p:ph idx="1"/>
          </p:nvPr>
        </p:nvSpPr>
        <p:spPr>
          <a:xfrm>
            <a:off x="382044" y="388308"/>
            <a:ext cx="10560694" cy="5643624"/>
          </a:xfrm>
        </p:spPr>
        <p:txBody>
          <a:bodyPr>
            <a:normAutofit fontScale="77500" lnSpcReduction="20000"/>
          </a:bodyPr>
          <a:lstStyle/>
          <a:p>
            <a:pPr algn="l"/>
            <a:r>
              <a:rPr lang="en-US" altLang="zh-CN" b="0" i="0" dirty="0">
                <a:solidFill>
                  <a:schemeClr val="tx1"/>
                </a:solidFill>
                <a:effectLst/>
                <a:latin typeface="Söhne"/>
              </a:rPr>
              <a:t>Let's design an ER schema for soccer, as it's a widely known sport:</a:t>
            </a:r>
          </a:p>
          <a:p>
            <a:pPr algn="l">
              <a:buFont typeface="+mj-lt"/>
              <a:buAutoNum type="arabicPeriod"/>
            </a:pPr>
            <a:r>
              <a:rPr lang="en-US" altLang="zh-CN" b="1" i="0" dirty="0">
                <a:solidFill>
                  <a:schemeClr val="tx1"/>
                </a:solidFill>
                <a:effectLst/>
                <a:latin typeface="Söhne"/>
              </a:rPr>
              <a:t>Entities and Their Attributes: </a:t>
            </a:r>
          </a:p>
          <a:p>
            <a:pPr algn="l">
              <a:buFont typeface="+mj-lt"/>
              <a:buAutoNum type="arabicPeriod"/>
            </a:pPr>
            <a:r>
              <a:rPr lang="en-US" altLang="zh-CN" b="1" i="0" dirty="0">
                <a:solidFill>
                  <a:schemeClr val="tx1"/>
                </a:solidFill>
                <a:effectLst/>
                <a:latin typeface="Söhne"/>
              </a:rPr>
              <a:t>Team</a:t>
            </a:r>
            <a:r>
              <a:rPr lang="en-US" altLang="zh-CN" b="0" i="0" dirty="0">
                <a:solidFill>
                  <a:schemeClr val="tx1"/>
                </a:solidFill>
                <a:effectLst/>
                <a:latin typeface="Söhne"/>
              </a:rPr>
              <a:t>:</a:t>
            </a:r>
          </a:p>
          <a:p>
            <a:pPr marL="742950" lvl="1" indent="-285750" algn="l">
              <a:buFont typeface="+mj-lt"/>
              <a:buAutoNum type="arabicPeriod"/>
            </a:pPr>
            <a:r>
              <a:rPr lang="en-US" altLang="zh-CN" b="0" i="0" dirty="0" err="1">
                <a:solidFill>
                  <a:schemeClr val="tx1"/>
                </a:solidFill>
                <a:effectLst/>
                <a:latin typeface="Söhne"/>
              </a:rPr>
              <a:t>teamID</a:t>
            </a:r>
            <a:r>
              <a:rPr lang="en-US" altLang="zh-CN" b="0" i="0" dirty="0">
                <a:solidFill>
                  <a:schemeClr val="tx1"/>
                </a:solidFill>
                <a:effectLst/>
                <a:latin typeface="Söhne"/>
              </a:rPr>
              <a:t> (Primary key)</a:t>
            </a:r>
          </a:p>
          <a:p>
            <a:pPr marL="742950" lvl="1" indent="-285750" algn="l">
              <a:buFont typeface="+mj-lt"/>
              <a:buAutoNum type="arabicPeriod"/>
            </a:pPr>
            <a:r>
              <a:rPr lang="en-US" altLang="zh-CN" b="0" i="0" dirty="0" err="1">
                <a:solidFill>
                  <a:schemeClr val="tx1"/>
                </a:solidFill>
                <a:effectLst/>
                <a:latin typeface="Söhne"/>
              </a:rPr>
              <a:t>teamName</a:t>
            </a:r>
            <a:endParaRPr lang="en-US" altLang="zh-CN" b="0" i="0" dirty="0">
              <a:solidFill>
                <a:schemeClr val="tx1"/>
              </a:solidFill>
              <a:effectLst/>
              <a:latin typeface="Söhne"/>
            </a:endParaRPr>
          </a:p>
          <a:p>
            <a:pPr marL="742950" lvl="1" indent="-285750" algn="l">
              <a:buFont typeface="+mj-lt"/>
              <a:buAutoNum type="arabicPeriod"/>
            </a:pPr>
            <a:r>
              <a:rPr lang="en-US" altLang="zh-CN" b="0" i="0" dirty="0" err="1">
                <a:solidFill>
                  <a:schemeClr val="tx1"/>
                </a:solidFill>
                <a:effectLst/>
                <a:latin typeface="Söhne"/>
              </a:rPr>
              <a:t>homeCity</a:t>
            </a:r>
            <a:endParaRPr lang="en-US" altLang="zh-CN" b="0" i="0" dirty="0">
              <a:solidFill>
                <a:schemeClr val="tx1"/>
              </a:solidFill>
              <a:effectLst/>
              <a:latin typeface="Söhne"/>
            </a:endParaRPr>
          </a:p>
          <a:p>
            <a:pPr marL="742950" lvl="1" indent="-285750" algn="l">
              <a:buFont typeface="+mj-lt"/>
              <a:buAutoNum type="arabicPeriod"/>
            </a:pPr>
            <a:r>
              <a:rPr lang="en-US" altLang="zh-CN" b="0" i="0" dirty="0" err="1">
                <a:solidFill>
                  <a:schemeClr val="tx1"/>
                </a:solidFill>
                <a:effectLst/>
                <a:latin typeface="Söhne"/>
              </a:rPr>
              <a:t>stadiumName</a:t>
            </a:r>
            <a:endParaRPr lang="en-US" altLang="zh-CN" b="0" i="0" dirty="0">
              <a:solidFill>
                <a:schemeClr val="tx1"/>
              </a:solidFill>
              <a:effectLst/>
              <a:latin typeface="Söhne"/>
            </a:endParaRPr>
          </a:p>
          <a:p>
            <a:pPr algn="l">
              <a:buFont typeface="+mj-lt"/>
              <a:buAutoNum type="arabicPeriod"/>
            </a:pPr>
            <a:r>
              <a:rPr lang="en-US" altLang="zh-CN" b="1" i="0" dirty="0">
                <a:solidFill>
                  <a:schemeClr val="tx1"/>
                </a:solidFill>
                <a:effectLst/>
                <a:latin typeface="Söhne"/>
              </a:rPr>
              <a:t>Player</a:t>
            </a:r>
            <a:r>
              <a:rPr lang="en-US" altLang="zh-CN" b="0" i="0" dirty="0">
                <a:solidFill>
                  <a:schemeClr val="tx1"/>
                </a:solidFill>
                <a:effectLst/>
                <a:latin typeface="Söhne"/>
              </a:rPr>
              <a:t>:</a:t>
            </a:r>
          </a:p>
          <a:p>
            <a:pPr marL="742950" lvl="1" indent="-285750" algn="l">
              <a:buFont typeface="+mj-lt"/>
              <a:buAutoNum type="arabicPeriod"/>
            </a:pPr>
            <a:r>
              <a:rPr lang="en-US" altLang="zh-CN" b="0" i="0" dirty="0" err="1">
                <a:solidFill>
                  <a:schemeClr val="tx1"/>
                </a:solidFill>
                <a:effectLst/>
                <a:latin typeface="Söhne"/>
              </a:rPr>
              <a:t>playerID</a:t>
            </a:r>
            <a:r>
              <a:rPr lang="en-US" altLang="zh-CN" b="0" i="0" dirty="0">
                <a:solidFill>
                  <a:schemeClr val="tx1"/>
                </a:solidFill>
                <a:effectLst/>
                <a:latin typeface="Söhne"/>
              </a:rPr>
              <a:t> (Primary key)</a:t>
            </a:r>
          </a:p>
          <a:p>
            <a:pPr marL="742950" lvl="1" indent="-285750" algn="l">
              <a:buFont typeface="+mj-lt"/>
              <a:buAutoNum type="arabicPeriod"/>
            </a:pPr>
            <a:r>
              <a:rPr lang="en-US" altLang="zh-CN" b="0" i="0" dirty="0" err="1">
                <a:solidFill>
                  <a:schemeClr val="tx1"/>
                </a:solidFill>
                <a:effectLst/>
                <a:latin typeface="Söhne"/>
              </a:rPr>
              <a:t>playerName</a:t>
            </a:r>
            <a:endParaRPr lang="en-US" altLang="zh-CN" b="0" i="0" dirty="0">
              <a:solidFill>
                <a:schemeClr val="tx1"/>
              </a:solidFill>
              <a:effectLst/>
              <a:latin typeface="Söhne"/>
            </a:endParaRPr>
          </a:p>
          <a:p>
            <a:pPr marL="742950" lvl="1" indent="-285750" algn="l">
              <a:buFont typeface="+mj-lt"/>
              <a:buAutoNum type="arabicPeriod"/>
            </a:pPr>
            <a:r>
              <a:rPr lang="en-US" altLang="zh-CN" b="0" i="0" dirty="0">
                <a:solidFill>
                  <a:schemeClr val="tx1"/>
                </a:solidFill>
                <a:effectLst/>
                <a:latin typeface="Söhne"/>
              </a:rPr>
              <a:t>DOB</a:t>
            </a:r>
          </a:p>
          <a:p>
            <a:pPr marL="742950" lvl="1" indent="-285750" algn="l">
              <a:buFont typeface="+mj-lt"/>
              <a:buAutoNum type="arabicPeriod"/>
            </a:pPr>
            <a:r>
              <a:rPr lang="en-US" altLang="zh-CN" b="0" i="0" dirty="0">
                <a:solidFill>
                  <a:schemeClr val="tx1"/>
                </a:solidFill>
                <a:effectLst/>
                <a:latin typeface="Söhne"/>
              </a:rPr>
              <a:t>nationality</a:t>
            </a:r>
          </a:p>
          <a:p>
            <a:pPr algn="l">
              <a:buFont typeface="+mj-lt"/>
              <a:buAutoNum type="arabicPeriod"/>
            </a:pPr>
            <a:r>
              <a:rPr lang="en-US" altLang="zh-CN" b="1" i="0" dirty="0">
                <a:solidFill>
                  <a:schemeClr val="tx1"/>
                </a:solidFill>
                <a:effectLst/>
                <a:latin typeface="Söhne"/>
              </a:rPr>
              <a:t>Game</a:t>
            </a:r>
            <a:r>
              <a:rPr lang="en-US" altLang="zh-CN" b="0" i="0" dirty="0">
                <a:solidFill>
                  <a:schemeClr val="tx1"/>
                </a:solidFill>
                <a:effectLst/>
                <a:latin typeface="Söhne"/>
              </a:rPr>
              <a:t>:</a:t>
            </a:r>
          </a:p>
          <a:p>
            <a:pPr marL="742950" lvl="1" indent="-285750" algn="l">
              <a:buFont typeface="+mj-lt"/>
              <a:buAutoNum type="arabicPeriod"/>
            </a:pPr>
            <a:r>
              <a:rPr lang="en-US" altLang="zh-CN" b="0" i="0" dirty="0" err="1">
                <a:solidFill>
                  <a:schemeClr val="tx1"/>
                </a:solidFill>
                <a:effectLst/>
                <a:latin typeface="Söhne"/>
              </a:rPr>
              <a:t>gameID</a:t>
            </a:r>
            <a:r>
              <a:rPr lang="en-US" altLang="zh-CN" b="0" i="0" dirty="0">
                <a:solidFill>
                  <a:schemeClr val="tx1"/>
                </a:solidFill>
                <a:effectLst/>
                <a:latin typeface="Söhne"/>
              </a:rPr>
              <a:t> (Primary key)</a:t>
            </a:r>
          </a:p>
          <a:p>
            <a:pPr marL="742950" lvl="1" indent="-285750" algn="l">
              <a:buFont typeface="+mj-lt"/>
              <a:buAutoNum type="arabicPeriod"/>
            </a:pPr>
            <a:r>
              <a:rPr lang="en-US" altLang="zh-CN" b="0" i="0" dirty="0">
                <a:solidFill>
                  <a:schemeClr val="tx1"/>
                </a:solidFill>
                <a:effectLst/>
                <a:latin typeface="Söhne"/>
              </a:rPr>
              <a:t>date</a:t>
            </a:r>
          </a:p>
          <a:p>
            <a:pPr marL="742950" lvl="1" indent="-285750" algn="l">
              <a:buFont typeface="+mj-lt"/>
              <a:buAutoNum type="arabicPeriod"/>
            </a:pPr>
            <a:r>
              <a:rPr lang="en-US" altLang="zh-CN" b="0" i="0" dirty="0">
                <a:solidFill>
                  <a:schemeClr val="tx1"/>
                </a:solidFill>
                <a:effectLst/>
                <a:latin typeface="Söhne"/>
              </a:rPr>
              <a:t>location</a:t>
            </a:r>
          </a:p>
          <a:p>
            <a:pPr marL="742950" lvl="1" indent="-285750" algn="l">
              <a:buFont typeface="+mj-lt"/>
              <a:buAutoNum type="arabicPeriod"/>
            </a:pPr>
            <a:r>
              <a:rPr lang="en-US" altLang="zh-CN" b="0" i="0" dirty="0">
                <a:solidFill>
                  <a:schemeClr val="tx1"/>
                </a:solidFill>
                <a:effectLst/>
                <a:latin typeface="Söhne"/>
              </a:rPr>
              <a:t>result (You can use a format like "teamID1_score - teamID2_score")</a:t>
            </a:r>
          </a:p>
          <a:p>
            <a:pPr algn="l">
              <a:buFont typeface="+mj-lt"/>
              <a:buAutoNum type="arabicPeriod"/>
            </a:pPr>
            <a:r>
              <a:rPr lang="en-US" altLang="zh-CN" b="1" i="0" dirty="0">
                <a:solidFill>
                  <a:schemeClr val="tx1"/>
                </a:solidFill>
                <a:effectLst/>
                <a:latin typeface="Söhne"/>
              </a:rPr>
              <a:t>Position</a:t>
            </a:r>
            <a:r>
              <a:rPr lang="en-US" altLang="zh-CN" b="0" i="0" dirty="0">
                <a:solidFill>
                  <a:schemeClr val="tx1"/>
                </a:solidFill>
                <a:effectLst/>
                <a:latin typeface="Söhne"/>
              </a:rPr>
              <a:t>:</a:t>
            </a:r>
          </a:p>
          <a:p>
            <a:pPr marL="742950" lvl="1" indent="-285750" algn="l">
              <a:buFont typeface="+mj-lt"/>
              <a:buAutoNum type="arabicPeriod"/>
            </a:pPr>
            <a:r>
              <a:rPr lang="en-US" altLang="zh-CN" b="0" i="0" dirty="0" err="1">
                <a:solidFill>
                  <a:schemeClr val="tx1"/>
                </a:solidFill>
                <a:effectLst/>
                <a:latin typeface="Söhne"/>
              </a:rPr>
              <a:t>positionID</a:t>
            </a:r>
            <a:r>
              <a:rPr lang="en-US" altLang="zh-CN" b="0" i="0" dirty="0">
                <a:solidFill>
                  <a:schemeClr val="tx1"/>
                </a:solidFill>
                <a:effectLst/>
                <a:latin typeface="Söhne"/>
              </a:rPr>
              <a:t> (Primary key)</a:t>
            </a:r>
          </a:p>
          <a:p>
            <a:pPr marL="742950" lvl="1" indent="-285750" algn="l">
              <a:buFont typeface="+mj-lt"/>
              <a:buAutoNum type="arabicPeriod"/>
            </a:pPr>
            <a:r>
              <a:rPr lang="en-US" altLang="zh-CN" b="0" i="0" dirty="0" err="1">
                <a:solidFill>
                  <a:schemeClr val="tx1"/>
                </a:solidFill>
                <a:effectLst/>
                <a:latin typeface="Söhne"/>
              </a:rPr>
              <a:t>positionName</a:t>
            </a:r>
            <a:r>
              <a:rPr lang="en-US" altLang="zh-CN" b="0" i="0" dirty="0">
                <a:solidFill>
                  <a:schemeClr val="tx1"/>
                </a:solidFill>
                <a:effectLst/>
                <a:latin typeface="Söhne"/>
              </a:rPr>
              <a:t> (e.g., Forward, Goalkeeper, Midfielder)</a:t>
            </a:r>
          </a:p>
          <a:p>
            <a:pPr algn="l"/>
            <a:endParaRPr lang="en-US" altLang="zh-CN" b="0" i="0" dirty="0">
              <a:solidFill>
                <a:schemeClr val="tx1"/>
              </a:solidFill>
              <a:effectLst/>
              <a:latin typeface="Söhne"/>
            </a:endParaRPr>
          </a:p>
        </p:txBody>
      </p:sp>
    </p:spTree>
    <p:extLst>
      <p:ext uri="{BB962C8B-B14F-4D97-AF65-F5344CB8AC3E}">
        <p14:creationId xmlns:p14="http://schemas.microsoft.com/office/powerpoint/2010/main" val="2167698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4A969E-9434-834E-C14C-E684EB2D22A3}"/>
              </a:ext>
            </a:extLst>
          </p:cNvPr>
          <p:cNvSpPr txBox="1"/>
          <p:nvPr/>
        </p:nvSpPr>
        <p:spPr>
          <a:xfrm>
            <a:off x="191921" y="787708"/>
            <a:ext cx="11187309" cy="5078313"/>
          </a:xfrm>
          <a:prstGeom prst="rect">
            <a:avLst/>
          </a:prstGeom>
          <a:noFill/>
        </p:spPr>
        <p:txBody>
          <a:bodyPr wrap="square">
            <a:spAutoFit/>
          </a:bodyPr>
          <a:lstStyle/>
          <a:p>
            <a:pPr algn="l"/>
            <a:r>
              <a:rPr lang="en-US" altLang="zh-CN" b="1" i="0" dirty="0">
                <a:effectLst/>
                <a:latin typeface="Söhne"/>
              </a:rPr>
              <a:t>Relationships and Their Attributes:</a:t>
            </a:r>
            <a:endParaRPr lang="en-US" altLang="zh-CN" b="0" i="0" dirty="0">
              <a:effectLst/>
              <a:latin typeface="Söhne"/>
            </a:endParaRPr>
          </a:p>
          <a:p>
            <a:pPr algn="l">
              <a:buFont typeface="+mj-lt"/>
              <a:buAutoNum type="arabicPeriod"/>
            </a:pPr>
            <a:r>
              <a:rPr lang="en-US" altLang="zh-CN" b="1" i="0" dirty="0" err="1">
                <a:effectLst/>
                <a:latin typeface="Söhne"/>
              </a:rPr>
              <a:t>PlaysFor</a:t>
            </a:r>
            <a:r>
              <a:rPr lang="en-US" altLang="zh-CN" b="0" i="0" dirty="0">
                <a:effectLst/>
                <a:latin typeface="Söhne"/>
              </a:rPr>
              <a:t> between </a:t>
            </a:r>
            <a:r>
              <a:rPr lang="en-US" altLang="zh-CN" b="1" i="0" dirty="0">
                <a:effectLst/>
                <a:latin typeface="Söhne"/>
              </a:rPr>
              <a:t>Team</a:t>
            </a:r>
            <a:r>
              <a:rPr lang="en-US" altLang="zh-CN" b="0" i="0" dirty="0">
                <a:effectLst/>
                <a:latin typeface="Söhne"/>
              </a:rPr>
              <a:t> and </a:t>
            </a:r>
            <a:r>
              <a:rPr lang="en-US" altLang="zh-CN" b="1" i="0" dirty="0">
                <a:effectLst/>
                <a:latin typeface="Söhne"/>
              </a:rPr>
              <a:t>Player</a:t>
            </a:r>
            <a:r>
              <a:rPr lang="en-US" altLang="zh-CN" b="0" i="0" dirty="0">
                <a:effectLst/>
                <a:latin typeface="Söhne"/>
              </a:rPr>
              <a:t>:</a:t>
            </a:r>
          </a:p>
          <a:p>
            <a:pPr marL="742950" lvl="1" indent="-285750" algn="l">
              <a:buFont typeface="+mj-lt"/>
              <a:buAutoNum type="arabicPeriod"/>
            </a:pPr>
            <a:r>
              <a:rPr lang="en-US" altLang="zh-CN" b="0" i="0" dirty="0">
                <a:effectLst/>
                <a:latin typeface="Söhne"/>
              </a:rPr>
              <a:t>This establishes which players are part of which teams.</a:t>
            </a:r>
          </a:p>
          <a:p>
            <a:pPr marL="742950" lvl="1" indent="-285750" algn="l">
              <a:buFont typeface="+mj-lt"/>
              <a:buAutoNum type="arabicPeriod"/>
            </a:pPr>
            <a:r>
              <a:rPr lang="en-US" altLang="zh-CN" b="0" i="0" dirty="0">
                <a:effectLst/>
                <a:latin typeface="Söhne"/>
              </a:rPr>
              <a:t>Attributes: </a:t>
            </a:r>
            <a:r>
              <a:rPr lang="en-US" altLang="zh-CN" b="0" i="0" dirty="0" err="1">
                <a:effectLst/>
                <a:latin typeface="Söhne"/>
              </a:rPr>
              <a:t>startDate</a:t>
            </a:r>
            <a:r>
              <a:rPr lang="en-US" altLang="zh-CN" b="0" i="0" dirty="0">
                <a:effectLst/>
                <a:latin typeface="Söhne"/>
              </a:rPr>
              <a:t> (when the player started playing for this team)</a:t>
            </a:r>
          </a:p>
          <a:p>
            <a:pPr marL="742950" lvl="1" indent="-285750" algn="l">
              <a:buFont typeface="+mj-lt"/>
              <a:buAutoNum type="arabicPeriod"/>
            </a:pPr>
            <a:r>
              <a:rPr lang="en-US" altLang="zh-CN" b="0" i="0" dirty="0" err="1">
                <a:effectLst/>
                <a:latin typeface="Söhne"/>
              </a:rPr>
              <a:t>playerID</a:t>
            </a:r>
            <a:r>
              <a:rPr lang="en-US" altLang="zh-CN" b="0" i="0" dirty="0">
                <a:effectLst/>
                <a:latin typeface="Söhne"/>
              </a:rPr>
              <a:t> can be the foreign key pointing to Player</a:t>
            </a:r>
          </a:p>
          <a:p>
            <a:pPr marL="742950" lvl="1" indent="-285750" algn="l">
              <a:buFont typeface="+mj-lt"/>
              <a:buAutoNum type="arabicPeriod"/>
            </a:pPr>
            <a:r>
              <a:rPr lang="en-US" altLang="zh-CN" b="0" i="0" dirty="0" err="1">
                <a:effectLst/>
                <a:latin typeface="Söhne"/>
              </a:rPr>
              <a:t>teamID</a:t>
            </a:r>
            <a:r>
              <a:rPr lang="en-US" altLang="zh-CN" b="0" i="0" dirty="0">
                <a:effectLst/>
                <a:latin typeface="Söhne"/>
              </a:rPr>
              <a:t> can be the foreign key pointing to Team</a:t>
            </a:r>
          </a:p>
          <a:p>
            <a:pPr algn="l">
              <a:buFont typeface="+mj-lt"/>
              <a:buAutoNum type="arabicPeriod"/>
            </a:pPr>
            <a:r>
              <a:rPr lang="en-US" altLang="zh-CN" b="1" i="0" dirty="0" err="1">
                <a:effectLst/>
                <a:latin typeface="Söhne"/>
              </a:rPr>
              <a:t>ParticipatesIn</a:t>
            </a:r>
            <a:r>
              <a:rPr lang="en-US" altLang="zh-CN" b="0" i="0" dirty="0">
                <a:effectLst/>
                <a:latin typeface="Söhne"/>
              </a:rPr>
              <a:t> between </a:t>
            </a:r>
            <a:r>
              <a:rPr lang="en-US" altLang="zh-CN" b="1" i="0" dirty="0">
                <a:effectLst/>
                <a:latin typeface="Söhne"/>
              </a:rPr>
              <a:t>Player</a:t>
            </a:r>
            <a:r>
              <a:rPr lang="en-US" altLang="zh-CN" b="0" i="0" dirty="0">
                <a:effectLst/>
                <a:latin typeface="Söhne"/>
              </a:rPr>
              <a:t>, </a:t>
            </a:r>
            <a:r>
              <a:rPr lang="en-US" altLang="zh-CN" b="1" i="0" dirty="0">
                <a:effectLst/>
                <a:latin typeface="Söhne"/>
              </a:rPr>
              <a:t>Team</a:t>
            </a:r>
            <a:r>
              <a:rPr lang="en-US" altLang="zh-CN" b="0" i="0" dirty="0">
                <a:effectLst/>
                <a:latin typeface="Söhne"/>
              </a:rPr>
              <a:t>, and </a:t>
            </a:r>
            <a:r>
              <a:rPr lang="en-US" altLang="zh-CN" b="1" i="0" dirty="0">
                <a:effectLst/>
                <a:latin typeface="Söhne"/>
              </a:rPr>
              <a:t>Game</a:t>
            </a:r>
            <a:r>
              <a:rPr lang="en-US" altLang="zh-CN" b="0" i="0" dirty="0">
                <a:effectLst/>
                <a:latin typeface="Söhne"/>
              </a:rPr>
              <a:t>:</a:t>
            </a:r>
          </a:p>
          <a:p>
            <a:pPr marL="742950" lvl="1" indent="-285750" algn="l">
              <a:buFont typeface="+mj-lt"/>
              <a:buAutoNum type="arabicPeriod"/>
            </a:pPr>
            <a:r>
              <a:rPr lang="en-US" altLang="zh-CN" b="0" i="0" dirty="0">
                <a:effectLst/>
                <a:latin typeface="Söhne"/>
              </a:rPr>
              <a:t>This captures which players from which teams participated in which games.</a:t>
            </a:r>
          </a:p>
          <a:p>
            <a:pPr marL="742950" lvl="1" indent="-285750" algn="l">
              <a:buFont typeface="+mj-lt"/>
              <a:buAutoNum type="arabicPeriod"/>
            </a:pPr>
            <a:r>
              <a:rPr lang="en-US" altLang="zh-CN" b="0" i="0" dirty="0">
                <a:effectLst/>
                <a:latin typeface="Söhne"/>
              </a:rPr>
              <a:t>Attributes: None</a:t>
            </a:r>
          </a:p>
          <a:p>
            <a:pPr marL="742950" lvl="1" indent="-285750" algn="l">
              <a:buFont typeface="+mj-lt"/>
              <a:buAutoNum type="arabicPeriod"/>
            </a:pPr>
            <a:r>
              <a:rPr lang="en-US" altLang="zh-CN" b="0" i="0" dirty="0" err="1">
                <a:effectLst/>
                <a:latin typeface="Söhne"/>
              </a:rPr>
              <a:t>playerID</a:t>
            </a:r>
            <a:r>
              <a:rPr lang="en-US" altLang="zh-CN" b="0" i="0" dirty="0">
                <a:effectLst/>
                <a:latin typeface="Söhne"/>
              </a:rPr>
              <a:t>, </a:t>
            </a:r>
            <a:r>
              <a:rPr lang="en-US" altLang="zh-CN" b="0" i="0" dirty="0" err="1">
                <a:effectLst/>
                <a:latin typeface="Söhne"/>
              </a:rPr>
              <a:t>teamID</a:t>
            </a:r>
            <a:r>
              <a:rPr lang="en-US" altLang="zh-CN" b="0" i="0" dirty="0">
                <a:effectLst/>
                <a:latin typeface="Söhne"/>
              </a:rPr>
              <a:t>, and </a:t>
            </a:r>
            <a:r>
              <a:rPr lang="en-US" altLang="zh-CN" b="0" i="0" dirty="0" err="1">
                <a:effectLst/>
                <a:latin typeface="Söhne"/>
              </a:rPr>
              <a:t>gameID</a:t>
            </a:r>
            <a:r>
              <a:rPr lang="en-US" altLang="zh-CN" b="0" i="0" dirty="0">
                <a:effectLst/>
                <a:latin typeface="Söhne"/>
              </a:rPr>
              <a:t> can be foreign keys pointing to Player, Team, and Game respectively</a:t>
            </a:r>
          </a:p>
          <a:p>
            <a:pPr algn="l">
              <a:buFont typeface="+mj-lt"/>
              <a:buAutoNum type="arabicPeriod"/>
            </a:pPr>
            <a:r>
              <a:rPr lang="en-US" altLang="zh-CN" b="1" i="0" dirty="0" err="1">
                <a:effectLst/>
                <a:latin typeface="Söhne"/>
              </a:rPr>
              <a:t>PlaysPosition</a:t>
            </a:r>
            <a:r>
              <a:rPr lang="en-US" altLang="zh-CN" b="0" i="0" dirty="0">
                <a:effectLst/>
                <a:latin typeface="Söhne"/>
              </a:rPr>
              <a:t> between </a:t>
            </a:r>
            <a:r>
              <a:rPr lang="en-US" altLang="zh-CN" b="1" i="0" dirty="0">
                <a:effectLst/>
                <a:latin typeface="Söhne"/>
              </a:rPr>
              <a:t>Player</a:t>
            </a:r>
            <a:r>
              <a:rPr lang="en-US" altLang="zh-CN" b="0" i="0" dirty="0">
                <a:effectLst/>
                <a:latin typeface="Söhne"/>
              </a:rPr>
              <a:t> and </a:t>
            </a:r>
            <a:r>
              <a:rPr lang="en-US" altLang="zh-CN" b="1" i="0" dirty="0">
                <a:effectLst/>
                <a:latin typeface="Söhne"/>
              </a:rPr>
              <a:t>Position</a:t>
            </a:r>
            <a:r>
              <a:rPr lang="en-US" altLang="zh-CN" b="0" i="0" dirty="0">
                <a:effectLst/>
                <a:latin typeface="Söhne"/>
              </a:rPr>
              <a:t> in the context of </a:t>
            </a:r>
            <a:r>
              <a:rPr lang="en-US" altLang="zh-CN" b="1" i="0" dirty="0">
                <a:effectLst/>
                <a:latin typeface="Söhne"/>
              </a:rPr>
              <a:t>Game</a:t>
            </a:r>
            <a:r>
              <a:rPr lang="en-US" altLang="zh-CN" b="0" i="0" dirty="0">
                <a:effectLst/>
                <a:latin typeface="Söhne"/>
              </a:rPr>
              <a:t>:</a:t>
            </a:r>
          </a:p>
          <a:p>
            <a:pPr marL="742950" lvl="1" indent="-285750" algn="l">
              <a:buFont typeface="+mj-lt"/>
              <a:buAutoNum type="arabicPeriod"/>
            </a:pPr>
            <a:r>
              <a:rPr lang="en-US" altLang="zh-CN" b="0" i="0" dirty="0">
                <a:effectLst/>
                <a:latin typeface="Söhne"/>
              </a:rPr>
              <a:t>This captures which position a player played in a specific game.</a:t>
            </a:r>
          </a:p>
          <a:p>
            <a:pPr marL="742950" lvl="1" indent="-285750" algn="l">
              <a:buFont typeface="+mj-lt"/>
              <a:buAutoNum type="arabicPeriod"/>
            </a:pPr>
            <a:r>
              <a:rPr lang="en-US" altLang="zh-CN" b="0" i="0" dirty="0">
                <a:effectLst/>
                <a:latin typeface="Söhne"/>
              </a:rPr>
              <a:t>Attributes: </a:t>
            </a:r>
            <a:r>
              <a:rPr lang="en-US" altLang="zh-CN" b="0" i="0" dirty="0" err="1">
                <a:effectLst/>
                <a:latin typeface="Söhne"/>
              </a:rPr>
              <a:t>minutesPlayed</a:t>
            </a:r>
            <a:endParaRPr lang="en-US" altLang="zh-CN" b="0" i="0" dirty="0">
              <a:effectLst/>
              <a:latin typeface="Söhne"/>
            </a:endParaRPr>
          </a:p>
          <a:p>
            <a:pPr marL="742950" lvl="1" indent="-285750" algn="l">
              <a:buFont typeface="+mj-lt"/>
              <a:buAutoNum type="arabicPeriod"/>
            </a:pPr>
            <a:r>
              <a:rPr lang="en-US" altLang="zh-CN" b="0" i="0" dirty="0" err="1">
                <a:effectLst/>
                <a:latin typeface="Söhne"/>
              </a:rPr>
              <a:t>playerID</a:t>
            </a:r>
            <a:r>
              <a:rPr lang="en-US" altLang="zh-CN" b="0" i="0" dirty="0">
                <a:effectLst/>
                <a:latin typeface="Söhne"/>
              </a:rPr>
              <a:t>, </a:t>
            </a:r>
            <a:r>
              <a:rPr lang="en-US" altLang="zh-CN" b="0" i="0" dirty="0" err="1">
                <a:effectLst/>
                <a:latin typeface="Söhne"/>
              </a:rPr>
              <a:t>positionID</a:t>
            </a:r>
            <a:r>
              <a:rPr lang="en-US" altLang="zh-CN" b="0" i="0" dirty="0">
                <a:effectLst/>
                <a:latin typeface="Söhne"/>
              </a:rPr>
              <a:t>, and </a:t>
            </a:r>
            <a:r>
              <a:rPr lang="en-US" altLang="zh-CN" b="0" i="0" dirty="0" err="1">
                <a:effectLst/>
                <a:latin typeface="Söhne"/>
              </a:rPr>
              <a:t>gameID</a:t>
            </a:r>
            <a:r>
              <a:rPr lang="en-US" altLang="zh-CN" b="0" i="0" dirty="0">
                <a:effectLst/>
                <a:latin typeface="Söhne"/>
              </a:rPr>
              <a:t> can be foreign keys pointing to Player, Position, and Game respectively</a:t>
            </a:r>
          </a:p>
          <a:p>
            <a:pPr algn="l">
              <a:buFont typeface="+mj-lt"/>
              <a:buAutoNum type="arabicPeriod"/>
            </a:pPr>
            <a:r>
              <a:rPr lang="en-US" altLang="zh-CN" b="1" i="0" dirty="0">
                <a:effectLst/>
                <a:latin typeface="Söhne"/>
              </a:rPr>
              <a:t>Competes</a:t>
            </a:r>
            <a:r>
              <a:rPr lang="en-US" altLang="zh-CN" b="0" i="0" dirty="0">
                <a:effectLst/>
                <a:latin typeface="Söhne"/>
              </a:rPr>
              <a:t> between </a:t>
            </a:r>
            <a:r>
              <a:rPr lang="en-US" altLang="zh-CN" b="1" i="0" dirty="0">
                <a:effectLst/>
                <a:latin typeface="Söhne"/>
              </a:rPr>
              <a:t>Team</a:t>
            </a:r>
            <a:r>
              <a:rPr lang="en-US" altLang="zh-CN" b="0" i="0" dirty="0">
                <a:effectLst/>
                <a:latin typeface="Söhne"/>
              </a:rPr>
              <a:t> and </a:t>
            </a:r>
            <a:r>
              <a:rPr lang="en-US" altLang="zh-CN" b="1" i="0" dirty="0">
                <a:effectLst/>
                <a:latin typeface="Söhne"/>
              </a:rPr>
              <a:t>Game</a:t>
            </a:r>
            <a:r>
              <a:rPr lang="en-US" altLang="zh-CN" b="0" i="0" dirty="0">
                <a:effectLst/>
                <a:latin typeface="Söhne"/>
              </a:rPr>
              <a:t>:</a:t>
            </a:r>
          </a:p>
          <a:p>
            <a:pPr marL="742950" lvl="1" indent="-285750" algn="l">
              <a:buFont typeface="+mj-lt"/>
              <a:buAutoNum type="arabicPeriod"/>
            </a:pPr>
            <a:r>
              <a:rPr lang="en-US" altLang="zh-CN" b="0" i="0" dirty="0">
                <a:effectLst/>
                <a:latin typeface="Söhne"/>
              </a:rPr>
              <a:t>This captures which teams competed in which games.</a:t>
            </a:r>
          </a:p>
          <a:p>
            <a:pPr marL="742950" lvl="1" indent="-285750" algn="l">
              <a:buFont typeface="+mj-lt"/>
              <a:buAutoNum type="arabicPeriod"/>
            </a:pPr>
            <a:r>
              <a:rPr lang="en-US" altLang="zh-CN" b="0" i="0" dirty="0">
                <a:effectLst/>
                <a:latin typeface="Söhne"/>
              </a:rPr>
              <a:t>Attributes: None</a:t>
            </a:r>
          </a:p>
          <a:p>
            <a:pPr marL="742950" lvl="1" indent="-285750" algn="l">
              <a:buFont typeface="+mj-lt"/>
              <a:buAutoNum type="arabicPeriod"/>
            </a:pPr>
            <a:r>
              <a:rPr lang="en-US" altLang="zh-CN" b="0" i="0" dirty="0" err="1">
                <a:effectLst/>
                <a:latin typeface="Söhne"/>
              </a:rPr>
              <a:t>teamID</a:t>
            </a:r>
            <a:r>
              <a:rPr lang="en-US" altLang="zh-CN" b="0" i="0" dirty="0">
                <a:effectLst/>
                <a:latin typeface="Söhne"/>
              </a:rPr>
              <a:t> and </a:t>
            </a:r>
            <a:r>
              <a:rPr lang="en-US" altLang="zh-CN" b="0" i="0" dirty="0" err="1">
                <a:effectLst/>
                <a:latin typeface="Söhne"/>
              </a:rPr>
              <a:t>gameID</a:t>
            </a:r>
            <a:r>
              <a:rPr lang="en-US" altLang="zh-CN" b="0" i="0" dirty="0">
                <a:effectLst/>
                <a:latin typeface="Söhne"/>
              </a:rPr>
              <a:t> can be foreign keys pointing to Team and Game respectively</a:t>
            </a:r>
          </a:p>
        </p:txBody>
      </p:sp>
    </p:spTree>
    <p:extLst>
      <p:ext uri="{BB962C8B-B14F-4D97-AF65-F5344CB8AC3E}">
        <p14:creationId xmlns:p14="http://schemas.microsoft.com/office/powerpoint/2010/main" val="3398238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6E81-5D0F-D5DC-22D8-735C75D7A7FE}"/>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AE278EE3-CD8E-5C9C-148D-37F61AC019B3}"/>
              </a:ext>
            </a:extLst>
          </p:cNvPr>
          <p:cNvSpPr>
            <a:spLocks noGrp="1"/>
          </p:cNvSpPr>
          <p:nvPr>
            <p:ph idx="1"/>
          </p:nvPr>
        </p:nvSpPr>
        <p:spPr/>
        <p:txBody>
          <a:bodyPr/>
          <a:lstStyle/>
          <a:p>
            <a:pPr algn="l"/>
            <a:r>
              <a:rPr lang="en-US" altLang="zh-CN" b="1" i="0">
                <a:solidFill>
                  <a:schemeClr val="tx1"/>
                </a:solidFill>
                <a:effectLst/>
                <a:latin typeface="Söhne"/>
              </a:rPr>
              <a:t>Constraints:</a:t>
            </a:r>
            <a:endParaRPr lang="en-US" altLang="zh-CN" b="0" i="0" dirty="0">
              <a:solidFill>
                <a:schemeClr val="tx1"/>
              </a:solidFill>
              <a:effectLst/>
              <a:latin typeface="Söhne"/>
            </a:endParaRPr>
          </a:p>
          <a:p>
            <a:pPr algn="l">
              <a:buFont typeface="+mj-lt"/>
              <a:buAutoNum type="arabicPeriod"/>
            </a:pPr>
            <a:r>
              <a:rPr lang="en-US" altLang="zh-CN" b="0" i="0" dirty="0">
                <a:solidFill>
                  <a:schemeClr val="tx1"/>
                </a:solidFill>
                <a:effectLst/>
                <a:latin typeface="Söhne"/>
              </a:rPr>
              <a:t>A player can only play for one team at a time.</a:t>
            </a:r>
          </a:p>
          <a:p>
            <a:pPr algn="l">
              <a:buFont typeface="+mj-lt"/>
              <a:buAutoNum type="arabicPeriod"/>
            </a:pPr>
            <a:r>
              <a:rPr lang="en-US" altLang="zh-CN" b="0" i="0" dirty="0">
                <a:solidFill>
                  <a:schemeClr val="tx1"/>
                </a:solidFill>
                <a:effectLst/>
                <a:latin typeface="Söhne"/>
              </a:rPr>
              <a:t>A game always involves two teams.</a:t>
            </a:r>
          </a:p>
          <a:p>
            <a:pPr algn="l">
              <a:buFont typeface="+mj-lt"/>
              <a:buAutoNum type="arabicPeriod"/>
            </a:pPr>
            <a:r>
              <a:rPr lang="en-US" altLang="zh-CN" b="0" i="0" dirty="0">
                <a:solidFill>
                  <a:schemeClr val="tx1"/>
                </a:solidFill>
                <a:effectLst/>
                <a:latin typeface="Söhne"/>
              </a:rPr>
              <a:t>The result of the game is captured as a single string (e.g., "2-1").</a:t>
            </a:r>
          </a:p>
          <a:p>
            <a:pPr algn="l">
              <a:buFont typeface="+mj-lt"/>
              <a:buAutoNum type="arabicPeriod"/>
            </a:pPr>
            <a:r>
              <a:rPr lang="en-US" altLang="zh-CN" b="0" i="0" dirty="0">
                <a:solidFill>
                  <a:schemeClr val="tx1"/>
                </a:solidFill>
                <a:effectLst/>
                <a:latin typeface="Söhne"/>
              </a:rPr>
              <a:t>A player can play only one position in a single game.</a:t>
            </a:r>
          </a:p>
          <a:p>
            <a:pPr algn="l">
              <a:buFont typeface="+mj-lt"/>
              <a:buAutoNum type="arabicPeriod"/>
            </a:pPr>
            <a:r>
              <a:rPr lang="en-US" altLang="zh-CN" b="0" i="0" dirty="0">
                <a:solidFill>
                  <a:schemeClr val="tx1"/>
                </a:solidFill>
                <a:effectLst/>
                <a:latin typeface="Söhne"/>
              </a:rPr>
              <a:t>Every game has a unique location and date.</a:t>
            </a:r>
          </a:p>
          <a:p>
            <a:endParaRPr lang="zh-CN" altLang="en-US" dirty="0"/>
          </a:p>
        </p:txBody>
      </p:sp>
    </p:spTree>
    <p:extLst>
      <p:ext uri="{BB962C8B-B14F-4D97-AF65-F5344CB8AC3E}">
        <p14:creationId xmlns:p14="http://schemas.microsoft.com/office/powerpoint/2010/main" val="2429903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示&#10;&#10;描述已自动生成">
            <a:extLst>
              <a:ext uri="{FF2B5EF4-FFF2-40B4-BE49-F238E27FC236}">
                <a16:creationId xmlns:a16="http://schemas.microsoft.com/office/drawing/2014/main" id="{A9813112-CD4C-26DA-B50E-AA62C398F5E4}"/>
              </a:ext>
            </a:extLst>
          </p:cNvPr>
          <p:cNvPicPr>
            <a:picLocks noChangeAspect="1"/>
          </p:cNvPicPr>
          <p:nvPr/>
        </p:nvPicPr>
        <p:blipFill>
          <a:blip r:embed="rId2"/>
          <a:stretch>
            <a:fillRect/>
          </a:stretch>
        </p:blipFill>
        <p:spPr>
          <a:xfrm>
            <a:off x="1033462" y="215022"/>
            <a:ext cx="10125075" cy="6038850"/>
          </a:xfrm>
          <a:prstGeom prst="rect">
            <a:avLst/>
          </a:prstGeom>
        </p:spPr>
      </p:pic>
    </p:spTree>
    <p:extLst>
      <p:ext uri="{BB962C8B-B14F-4D97-AF65-F5344CB8AC3E}">
        <p14:creationId xmlns:p14="http://schemas.microsoft.com/office/powerpoint/2010/main" val="2773448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39A5-DE94-01A0-F1EB-026B799AF5D8}"/>
              </a:ext>
            </a:extLst>
          </p:cNvPr>
          <p:cNvSpPr>
            <a:spLocks noGrp="1"/>
          </p:cNvSpPr>
          <p:nvPr>
            <p:ph type="title"/>
          </p:nvPr>
        </p:nvSpPr>
        <p:spPr/>
        <p:txBody>
          <a:bodyPr/>
          <a:lstStyle/>
          <a:p>
            <a:endParaRPr lang="zh-CN" altLang="en-US" dirty="0"/>
          </a:p>
        </p:txBody>
      </p:sp>
      <p:sp>
        <p:nvSpPr>
          <p:cNvPr id="3" name="Content Placeholder 2">
            <a:extLst>
              <a:ext uri="{FF2B5EF4-FFF2-40B4-BE49-F238E27FC236}">
                <a16:creationId xmlns:a16="http://schemas.microsoft.com/office/drawing/2014/main" id="{726FA187-C543-7581-6737-B01D2D7E643A}"/>
              </a:ext>
            </a:extLst>
          </p:cNvPr>
          <p:cNvSpPr>
            <a:spLocks noGrp="1"/>
          </p:cNvSpPr>
          <p:nvPr>
            <p:ph idx="1"/>
          </p:nvPr>
        </p:nvSpPr>
        <p:spPr>
          <a:xfrm>
            <a:off x="657842" y="2108201"/>
            <a:ext cx="5438158" cy="4161031"/>
          </a:xfrm>
        </p:spPr>
        <p:txBody>
          <a:bodyPr>
            <a:normAutofit/>
          </a:bodyPr>
          <a:lstStyle/>
          <a:p>
            <a:r>
              <a:rPr lang="en-US" altLang="zh-CN" dirty="0"/>
              <a:t>An entity-relationship diagram, also known as an ERD, ER diagram, entity-relationship model, entity-relationship schema diagram, or ER model, is a structural diagram used in database design.</a:t>
            </a:r>
          </a:p>
          <a:p>
            <a:r>
              <a:rPr lang="en-US" altLang="zh-CN" dirty="0"/>
              <a:t>When we talk about entities in ERD, we often refer to business objects such as persons/roles (e.g. students), tangible business objects (e.g. products), intangible business objects (e.g. logs), etc. "Relationships" are the interrelationships of these entities within the system.</a:t>
            </a:r>
            <a:endParaRPr lang="zh-CN" altLang="en-US" dirty="0"/>
          </a:p>
        </p:txBody>
      </p:sp>
      <p:pic>
        <p:nvPicPr>
          <p:cNvPr id="2050" name="Picture 2" descr="实体关系图表达了对象间的关系">
            <a:extLst>
              <a:ext uri="{FF2B5EF4-FFF2-40B4-BE49-F238E27FC236}">
                <a16:creationId xmlns:a16="http://schemas.microsoft.com/office/drawing/2014/main" id="{1D4F3E17-9176-6E2C-66D8-CF30A799D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644" y="1904270"/>
            <a:ext cx="539115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935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zh-CN" altLang="en-US" sz="4800" dirty="0">
                <a:latin typeface="Microsoft YaHei UI" panose="020B0503020204020204" pitchFamily="34" charset="-122"/>
                <a:ea typeface="Microsoft YaHei UI" panose="020B0503020204020204" pitchFamily="34" charset="-122"/>
              </a:rPr>
              <a:t>标题 </a:t>
            </a:r>
            <a:r>
              <a:rPr lang="en-US" altLang="zh-CN" dirty="0">
                <a:latin typeface="Microsoft YaHei UI" panose="020B0503020204020204" pitchFamily="34" charset="-122"/>
                <a:ea typeface="Microsoft YaHei UI" panose="020B0503020204020204" pitchFamily="34" charset="-122"/>
              </a:rPr>
              <a:t>Lorem Ipsum </a:t>
            </a:r>
          </a:p>
        </p:txBody>
      </p:sp>
      <p:graphicFrame>
        <p:nvGraphicFramePr>
          <p:cNvPr id="4" name="表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450549890"/>
              </p:ext>
            </p:extLst>
          </p:nvPr>
        </p:nvGraphicFramePr>
        <p:xfrm>
          <a:off x="1096963" y="2216879"/>
          <a:ext cx="10058400" cy="4134568"/>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pPr rtl="0"/>
                      <a:r>
                        <a:rPr lang="en-US" altLang="zh-CN" sz="2400" b="0" cap="all" spc="150" noProof="0" dirty="0">
                          <a:solidFill>
                            <a:schemeClr val="lt1"/>
                          </a:solidFill>
                          <a:latin typeface="Microsoft YaHei UI" panose="020B0503020204020204" pitchFamily="34" charset="-122"/>
                          <a:ea typeface="Microsoft YaHei UI" panose="020B0503020204020204" pitchFamily="34" charset="-122"/>
                        </a:rPr>
                        <a:t>Q1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rtl="0"/>
                      <a:r>
                        <a:rPr lang="en-US" altLang="zh-CN" sz="2400" b="0" cap="all" spc="150" noProof="0" dirty="0">
                          <a:solidFill>
                            <a:schemeClr val="lt1"/>
                          </a:solidFill>
                          <a:latin typeface="Microsoft YaHei UI" panose="020B0503020204020204" pitchFamily="34" charset="-122"/>
                          <a:ea typeface="Microsoft YaHei UI" panose="020B0503020204020204" pitchFamily="34" charset="-122"/>
                        </a:rPr>
                        <a:t>Q2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rtl="0"/>
                      <a:r>
                        <a:rPr lang="en-US" altLang="zh-CN" sz="2400" b="0" cap="all" spc="150" noProof="0" dirty="0">
                          <a:solidFill>
                            <a:schemeClr val="lt1"/>
                          </a:solidFill>
                          <a:latin typeface="Microsoft YaHei UI" panose="020B0503020204020204" pitchFamily="34" charset="-122"/>
                          <a:ea typeface="Microsoft YaHei UI" panose="020B0503020204020204" pitchFamily="34" charset="-122"/>
                        </a:rPr>
                        <a:t>Q3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rtl="0"/>
                      <a:r>
                        <a:rPr lang="en-US" altLang="zh-CN" sz="2400" b="0" cap="all" spc="150" noProof="0" dirty="0">
                          <a:solidFill>
                            <a:schemeClr val="lt1"/>
                          </a:solidFill>
                          <a:latin typeface="Microsoft YaHei UI" panose="020B0503020204020204" pitchFamily="34" charset="-122"/>
                          <a:ea typeface="Microsoft YaHei UI" panose="020B0503020204020204" pitchFamily="34" charset="-122"/>
                        </a:rPr>
                        <a:t>Q4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pPr rtl="0"/>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B4FC-9DCF-2EAA-E851-1EEA0383AEEB}"/>
              </a:ext>
            </a:extLst>
          </p:cNvPr>
          <p:cNvSpPr>
            <a:spLocks noGrp="1"/>
          </p:cNvSpPr>
          <p:nvPr>
            <p:ph type="title"/>
          </p:nvPr>
        </p:nvSpPr>
        <p:spPr/>
        <p:txBody>
          <a:bodyPr/>
          <a:lstStyle/>
          <a:p>
            <a:r>
              <a:rPr lang="en-US" altLang="zh-CN" dirty="0"/>
              <a:t>Purposes to Draw an ER Diagram.</a:t>
            </a:r>
            <a:endParaRPr lang="zh-CN" altLang="en-US" dirty="0"/>
          </a:p>
        </p:txBody>
      </p:sp>
      <p:sp>
        <p:nvSpPr>
          <p:cNvPr id="3" name="Content Placeholder 2">
            <a:extLst>
              <a:ext uri="{FF2B5EF4-FFF2-40B4-BE49-F238E27FC236}">
                <a16:creationId xmlns:a16="http://schemas.microsoft.com/office/drawing/2014/main" id="{F7F57998-710F-77DA-975A-88891D16CE4F}"/>
              </a:ext>
            </a:extLst>
          </p:cNvPr>
          <p:cNvSpPr>
            <a:spLocks noGrp="1"/>
          </p:cNvSpPr>
          <p:nvPr>
            <p:ph idx="1"/>
          </p:nvPr>
        </p:nvSpPr>
        <p:spPr/>
        <p:txBody>
          <a:bodyPr>
            <a:normAutofit lnSpcReduction="10000"/>
          </a:bodyPr>
          <a:lstStyle/>
          <a:p>
            <a:r>
              <a:rPr lang="en-US" altLang="zh-CN" sz="1400" b="1" dirty="0"/>
              <a:t>Database Design </a:t>
            </a:r>
            <a:r>
              <a:rPr lang="en-US" altLang="zh-CN" sz="1400" dirty="0"/>
              <a:t>- Changing the database structure directly in the database is risky, and we have to plan all changes carefully to avoid destroying data in the database. By drawing ER diagrams to show database design ideas, you can easily find errors and identify design flaws, and make corrections before implementing database changes.</a:t>
            </a:r>
          </a:p>
          <a:p>
            <a:r>
              <a:rPr lang="en-US" altLang="zh-CN" sz="1400" b="1" dirty="0"/>
              <a:t>Database Debugging </a:t>
            </a:r>
            <a:r>
              <a:rPr lang="en-US" altLang="zh-CN" sz="1400" dirty="0"/>
              <a:t>- Debugging database issues can often be challenging, especially when the database contains many tables, and you and I write complex SQL to get the information we need. By displaying the database structure through ERD, you can fully understand the structure of the entire database. You can easily find entities, view their properties, and determine relationships to other entities, helping you more easily identify problems with your database.</a:t>
            </a:r>
          </a:p>
          <a:p>
            <a:r>
              <a:rPr lang="en-US" altLang="zh-CN" sz="1400" b="1" dirty="0"/>
              <a:t>Database creation and patching </a:t>
            </a:r>
            <a:r>
              <a:rPr lang="en-US" altLang="zh-CN" sz="1400" dirty="0"/>
              <a:t>- ERD software like Visual Paradigm supports database generation tools that can automatically generate and patch databases from ER diagrams. With this ER diagram tool, your ER design is no longer just a static diagram, but a mirror image that truly reflects the physical database structure.</a:t>
            </a:r>
          </a:p>
          <a:p>
            <a:r>
              <a:rPr lang="en-US" altLang="zh-CN" sz="1400" b="1" dirty="0"/>
              <a:t>Helps gather requirements </a:t>
            </a:r>
            <a:r>
              <a:rPr lang="en-US" altLang="zh-CN" sz="1400" dirty="0"/>
              <a:t>- You can use ERDs to represent high-level business objects in the system to determine the requirements of the system. This initial model can also evolve into a physical database model for creating relational databases or provide a powerful reference for creating flowcharts and data flow models.</a:t>
            </a:r>
            <a:endParaRPr lang="zh-CN" altLang="en-US" sz="1400" dirty="0"/>
          </a:p>
        </p:txBody>
      </p:sp>
    </p:spTree>
    <p:extLst>
      <p:ext uri="{BB962C8B-B14F-4D97-AF65-F5344CB8AC3E}">
        <p14:creationId xmlns:p14="http://schemas.microsoft.com/office/powerpoint/2010/main" val="151832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39A5-DE94-01A0-F1EB-026B799AF5D8}"/>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726FA187-C543-7581-6737-B01D2D7E643A}"/>
              </a:ext>
            </a:extLst>
          </p:cNvPr>
          <p:cNvSpPr>
            <a:spLocks noGrp="1"/>
          </p:cNvSpPr>
          <p:nvPr>
            <p:ph idx="1"/>
          </p:nvPr>
        </p:nvSpPr>
        <p:spPr/>
        <p:txBody>
          <a:bodyPr/>
          <a:lstStyle/>
          <a:p>
            <a:r>
              <a:rPr lang="en-US" altLang="zh-CN" dirty="0"/>
              <a:t>Review the following terms: entity, attribute, relationship, attribute value, composite attribute, multivalued attribute, key attribute, and value set (domain)</a:t>
            </a:r>
            <a:endParaRPr lang="zh-CN" altLang="en-US" dirty="0"/>
          </a:p>
        </p:txBody>
      </p:sp>
    </p:spTree>
    <p:extLst>
      <p:ext uri="{BB962C8B-B14F-4D97-AF65-F5344CB8AC3E}">
        <p14:creationId xmlns:p14="http://schemas.microsoft.com/office/powerpoint/2010/main" val="848012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051B-B8FB-8654-A773-00F0DAAFFAE5}"/>
              </a:ext>
            </a:extLst>
          </p:cNvPr>
          <p:cNvSpPr>
            <a:spLocks noGrp="1"/>
          </p:cNvSpPr>
          <p:nvPr>
            <p:ph type="title"/>
          </p:nvPr>
        </p:nvSpPr>
        <p:spPr/>
        <p:txBody>
          <a:bodyPr/>
          <a:lstStyle/>
          <a:p>
            <a:r>
              <a:rPr lang="en-US" altLang="zh-CN" dirty="0"/>
              <a:t>ERD Symbol Guidelines</a:t>
            </a:r>
            <a:endParaRPr lang="zh-CN" altLang="en-US" dirty="0"/>
          </a:p>
        </p:txBody>
      </p:sp>
      <p:sp>
        <p:nvSpPr>
          <p:cNvPr id="3" name="Content Placeholder 2">
            <a:extLst>
              <a:ext uri="{FF2B5EF4-FFF2-40B4-BE49-F238E27FC236}">
                <a16:creationId xmlns:a16="http://schemas.microsoft.com/office/drawing/2014/main" id="{ED2A413E-3C59-3F1A-EF7B-4445335474E0}"/>
              </a:ext>
            </a:extLst>
          </p:cNvPr>
          <p:cNvSpPr>
            <a:spLocks noGrp="1"/>
          </p:cNvSpPr>
          <p:nvPr>
            <p:ph idx="1"/>
          </p:nvPr>
        </p:nvSpPr>
        <p:spPr/>
        <p:txBody>
          <a:bodyPr/>
          <a:lstStyle/>
          <a:p>
            <a:r>
              <a:rPr lang="en-US" altLang="zh-CN" dirty="0"/>
              <a:t>ER diagrams contain entities, attributes and relationships. In this section, we describe each ERD notation in detail.</a:t>
            </a:r>
          </a:p>
          <a:p>
            <a:r>
              <a:rPr lang="en-US" altLang="zh-CN" b="1" dirty="0"/>
              <a:t>Entity</a:t>
            </a:r>
          </a:p>
          <a:p>
            <a:r>
              <a:rPr lang="en-US" altLang="zh-CN" dirty="0"/>
              <a:t>An ERD entity is a definable thing or concept within a system, such as a person/role (e.g. student), object (e.g. invoice), concept (e.g. profile) or event (e.g. transaction) (Note: In ERD, the term "entity" Usually used instead of "table", but they are the same). When thinking about entities, try to think of them as nouns. In the ER model, entities appear as rounded rectangles with their names above and their properties listed in the body of the entity shape. The following ERD example shows a use case for ER entities.</a:t>
            </a:r>
            <a:endParaRPr lang="zh-CN" altLang="en-US" dirty="0"/>
          </a:p>
        </p:txBody>
      </p:sp>
      <p:pic>
        <p:nvPicPr>
          <p:cNvPr id="6" name="图片 5">
            <a:extLst>
              <a:ext uri="{FF2B5EF4-FFF2-40B4-BE49-F238E27FC236}">
                <a16:creationId xmlns:a16="http://schemas.microsoft.com/office/drawing/2014/main" id="{204A9023-FE69-449C-6709-A1FCD9ED680F}"/>
              </a:ext>
            </a:extLst>
          </p:cNvPr>
          <p:cNvPicPr>
            <a:picLocks noChangeAspect="1"/>
          </p:cNvPicPr>
          <p:nvPr/>
        </p:nvPicPr>
        <p:blipFill>
          <a:blip r:embed="rId2"/>
          <a:stretch>
            <a:fillRect/>
          </a:stretch>
        </p:blipFill>
        <p:spPr>
          <a:xfrm>
            <a:off x="2056285" y="2714625"/>
            <a:ext cx="5686425" cy="714375"/>
          </a:xfrm>
          <a:prstGeom prst="rect">
            <a:avLst/>
          </a:prstGeom>
        </p:spPr>
      </p:pic>
    </p:spTree>
    <p:extLst>
      <p:ext uri="{BB962C8B-B14F-4D97-AF65-F5344CB8AC3E}">
        <p14:creationId xmlns:p14="http://schemas.microsoft.com/office/powerpoint/2010/main" val="412961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Title 1">
            <a:extLst>
              <a:ext uri="{FF2B5EF4-FFF2-40B4-BE49-F238E27FC236}">
                <a16:creationId xmlns:a16="http://schemas.microsoft.com/office/drawing/2014/main" id="{48CE314F-FAE9-6566-E315-423465A41F51}"/>
              </a:ext>
            </a:extLst>
          </p:cNvPr>
          <p:cNvSpPr>
            <a:spLocks noGrp="1"/>
          </p:cNvSpPr>
          <p:nvPr>
            <p:ph type="title"/>
          </p:nvPr>
        </p:nvSpPr>
        <p:spPr>
          <a:xfrm>
            <a:off x="1097280" y="286603"/>
            <a:ext cx="10058400" cy="1450757"/>
          </a:xfrm>
        </p:spPr>
        <p:txBody>
          <a:bodyPr anchor="b">
            <a:normAutofit/>
          </a:bodyPr>
          <a:lstStyle/>
          <a:p>
            <a:r>
              <a:rPr lang="en-US" altLang="zh-CN" dirty="0"/>
              <a:t>ERD Symbol Guidelines</a:t>
            </a:r>
            <a:endParaRPr lang="en-US" dirty="0"/>
          </a:p>
        </p:txBody>
      </p:sp>
      <p:sp>
        <p:nvSpPr>
          <p:cNvPr id="3" name="Content Placeholder 2">
            <a:extLst>
              <a:ext uri="{FF2B5EF4-FFF2-40B4-BE49-F238E27FC236}">
                <a16:creationId xmlns:a16="http://schemas.microsoft.com/office/drawing/2014/main" id="{5673BA4B-172C-E5EE-7C7C-1AB1D1875B7A}"/>
              </a:ext>
            </a:extLst>
          </p:cNvPr>
          <p:cNvSpPr>
            <a:spLocks noGrp="1"/>
          </p:cNvSpPr>
          <p:nvPr>
            <p:ph sz="half" idx="1"/>
          </p:nvPr>
        </p:nvSpPr>
        <p:spPr>
          <a:xfrm>
            <a:off x="1097280" y="2120900"/>
            <a:ext cx="4639736" cy="3748193"/>
          </a:xfrm>
        </p:spPr>
        <p:txBody>
          <a:bodyPr>
            <a:normAutofit/>
          </a:bodyPr>
          <a:lstStyle/>
          <a:p>
            <a:r>
              <a:rPr lang="en-US" altLang="zh-CN" b="1" dirty="0"/>
              <a:t>Attributes</a:t>
            </a:r>
          </a:p>
          <a:p>
            <a:r>
              <a:rPr lang="en-US" altLang="zh-CN" b="0" i="0" dirty="0">
                <a:effectLst/>
              </a:rPr>
              <a:t>Attributes are the properties of entities. Attributes are represented by means of ellipses. Every ellipse represents one attribute and is directly connected to its entity (rectangle).</a:t>
            </a:r>
            <a:endParaRPr lang="en-US" altLang="zh-CN" dirty="0"/>
          </a:p>
        </p:txBody>
      </p:sp>
      <p:pic>
        <p:nvPicPr>
          <p:cNvPr id="4" name="图片 3">
            <a:extLst>
              <a:ext uri="{FF2B5EF4-FFF2-40B4-BE49-F238E27FC236}">
                <a16:creationId xmlns:a16="http://schemas.microsoft.com/office/drawing/2014/main" id="{F2140D80-693C-C409-C2A0-5D95086F45D9}"/>
              </a:ext>
            </a:extLst>
          </p:cNvPr>
          <p:cNvPicPr>
            <a:picLocks noChangeAspect="1"/>
          </p:cNvPicPr>
          <p:nvPr/>
        </p:nvPicPr>
        <p:blipFill>
          <a:blip r:embed="rId2"/>
          <a:stretch>
            <a:fillRect/>
          </a:stretch>
        </p:blipFill>
        <p:spPr>
          <a:xfrm>
            <a:off x="5873918" y="3164326"/>
            <a:ext cx="4639736" cy="1855894"/>
          </a:xfrm>
          <a:prstGeom prst="rect">
            <a:avLst/>
          </a:prstGeom>
          <a:noFill/>
        </p:spPr>
      </p:pic>
    </p:spTree>
    <p:extLst>
      <p:ext uri="{BB962C8B-B14F-4D97-AF65-F5344CB8AC3E}">
        <p14:creationId xmlns:p14="http://schemas.microsoft.com/office/powerpoint/2010/main" val="23055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Title 1">
            <a:extLst>
              <a:ext uri="{FF2B5EF4-FFF2-40B4-BE49-F238E27FC236}">
                <a16:creationId xmlns:a16="http://schemas.microsoft.com/office/drawing/2014/main" id="{48CE314F-FAE9-6566-E315-423465A41F51}"/>
              </a:ext>
            </a:extLst>
          </p:cNvPr>
          <p:cNvSpPr>
            <a:spLocks noGrp="1"/>
          </p:cNvSpPr>
          <p:nvPr>
            <p:ph type="title"/>
          </p:nvPr>
        </p:nvSpPr>
        <p:spPr>
          <a:xfrm>
            <a:off x="1097280" y="286603"/>
            <a:ext cx="10058400" cy="1450757"/>
          </a:xfrm>
        </p:spPr>
        <p:txBody>
          <a:bodyPr anchor="b">
            <a:normAutofit/>
          </a:bodyPr>
          <a:lstStyle/>
          <a:p>
            <a:r>
              <a:rPr lang="en-US" altLang="zh-CN" dirty="0"/>
              <a:t>ERD Symbol Guidelines</a:t>
            </a:r>
            <a:endParaRPr lang="en-US" dirty="0"/>
          </a:p>
        </p:txBody>
      </p:sp>
      <p:sp>
        <p:nvSpPr>
          <p:cNvPr id="3" name="Content Placeholder 2">
            <a:extLst>
              <a:ext uri="{FF2B5EF4-FFF2-40B4-BE49-F238E27FC236}">
                <a16:creationId xmlns:a16="http://schemas.microsoft.com/office/drawing/2014/main" id="{5673BA4B-172C-E5EE-7C7C-1AB1D1875B7A}"/>
              </a:ext>
            </a:extLst>
          </p:cNvPr>
          <p:cNvSpPr>
            <a:spLocks noGrp="1"/>
          </p:cNvSpPr>
          <p:nvPr>
            <p:ph sz="half" idx="1"/>
          </p:nvPr>
        </p:nvSpPr>
        <p:spPr>
          <a:xfrm>
            <a:off x="678991" y="2013896"/>
            <a:ext cx="4379392" cy="3748193"/>
          </a:xfrm>
        </p:spPr>
        <p:txBody>
          <a:bodyPr>
            <a:normAutofit/>
          </a:bodyPr>
          <a:lstStyle/>
          <a:p>
            <a:r>
              <a:rPr lang="en-US" altLang="zh-CN" sz="1600" b="0" i="0" dirty="0">
                <a:solidFill>
                  <a:srgbClr val="000000"/>
                </a:solidFill>
                <a:effectLst/>
                <a:latin typeface="Verdana" panose="020B0604030504040204" pitchFamily="34" charset="0"/>
              </a:rPr>
              <a:t>If the attributes are </a:t>
            </a:r>
            <a:r>
              <a:rPr lang="en-US" altLang="zh-CN" sz="1600" b="1" i="0" dirty="0">
                <a:solidFill>
                  <a:srgbClr val="000000"/>
                </a:solidFill>
                <a:effectLst/>
                <a:latin typeface="Verdana" panose="020B0604030504040204" pitchFamily="34" charset="0"/>
              </a:rPr>
              <a:t>composite</a:t>
            </a:r>
            <a:r>
              <a:rPr lang="en-US" altLang="zh-CN" sz="1600" b="0" i="0" dirty="0">
                <a:solidFill>
                  <a:srgbClr val="000000"/>
                </a:solidFill>
                <a:effectLst/>
                <a:latin typeface="Verdana" panose="020B0604030504040204" pitchFamily="34" charset="0"/>
              </a:rPr>
              <a:t>, they are further divided in a tree like structure. Every node is then connected to its attribute. That is, composite attributes are represented by ellipses that are connected with an ellipse.</a:t>
            </a:r>
            <a:endParaRPr lang="en-US" altLang="zh-CN" sz="1600" dirty="0"/>
          </a:p>
        </p:txBody>
      </p:sp>
      <p:pic>
        <p:nvPicPr>
          <p:cNvPr id="5" name="图片 4">
            <a:extLst>
              <a:ext uri="{FF2B5EF4-FFF2-40B4-BE49-F238E27FC236}">
                <a16:creationId xmlns:a16="http://schemas.microsoft.com/office/drawing/2014/main" id="{1DC6319D-D0F0-B7CE-AF50-5FE934C3E72A}"/>
              </a:ext>
            </a:extLst>
          </p:cNvPr>
          <p:cNvPicPr>
            <a:picLocks noChangeAspect="1"/>
          </p:cNvPicPr>
          <p:nvPr/>
        </p:nvPicPr>
        <p:blipFill>
          <a:blip r:embed="rId2"/>
          <a:stretch>
            <a:fillRect/>
          </a:stretch>
        </p:blipFill>
        <p:spPr>
          <a:xfrm>
            <a:off x="575756" y="3745148"/>
            <a:ext cx="4398895" cy="2607013"/>
          </a:xfrm>
          <a:prstGeom prst="rect">
            <a:avLst/>
          </a:prstGeom>
        </p:spPr>
      </p:pic>
      <p:sp>
        <p:nvSpPr>
          <p:cNvPr id="7" name="文本框 6">
            <a:extLst>
              <a:ext uri="{FF2B5EF4-FFF2-40B4-BE49-F238E27FC236}">
                <a16:creationId xmlns:a16="http://schemas.microsoft.com/office/drawing/2014/main" id="{96BB3B40-AD13-AF1C-062F-A3004A686349}"/>
              </a:ext>
            </a:extLst>
          </p:cNvPr>
          <p:cNvSpPr txBox="1"/>
          <p:nvPr/>
        </p:nvSpPr>
        <p:spPr>
          <a:xfrm>
            <a:off x="5418631" y="2013896"/>
            <a:ext cx="6094378" cy="338554"/>
          </a:xfrm>
          <a:prstGeom prst="rect">
            <a:avLst/>
          </a:prstGeom>
          <a:noFill/>
        </p:spPr>
        <p:txBody>
          <a:bodyPr wrap="square">
            <a:spAutoFit/>
          </a:bodyPr>
          <a:lstStyle/>
          <a:p>
            <a:r>
              <a:rPr lang="en-US" altLang="zh-CN" sz="1600" b="1" i="0" dirty="0">
                <a:solidFill>
                  <a:srgbClr val="000000"/>
                </a:solidFill>
                <a:effectLst/>
                <a:latin typeface="Verdana" panose="020B0604030504040204" pitchFamily="34" charset="0"/>
              </a:rPr>
              <a:t>Multivalued</a:t>
            </a:r>
            <a:r>
              <a:rPr lang="en-US" altLang="zh-CN" sz="1600" b="0" i="0" dirty="0">
                <a:solidFill>
                  <a:srgbClr val="000000"/>
                </a:solidFill>
                <a:effectLst/>
                <a:latin typeface="Verdana" panose="020B0604030504040204" pitchFamily="34" charset="0"/>
              </a:rPr>
              <a:t> attributes are depicted by double ellipse.</a:t>
            </a:r>
            <a:endParaRPr lang="zh-CN" altLang="en-US" sz="1600" dirty="0"/>
          </a:p>
        </p:txBody>
      </p:sp>
      <p:pic>
        <p:nvPicPr>
          <p:cNvPr id="9" name="图片 8">
            <a:extLst>
              <a:ext uri="{FF2B5EF4-FFF2-40B4-BE49-F238E27FC236}">
                <a16:creationId xmlns:a16="http://schemas.microsoft.com/office/drawing/2014/main" id="{E0F7B50B-87A1-3E59-2BD8-3ECA81BAE908}"/>
              </a:ext>
            </a:extLst>
          </p:cNvPr>
          <p:cNvPicPr>
            <a:picLocks noChangeAspect="1"/>
          </p:cNvPicPr>
          <p:nvPr/>
        </p:nvPicPr>
        <p:blipFill>
          <a:blip r:embed="rId3"/>
          <a:stretch>
            <a:fillRect/>
          </a:stretch>
        </p:blipFill>
        <p:spPr>
          <a:xfrm>
            <a:off x="6363667" y="2590074"/>
            <a:ext cx="4204305" cy="2933396"/>
          </a:xfrm>
          <a:prstGeom prst="rect">
            <a:avLst/>
          </a:prstGeom>
        </p:spPr>
      </p:pic>
    </p:spTree>
    <p:extLst>
      <p:ext uri="{BB962C8B-B14F-4D97-AF65-F5344CB8AC3E}">
        <p14:creationId xmlns:p14="http://schemas.microsoft.com/office/powerpoint/2010/main" val="124539920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809_TF22712842" id="{ABC71FAE-DE02-4BD5-9C05-DAC96B530BA3}" vid="{7D7A6C1F-AD8A-4622-BDA9-F18BF786B3E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统计数据焦点</Template>
  <TotalTime>2122</TotalTime>
  <Words>3608</Words>
  <Application>Microsoft Office PowerPoint</Application>
  <PresentationFormat>宽屏</PresentationFormat>
  <Paragraphs>221</Paragraphs>
  <Slides>40</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inherit</vt:lpstr>
      <vt:lpstr>Microsoft YaHei UI</vt:lpstr>
      <vt:lpstr>Söhne</vt:lpstr>
      <vt:lpstr>Arial</vt:lpstr>
      <vt:lpstr>Calibri</vt:lpstr>
      <vt:lpstr>Times New Roman</vt:lpstr>
      <vt:lpstr>Verdana</vt:lpstr>
      <vt:lpstr>1_RetrospectVTI</vt:lpstr>
      <vt:lpstr>Tutorial 4</vt:lpstr>
      <vt:lpstr>Notation for ER Diagrams</vt:lpstr>
      <vt:lpstr>What is an Entity Relationship Diagram (ERD) </vt:lpstr>
      <vt:lpstr>PowerPoint 演示文稿</vt:lpstr>
      <vt:lpstr>Purposes to Draw an ER Diagram.</vt:lpstr>
      <vt:lpstr>Topic 1</vt:lpstr>
      <vt:lpstr>ERD Symbol Guidelines</vt:lpstr>
      <vt:lpstr>ERD Symbol Guidelines</vt:lpstr>
      <vt:lpstr>ERD Symbol Guidelines</vt:lpstr>
      <vt:lpstr>ERD Symbol Guidelines</vt:lpstr>
      <vt:lpstr>Topic 1</vt:lpstr>
      <vt:lpstr>Topic 1</vt:lpstr>
      <vt:lpstr>Topic 1</vt:lpstr>
      <vt:lpstr>Topic 1</vt:lpstr>
      <vt:lpstr>ERD Symbol Guidelines</vt:lpstr>
      <vt:lpstr>ERD Symbol Guidelines</vt:lpstr>
      <vt:lpstr>ERD Symbol Guidelines</vt:lpstr>
      <vt:lpstr>ERD Symbol Guidelines</vt:lpstr>
      <vt:lpstr>ERD Symbol Guidelines</vt:lpstr>
      <vt:lpstr>ERD Symbol Guidelines</vt:lpstr>
      <vt:lpstr>Topic 2</vt:lpstr>
      <vt:lpstr>Topic 2</vt:lpstr>
      <vt:lpstr>Topic 2</vt:lpstr>
      <vt:lpstr>Topic 2</vt:lpstr>
      <vt:lpstr>Topic 2</vt:lpstr>
      <vt:lpstr>PowerPoint 演示文稿</vt:lpstr>
      <vt:lpstr>Topic 3</vt:lpstr>
      <vt:lpstr>Topic 3</vt:lpstr>
      <vt:lpstr>Topic 3</vt:lpstr>
      <vt:lpstr>Topic 3</vt:lpstr>
      <vt:lpstr>Topic 4</vt:lpstr>
      <vt:lpstr>Topic 4</vt:lpstr>
      <vt:lpstr>Topic 4</vt:lpstr>
      <vt:lpstr>Topic 4</vt:lpstr>
      <vt:lpstr>Topic 5</vt:lpstr>
      <vt:lpstr>PowerPoint 演示文稿</vt:lpstr>
      <vt:lpstr>PowerPoint 演示文稿</vt:lpstr>
      <vt:lpstr>PowerPoint 演示文稿</vt:lpstr>
      <vt:lpstr>PowerPoint 演示文稿</vt:lpstr>
      <vt:lpstr>标题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 Lorem Ipsum</dc:title>
  <dc:creator>Frye Claude</dc:creator>
  <cp:lastModifiedBy>Yunfei Li</cp:lastModifiedBy>
  <cp:revision>3</cp:revision>
  <dcterms:created xsi:type="dcterms:W3CDTF">2023-08-19T08:27:37Z</dcterms:created>
  <dcterms:modified xsi:type="dcterms:W3CDTF">2024-03-21T05:22:00Z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