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3"/>
  </p:notesMasterIdLst>
  <p:handoutMasterIdLst>
    <p:handoutMasterId r:id="rId44"/>
  </p:handoutMasterIdLst>
  <p:sldIdLst>
    <p:sldId id="298" r:id="rId5"/>
    <p:sldId id="302" r:id="rId6"/>
    <p:sldId id="303" r:id="rId7"/>
    <p:sldId id="304" r:id="rId8"/>
    <p:sldId id="305" r:id="rId9"/>
    <p:sldId id="306" r:id="rId10"/>
    <p:sldId id="307" r:id="rId11"/>
    <p:sldId id="308" r:id="rId12"/>
    <p:sldId id="309" r:id="rId13"/>
    <p:sldId id="310" r:id="rId14"/>
    <p:sldId id="311" r:id="rId15"/>
    <p:sldId id="312" r:id="rId16"/>
    <p:sldId id="365" r:id="rId17"/>
    <p:sldId id="366" r:id="rId18"/>
    <p:sldId id="313" r:id="rId19"/>
    <p:sldId id="361" r:id="rId20"/>
    <p:sldId id="362" r:id="rId21"/>
    <p:sldId id="363" r:id="rId22"/>
    <p:sldId id="364" r:id="rId23"/>
    <p:sldId id="367" r:id="rId24"/>
    <p:sldId id="314" r:id="rId25"/>
    <p:sldId id="315" r:id="rId26"/>
    <p:sldId id="316" r:id="rId27"/>
    <p:sldId id="317" r:id="rId28"/>
    <p:sldId id="321" r:id="rId29"/>
    <p:sldId id="318" r:id="rId30"/>
    <p:sldId id="320" r:id="rId31"/>
    <p:sldId id="319" r:id="rId32"/>
    <p:sldId id="322" r:id="rId33"/>
    <p:sldId id="323" r:id="rId34"/>
    <p:sldId id="324" r:id="rId35"/>
    <p:sldId id="325" r:id="rId36"/>
    <p:sldId id="326" r:id="rId37"/>
    <p:sldId id="327" r:id="rId38"/>
    <p:sldId id="328" r:id="rId39"/>
    <p:sldId id="329" r:id="rId40"/>
    <p:sldId id="330" r:id="rId41"/>
    <p:sldId id="300" r:id="rId4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2024/4/24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4/24/2024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D1D5DB"/>
                </a:solidFill>
                <a:effectLst/>
                <a:latin typeface="Söhne"/>
              </a:rPr>
              <a:t>The actual results would depend on the exact XML document used. The provided XML document is an example created based on the queries and may not match the original document intended for use with the queries.</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29</a:t>
            </a:fld>
            <a:endParaRPr lang="zh-CN" altLang="en-US" noProof="0" dirty="0"/>
          </a:p>
        </p:txBody>
      </p:sp>
    </p:spTree>
    <p:extLst>
      <p:ext uri="{BB962C8B-B14F-4D97-AF65-F5344CB8AC3E}">
        <p14:creationId xmlns:p14="http://schemas.microsoft.com/office/powerpoint/2010/main" val="173388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D1D5DB"/>
                </a:solidFill>
                <a:effectLst/>
                <a:latin typeface="Söhne"/>
              </a:rPr>
              <a:t>Always ensure that the XML structure (element names, hierarchy, and attributes) matches the assumed structure when creating XPath expressions. If the actual XML document differs from the assumed structure, the expressions may need to be adjusted. If you have an actual XML document and specific queries, feel free to share them for more precise assistance!</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33</a:t>
            </a:fld>
            <a:endParaRPr lang="zh-CN" altLang="en-US" noProof="0" dirty="0"/>
          </a:p>
        </p:txBody>
      </p:sp>
    </p:spTree>
    <p:extLst>
      <p:ext uri="{BB962C8B-B14F-4D97-AF65-F5344CB8AC3E}">
        <p14:creationId xmlns:p14="http://schemas.microsoft.com/office/powerpoint/2010/main" val="163632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D1D5DB"/>
                </a:solidFill>
                <a:effectLst/>
                <a:latin typeface="Söhne"/>
              </a:rPr>
              <a:t>This revised JSON should be syntactically correct and represent the same data as the provided XML. Always ensure to validate JSON data using a JSON validator to catch and fix any syntax issues.</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35</a:t>
            </a:fld>
            <a:endParaRPr lang="zh-CN" altLang="en-US" noProof="0" dirty="0"/>
          </a:p>
        </p:txBody>
      </p:sp>
    </p:spTree>
    <p:extLst>
      <p:ext uri="{BB962C8B-B14F-4D97-AF65-F5344CB8AC3E}">
        <p14:creationId xmlns:p14="http://schemas.microsoft.com/office/powerpoint/2010/main" val="199578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38</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5353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2024/4/24</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2024/4/24</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2024/4/24</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2024/4/24</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2024/4/24</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2024/4/24</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2024/4/24</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2024/4/24</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2024/4/24</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2024/4/24</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latin typeface="Microsoft YaHei UI" panose="020B0503020204020204" pitchFamily="34" charset="-122"/>
                <a:ea typeface="Microsoft YaHei UI" panose="020B0503020204020204" pitchFamily="34" charset="-122"/>
              </a:rPr>
              <a:t>Tutorial 8</a:t>
            </a:r>
            <a:endParaRPr lang="en-US" altLang="zh-CN" sz="4400" dirty="0">
              <a:solidFill>
                <a:schemeClr val="tx1"/>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endParaRPr lang="en-US" altLang="zh-CN" sz="1600" dirty="0">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0883-E5C3-6153-3A6C-C7FB731DFA86}"/>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E55ABA29-8A59-1764-33B1-2B977B24F390}"/>
              </a:ext>
            </a:extLst>
          </p:cNvPr>
          <p:cNvSpPr>
            <a:spLocks noGrp="1"/>
          </p:cNvSpPr>
          <p:nvPr>
            <p:ph idx="1"/>
          </p:nvPr>
        </p:nvSpPr>
        <p:spPr>
          <a:xfrm>
            <a:off x="1097280" y="2108201"/>
            <a:ext cx="10058400" cy="4211180"/>
          </a:xfrm>
        </p:spPr>
        <p:txBody>
          <a:bodyPr>
            <a:normAutofit fontScale="85000" lnSpcReduction="10000"/>
          </a:bodyPr>
          <a:lstStyle/>
          <a:p>
            <a:r>
              <a:rPr lang="en-US" altLang="zh-CN" b="0" i="0" dirty="0">
                <a:effectLst/>
                <a:latin typeface="Arial" panose="020B0604020202020204" pitchFamily="34" charset="0"/>
              </a:rPr>
              <a:t>What is the difference between relative and absolute XPath expressions</a:t>
            </a:r>
            <a:r>
              <a:rPr lang="zh-CN" altLang="en-US" b="0" i="0" dirty="0">
                <a:effectLst/>
                <a:latin typeface="Arial" panose="020B0604020202020204" pitchFamily="34" charset="0"/>
              </a:rPr>
              <a:t>？</a:t>
            </a:r>
            <a:endParaRPr lang="en-US" altLang="zh-CN" b="0" i="0" dirty="0">
              <a:effectLst/>
              <a:latin typeface="Arial" panose="020B0604020202020204" pitchFamily="34" charset="0"/>
            </a:endParaRPr>
          </a:p>
          <a:p>
            <a:pPr algn="l"/>
            <a:r>
              <a:rPr lang="en-US" altLang="zh-CN" b="1" i="0" dirty="0">
                <a:solidFill>
                  <a:schemeClr val="tx1"/>
                </a:solidFill>
                <a:effectLst/>
                <a:latin typeface="Söhne"/>
              </a:rPr>
              <a:t>1. Absolute XPath:</a:t>
            </a:r>
          </a:p>
          <a:p>
            <a:pPr algn="l">
              <a:buFont typeface="Arial" panose="020B0604020202020204" pitchFamily="34" charset="0"/>
              <a:buChar char="•"/>
            </a:pPr>
            <a:r>
              <a:rPr lang="en-US" altLang="zh-CN" b="1" i="0" dirty="0">
                <a:solidFill>
                  <a:schemeClr val="tx1"/>
                </a:solidFill>
                <a:effectLst/>
                <a:latin typeface="Söhne"/>
              </a:rPr>
              <a:t>Starts from the Root</a:t>
            </a:r>
            <a:r>
              <a:rPr lang="en-US" altLang="zh-CN" b="0" i="0" dirty="0">
                <a:solidFill>
                  <a:schemeClr val="tx1"/>
                </a:solidFill>
                <a:effectLst/>
                <a:latin typeface="Söhne"/>
              </a:rPr>
              <a:t>: Absolute XPath starts the selection from the root node and navigates down the XML tree structure, specifying the path to the desired element.</a:t>
            </a:r>
          </a:p>
          <a:p>
            <a:pPr algn="l">
              <a:buFont typeface="Arial" panose="020B0604020202020204" pitchFamily="34" charset="0"/>
              <a:buChar char="•"/>
            </a:pPr>
            <a:r>
              <a:rPr lang="en-US" altLang="zh-CN" b="1" i="0" dirty="0">
                <a:solidFill>
                  <a:schemeClr val="tx1"/>
                </a:solidFill>
                <a:effectLst/>
                <a:latin typeface="Söhne"/>
              </a:rPr>
              <a:t>Non-flexible</a:t>
            </a:r>
            <a:r>
              <a:rPr lang="en-US" altLang="zh-CN" b="0" i="0" dirty="0">
                <a:solidFill>
                  <a:schemeClr val="tx1"/>
                </a:solidFill>
                <a:effectLst/>
                <a:latin typeface="Söhne"/>
              </a:rPr>
              <a:t>: Absolute XPath is not very flexible. If there are any changes in the XML tree structure, the absolute XPath is likely to break and will need to be updated.</a:t>
            </a:r>
          </a:p>
          <a:p>
            <a:pPr algn="l">
              <a:buFont typeface="Arial" panose="020B0604020202020204" pitchFamily="34" charset="0"/>
              <a:buChar char="•"/>
            </a:pPr>
            <a:r>
              <a:rPr lang="en-US" altLang="zh-CN" b="1" i="0" dirty="0">
                <a:solidFill>
                  <a:schemeClr val="tx1"/>
                </a:solidFill>
                <a:effectLst/>
                <a:latin typeface="Söhne"/>
              </a:rPr>
              <a:t>Lengthy</a:t>
            </a:r>
            <a:r>
              <a:rPr lang="en-US" altLang="zh-CN" b="0" i="0" dirty="0">
                <a:solidFill>
                  <a:schemeClr val="tx1"/>
                </a:solidFill>
                <a:effectLst/>
                <a:latin typeface="Söhne"/>
              </a:rPr>
              <a:t>: Absolute XPath expressions tend to be longer since they specify the complete path from the root to the desired node.</a:t>
            </a:r>
          </a:p>
          <a:p>
            <a:pPr algn="l">
              <a:buFont typeface="Arial" panose="020B0604020202020204" pitchFamily="34" charset="0"/>
              <a:buChar char="•"/>
            </a:pPr>
            <a:r>
              <a:rPr lang="en-US" altLang="zh-CN" b="1" i="0" dirty="0">
                <a:solidFill>
                  <a:schemeClr val="tx1"/>
                </a:solidFill>
                <a:effectLst/>
                <a:latin typeface="Söhne"/>
              </a:rPr>
              <a:t>Example</a:t>
            </a:r>
            <a:r>
              <a:rPr lang="en-US" altLang="zh-CN" b="0" i="0" dirty="0">
                <a:solidFill>
                  <a:schemeClr val="tx1"/>
                </a:solidFill>
                <a:effectLst/>
                <a:latin typeface="Söhne"/>
              </a:rPr>
              <a:t>: If we have an XML document representing a bookstore, an absolute XPath expression might look like this:</a:t>
            </a:r>
          </a:p>
          <a:p>
            <a:pPr algn="l">
              <a:buFont typeface="Arial" panose="020B0604020202020204" pitchFamily="34" charset="0"/>
              <a:buChar char="•"/>
            </a:pPr>
            <a:r>
              <a:rPr lang="en-US" altLang="zh-CN" b="0" i="0" dirty="0">
                <a:solidFill>
                  <a:schemeClr val="tx1"/>
                </a:solidFill>
                <a:effectLst/>
                <a:latin typeface="Söhne"/>
              </a:rPr>
              <a:t>/bookstore/book[1]/title</a:t>
            </a:r>
          </a:p>
          <a:p>
            <a:pPr algn="l">
              <a:buFont typeface="Arial" panose="020B0604020202020204" pitchFamily="34" charset="0"/>
              <a:buChar char="•"/>
            </a:pPr>
            <a:r>
              <a:rPr lang="en-US" altLang="zh-CN" b="0" i="0" dirty="0">
                <a:solidFill>
                  <a:schemeClr val="tx1"/>
                </a:solidFill>
                <a:effectLst/>
                <a:latin typeface="Söhne"/>
              </a:rPr>
              <a:t>This expression selects the title of the first book child of the root bookstore element.</a:t>
            </a:r>
          </a:p>
          <a:p>
            <a:endParaRPr lang="zh-CN" altLang="en-US" dirty="0"/>
          </a:p>
        </p:txBody>
      </p:sp>
    </p:spTree>
    <p:extLst>
      <p:ext uri="{BB962C8B-B14F-4D97-AF65-F5344CB8AC3E}">
        <p14:creationId xmlns:p14="http://schemas.microsoft.com/office/powerpoint/2010/main" val="9084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0883-E5C3-6153-3A6C-C7FB731DFA86}"/>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E55ABA29-8A59-1764-33B1-2B977B24F390}"/>
              </a:ext>
            </a:extLst>
          </p:cNvPr>
          <p:cNvSpPr>
            <a:spLocks noGrp="1"/>
          </p:cNvSpPr>
          <p:nvPr>
            <p:ph idx="1"/>
          </p:nvPr>
        </p:nvSpPr>
        <p:spPr/>
        <p:txBody>
          <a:bodyPr>
            <a:normAutofit fontScale="85000" lnSpcReduction="20000"/>
          </a:bodyPr>
          <a:lstStyle/>
          <a:p>
            <a:pPr algn="l"/>
            <a:r>
              <a:rPr lang="en-US" altLang="zh-CN" b="1" i="0" dirty="0">
                <a:solidFill>
                  <a:schemeClr val="tx1"/>
                </a:solidFill>
                <a:effectLst/>
                <a:latin typeface="Söhne"/>
              </a:rPr>
              <a:t>2. Relative XPath:</a:t>
            </a:r>
          </a:p>
          <a:p>
            <a:pPr algn="l">
              <a:buFont typeface="Arial" panose="020B0604020202020204" pitchFamily="34" charset="0"/>
              <a:buChar char="•"/>
            </a:pPr>
            <a:r>
              <a:rPr lang="en-US" altLang="zh-CN" b="1" i="0" dirty="0">
                <a:solidFill>
                  <a:schemeClr val="tx1"/>
                </a:solidFill>
                <a:effectLst/>
                <a:latin typeface="Söhne"/>
              </a:rPr>
              <a:t>Starts from Anywhere</a:t>
            </a:r>
            <a:r>
              <a:rPr lang="en-US" altLang="zh-CN" b="0" i="0" dirty="0">
                <a:solidFill>
                  <a:schemeClr val="tx1"/>
                </a:solidFill>
                <a:effectLst/>
                <a:latin typeface="Söhne"/>
              </a:rPr>
              <a:t>: Relative XPath can start the selection from any node, not necessarily from the root, and is often used to select elements based on some attribute value or content.</a:t>
            </a:r>
          </a:p>
          <a:p>
            <a:pPr algn="l">
              <a:buFont typeface="Arial" panose="020B0604020202020204" pitchFamily="34" charset="0"/>
              <a:buChar char="•"/>
            </a:pPr>
            <a:r>
              <a:rPr lang="en-US" altLang="zh-CN" b="1" i="0" dirty="0">
                <a:solidFill>
                  <a:schemeClr val="tx1"/>
                </a:solidFill>
                <a:effectLst/>
                <a:latin typeface="Söhne"/>
              </a:rPr>
              <a:t>Flexible</a:t>
            </a:r>
            <a:r>
              <a:rPr lang="en-US" altLang="zh-CN" b="0" i="0" dirty="0">
                <a:solidFill>
                  <a:schemeClr val="tx1"/>
                </a:solidFill>
                <a:effectLst/>
                <a:latin typeface="Söhne"/>
              </a:rPr>
              <a:t>: Relative XPath is more flexible and adaptable to changes in the XML tree structure since it doesn’t rely on the complete path from the root.</a:t>
            </a:r>
          </a:p>
          <a:p>
            <a:pPr algn="l">
              <a:buFont typeface="Arial" panose="020B0604020202020204" pitchFamily="34" charset="0"/>
              <a:buChar char="•"/>
            </a:pPr>
            <a:r>
              <a:rPr lang="en-US" altLang="zh-CN" b="1" i="0" dirty="0">
                <a:solidFill>
                  <a:schemeClr val="tx1"/>
                </a:solidFill>
                <a:effectLst/>
                <a:latin typeface="Söhne"/>
              </a:rPr>
              <a:t>Shorter</a:t>
            </a:r>
            <a:r>
              <a:rPr lang="en-US" altLang="zh-CN" b="0" i="0" dirty="0">
                <a:solidFill>
                  <a:schemeClr val="tx1"/>
                </a:solidFill>
                <a:effectLst/>
                <a:latin typeface="Söhne"/>
              </a:rPr>
              <a:t>: Relative XPath expressions can be shorter and more concise, especially when utilizing attributes or content to locate an element.</a:t>
            </a:r>
          </a:p>
          <a:p>
            <a:pPr algn="l">
              <a:buFont typeface="Arial" panose="020B0604020202020204" pitchFamily="34" charset="0"/>
              <a:buChar char="•"/>
            </a:pPr>
            <a:r>
              <a:rPr lang="en-US" altLang="zh-CN" b="1" i="0" dirty="0">
                <a:solidFill>
                  <a:schemeClr val="tx1"/>
                </a:solidFill>
                <a:effectLst/>
                <a:latin typeface="Söhne"/>
              </a:rPr>
              <a:t>Example</a:t>
            </a:r>
            <a:r>
              <a:rPr lang="en-US" altLang="zh-CN" b="0" i="0" dirty="0">
                <a:solidFill>
                  <a:schemeClr val="tx1"/>
                </a:solidFill>
                <a:effectLst/>
                <a:latin typeface="Söhne"/>
              </a:rPr>
              <a:t>: Using the same bookstore example, a relative XPath expression might look like this:</a:t>
            </a:r>
          </a:p>
          <a:p>
            <a:pPr algn="l">
              <a:buFont typeface="Arial" panose="020B0604020202020204" pitchFamily="34" charset="0"/>
              <a:buChar char="•"/>
            </a:pPr>
            <a:r>
              <a:rPr lang="en-US" altLang="zh-CN" b="0" i="0" dirty="0">
                <a:solidFill>
                  <a:schemeClr val="tx1"/>
                </a:solidFill>
                <a:effectLst/>
                <a:latin typeface="Söhne"/>
              </a:rPr>
              <a:t>//book[@id='1001']/title</a:t>
            </a:r>
          </a:p>
          <a:p>
            <a:pPr algn="l">
              <a:buFont typeface="Arial" panose="020B0604020202020204" pitchFamily="34" charset="0"/>
              <a:buChar char="•"/>
            </a:pPr>
            <a:r>
              <a:rPr lang="en-US" altLang="zh-CN" b="0" i="0" dirty="0">
                <a:solidFill>
                  <a:schemeClr val="tx1"/>
                </a:solidFill>
                <a:effectLst/>
                <a:latin typeface="Söhne"/>
              </a:rPr>
              <a:t>This expression selects the title of a book element anywhere in the document that has an attribute id with the value '1001'.</a:t>
            </a:r>
          </a:p>
        </p:txBody>
      </p:sp>
    </p:spTree>
    <p:extLst>
      <p:ext uri="{BB962C8B-B14F-4D97-AF65-F5344CB8AC3E}">
        <p14:creationId xmlns:p14="http://schemas.microsoft.com/office/powerpoint/2010/main" val="85692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0883-E5C3-6153-3A6C-C7FB731DFA86}"/>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E55ABA29-8A59-1764-33B1-2B977B24F390}"/>
              </a:ext>
            </a:extLst>
          </p:cNvPr>
          <p:cNvSpPr>
            <a:spLocks noGrp="1"/>
          </p:cNvSpPr>
          <p:nvPr>
            <p:ph idx="1"/>
          </p:nvPr>
        </p:nvSpPr>
        <p:spPr/>
        <p:txBody>
          <a:bodyPr>
            <a:normAutofit fontScale="85000" lnSpcReduction="10000"/>
          </a:bodyPr>
          <a:lstStyle/>
          <a:p>
            <a:pPr algn="l"/>
            <a:r>
              <a:rPr lang="en-US" altLang="zh-CN" b="1" i="0" dirty="0">
                <a:solidFill>
                  <a:schemeClr val="tx1"/>
                </a:solidFill>
                <a:effectLst/>
                <a:latin typeface="Söhne"/>
              </a:rPr>
              <a:t>Comparison:</a:t>
            </a:r>
          </a:p>
          <a:p>
            <a:pPr algn="l">
              <a:buFont typeface="Arial" panose="020B0604020202020204" pitchFamily="34" charset="0"/>
              <a:buChar char="•"/>
            </a:pPr>
            <a:r>
              <a:rPr lang="en-US" altLang="zh-CN" b="1" i="0" dirty="0">
                <a:solidFill>
                  <a:schemeClr val="tx1"/>
                </a:solidFill>
                <a:effectLst/>
                <a:latin typeface="Söhne"/>
              </a:rPr>
              <a:t>Stability</a:t>
            </a:r>
            <a:r>
              <a:rPr lang="en-US" altLang="zh-CN" b="0" i="0" dirty="0">
                <a:solidFill>
                  <a:schemeClr val="tx1"/>
                </a:solidFill>
                <a:effectLst/>
                <a:latin typeface="Söhne"/>
              </a:rPr>
              <a:t>: Absolute XPath is stable when the XML structure is guaranteed not to change, while Relative XPath is often preferred when the structure may change, or when developing automated tests for web pages where the complete structure from the root might be unnecessarily verbose or prone to changes.</a:t>
            </a:r>
          </a:p>
          <a:p>
            <a:pPr algn="l">
              <a:buFont typeface="Arial" panose="020B0604020202020204" pitchFamily="34" charset="0"/>
              <a:buChar char="•"/>
            </a:pPr>
            <a:r>
              <a:rPr lang="en-US" altLang="zh-CN" b="1" i="0" dirty="0">
                <a:solidFill>
                  <a:schemeClr val="tx1"/>
                </a:solidFill>
                <a:effectLst/>
                <a:latin typeface="Söhne"/>
              </a:rPr>
              <a:t>Use Case</a:t>
            </a:r>
            <a:r>
              <a:rPr lang="en-US" altLang="zh-CN" b="0" i="0" dirty="0">
                <a:solidFill>
                  <a:schemeClr val="tx1"/>
                </a:solidFill>
                <a:effectLst/>
                <a:latin typeface="Söhne"/>
              </a:rPr>
              <a:t>: Absolute XPath is useful when the exact structure of the XML is known and stable, while Relative XPath is useful for dynamic XML structures or when working with larger documents where a shorter and more flexible path expression is desired.</a:t>
            </a:r>
          </a:p>
          <a:p>
            <a:pPr algn="l">
              <a:buFont typeface="Arial" panose="020B0604020202020204" pitchFamily="34" charset="0"/>
              <a:buChar char="•"/>
            </a:pPr>
            <a:r>
              <a:rPr lang="en-US" altLang="zh-CN" b="1" i="0" dirty="0">
                <a:solidFill>
                  <a:schemeClr val="tx1"/>
                </a:solidFill>
                <a:effectLst/>
                <a:latin typeface="Söhne"/>
              </a:rPr>
              <a:t>Length and Complexity</a:t>
            </a:r>
            <a:r>
              <a:rPr lang="en-US" altLang="zh-CN" b="0" i="0" dirty="0">
                <a:solidFill>
                  <a:schemeClr val="tx1"/>
                </a:solidFill>
                <a:effectLst/>
                <a:latin typeface="Söhne"/>
              </a:rPr>
              <a:t>: Absolute XPath tends to be longer and specifies the path from the root, while Relative XPath can be shorter and potentially more complex, utilizing various functions and predicates to locate nodes based on attributes, position, or content.</a:t>
            </a:r>
          </a:p>
          <a:p>
            <a:pPr algn="l">
              <a:buFont typeface="Arial" panose="020B0604020202020204" pitchFamily="34" charset="0"/>
              <a:buChar char="•"/>
            </a:pPr>
            <a:r>
              <a:rPr lang="en-US" altLang="zh-CN" b="0" i="0" dirty="0">
                <a:solidFill>
                  <a:schemeClr val="tx1"/>
                </a:solidFill>
                <a:effectLst/>
                <a:latin typeface="Söhne"/>
              </a:rPr>
              <a:t>In practice, the choice between absolute and relative XPath will depend on the specific use case, the stability of the XML structure, and the need for flexibility and adaptability in the XPath expressions.</a:t>
            </a:r>
          </a:p>
        </p:txBody>
      </p:sp>
    </p:spTree>
    <p:extLst>
      <p:ext uri="{BB962C8B-B14F-4D97-AF65-F5344CB8AC3E}">
        <p14:creationId xmlns:p14="http://schemas.microsoft.com/office/powerpoint/2010/main" val="235521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254FB-5A76-3125-E005-F1BA1B07D3E5}"/>
              </a:ext>
            </a:extLst>
          </p:cNvPr>
          <p:cNvSpPr>
            <a:spLocks noGrp="1"/>
          </p:cNvSpPr>
          <p:nvPr>
            <p:ph type="title"/>
          </p:nvPr>
        </p:nvSpPr>
        <p:spPr/>
        <p:txBody>
          <a:bodyPr/>
          <a:lstStyle/>
          <a:p>
            <a:r>
              <a:rPr lang="en-US" altLang="zh-CN" dirty="0"/>
              <a:t>XQuery and</a:t>
            </a:r>
            <a:r>
              <a:rPr lang="zh-CN" altLang="en-US" dirty="0"/>
              <a:t> </a:t>
            </a:r>
            <a:r>
              <a:rPr lang="en-US" altLang="zh-CN" dirty="0"/>
              <a:t>XSLT</a:t>
            </a:r>
            <a:endParaRPr lang="zh-CN" altLang="en-US" dirty="0"/>
          </a:p>
        </p:txBody>
      </p:sp>
      <p:pic>
        <p:nvPicPr>
          <p:cNvPr id="1026" name="Picture 2">
            <a:extLst>
              <a:ext uri="{FF2B5EF4-FFF2-40B4-BE49-F238E27FC236}">
                <a16:creationId xmlns:a16="http://schemas.microsoft.com/office/drawing/2014/main" id="{EE7FDF43-E9FD-9396-1527-A5949531C0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4002" y="2666999"/>
            <a:ext cx="2743517" cy="274351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9BF7D34-0212-2388-3805-2DA1D81D276B}"/>
              </a:ext>
            </a:extLst>
          </p:cNvPr>
          <p:cNvSpPr txBox="1"/>
          <p:nvPr/>
        </p:nvSpPr>
        <p:spPr>
          <a:xfrm>
            <a:off x="4856483" y="2744877"/>
            <a:ext cx="6096000" cy="2862322"/>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000000"/>
                </a:solidFill>
                <a:effectLst/>
                <a:highlight>
                  <a:srgbClr val="FFFFFF"/>
                </a:highlight>
                <a:latin typeface="Times New Roman" panose="02020603050405020304" pitchFamily="18" charset="0"/>
                <a:cs typeface="Times New Roman" panose="02020603050405020304" pitchFamily="18" charset="0"/>
              </a:rPr>
              <a:t>XQuery: A language designed to query XML data.</a:t>
            </a:r>
          </a:p>
          <a:p>
            <a:pPr algn="l">
              <a:buFont typeface="Arial" panose="020B0604020202020204" pitchFamily="34" charset="0"/>
              <a:buChar char="•"/>
            </a:pPr>
            <a:r>
              <a:rPr lang="en-US" altLang="zh-CN" b="0" i="0" dirty="0">
                <a:solidFill>
                  <a:srgbClr val="000000"/>
                </a:solidFill>
                <a:effectLst/>
                <a:highlight>
                  <a:srgbClr val="FFFFFF"/>
                </a:highlight>
                <a:latin typeface="Times New Roman" panose="02020603050405020304" pitchFamily="18" charset="0"/>
                <a:cs typeface="Times New Roman" panose="02020603050405020304" pitchFamily="18" charset="0"/>
              </a:rPr>
              <a:t>XPointer: A system for addressing components of XML documents.</a:t>
            </a:r>
          </a:p>
          <a:p>
            <a:pPr algn="l">
              <a:buFont typeface="Arial" panose="020B0604020202020204" pitchFamily="34" charset="0"/>
              <a:buChar char="•"/>
            </a:pPr>
            <a:r>
              <a:rPr lang="en-US" altLang="zh-CN" b="0" i="0" dirty="0" err="1">
                <a:solidFill>
                  <a:srgbClr val="000000"/>
                </a:solidFill>
                <a:effectLst/>
                <a:highlight>
                  <a:srgbClr val="FFFFFF"/>
                </a:highlight>
                <a:latin typeface="Times New Roman" panose="02020603050405020304" pitchFamily="18" charset="0"/>
                <a:cs typeface="Times New Roman" panose="02020603050405020304" pitchFamily="18" charset="0"/>
              </a:rPr>
              <a:t>XLink</a:t>
            </a:r>
            <a:r>
              <a:rPr lang="en-US" altLang="zh-CN" b="0" i="0" dirty="0">
                <a:solidFill>
                  <a:srgbClr val="000000"/>
                </a:solidFill>
                <a:effectLst/>
                <a:highlight>
                  <a:srgbClr val="FFFFFF"/>
                </a:highlight>
                <a:latin typeface="Times New Roman" panose="02020603050405020304" pitchFamily="18" charset="0"/>
                <a:cs typeface="Times New Roman" panose="02020603050405020304" pitchFamily="18" charset="0"/>
              </a:rPr>
              <a:t>: Defines a standard way to create hyperlinks within XML documents.</a:t>
            </a:r>
          </a:p>
          <a:p>
            <a:pPr algn="l">
              <a:buFont typeface="Arial" panose="020B0604020202020204" pitchFamily="34" charset="0"/>
              <a:buChar char="•"/>
            </a:pPr>
            <a:r>
              <a:rPr lang="en-US" altLang="zh-CN" b="0" i="0" dirty="0">
                <a:solidFill>
                  <a:srgbClr val="000000"/>
                </a:solidFill>
                <a:effectLst/>
                <a:highlight>
                  <a:srgbClr val="FFFFFF"/>
                </a:highlight>
                <a:latin typeface="Times New Roman" panose="02020603050405020304" pitchFamily="18" charset="0"/>
                <a:cs typeface="Times New Roman" panose="02020603050405020304" pitchFamily="18" charset="0"/>
              </a:rPr>
              <a:t>XPath: A language for navigating through elements and attributes in an XML document.</a:t>
            </a:r>
          </a:p>
          <a:p>
            <a:pPr algn="l">
              <a:buFont typeface="Arial" panose="020B0604020202020204" pitchFamily="34" charset="0"/>
              <a:buChar char="•"/>
            </a:pPr>
            <a:r>
              <a:rPr lang="en-US" altLang="zh-CN" b="0" i="0" dirty="0">
                <a:solidFill>
                  <a:srgbClr val="000000"/>
                </a:solidFill>
                <a:effectLst/>
                <a:highlight>
                  <a:srgbClr val="FFFFFF"/>
                </a:highlight>
                <a:latin typeface="Times New Roman" panose="02020603050405020304" pitchFamily="18" charset="0"/>
                <a:cs typeface="Times New Roman" panose="02020603050405020304" pitchFamily="18" charset="0"/>
              </a:rPr>
              <a:t>XSLT: Stands for Extensible Stylesheet Language Transformations, a language for transforming XML documents into other XML documents.</a:t>
            </a:r>
          </a:p>
        </p:txBody>
      </p:sp>
    </p:spTree>
    <p:extLst>
      <p:ext uri="{BB962C8B-B14F-4D97-AF65-F5344CB8AC3E}">
        <p14:creationId xmlns:p14="http://schemas.microsoft.com/office/powerpoint/2010/main" val="381998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3F32D-059A-7132-83C2-F4F66A725CDC}"/>
              </a:ext>
            </a:extLst>
          </p:cNvPr>
          <p:cNvSpPr>
            <a:spLocks noGrp="1"/>
          </p:cNvSpPr>
          <p:nvPr>
            <p:ph type="title"/>
          </p:nvPr>
        </p:nvSpPr>
        <p:spPr/>
        <p:txBody>
          <a:bodyPr/>
          <a:lstStyle/>
          <a:p>
            <a:r>
              <a:rPr lang="en-US" altLang="zh-CN" dirty="0"/>
              <a:t>XQuery</a:t>
            </a:r>
            <a:endParaRPr lang="zh-CN" altLang="en-US" dirty="0"/>
          </a:p>
        </p:txBody>
      </p:sp>
      <p:sp>
        <p:nvSpPr>
          <p:cNvPr id="3" name="内容占位符 2">
            <a:extLst>
              <a:ext uri="{FF2B5EF4-FFF2-40B4-BE49-F238E27FC236}">
                <a16:creationId xmlns:a16="http://schemas.microsoft.com/office/drawing/2014/main" id="{E3FE3667-296A-BEB8-D89A-7B648321F412}"/>
              </a:ext>
            </a:extLst>
          </p:cNvPr>
          <p:cNvSpPr>
            <a:spLocks noGrp="1"/>
          </p:cNvSpPr>
          <p:nvPr>
            <p:ph idx="1"/>
          </p:nvPr>
        </p:nvSpPr>
        <p:spPr/>
        <p:txBody>
          <a:bodyPr>
            <a:normAutofit fontScale="92500" lnSpcReduction="20000"/>
          </a:bodyPr>
          <a:lstStyle/>
          <a:p>
            <a:pPr marL="0" indent="0">
              <a:buNone/>
            </a:pPr>
            <a:r>
              <a:rPr lang="en-US" altLang="zh-CN" b="0" i="0" dirty="0">
                <a:solidFill>
                  <a:srgbClr val="000000"/>
                </a:solidFill>
                <a:effectLst/>
                <a:highlight>
                  <a:srgbClr val="FFFFFF"/>
                </a:highlight>
                <a:latin typeface="Consolas" panose="020B0609020204030204" pitchFamily="49" charset="0"/>
              </a:rPr>
              <a:t>for $x in doc("books.xml")/bookstore/book</a:t>
            </a:r>
            <a:br>
              <a:rPr lang="en-US" altLang="zh-CN" dirty="0"/>
            </a:br>
            <a:r>
              <a:rPr lang="en-US" altLang="zh-CN" b="0" i="0" dirty="0">
                <a:solidFill>
                  <a:srgbClr val="000000"/>
                </a:solidFill>
                <a:effectLst/>
                <a:highlight>
                  <a:srgbClr val="FFFFFF"/>
                </a:highlight>
                <a:latin typeface="Consolas" panose="020B0609020204030204" pitchFamily="49" charset="0"/>
              </a:rPr>
              <a:t>where $x/price&gt;30</a:t>
            </a:r>
            <a:br>
              <a:rPr lang="en-US" altLang="zh-CN" dirty="0"/>
            </a:br>
            <a:r>
              <a:rPr lang="en-US" altLang="zh-CN" b="0" i="0" dirty="0">
                <a:solidFill>
                  <a:srgbClr val="000000"/>
                </a:solidFill>
                <a:effectLst/>
                <a:highlight>
                  <a:srgbClr val="FFFFFF"/>
                </a:highlight>
                <a:latin typeface="Consolas" panose="020B0609020204030204" pitchFamily="49" charset="0"/>
              </a:rPr>
              <a:t>order by $x/title</a:t>
            </a:r>
            <a:br>
              <a:rPr lang="en-US" altLang="zh-CN" dirty="0"/>
            </a:br>
            <a:r>
              <a:rPr lang="en-US" altLang="zh-CN" b="0" i="0" dirty="0">
                <a:solidFill>
                  <a:srgbClr val="000000"/>
                </a:solidFill>
                <a:effectLst/>
                <a:highlight>
                  <a:srgbClr val="FFFFFF"/>
                </a:highlight>
                <a:latin typeface="Consolas" panose="020B0609020204030204" pitchFamily="49" charset="0"/>
              </a:rPr>
              <a:t>return $x/title</a:t>
            </a:r>
          </a:p>
          <a:p>
            <a:pPr algn="l"/>
            <a:r>
              <a:rPr lang="en-US" altLang="zh-CN" b="0" i="0" dirty="0">
                <a:solidFill>
                  <a:srgbClr val="000000"/>
                </a:solidFill>
                <a:effectLst/>
                <a:highlight>
                  <a:srgbClr val="FFFFFF"/>
                </a:highlight>
                <a:latin typeface="Verdana" panose="020B0604030504040204" pitchFamily="34" charset="0"/>
              </a:rPr>
              <a:t>The </a:t>
            </a:r>
            <a:r>
              <a:rPr lang="en-US" altLang="zh-CN" b="1" i="0" dirty="0">
                <a:solidFill>
                  <a:srgbClr val="000000"/>
                </a:solidFill>
                <a:effectLst/>
                <a:highlight>
                  <a:srgbClr val="FFFFFF"/>
                </a:highlight>
                <a:latin typeface="Verdana" panose="020B0604030504040204" pitchFamily="34" charset="0"/>
              </a:rPr>
              <a:t>for</a:t>
            </a:r>
            <a:r>
              <a:rPr lang="en-US" altLang="zh-CN" b="0" i="0" dirty="0">
                <a:solidFill>
                  <a:srgbClr val="000000"/>
                </a:solidFill>
                <a:effectLst/>
                <a:highlight>
                  <a:srgbClr val="FFFFFF"/>
                </a:highlight>
                <a:latin typeface="Verdana" panose="020B0604030504040204" pitchFamily="34" charset="0"/>
              </a:rPr>
              <a:t> clause selects all book elements under the bookstore element into a variable called $x.</a:t>
            </a:r>
          </a:p>
          <a:p>
            <a:pPr algn="l"/>
            <a:r>
              <a:rPr lang="en-US" altLang="zh-CN" b="0" i="0" dirty="0">
                <a:solidFill>
                  <a:srgbClr val="000000"/>
                </a:solidFill>
                <a:effectLst/>
                <a:highlight>
                  <a:srgbClr val="FFFFFF"/>
                </a:highlight>
                <a:latin typeface="Verdana" panose="020B0604030504040204" pitchFamily="34" charset="0"/>
              </a:rPr>
              <a:t>The </a:t>
            </a:r>
            <a:r>
              <a:rPr lang="en-US" altLang="zh-CN" b="1" i="0" dirty="0">
                <a:solidFill>
                  <a:srgbClr val="000000"/>
                </a:solidFill>
                <a:effectLst/>
                <a:highlight>
                  <a:srgbClr val="FFFFFF"/>
                </a:highlight>
                <a:latin typeface="Verdana" panose="020B0604030504040204" pitchFamily="34" charset="0"/>
              </a:rPr>
              <a:t>where</a:t>
            </a:r>
            <a:r>
              <a:rPr lang="en-US" altLang="zh-CN" b="0" i="0" dirty="0">
                <a:solidFill>
                  <a:srgbClr val="000000"/>
                </a:solidFill>
                <a:effectLst/>
                <a:highlight>
                  <a:srgbClr val="FFFFFF"/>
                </a:highlight>
                <a:latin typeface="Verdana" panose="020B0604030504040204" pitchFamily="34" charset="0"/>
              </a:rPr>
              <a:t> clause selects only book elements with a price element with a value greater than 30.</a:t>
            </a:r>
          </a:p>
          <a:p>
            <a:pPr algn="l"/>
            <a:r>
              <a:rPr lang="en-US" altLang="zh-CN" b="0" i="0" dirty="0">
                <a:solidFill>
                  <a:srgbClr val="000000"/>
                </a:solidFill>
                <a:effectLst/>
                <a:highlight>
                  <a:srgbClr val="FFFFFF"/>
                </a:highlight>
                <a:latin typeface="Verdana" panose="020B0604030504040204" pitchFamily="34" charset="0"/>
              </a:rPr>
              <a:t>The </a:t>
            </a:r>
            <a:r>
              <a:rPr lang="en-US" altLang="zh-CN" b="1" i="0" dirty="0">
                <a:solidFill>
                  <a:srgbClr val="000000"/>
                </a:solidFill>
                <a:effectLst/>
                <a:highlight>
                  <a:srgbClr val="FFFFFF"/>
                </a:highlight>
                <a:latin typeface="Verdana" panose="020B0604030504040204" pitchFamily="34" charset="0"/>
              </a:rPr>
              <a:t>order by</a:t>
            </a:r>
            <a:r>
              <a:rPr lang="en-US" altLang="zh-CN" b="0" i="0" dirty="0">
                <a:solidFill>
                  <a:srgbClr val="000000"/>
                </a:solidFill>
                <a:effectLst/>
                <a:highlight>
                  <a:srgbClr val="FFFFFF"/>
                </a:highlight>
                <a:latin typeface="Verdana" panose="020B0604030504040204" pitchFamily="34" charset="0"/>
              </a:rPr>
              <a:t> clause defines the sort-order. Will be sort by the title element.</a:t>
            </a:r>
          </a:p>
          <a:p>
            <a:pPr algn="l"/>
            <a:r>
              <a:rPr lang="en-US" altLang="zh-CN" b="0" i="0" dirty="0">
                <a:solidFill>
                  <a:srgbClr val="000000"/>
                </a:solidFill>
                <a:effectLst/>
                <a:highlight>
                  <a:srgbClr val="FFFFFF"/>
                </a:highlight>
                <a:latin typeface="Verdana" panose="020B0604030504040204" pitchFamily="34" charset="0"/>
              </a:rPr>
              <a:t>The </a:t>
            </a:r>
            <a:r>
              <a:rPr lang="en-US" altLang="zh-CN" b="1" i="0" dirty="0">
                <a:solidFill>
                  <a:srgbClr val="000000"/>
                </a:solidFill>
                <a:effectLst/>
                <a:highlight>
                  <a:srgbClr val="FFFFFF"/>
                </a:highlight>
                <a:latin typeface="Verdana" panose="020B0604030504040204" pitchFamily="34" charset="0"/>
              </a:rPr>
              <a:t>return</a:t>
            </a:r>
            <a:r>
              <a:rPr lang="en-US" altLang="zh-CN" b="0" i="0" dirty="0">
                <a:solidFill>
                  <a:srgbClr val="000000"/>
                </a:solidFill>
                <a:effectLst/>
                <a:highlight>
                  <a:srgbClr val="FFFFFF"/>
                </a:highlight>
                <a:latin typeface="Verdana" panose="020B0604030504040204" pitchFamily="34" charset="0"/>
              </a:rPr>
              <a:t> clause specifies what should be returned. Here it returns the title elements.</a:t>
            </a:r>
          </a:p>
          <a:p>
            <a:endParaRPr lang="en-US" altLang="zh-CN" dirty="0">
              <a:solidFill>
                <a:srgbClr val="000000"/>
              </a:solidFill>
              <a:highlight>
                <a:srgbClr val="FFFFFF"/>
              </a:highlight>
              <a:latin typeface="Consolas" panose="020B0609020204030204" pitchFamily="49" charset="0"/>
            </a:endParaRPr>
          </a:p>
          <a:p>
            <a:endParaRPr lang="zh-CN" altLang="en-US" dirty="0"/>
          </a:p>
        </p:txBody>
      </p:sp>
    </p:spTree>
    <p:extLst>
      <p:ext uri="{BB962C8B-B14F-4D97-AF65-F5344CB8AC3E}">
        <p14:creationId xmlns:p14="http://schemas.microsoft.com/office/powerpoint/2010/main" val="222356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lstStyle/>
          <a:p>
            <a:r>
              <a:rPr lang="en-US" altLang="zh-CN" dirty="0">
                <a:solidFill>
                  <a:schemeClr val="tx1"/>
                </a:solidFill>
              </a:rPr>
              <a:t>What are the two structures JSON is built on? Explain these two structures.</a:t>
            </a:r>
          </a:p>
          <a:p>
            <a:endParaRPr lang="en-US" altLang="zh-CN" dirty="0">
              <a:solidFill>
                <a:schemeClr val="tx1"/>
              </a:solidFill>
            </a:endParaRPr>
          </a:p>
          <a:p>
            <a:br>
              <a:rPr lang="en-US" altLang="zh-CN" dirty="0">
                <a:solidFill>
                  <a:schemeClr val="tx1"/>
                </a:solidFill>
              </a:rPr>
            </a:br>
            <a:r>
              <a:rPr lang="en-US" altLang="zh-CN" b="0" i="0" dirty="0">
                <a:solidFill>
                  <a:schemeClr val="tx1"/>
                </a:solidFill>
                <a:effectLst/>
                <a:latin typeface="Söhne"/>
              </a:rPr>
              <a:t>JSON (JavaScript Object Notation) is a lightweight data-interchange format that is easy for humans to read and write and easy for machines to parse and generate. JSON is built on two primary structures:</a:t>
            </a:r>
            <a:endParaRPr lang="zh-CN" altLang="en-US" dirty="0">
              <a:solidFill>
                <a:schemeClr val="tx1"/>
              </a:solidFill>
            </a:endParaRPr>
          </a:p>
        </p:txBody>
      </p:sp>
    </p:spTree>
    <p:extLst>
      <p:ext uri="{BB962C8B-B14F-4D97-AF65-F5344CB8AC3E}">
        <p14:creationId xmlns:p14="http://schemas.microsoft.com/office/powerpoint/2010/main" val="53368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lstStyle/>
          <a:p>
            <a:r>
              <a:rPr lang="en-US" altLang="zh-CN" dirty="0">
                <a:solidFill>
                  <a:schemeClr val="tx1"/>
                </a:solidFill>
              </a:rPr>
              <a:t>What are the two structures JSON is built on? Explain these two structures.</a:t>
            </a:r>
          </a:p>
          <a:p>
            <a:endParaRPr lang="en-US" altLang="zh-CN" dirty="0">
              <a:solidFill>
                <a:schemeClr val="tx1"/>
              </a:solidFill>
            </a:endParaRPr>
          </a:p>
          <a:p>
            <a:br>
              <a:rPr lang="en-US" altLang="zh-CN" dirty="0">
                <a:solidFill>
                  <a:schemeClr val="tx1"/>
                </a:solidFill>
              </a:rPr>
            </a:br>
            <a:endParaRPr lang="zh-CN" altLang="en-US" dirty="0">
              <a:solidFill>
                <a:schemeClr val="tx1"/>
              </a:solidFill>
            </a:endParaRPr>
          </a:p>
        </p:txBody>
      </p:sp>
      <p:pic>
        <p:nvPicPr>
          <p:cNvPr id="16386" name="Picture 2">
            <a:extLst>
              <a:ext uri="{FF2B5EF4-FFF2-40B4-BE49-F238E27FC236}">
                <a16:creationId xmlns:a16="http://schemas.microsoft.com/office/drawing/2014/main" id="{2264CA00-D68A-927F-288B-03A054F4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883" y="2468343"/>
            <a:ext cx="8084234" cy="377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3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lstStyle/>
          <a:p>
            <a:r>
              <a:rPr lang="en-US" altLang="zh-CN" dirty="0">
                <a:solidFill>
                  <a:schemeClr val="tx1"/>
                </a:solidFill>
              </a:rPr>
              <a:t>What are the two structures JSON is built on? Explain these two structures.</a:t>
            </a:r>
          </a:p>
          <a:p>
            <a:endParaRPr lang="en-US" altLang="zh-CN" dirty="0">
              <a:solidFill>
                <a:schemeClr val="tx1"/>
              </a:solidFill>
            </a:endParaRPr>
          </a:p>
          <a:p>
            <a:br>
              <a:rPr lang="en-US" altLang="zh-CN" dirty="0">
                <a:solidFill>
                  <a:schemeClr val="tx1"/>
                </a:solidFill>
              </a:rPr>
            </a:br>
            <a:endParaRPr lang="zh-CN" altLang="en-US" dirty="0">
              <a:solidFill>
                <a:schemeClr val="tx1"/>
              </a:solidFill>
            </a:endParaRPr>
          </a:p>
        </p:txBody>
      </p:sp>
      <p:pic>
        <p:nvPicPr>
          <p:cNvPr id="18434" name="Picture 2">
            <a:extLst>
              <a:ext uri="{FF2B5EF4-FFF2-40B4-BE49-F238E27FC236}">
                <a16:creationId xmlns:a16="http://schemas.microsoft.com/office/drawing/2014/main" id="{D18CDB09-86E0-6EF3-B2CB-1C1862536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951" y="3343490"/>
            <a:ext cx="9441058" cy="246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8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lstStyle/>
          <a:p>
            <a:r>
              <a:rPr lang="en-US" altLang="zh-CN" dirty="0">
                <a:solidFill>
                  <a:schemeClr val="tx1"/>
                </a:solidFill>
              </a:rPr>
              <a:t>What are the two structures JSON is built on? Explain these two structures.</a:t>
            </a:r>
          </a:p>
          <a:p>
            <a:endParaRPr lang="en-US" altLang="zh-CN" dirty="0">
              <a:solidFill>
                <a:schemeClr val="tx1"/>
              </a:solidFill>
            </a:endParaRPr>
          </a:p>
          <a:p>
            <a:br>
              <a:rPr lang="en-US" altLang="zh-CN" dirty="0">
                <a:solidFill>
                  <a:schemeClr val="tx1"/>
                </a:solidFill>
              </a:rPr>
            </a:br>
            <a:endParaRPr lang="zh-CN" altLang="en-US" dirty="0">
              <a:solidFill>
                <a:schemeClr val="tx1"/>
              </a:solidFill>
            </a:endParaRPr>
          </a:p>
        </p:txBody>
      </p:sp>
      <p:pic>
        <p:nvPicPr>
          <p:cNvPr id="19458" name="Picture 2">
            <a:extLst>
              <a:ext uri="{FF2B5EF4-FFF2-40B4-BE49-F238E27FC236}">
                <a16:creationId xmlns:a16="http://schemas.microsoft.com/office/drawing/2014/main" id="{88D213B0-B016-C8FD-DA86-B56EF9FCB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711" y="2588516"/>
            <a:ext cx="6062272" cy="426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29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normAutofit/>
          </a:bodyPr>
          <a:lstStyle/>
          <a:p>
            <a:pPr algn="l"/>
            <a:r>
              <a:rPr lang="en-US" altLang="zh-CN" b="1" i="0" dirty="0">
                <a:solidFill>
                  <a:schemeClr val="tx1"/>
                </a:solidFill>
                <a:effectLst/>
                <a:latin typeface="Söhne"/>
              </a:rPr>
              <a:t>1. Name/Value Pairs:</a:t>
            </a:r>
          </a:p>
          <a:p>
            <a:pPr algn="l">
              <a:buFont typeface="Arial" panose="020B0604020202020204" pitchFamily="34" charset="0"/>
              <a:buChar char="•"/>
            </a:pPr>
            <a:r>
              <a:rPr lang="en-US" altLang="zh-CN" b="1" i="0" dirty="0">
                <a:solidFill>
                  <a:schemeClr val="tx1"/>
                </a:solidFill>
                <a:effectLst/>
                <a:latin typeface="Söhne"/>
              </a:rPr>
              <a:t>Definition</a:t>
            </a:r>
            <a:r>
              <a:rPr lang="en-US" altLang="zh-CN" b="0" i="0" dirty="0">
                <a:solidFill>
                  <a:schemeClr val="tx1"/>
                </a:solidFill>
                <a:effectLst/>
                <a:latin typeface="Söhne"/>
              </a:rPr>
              <a:t>: A name/value pair consists of a field name (in double quotes), followed by a colon, followed by a value. The syntax is as follows:</a:t>
            </a:r>
          </a:p>
          <a:p>
            <a:pPr algn="l">
              <a:buFont typeface="Arial" panose="020B0604020202020204" pitchFamily="34" charset="0"/>
              <a:buChar char="•"/>
            </a:pPr>
            <a:r>
              <a:rPr lang="en-US" altLang="zh-CN" b="0" i="0" dirty="0">
                <a:solidFill>
                  <a:schemeClr val="tx1"/>
                </a:solidFill>
                <a:effectLst/>
                <a:latin typeface="Söhne"/>
              </a:rPr>
              <a:t>"name": value</a:t>
            </a:r>
          </a:p>
          <a:p>
            <a:pPr algn="l">
              <a:buFont typeface="Arial" panose="020B0604020202020204" pitchFamily="34" charset="0"/>
              <a:buChar char="•"/>
            </a:pPr>
            <a:r>
              <a:rPr lang="en-US" altLang="zh-CN" b="1" i="0" dirty="0">
                <a:solidFill>
                  <a:schemeClr val="tx1"/>
                </a:solidFill>
                <a:effectLst/>
                <a:latin typeface="Söhne"/>
              </a:rPr>
              <a:t>Name</a:t>
            </a:r>
            <a:r>
              <a:rPr lang="en-US" altLang="zh-CN" b="0" i="0" dirty="0">
                <a:solidFill>
                  <a:schemeClr val="tx1"/>
                </a:solidFill>
                <a:effectLst/>
                <a:latin typeface="Söhne"/>
              </a:rPr>
              <a:t>: The name is a string enclosed in double quotation marks.</a:t>
            </a:r>
          </a:p>
          <a:p>
            <a:pPr algn="l">
              <a:buFont typeface="Arial" panose="020B0604020202020204" pitchFamily="34" charset="0"/>
              <a:buChar char="•"/>
            </a:pPr>
            <a:r>
              <a:rPr lang="en-US" altLang="zh-CN" b="1" i="0" dirty="0">
                <a:solidFill>
                  <a:schemeClr val="tx1"/>
                </a:solidFill>
                <a:effectLst/>
                <a:latin typeface="Söhne"/>
              </a:rPr>
              <a:t>Value</a:t>
            </a:r>
            <a:r>
              <a:rPr lang="en-US" altLang="zh-CN" b="0" i="0" dirty="0">
                <a:solidFill>
                  <a:schemeClr val="tx1"/>
                </a:solidFill>
                <a:effectLst/>
                <a:latin typeface="Söhne"/>
              </a:rPr>
              <a:t>: The value can be a string, number, </a:t>
            </a:r>
            <a:r>
              <a:rPr lang="en-US" altLang="zh-CN" b="0" i="0" dirty="0" err="1">
                <a:solidFill>
                  <a:schemeClr val="tx1"/>
                </a:solidFill>
                <a:effectLst/>
                <a:latin typeface="Söhne"/>
              </a:rPr>
              <a:t>boolean</a:t>
            </a:r>
            <a:r>
              <a:rPr lang="en-US" altLang="zh-CN" b="0" i="0" dirty="0">
                <a:solidFill>
                  <a:schemeClr val="tx1"/>
                </a:solidFill>
                <a:effectLst/>
                <a:latin typeface="Söhne"/>
              </a:rPr>
              <a:t> expression, array, or object, and it can also be other JSON data types like null.</a:t>
            </a:r>
          </a:p>
          <a:p>
            <a:pPr algn="l">
              <a:buFont typeface="Arial" panose="020B0604020202020204" pitchFamily="34" charset="0"/>
              <a:buChar char="•"/>
            </a:pPr>
            <a:endParaRPr lang="en-US" altLang="zh-CN" b="0" i="0" dirty="0">
              <a:solidFill>
                <a:schemeClr val="tx1"/>
              </a:solidFill>
              <a:effectLst/>
              <a:latin typeface="Söhne"/>
            </a:endParaRPr>
          </a:p>
        </p:txBody>
      </p:sp>
    </p:spTree>
    <p:extLst>
      <p:ext uri="{BB962C8B-B14F-4D97-AF65-F5344CB8AC3E}">
        <p14:creationId xmlns:p14="http://schemas.microsoft.com/office/powerpoint/2010/main" val="394441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lstStyle/>
          <a:p>
            <a:r>
              <a:rPr lang="en-US" altLang="zh-CN" dirty="0"/>
              <a:t>How does XPath operate? Explain three aspects of each location step of a location path.</a:t>
            </a:r>
            <a:endParaRPr lang="zh-CN" altLang="en-US" dirty="0"/>
          </a:p>
        </p:txBody>
      </p:sp>
    </p:spTree>
    <p:extLst>
      <p:ext uri="{BB962C8B-B14F-4D97-AF65-F5344CB8AC3E}">
        <p14:creationId xmlns:p14="http://schemas.microsoft.com/office/powerpoint/2010/main" val="134664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6C87-117A-90E6-8FA5-BBA5A0381C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848784-8D42-6147-4E29-3D16C89C4668}"/>
              </a:ext>
            </a:extLst>
          </p:cNvPr>
          <p:cNvSpPr>
            <a:spLocks noGrp="1"/>
          </p:cNvSpPr>
          <p:nvPr>
            <p:ph idx="1"/>
          </p:nvPr>
        </p:nvSpPr>
        <p:spPr/>
        <p:txBody>
          <a:bodyPr/>
          <a:lstStyle/>
          <a:p>
            <a:pPr algn="l">
              <a:buFont typeface="Arial" panose="020B0604020202020204" pitchFamily="34" charset="0"/>
              <a:buChar char="•"/>
            </a:pPr>
            <a:r>
              <a:rPr lang="en-US" altLang="zh-CN" b="1" i="0" dirty="0">
                <a:solidFill>
                  <a:schemeClr val="tx1"/>
                </a:solidFill>
                <a:effectLst/>
                <a:latin typeface="Söhne"/>
              </a:rPr>
              <a:t>Example</a:t>
            </a:r>
            <a:r>
              <a:rPr lang="en-US" altLang="zh-CN" b="0" i="0" dirty="0">
                <a:solidFill>
                  <a:schemeClr val="tx1"/>
                </a:solidFill>
                <a:effectLst/>
                <a:latin typeface="Söhne"/>
              </a:rPr>
              <a:t>:</a:t>
            </a:r>
          </a:p>
          <a:p>
            <a:pPr algn="l">
              <a:buFont typeface="Arial" panose="020B0604020202020204" pitchFamily="34" charset="0"/>
              <a:buChar char="•"/>
            </a:pPr>
            <a:r>
              <a:rPr lang="en-US" altLang="zh-CN" b="0" i="0" dirty="0">
                <a:solidFill>
                  <a:schemeClr val="tx1"/>
                </a:solidFill>
                <a:effectLst/>
                <a:latin typeface="Söhne"/>
              </a:rPr>
              <a:t>{</a:t>
            </a:r>
          </a:p>
          <a:p>
            <a:pPr algn="l">
              <a:buFont typeface="Arial" panose="020B0604020202020204" pitchFamily="34" charset="0"/>
              <a:buChar char="•"/>
            </a:pPr>
            <a:r>
              <a:rPr lang="en-US" altLang="zh-CN" b="0" i="0" dirty="0">
                <a:solidFill>
                  <a:schemeClr val="tx1"/>
                </a:solidFill>
                <a:effectLst/>
                <a:latin typeface="Söhne"/>
              </a:rPr>
              <a:t>  "</a:t>
            </a:r>
            <a:r>
              <a:rPr lang="en-US" altLang="zh-CN" b="0" i="0" dirty="0" err="1">
                <a:solidFill>
                  <a:schemeClr val="tx1"/>
                </a:solidFill>
                <a:effectLst/>
                <a:latin typeface="Söhne"/>
              </a:rPr>
              <a:t>firstName</a:t>
            </a:r>
            <a:r>
              <a:rPr lang="en-US" altLang="zh-CN" b="0" i="0" dirty="0">
                <a:solidFill>
                  <a:schemeClr val="tx1"/>
                </a:solidFill>
                <a:effectLst/>
                <a:latin typeface="Söhne"/>
              </a:rPr>
              <a:t>": "John",</a:t>
            </a:r>
          </a:p>
          <a:p>
            <a:pPr algn="l">
              <a:buFont typeface="Arial" panose="020B0604020202020204" pitchFamily="34" charset="0"/>
              <a:buChar char="•"/>
            </a:pPr>
            <a:r>
              <a:rPr lang="en-US" altLang="zh-CN" b="0" i="0" dirty="0">
                <a:solidFill>
                  <a:schemeClr val="tx1"/>
                </a:solidFill>
                <a:effectLst/>
                <a:latin typeface="Söhne"/>
              </a:rPr>
              <a:t>  "age": 30,</a:t>
            </a:r>
          </a:p>
          <a:p>
            <a:pPr algn="l">
              <a:buFont typeface="Arial" panose="020B0604020202020204" pitchFamily="34" charset="0"/>
              <a:buChar char="•"/>
            </a:pPr>
            <a:r>
              <a:rPr lang="en-US" altLang="zh-CN" b="0" i="0" dirty="0">
                <a:solidFill>
                  <a:schemeClr val="tx1"/>
                </a:solidFill>
                <a:effectLst/>
                <a:latin typeface="Söhne"/>
              </a:rPr>
              <a:t>  "</a:t>
            </a:r>
            <a:r>
              <a:rPr lang="en-US" altLang="zh-CN" b="0" i="0" dirty="0" err="1">
                <a:solidFill>
                  <a:schemeClr val="tx1"/>
                </a:solidFill>
                <a:effectLst/>
                <a:latin typeface="Söhne"/>
              </a:rPr>
              <a:t>isStudent</a:t>
            </a:r>
            <a:r>
              <a:rPr lang="en-US" altLang="zh-CN" b="0" i="0" dirty="0">
                <a:solidFill>
                  <a:schemeClr val="tx1"/>
                </a:solidFill>
                <a:effectLst/>
                <a:latin typeface="Söhne"/>
              </a:rPr>
              <a:t>": false</a:t>
            </a:r>
          </a:p>
          <a:p>
            <a:pPr algn="l">
              <a:buFont typeface="Arial" panose="020B0604020202020204" pitchFamily="34" charset="0"/>
              <a:buChar char="•"/>
            </a:pPr>
            <a:r>
              <a:rPr lang="en-US" altLang="zh-CN" b="0" i="0" dirty="0">
                <a:solidFill>
                  <a:schemeClr val="tx1"/>
                </a:solidFill>
                <a:effectLst/>
                <a:latin typeface="Söhne"/>
              </a:rPr>
              <a:t>}</a:t>
            </a:r>
          </a:p>
          <a:p>
            <a:pPr algn="l">
              <a:buFont typeface="Arial" panose="020B0604020202020204" pitchFamily="34" charset="0"/>
              <a:buChar char="•"/>
            </a:pPr>
            <a:r>
              <a:rPr lang="en-US" altLang="zh-CN" b="1" i="0" dirty="0">
                <a:solidFill>
                  <a:schemeClr val="tx1"/>
                </a:solidFill>
                <a:effectLst/>
                <a:latin typeface="Söhne"/>
              </a:rPr>
              <a:t>Usage</a:t>
            </a:r>
            <a:r>
              <a:rPr lang="en-US" altLang="zh-CN" b="0" i="0" dirty="0">
                <a:solidFill>
                  <a:schemeClr val="tx1"/>
                </a:solidFill>
                <a:effectLst/>
                <a:latin typeface="Söhne"/>
              </a:rPr>
              <a:t>: Name/value pairs are used to create a simple key-value map. In the context of JSON, they are typically used to describe properties of an object.</a:t>
            </a:r>
            <a:endParaRPr lang="zh-CN" altLang="en-US" dirty="0"/>
          </a:p>
        </p:txBody>
      </p:sp>
    </p:spTree>
    <p:extLst>
      <p:ext uri="{BB962C8B-B14F-4D97-AF65-F5344CB8AC3E}">
        <p14:creationId xmlns:p14="http://schemas.microsoft.com/office/powerpoint/2010/main" val="318021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7682-B7D8-52AE-13BE-B270A653B604}"/>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537F315A-D9AC-61F2-1B03-50E18B29FAB6}"/>
              </a:ext>
            </a:extLst>
          </p:cNvPr>
          <p:cNvSpPr>
            <a:spLocks noGrp="1"/>
          </p:cNvSpPr>
          <p:nvPr>
            <p:ph idx="1"/>
          </p:nvPr>
        </p:nvSpPr>
        <p:spPr/>
        <p:txBody>
          <a:bodyPr>
            <a:normAutofit fontScale="85000" lnSpcReduction="20000"/>
          </a:bodyPr>
          <a:lstStyle/>
          <a:p>
            <a:r>
              <a:rPr lang="en-US" altLang="zh-CN" dirty="0">
                <a:solidFill>
                  <a:schemeClr val="tx1"/>
                </a:solidFill>
              </a:rPr>
              <a:t>2. Arrays:</a:t>
            </a:r>
          </a:p>
          <a:p>
            <a:r>
              <a:rPr lang="en-US" altLang="zh-CN" dirty="0">
                <a:solidFill>
                  <a:schemeClr val="tx1"/>
                </a:solidFill>
              </a:rPr>
              <a:t>Definition: An array is an ordered list of values. An array begins with [ (left bracket) and ends with ] (right bracket). Values are separated by , (comma).</a:t>
            </a:r>
          </a:p>
          <a:p>
            <a:r>
              <a:rPr lang="en-US" altLang="zh-CN" dirty="0">
                <a:solidFill>
                  <a:schemeClr val="tx1"/>
                </a:solidFill>
              </a:rPr>
              <a:t>Value: The values within the array can be of any type, including strings, numbers, objects, other arrays, or a mix of these.</a:t>
            </a:r>
          </a:p>
          <a:p>
            <a:r>
              <a:rPr lang="en-US" altLang="zh-CN" dirty="0">
                <a:solidFill>
                  <a:schemeClr val="tx1"/>
                </a:solidFill>
              </a:rPr>
              <a:t>Example:</a:t>
            </a:r>
          </a:p>
          <a:p>
            <a:r>
              <a:rPr lang="en-US" altLang="zh-CN" dirty="0">
                <a:solidFill>
                  <a:schemeClr val="tx1"/>
                </a:solidFill>
              </a:rPr>
              <a:t>{</a:t>
            </a:r>
          </a:p>
          <a:p>
            <a:r>
              <a:rPr lang="en-US" altLang="zh-CN" dirty="0">
                <a:solidFill>
                  <a:schemeClr val="tx1"/>
                </a:solidFill>
              </a:rPr>
              <a:t>  "fruits": ["apple", "banana", "cherry"]</a:t>
            </a:r>
          </a:p>
          <a:p>
            <a:r>
              <a:rPr lang="en-US" altLang="zh-CN" dirty="0">
                <a:solidFill>
                  <a:schemeClr val="tx1"/>
                </a:solidFill>
              </a:rPr>
              <a:t>}</a:t>
            </a:r>
          </a:p>
          <a:p>
            <a:r>
              <a:rPr lang="en-US" altLang="zh-CN" b="1" i="0" dirty="0">
                <a:solidFill>
                  <a:schemeClr val="tx1"/>
                </a:solidFill>
                <a:effectLst/>
                <a:latin typeface="Söhne"/>
              </a:rPr>
              <a:t>Usage</a:t>
            </a:r>
            <a:r>
              <a:rPr lang="en-US" altLang="zh-CN" b="0" i="0" dirty="0">
                <a:solidFill>
                  <a:schemeClr val="tx1"/>
                </a:solidFill>
                <a:effectLst/>
                <a:latin typeface="Söhne"/>
              </a:rPr>
              <a:t>: Arrays are used to order items into a list, which can be useful for storing collections of items, like a list of numbers or a list of objects.</a:t>
            </a:r>
            <a:endParaRPr lang="zh-CN" altLang="en-US" dirty="0">
              <a:solidFill>
                <a:schemeClr val="tx1"/>
              </a:solidFill>
            </a:endParaRPr>
          </a:p>
        </p:txBody>
      </p:sp>
    </p:spTree>
    <p:extLst>
      <p:ext uri="{BB962C8B-B14F-4D97-AF65-F5344CB8AC3E}">
        <p14:creationId xmlns:p14="http://schemas.microsoft.com/office/powerpoint/2010/main" val="118631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958-096D-829F-E90B-0AC008DBE31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28115DE-A6A6-25E1-AA04-D3A13928D7E6}"/>
              </a:ext>
            </a:extLst>
          </p:cNvPr>
          <p:cNvSpPr>
            <a:spLocks noGrp="1"/>
          </p:cNvSpPr>
          <p:nvPr>
            <p:ph idx="1"/>
          </p:nvPr>
        </p:nvSpPr>
        <p:spPr/>
        <p:txBody>
          <a:bodyPr/>
          <a:lstStyle/>
          <a:p>
            <a:pPr algn="l"/>
            <a:r>
              <a:rPr lang="en-US" altLang="zh-CN" b="1" i="0" dirty="0">
                <a:effectLst/>
                <a:latin typeface="Söhne"/>
              </a:rPr>
              <a:t>Combined Usage:</a:t>
            </a:r>
          </a:p>
          <a:p>
            <a:pPr algn="l"/>
            <a:r>
              <a:rPr lang="en-US" altLang="zh-CN" b="0" i="0" dirty="0">
                <a:solidFill>
                  <a:schemeClr val="tx1"/>
                </a:solidFill>
                <a:effectLst/>
                <a:latin typeface="Söhne"/>
              </a:rPr>
              <a:t>JSON data is typically a combination of these two structures to create complex, hierarchical data structures. Objects can contain arrays, and arrays can contain objects, allowing for nested structures, as shown in the example below:</a:t>
            </a:r>
          </a:p>
          <a:p>
            <a:endParaRPr lang="zh-CN" altLang="en-US" dirty="0">
              <a:solidFill>
                <a:schemeClr val="tx1"/>
              </a:solidFill>
            </a:endParaRPr>
          </a:p>
        </p:txBody>
      </p:sp>
    </p:spTree>
    <p:extLst>
      <p:ext uri="{BB962C8B-B14F-4D97-AF65-F5344CB8AC3E}">
        <p14:creationId xmlns:p14="http://schemas.microsoft.com/office/powerpoint/2010/main" val="152884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44672-A557-60B3-8871-5AA4D0589DEC}"/>
              </a:ext>
            </a:extLst>
          </p:cNvPr>
          <p:cNvSpPr>
            <a:spLocks noGrp="1"/>
          </p:cNvSpPr>
          <p:nvPr>
            <p:ph idx="1"/>
          </p:nvPr>
        </p:nvSpPr>
        <p:spPr>
          <a:xfrm>
            <a:off x="250521" y="166666"/>
            <a:ext cx="11149416" cy="6115137"/>
          </a:xfrm>
        </p:spPr>
        <p:txBody>
          <a:bodyPr>
            <a:normAutofit fontScale="85000" lnSpcReduction="20000"/>
          </a:bodyPr>
          <a:lstStyle/>
          <a:p>
            <a:r>
              <a:rPr lang="en-US" altLang="zh-CN" dirty="0"/>
              <a:t>{</a:t>
            </a:r>
          </a:p>
          <a:p>
            <a:r>
              <a:rPr lang="en-US" altLang="zh-CN" dirty="0"/>
              <a:t>  "name": "John",</a:t>
            </a:r>
          </a:p>
          <a:p>
            <a:r>
              <a:rPr lang="en-US" altLang="zh-CN" dirty="0"/>
              <a:t>  "age": 30,</a:t>
            </a:r>
          </a:p>
          <a:p>
            <a:r>
              <a:rPr lang="en-US" altLang="zh-CN" dirty="0"/>
              <a:t>  "</a:t>
            </a:r>
            <a:r>
              <a:rPr lang="en-US" altLang="zh-CN" dirty="0" err="1"/>
              <a:t>isStudent</a:t>
            </a:r>
            <a:r>
              <a:rPr lang="en-US" altLang="zh-CN" dirty="0"/>
              <a:t>": false,</a:t>
            </a:r>
          </a:p>
          <a:p>
            <a:r>
              <a:rPr lang="en-US" altLang="zh-CN" dirty="0"/>
              <a:t>  "courses": [</a:t>
            </a:r>
          </a:p>
          <a:p>
            <a:r>
              <a:rPr lang="en-US" altLang="zh-CN" dirty="0"/>
              <a:t>    {</a:t>
            </a:r>
          </a:p>
          <a:p>
            <a:r>
              <a:rPr lang="en-US" altLang="zh-CN" dirty="0"/>
              <a:t>      "</a:t>
            </a:r>
            <a:r>
              <a:rPr lang="en-US" altLang="zh-CN" dirty="0" err="1"/>
              <a:t>courseName</a:t>
            </a:r>
            <a:r>
              <a:rPr lang="en-US" altLang="zh-CN" dirty="0"/>
              <a:t>": "Math",</a:t>
            </a:r>
          </a:p>
          <a:p>
            <a:r>
              <a:rPr lang="en-US" altLang="zh-CN" dirty="0"/>
              <a:t>      "score": 95</a:t>
            </a:r>
          </a:p>
          <a:p>
            <a:r>
              <a:rPr lang="en-US" altLang="zh-CN" dirty="0"/>
              <a:t>    },</a:t>
            </a:r>
          </a:p>
          <a:p>
            <a:r>
              <a:rPr lang="en-US" altLang="zh-CN" dirty="0"/>
              <a:t>    {</a:t>
            </a:r>
          </a:p>
          <a:p>
            <a:r>
              <a:rPr lang="en-US" altLang="zh-CN" dirty="0"/>
              <a:t>      "</a:t>
            </a:r>
            <a:r>
              <a:rPr lang="en-US" altLang="zh-CN" dirty="0" err="1"/>
              <a:t>courseName</a:t>
            </a:r>
            <a:r>
              <a:rPr lang="en-US" altLang="zh-CN" dirty="0"/>
              <a:t>": "Science",</a:t>
            </a:r>
          </a:p>
          <a:p>
            <a:r>
              <a:rPr lang="en-US" altLang="zh-CN" dirty="0"/>
              <a:t>      "score": 88</a:t>
            </a:r>
          </a:p>
          <a:p>
            <a:r>
              <a:rPr lang="en-US" altLang="zh-CN" dirty="0"/>
              <a:t>    }</a:t>
            </a:r>
          </a:p>
          <a:p>
            <a:r>
              <a:rPr lang="en-US" altLang="zh-CN" dirty="0"/>
              <a:t>  ]</a:t>
            </a:r>
          </a:p>
          <a:p>
            <a:r>
              <a:rPr lang="en-US" altLang="zh-CN" dirty="0"/>
              <a:t>}</a:t>
            </a:r>
          </a:p>
          <a:p>
            <a:endParaRPr lang="zh-CN" altLang="en-US" dirty="0"/>
          </a:p>
        </p:txBody>
      </p:sp>
      <p:sp>
        <p:nvSpPr>
          <p:cNvPr id="5" name="TextBox 4">
            <a:extLst>
              <a:ext uri="{FF2B5EF4-FFF2-40B4-BE49-F238E27FC236}">
                <a16:creationId xmlns:a16="http://schemas.microsoft.com/office/drawing/2014/main" id="{87124ED9-5F06-88D7-BE5B-72721ABCFD3F}"/>
              </a:ext>
            </a:extLst>
          </p:cNvPr>
          <p:cNvSpPr txBox="1"/>
          <p:nvPr/>
        </p:nvSpPr>
        <p:spPr>
          <a:xfrm>
            <a:off x="5580520" y="1943448"/>
            <a:ext cx="4966395" cy="3970318"/>
          </a:xfrm>
          <a:prstGeom prst="rect">
            <a:avLst/>
          </a:prstGeom>
          <a:noFill/>
        </p:spPr>
        <p:txBody>
          <a:bodyPr wrap="square" rtlCol="0">
            <a:spAutoFit/>
          </a:bodyPr>
          <a:lstStyle/>
          <a:p>
            <a:r>
              <a:rPr lang="en-US" altLang="zh-CN"/>
              <a:t>In this example:</a:t>
            </a:r>
          </a:p>
          <a:p>
            <a:endParaRPr lang="en-US" altLang="zh-CN"/>
          </a:p>
          <a:p>
            <a:r>
              <a:rPr lang="en-US" altLang="zh-CN"/>
              <a:t>The overall structure is an object, defined by the outer {}.</a:t>
            </a:r>
          </a:p>
          <a:p>
            <a:r>
              <a:rPr lang="en-US" altLang="zh-CN"/>
              <a:t>The object contains several name/value pairs ("name": "John", "age": 30, and "isStudent": false).</a:t>
            </a:r>
          </a:p>
          <a:p>
            <a:r>
              <a:rPr lang="en-US" altLang="zh-CN"/>
              <a:t>It also contains an array associated with the name "courses", and this array contains two objects, each of which represents a course and a score with their own name/value pairs.</a:t>
            </a:r>
          </a:p>
          <a:p>
            <a:r>
              <a:rPr lang="en-US" altLang="zh-CN"/>
              <a:t>These two structures (name/value pairs and arrays) provide a flexible and efficient means to encode data structures in a text format that can be easily transmitted, stored, and decoded.</a:t>
            </a:r>
            <a:endParaRPr lang="zh-CN" altLang="en-US" dirty="0"/>
          </a:p>
        </p:txBody>
      </p:sp>
    </p:spTree>
    <p:extLst>
      <p:ext uri="{BB962C8B-B14F-4D97-AF65-F5344CB8AC3E}">
        <p14:creationId xmlns:p14="http://schemas.microsoft.com/office/powerpoint/2010/main" val="51428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BD7-FEC9-112E-0DF6-9D35EE952D65}"/>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0878359-6450-2EB5-E684-032E4C85958C}"/>
              </a:ext>
            </a:extLst>
          </p:cNvPr>
          <p:cNvSpPr>
            <a:spLocks noGrp="1"/>
          </p:cNvSpPr>
          <p:nvPr>
            <p:ph idx="1"/>
          </p:nvPr>
        </p:nvSpPr>
        <p:spPr/>
        <p:txBody>
          <a:bodyPr/>
          <a:lstStyle/>
          <a:p>
            <a:r>
              <a:rPr lang="en-US" altLang="zh-CN" dirty="0"/>
              <a:t>Given the XML document for a fitness center, show the results of the following XPath queries.</a:t>
            </a:r>
          </a:p>
          <a:p>
            <a:r>
              <a:rPr lang="en-US" altLang="zh-CN" dirty="0"/>
              <a:t>1) /</a:t>
            </a:r>
            <a:r>
              <a:rPr lang="en-US" altLang="zh-CN" dirty="0" err="1"/>
              <a:t>FitnessCenter</a:t>
            </a:r>
            <a:r>
              <a:rPr lang="en-US" altLang="zh-CN" dirty="0"/>
              <a:t>/Member/Name All Name elements </a:t>
            </a:r>
          </a:p>
          <a:p>
            <a:r>
              <a:rPr lang="en-US" altLang="zh-CN" dirty="0"/>
              <a:t>2) //Member[Phone[@type=”work”]=”888-4321”]/Name </a:t>
            </a:r>
          </a:p>
          <a:p>
            <a:r>
              <a:rPr lang="en-US" altLang="zh-CN" dirty="0"/>
              <a:t>Name of the member with work phone number 888-4321 </a:t>
            </a:r>
          </a:p>
          <a:p>
            <a:r>
              <a:rPr lang="en-US" altLang="zh-CN" dirty="0"/>
              <a:t>3) When pointing to the Name element of “David”, ../@level David’s level attribute</a:t>
            </a:r>
            <a:endParaRPr lang="zh-CN" altLang="en-US" dirty="0"/>
          </a:p>
        </p:txBody>
      </p:sp>
    </p:spTree>
    <p:extLst>
      <p:ext uri="{BB962C8B-B14F-4D97-AF65-F5344CB8AC3E}">
        <p14:creationId xmlns:p14="http://schemas.microsoft.com/office/powerpoint/2010/main" val="121402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BEA419-34D7-34C5-0B6B-B6D8929ACAC6}"/>
              </a:ext>
            </a:extLst>
          </p:cNvPr>
          <p:cNvSpPr txBox="1"/>
          <p:nvPr/>
        </p:nvSpPr>
        <p:spPr>
          <a:xfrm>
            <a:off x="480686" y="1579487"/>
            <a:ext cx="7022403" cy="4801314"/>
          </a:xfrm>
          <a:prstGeom prst="rect">
            <a:avLst/>
          </a:prstGeom>
          <a:noFill/>
        </p:spPr>
        <p:txBody>
          <a:bodyPr wrap="square">
            <a:spAutoFit/>
          </a:bodyPr>
          <a:lstStyle/>
          <a:p>
            <a:r>
              <a:rPr lang="zh-CN" altLang="en-US" dirty="0"/>
              <a:t>&lt;FitnessCenter&gt;</a:t>
            </a:r>
          </a:p>
          <a:p>
            <a:r>
              <a:rPr lang="zh-CN" altLang="en-US" dirty="0"/>
              <a:t>    &lt;Member level="premium"&gt;</a:t>
            </a:r>
          </a:p>
          <a:p>
            <a:r>
              <a:rPr lang="zh-CN" altLang="en-US" dirty="0"/>
              <a:t>        &lt;Name&gt;David&lt;/Name&gt;</a:t>
            </a:r>
          </a:p>
          <a:p>
            <a:r>
              <a:rPr lang="zh-CN" altLang="en-US" dirty="0"/>
              <a:t>        &lt;Phone type="home"&gt;123-4567&lt;/Phone&gt;</a:t>
            </a:r>
          </a:p>
          <a:p>
            <a:r>
              <a:rPr lang="zh-CN" altLang="en-US" dirty="0"/>
              <a:t>        &lt;Phone type="work"&gt;888-4321&lt;/Phone&gt;</a:t>
            </a:r>
          </a:p>
          <a:p>
            <a:r>
              <a:rPr lang="zh-CN" altLang="en-US" dirty="0"/>
              <a:t>    &lt;/Member&gt;</a:t>
            </a:r>
          </a:p>
          <a:p>
            <a:r>
              <a:rPr lang="zh-CN" altLang="en-US" dirty="0"/>
              <a:t>    &lt;Member level="basic"&gt;</a:t>
            </a:r>
          </a:p>
          <a:p>
            <a:r>
              <a:rPr lang="zh-CN" altLang="en-US" dirty="0"/>
              <a:t>        &lt;Name&gt;Alice&lt;/Name&gt;</a:t>
            </a:r>
          </a:p>
          <a:p>
            <a:r>
              <a:rPr lang="zh-CN" altLang="en-US" dirty="0"/>
              <a:t>        &lt;Phone type="home"&gt;234-5678&lt;/Phone&gt;</a:t>
            </a:r>
          </a:p>
          <a:p>
            <a:r>
              <a:rPr lang="zh-CN" altLang="en-US" dirty="0"/>
              <a:t>        &lt;Phone type="work"&gt;888-1234&lt;/Phone&gt;</a:t>
            </a:r>
          </a:p>
          <a:p>
            <a:r>
              <a:rPr lang="zh-CN" altLang="en-US" dirty="0"/>
              <a:t>    &lt;/Member&gt;</a:t>
            </a:r>
          </a:p>
          <a:p>
            <a:r>
              <a:rPr lang="zh-CN" altLang="en-US" dirty="0"/>
              <a:t>    &lt;Member level="premium"&gt;</a:t>
            </a:r>
          </a:p>
          <a:p>
            <a:r>
              <a:rPr lang="zh-CN" altLang="en-US" dirty="0"/>
              <a:t>        &lt;Name&gt;Bob&lt;/Name&gt;</a:t>
            </a:r>
          </a:p>
          <a:p>
            <a:r>
              <a:rPr lang="zh-CN" altLang="en-US" dirty="0"/>
              <a:t>        &lt;Phone type="home"&gt;345-6789&lt;/Phone&gt;</a:t>
            </a:r>
          </a:p>
          <a:p>
            <a:r>
              <a:rPr lang="zh-CN" altLang="en-US" dirty="0"/>
              <a:t>        &lt;Phone type="work"&gt;888-4321&lt;/Phone&gt;</a:t>
            </a:r>
          </a:p>
          <a:p>
            <a:r>
              <a:rPr lang="zh-CN" altLang="en-US" dirty="0"/>
              <a:t>    &lt;/Member&gt;</a:t>
            </a:r>
          </a:p>
          <a:p>
            <a:r>
              <a:rPr lang="zh-CN" altLang="en-US" dirty="0"/>
              <a:t>&lt;/FitnessCenter&gt;</a:t>
            </a:r>
          </a:p>
        </p:txBody>
      </p:sp>
    </p:spTree>
    <p:extLst>
      <p:ext uri="{BB962C8B-B14F-4D97-AF65-F5344CB8AC3E}">
        <p14:creationId xmlns:p14="http://schemas.microsoft.com/office/powerpoint/2010/main" val="1176487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BD7-FEC9-112E-0DF6-9D35EE952D65}"/>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0878359-6450-2EB5-E684-032E4C85958C}"/>
              </a:ext>
            </a:extLst>
          </p:cNvPr>
          <p:cNvSpPr>
            <a:spLocks noGrp="1"/>
          </p:cNvSpPr>
          <p:nvPr>
            <p:ph idx="1"/>
          </p:nvPr>
        </p:nvSpPr>
        <p:spPr/>
        <p:txBody>
          <a:bodyPr/>
          <a:lstStyle/>
          <a:p>
            <a:r>
              <a:rPr lang="en-US" altLang="zh-CN" b="0" i="0" dirty="0">
                <a:solidFill>
                  <a:schemeClr val="tx1"/>
                </a:solidFill>
                <a:effectLst/>
                <a:latin typeface="Söhne"/>
              </a:rPr>
              <a:t>To provide accurate results for the XPath queries, an XML document is needed. However, since the XML document is not provided, I'll create a simple example XML based on the queries and then show what the results of the queries would be.</a:t>
            </a:r>
            <a:endParaRPr lang="zh-CN" altLang="en-US" dirty="0">
              <a:solidFill>
                <a:schemeClr val="tx1"/>
              </a:solidFill>
            </a:endParaRPr>
          </a:p>
        </p:txBody>
      </p:sp>
    </p:spTree>
    <p:extLst>
      <p:ext uri="{BB962C8B-B14F-4D97-AF65-F5344CB8AC3E}">
        <p14:creationId xmlns:p14="http://schemas.microsoft.com/office/powerpoint/2010/main" val="1614366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BD7-FEC9-112E-0DF6-9D35EE952D65}"/>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0878359-6450-2EB5-E684-032E4C85958C}"/>
              </a:ext>
            </a:extLst>
          </p:cNvPr>
          <p:cNvSpPr>
            <a:spLocks noGrp="1"/>
          </p:cNvSpPr>
          <p:nvPr>
            <p:ph idx="1"/>
          </p:nvPr>
        </p:nvSpPr>
        <p:spPr/>
        <p:txBody>
          <a:bodyPr>
            <a:normAutofit fontScale="70000" lnSpcReduction="20000"/>
          </a:bodyPr>
          <a:lstStyle/>
          <a:p>
            <a:r>
              <a:rPr lang="en-US" altLang="zh-CN" dirty="0"/>
              <a:t>XPath Queries and Results:</a:t>
            </a:r>
          </a:p>
          <a:p>
            <a:r>
              <a:rPr lang="en-US" altLang="zh-CN" dirty="0"/>
              <a:t>/</a:t>
            </a:r>
            <a:r>
              <a:rPr lang="en-US" altLang="zh-CN" dirty="0" err="1"/>
              <a:t>FitnessCenter</a:t>
            </a:r>
            <a:r>
              <a:rPr lang="en-US" altLang="zh-CN" dirty="0"/>
              <a:t>/Member/Name</a:t>
            </a:r>
          </a:p>
          <a:p>
            <a:endParaRPr lang="en-US" altLang="zh-CN" dirty="0"/>
          </a:p>
          <a:p>
            <a:r>
              <a:rPr lang="en-US" altLang="zh-CN" dirty="0"/>
              <a:t>Query Explanation: Select all Name elements that are children of Member elements which are children of the </a:t>
            </a:r>
            <a:r>
              <a:rPr lang="en-US" altLang="zh-CN" dirty="0" err="1"/>
              <a:t>FitnessCenter</a:t>
            </a:r>
            <a:r>
              <a:rPr lang="en-US" altLang="zh-CN" dirty="0"/>
              <a:t> root element.</a:t>
            </a:r>
          </a:p>
          <a:p>
            <a:r>
              <a:rPr lang="en-US" altLang="zh-CN" dirty="0"/>
              <a:t>Result:</a:t>
            </a:r>
          </a:p>
          <a:p>
            <a:r>
              <a:rPr lang="en-US" altLang="zh-CN" dirty="0"/>
              <a:t>&lt;Name&gt;David&lt;/Name&gt;</a:t>
            </a:r>
          </a:p>
          <a:p>
            <a:r>
              <a:rPr lang="en-US" altLang="zh-CN" dirty="0"/>
              <a:t>&lt;Name&gt;Alice&lt;/Name&gt;</a:t>
            </a:r>
          </a:p>
          <a:p>
            <a:r>
              <a:rPr lang="en-US" altLang="zh-CN" dirty="0"/>
              <a:t>&lt;Name&gt;Bob&lt;/Name&gt;</a:t>
            </a:r>
          </a:p>
          <a:p>
            <a:endParaRPr lang="en-US" altLang="zh-CN" dirty="0"/>
          </a:p>
          <a:p>
            <a:r>
              <a:rPr lang="en-US" altLang="zh-CN" dirty="0"/>
              <a:t>All Name elements under Member elements are selected.</a:t>
            </a:r>
          </a:p>
          <a:p>
            <a:endParaRPr lang="en-US" altLang="zh-CN" dirty="0"/>
          </a:p>
          <a:p>
            <a:endParaRPr lang="zh-CN" altLang="en-US" dirty="0"/>
          </a:p>
        </p:txBody>
      </p:sp>
    </p:spTree>
    <p:extLst>
      <p:ext uri="{BB962C8B-B14F-4D97-AF65-F5344CB8AC3E}">
        <p14:creationId xmlns:p14="http://schemas.microsoft.com/office/powerpoint/2010/main" val="318565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BD7-FEC9-112E-0DF6-9D35EE952D65}"/>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0878359-6450-2EB5-E684-032E4C85958C}"/>
              </a:ext>
            </a:extLst>
          </p:cNvPr>
          <p:cNvSpPr>
            <a:spLocks noGrp="1"/>
          </p:cNvSpPr>
          <p:nvPr>
            <p:ph idx="1"/>
          </p:nvPr>
        </p:nvSpPr>
        <p:spPr/>
        <p:txBody>
          <a:bodyPr>
            <a:normAutofit fontScale="92500" lnSpcReduction="10000"/>
          </a:bodyPr>
          <a:lstStyle/>
          <a:p>
            <a:r>
              <a:rPr lang="en-US" altLang="zh-CN" dirty="0">
                <a:solidFill>
                  <a:schemeClr val="tx1"/>
                </a:solidFill>
              </a:rPr>
              <a:t>//Member[Phone[@type="work"]="888-4321"]/Name</a:t>
            </a:r>
          </a:p>
          <a:p>
            <a:endParaRPr lang="en-US" altLang="zh-CN" dirty="0">
              <a:solidFill>
                <a:schemeClr val="tx1"/>
              </a:solidFill>
            </a:endParaRPr>
          </a:p>
          <a:p>
            <a:r>
              <a:rPr lang="en-US" altLang="zh-CN" dirty="0">
                <a:solidFill>
                  <a:schemeClr val="tx1"/>
                </a:solidFill>
              </a:rPr>
              <a:t>Query Explanation: Select Name elements of Member elements (anywhere in the document) that have a Phone child element with an attribute type equal to "work" and a value of "888-4321".</a:t>
            </a:r>
          </a:p>
          <a:p>
            <a:r>
              <a:rPr lang="en-US" altLang="zh-CN" b="1" i="0" dirty="0">
                <a:solidFill>
                  <a:schemeClr val="tx1"/>
                </a:solidFill>
                <a:effectLst/>
                <a:latin typeface="Söhne"/>
              </a:rPr>
              <a:t>Result</a:t>
            </a:r>
            <a:r>
              <a:rPr lang="en-US" altLang="zh-CN" b="0" i="0" dirty="0">
                <a:solidFill>
                  <a:schemeClr val="tx1"/>
                </a:solidFill>
                <a:effectLst/>
                <a:latin typeface="Söhne"/>
              </a:rPr>
              <a:t>:</a:t>
            </a:r>
          </a:p>
          <a:p>
            <a:r>
              <a:rPr lang="en-US" altLang="zh-CN" dirty="0">
                <a:solidFill>
                  <a:schemeClr val="tx1"/>
                </a:solidFill>
              </a:rPr>
              <a:t>&lt;Name&gt;David&lt;/Name&gt;</a:t>
            </a:r>
          </a:p>
          <a:p>
            <a:r>
              <a:rPr lang="en-US" altLang="zh-CN" dirty="0">
                <a:solidFill>
                  <a:schemeClr val="tx1"/>
                </a:solidFill>
              </a:rPr>
              <a:t>&lt;Name&gt;Bob&lt;/Name&gt;</a:t>
            </a:r>
          </a:p>
          <a:p>
            <a:r>
              <a:rPr lang="en-US" altLang="zh-CN" b="0" i="0" dirty="0">
                <a:solidFill>
                  <a:schemeClr val="tx1"/>
                </a:solidFill>
                <a:effectLst/>
                <a:latin typeface="Söhne"/>
              </a:rPr>
              <a:t>Both David and Bob have a work phone number of "888-4321".</a:t>
            </a:r>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2029191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BD7-FEC9-112E-0DF6-9D35EE952D65}"/>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0878359-6450-2EB5-E684-032E4C85958C}"/>
              </a:ext>
            </a:extLst>
          </p:cNvPr>
          <p:cNvSpPr>
            <a:spLocks noGrp="1"/>
          </p:cNvSpPr>
          <p:nvPr>
            <p:ph idx="1"/>
          </p:nvPr>
        </p:nvSpPr>
        <p:spPr/>
        <p:txBody>
          <a:bodyPr>
            <a:normAutofit/>
          </a:bodyPr>
          <a:lstStyle/>
          <a:p>
            <a:r>
              <a:rPr lang="en-US" altLang="zh-CN" dirty="0">
                <a:solidFill>
                  <a:schemeClr val="tx1"/>
                </a:solidFill>
              </a:rPr>
              <a:t>When pointing to the Name element of "David", ../@level</a:t>
            </a:r>
          </a:p>
          <a:p>
            <a:endParaRPr lang="en-US" altLang="zh-CN" dirty="0">
              <a:solidFill>
                <a:schemeClr val="tx1"/>
              </a:solidFill>
            </a:endParaRPr>
          </a:p>
          <a:p>
            <a:r>
              <a:rPr lang="en-US" altLang="zh-CN" dirty="0">
                <a:solidFill>
                  <a:schemeClr val="tx1"/>
                </a:solidFill>
              </a:rPr>
              <a:t>Query Explanation: Assuming the context node (or current node) is the Name element containing "David", select the level attribute of the parent Member element.</a:t>
            </a:r>
          </a:p>
          <a:p>
            <a:r>
              <a:rPr lang="en-US" altLang="zh-CN" dirty="0">
                <a:solidFill>
                  <a:schemeClr val="tx1"/>
                </a:solidFill>
              </a:rPr>
              <a:t>Result:</a:t>
            </a:r>
          </a:p>
          <a:p>
            <a:r>
              <a:rPr lang="en-US" altLang="zh-CN" dirty="0">
                <a:solidFill>
                  <a:schemeClr val="tx1"/>
                </a:solidFill>
              </a:rPr>
              <a:t>premium</a:t>
            </a:r>
          </a:p>
          <a:p>
            <a:r>
              <a:rPr lang="en-US" altLang="zh-CN" dirty="0">
                <a:solidFill>
                  <a:schemeClr val="tx1"/>
                </a:solidFill>
              </a:rPr>
              <a:t>David's level attribute is "premium".</a:t>
            </a:r>
            <a:endParaRPr lang="zh-CN" altLang="en-US" dirty="0">
              <a:solidFill>
                <a:schemeClr val="tx1"/>
              </a:solidFill>
            </a:endParaRPr>
          </a:p>
        </p:txBody>
      </p:sp>
    </p:spTree>
    <p:extLst>
      <p:ext uri="{BB962C8B-B14F-4D97-AF65-F5344CB8AC3E}">
        <p14:creationId xmlns:p14="http://schemas.microsoft.com/office/powerpoint/2010/main" val="15328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lstStyle/>
          <a:p>
            <a:r>
              <a:rPr lang="en-US" altLang="zh-CN" dirty="0"/>
              <a:t>How does XPath operate? Explain three aspects of each location step of a location path.</a:t>
            </a:r>
          </a:p>
          <a:p>
            <a:pPr algn="l"/>
            <a:r>
              <a:rPr lang="en-US" altLang="zh-CN" b="0" i="0" dirty="0">
                <a:solidFill>
                  <a:schemeClr val="tx1"/>
                </a:solidFill>
                <a:effectLst/>
                <a:latin typeface="Söhne"/>
              </a:rPr>
              <a:t>XPath (XML Path Language) is a query language that is used for navigating through an XML document. It provides the ability to navigate around the XML tree structure by selecting nodes by a variety of criteria. XPath is widely used in other core XML technologies like XSLT, XQuery, XML Schema, and so on.</a:t>
            </a:r>
          </a:p>
          <a:p>
            <a:pPr algn="l"/>
            <a:r>
              <a:rPr lang="en-US" altLang="zh-CN" b="0" i="0" dirty="0">
                <a:solidFill>
                  <a:schemeClr val="tx1"/>
                </a:solidFill>
                <a:effectLst/>
                <a:latin typeface="Söhne"/>
              </a:rPr>
              <a:t>An XPath expression generally defines a path to derive the data from the XML document. The basic unit of an XPath expression is a </a:t>
            </a:r>
            <a:r>
              <a:rPr lang="en-US" altLang="zh-CN" b="1" i="0" dirty="0">
                <a:solidFill>
                  <a:schemeClr val="tx1"/>
                </a:solidFill>
                <a:effectLst/>
                <a:latin typeface="Söhne"/>
              </a:rPr>
              <a:t>location path</a:t>
            </a:r>
            <a:r>
              <a:rPr lang="en-US" altLang="zh-CN" b="0" i="0" dirty="0">
                <a:solidFill>
                  <a:schemeClr val="tx1"/>
                </a:solidFill>
                <a:effectLst/>
                <a:latin typeface="Söhne"/>
              </a:rPr>
              <a:t>, and each location path consists of one or more </a:t>
            </a:r>
            <a:r>
              <a:rPr lang="en-US" altLang="zh-CN" b="1" i="0" dirty="0">
                <a:solidFill>
                  <a:schemeClr val="tx1"/>
                </a:solidFill>
                <a:effectLst/>
                <a:latin typeface="Söhne"/>
              </a:rPr>
              <a:t>location steps</a:t>
            </a:r>
            <a:r>
              <a:rPr lang="en-US" altLang="zh-CN" b="0" i="0" dirty="0">
                <a:solidFill>
                  <a:schemeClr val="tx1"/>
                </a:solidFill>
                <a:effectLst/>
                <a:latin typeface="Söhne"/>
              </a:rPr>
              <a:t>. Each location step has three main components:</a:t>
            </a:r>
          </a:p>
          <a:p>
            <a:endParaRPr lang="zh-CN" altLang="en-US" dirty="0"/>
          </a:p>
        </p:txBody>
      </p:sp>
    </p:spTree>
    <p:extLst>
      <p:ext uri="{BB962C8B-B14F-4D97-AF65-F5344CB8AC3E}">
        <p14:creationId xmlns:p14="http://schemas.microsoft.com/office/powerpoint/2010/main" val="3220418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4594-E8CF-EF4C-B5FC-DC3CAB701EFE}"/>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1D59F801-D2C9-E2B7-2FE2-0BD43142A0F2}"/>
              </a:ext>
            </a:extLst>
          </p:cNvPr>
          <p:cNvSpPr>
            <a:spLocks noGrp="1"/>
          </p:cNvSpPr>
          <p:nvPr>
            <p:ph idx="1"/>
          </p:nvPr>
        </p:nvSpPr>
        <p:spPr/>
        <p:txBody>
          <a:bodyPr/>
          <a:lstStyle/>
          <a:p>
            <a:r>
              <a:rPr lang="en-US" altLang="zh-CN" dirty="0"/>
              <a:t>e) Given the XML document for a fitness center, write XPath expressions for the following queries. </a:t>
            </a:r>
          </a:p>
          <a:p>
            <a:r>
              <a:rPr lang="en-US" altLang="zh-CN" dirty="0"/>
              <a:t>1) Find the id attribute of member David. //Member[Name=”David”]/@id </a:t>
            </a:r>
          </a:p>
          <a:p>
            <a:r>
              <a:rPr lang="en-US" altLang="zh-CN" dirty="0"/>
              <a:t>2) When pointing to the Name element of “David”, find the name element of the previous member (i.e., “Jeff”). ../preceding-sibling/Name </a:t>
            </a:r>
          </a:p>
          <a:p>
            <a:r>
              <a:rPr lang="en-US" altLang="zh-CN" dirty="0"/>
              <a:t>3) When pointing to the Member element of “David”, find the home phone number of David. Phone[@type=”home”] or ./Phone[@type=”home”]</a:t>
            </a:r>
            <a:endParaRPr lang="zh-CN" altLang="en-US" dirty="0"/>
          </a:p>
        </p:txBody>
      </p:sp>
    </p:spTree>
    <p:extLst>
      <p:ext uri="{BB962C8B-B14F-4D97-AF65-F5344CB8AC3E}">
        <p14:creationId xmlns:p14="http://schemas.microsoft.com/office/powerpoint/2010/main" val="559944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CB5B-27C3-0398-3696-9547ACA57749}"/>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4B8A272D-8C27-1CBB-F22E-4F69D5D77385}"/>
              </a:ext>
            </a:extLst>
          </p:cNvPr>
          <p:cNvSpPr>
            <a:spLocks noGrp="1"/>
          </p:cNvSpPr>
          <p:nvPr>
            <p:ph idx="1"/>
          </p:nvPr>
        </p:nvSpPr>
        <p:spPr/>
        <p:txBody>
          <a:bodyPr>
            <a:normAutofit/>
          </a:bodyPr>
          <a:lstStyle/>
          <a:p>
            <a:r>
              <a:rPr lang="en-US" altLang="zh-CN" dirty="0"/>
              <a:t>1) Find the id attribute of member David.</a:t>
            </a:r>
          </a:p>
          <a:p>
            <a:r>
              <a:rPr lang="en-US" altLang="zh-CN" dirty="0"/>
              <a:t>Provided XPath: //Member[Name=”David”]/@id</a:t>
            </a:r>
          </a:p>
          <a:p>
            <a:r>
              <a:rPr lang="en-US" altLang="zh-CN" dirty="0"/>
              <a:t>Analysis: This expression looks for a Member element anywhere in the document that has a Name child element with the content "David" and selects the id attribute of that Member element. This expression seems correct assuming members are represented with Member elements and have Name child elements.</a:t>
            </a:r>
          </a:p>
        </p:txBody>
      </p:sp>
    </p:spTree>
    <p:extLst>
      <p:ext uri="{BB962C8B-B14F-4D97-AF65-F5344CB8AC3E}">
        <p14:creationId xmlns:p14="http://schemas.microsoft.com/office/powerpoint/2010/main" val="555683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CB5B-27C3-0398-3696-9547ACA57749}"/>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4B8A272D-8C27-1CBB-F22E-4F69D5D77385}"/>
              </a:ext>
            </a:extLst>
          </p:cNvPr>
          <p:cNvSpPr>
            <a:spLocks noGrp="1"/>
          </p:cNvSpPr>
          <p:nvPr>
            <p:ph idx="1"/>
          </p:nvPr>
        </p:nvSpPr>
        <p:spPr/>
        <p:txBody>
          <a:bodyPr>
            <a:normAutofit fontScale="92500" lnSpcReduction="10000"/>
          </a:bodyPr>
          <a:lstStyle/>
          <a:p>
            <a:r>
              <a:rPr lang="en-US" altLang="zh-CN" dirty="0"/>
              <a:t>2) When pointing to the Name element of “David”, find the name element of the previous member (i.e., “Jeff”).</a:t>
            </a:r>
          </a:p>
          <a:p>
            <a:r>
              <a:rPr lang="en-US" altLang="zh-CN" dirty="0"/>
              <a:t>Provided XPath: ../preceding-sibling/Name</a:t>
            </a:r>
          </a:p>
          <a:p>
            <a:r>
              <a:rPr lang="en-US" altLang="zh-CN" dirty="0"/>
              <a:t>Analysis: This expression has a syntax issue and would not work as intended. The preceding-sibling axis selects siblings before the current node, but it needs to be used with :: and needs a node test to specify which preceding siblings to select. A corrected version might look like this:</a:t>
            </a:r>
          </a:p>
          <a:p>
            <a:r>
              <a:rPr lang="en-US" altLang="zh-CN" dirty="0"/>
              <a:t>../preceding-sibling::Member[1]/Name</a:t>
            </a:r>
          </a:p>
          <a:p>
            <a:r>
              <a:rPr lang="en-US" altLang="zh-CN" dirty="0"/>
              <a:t>This selects the Name element of the first Member element preceding the parent of the current node (assumed to be a Name element with content "David").</a:t>
            </a:r>
          </a:p>
        </p:txBody>
      </p:sp>
    </p:spTree>
    <p:extLst>
      <p:ext uri="{BB962C8B-B14F-4D97-AF65-F5344CB8AC3E}">
        <p14:creationId xmlns:p14="http://schemas.microsoft.com/office/powerpoint/2010/main" val="4154610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CB5B-27C3-0398-3696-9547ACA57749}"/>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4B8A272D-8C27-1CBB-F22E-4F69D5D77385}"/>
              </a:ext>
            </a:extLst>
          </p:cNvPr>
          <p:cNvSpPr>
            <a:spLocks noGrp="1"/>
          </p:cNvSpPr>
          <p:nvPr>
            <p:ph idx="1"/>
          </p:nvPr>
        </p:nvSpPr>
        <p:spPr/>
        <p:txBody>
          <a:bodyPr>
            <a:normAutofit/>
          </a:bodyPr>
          <a:lstStyle/>
          <a:p>
            <a:r>
              <a:rPr lang="en-US" altLang="zh-CN" dirty="0"/>
              <a:t>3) When pointing to the Member element of “David”, find the home phone number of David.</a:t>
            </a:r>
          </a:p>
          <a:p>
            <a:r>
              <a:rPr lang="en-US" altLang="zh-CN" dirty="0"/>
              <a:t>Provided XPath: Phone[@type=”home”] or ./Phone[@type=”home”]</a:t>
            </a:r>
          </a:p>
          <a:p>
            <a:r>
              <a:rPr lang="en-US" altLang="zh-CN" dirty="0"/>
              <a:t>Analysis: Both expressions look for a Phone child element of the current node (assumed to be a Member element representing David) with a type attribute equal to "home". Both expressions are functionally equivalent and should work for this query, assuming the XML structure is as implied.</a:t>
            </a:r>
          </a:p>
        </p:txBody>
      </p:sp>
    </p:spTree>
    <p:extLst>
      <p:ext uri="{BB962C8B-B14F-4D97-AF65-F5344CB8AC3E}">
        <p14:creationId xmlns:p14="http://schemas.microsoft.com/office/powerpoint/2010/main" val="1499828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D5C94-7B79-BC37-942E-0D5BF5013F8A}"/>
              </a:ext>
            </a:extLst>
          </p:cNvPr>
          <p:cNvSpPr>
            <a:spLocks noGrp="1"/>
          </p:cNvSpPr>
          <p:nvPr>
            <p:ph idx="1"/>
          </p:nvPr>
        </p:nvSpPr>
        <p:spPr>
          <a:xfrm>
            <a:off x="328921" y="171039"/>
            <a:ext cx="10708348" cy="6515921"/>
          </a:xfrm>
        </p:spPr>
        <p:txBody>
          <a:bodyPr>
            <a:normAutofit fontScale="85000" lnSpcReduction="20000"/>
          </a:bodyPr>
          <a:lstStyle/>
          <a:p>
            <a:r>
              <a:rPr lang="en-US" altLang="zh-CN" sz="1000" dirty="0"/>
              <a:t>&lt;?xml version="1.0"?&gt;</a:t>
            </a:r>
          </a:p>
          <a:p>
            <a:r>
              <a:rPr lang="en-US" altLang="zh-CN" sz="1000" dirty="0"/>
              <a:t>&lt;</a:t>
            </a:r>
            <a:r>
              <a:rPr lang="en-US" altLang="zh-CN" sz="1000" dirty="0" err="1"/>
              <a:t>FitnessCenter</a:t>
            </a:r>
            <a:r>
              <a:rPr lang="en-US" altLang="zh-CN" sz="1000" dirty="0"/>
              <a:t>&gt;</a:t>
            </a:r>
          </a:p>
          <a:p>
            <a:r>
              <a:rPr lang="en-US" altLang="zh-CN" sz="1000" dirty="0"/>
              <a:t> &lt;Member id="1" level="gold"&gt;</a:t>
            </a:r>
          </a:p>
          <a:p>
            <a:r>
              <a:rPr lang="en-US" altLang="zh-CN" sz="1000" dirty="0"/>
              <a:t> &lt;Name&gt;Jeff&lt;/Name&gt;</a:t>
            </a:r>
          </a:p>
          <a:p>
            <a:r>
              <a:rPr lang="en-US" altLang="zh-CN" sz="1000" dirty="0"/>
              <a:t> &lt;Phone type="home"&gt;555-1234&lt;/Phone&gt;</a:t>
            </a:r>
          </a:p>
          <a:p>
            <a:r>
              <a:rPr lang="en-US" altLang="zh-CN" sz="1000" dirty="0"/>
              <a:t> &lt;Phone type="work"&gt;555-4321&lt;/Phone&gt;</a:t>
            </a:r>
          </a:p>
          <a:p>
            <a:r>
              <a:rPr lang="en-US" altLang="zh-CN" sz="1000" dirty="0"/>
              <a:t> &lt;</a:t>
            </a:r>
            <a:r>
              <a:rPr lang="en-US" altLang="zh-CN" sz="1000" dirty="0" err="1"/>
              <a:t>FavoriteColor</a:t>
            </a:r>
            <a:r>
              <a:rPr lang="en-US" altLang="zh-CN" sz="1000" dirty="0"/>
              <a:t>&gt;</a:t>
            </a:r>
            <a:r>
              <a:rPr lang="en-US" altLang="zh-CN" sz="1000" dirty="0" err="1"/>
              <a:t>lightgrey</a:t>
            </a:r>
            <a:r>
              <a:rPr lang="en-US" altLang="zh-CN" sz="1000" dirty="0"/>
              <a:t>&lt;/</a:t>
            </a:r>
            <a:r>
              <a:rPr lang="en-US" altLang="zh-CN" sz="1000" dirty="0" err="1"/>
              <a:t>FavoriteColor</a:t>
            </a:r>
            <a:r>
              <a:rPr lang="en-US" altLang="zh-CN" sz="1000" dirty="0"/>
              <a:t>&gt;</a:t>
            </a:r>
          </a:p>
          <a:p>
            <a:r>
              <a:rPr lang="en-US" altLang="zh-CN" sz="1000" dirty="0"/>
              <a:t> &lt;/Member&gt;</a:t>
            </a:r>
          </a:p>
          <a:p>
            <a:r>
              <a:rPr lang="en-US" altLang="zh-CN" sz="1000" dirty="0"/>
              <a:t> &lt;Member id="2" level="gold"&gt;</a:t>
            </a:r>
          </a:p>
          <a:p>
            <a:r>
              <a:rPr lang="en-US" altLang="zh-CN" sz="1000" dirty="0"/>
              <a:t> &lt;Name&gt;David&lt;/Name&gt;</a:t>
            </a:r>
          </a:p>
          <a:p>
            <a:r>
              <a:rPr lang="en-US" altLang="zh-CN" sz="1000" dirty="0"/>
              <a:t> &lt;Phone type="home"&gt;383-1234&lt;/Phone&gt;</a:t>
            </a:r>
          </a:p>
          <a:p>
            <a:r>
              <a:rPr lang="en-US" altLang="zh-CN" sz="1000" dirty="0"/>
              <a:t> &lt;Phone type="work"&gt;383-4321&lt;/Phone&gt;</a:t>
            </a:r>
          </a:p>
          <a:p>
            <a:r>
              <a:rPr lang="en-US" altLang="zh-CN" sz="1000" dirty="0"/>
              <a:t> &lt;</a:t>
            </a:r>
            <a:r>
              <a:rPr lang="en-US" altLang="zh-CN" sz="1000" dirty="0" err="1"/>
              <a:t>FavoriteColor</a:t>
            </a:r>
            <a:r>
              <a:rPr lang="en-US" altLang="zh-CN" sz="1000" dirty="0"/>
              <a:t>&gt;</a:t>
            </a:r>
            <a:r>
              <a:rPr lang="en-US" altLang="zh-CN" sz="1000" dirty="0" err="1"/>
              <a:t>lightblue</a:t>
            </a:r>
            <a:r>
              <a:rPr lang="en-US" altLang="zh-CN" sz="1000" dirty="0"/>
              <a:t>&lt;/</a:t>
            </a:r>
            <a:r>
              <a:rPr lang="en-US" altLang="zh-CN" sz="1000" dirty="0" err="1"/>
              <a:t>FavoriteColor</a:t>
            </a:r>
            <a:r>
              <a:rPr lang="en-US" altLang="zh-CN" sz="1000" dirty="0"/>
              <a:t>&gt;</a:t>
            </a:r>
          </a:p>
          <a:p>
            <a:r>
              <a:rPr lang="en-US" altLang="zh-CN" sz="1000" dirty="0"/>
              <a:t> &lt;/Member&gt;</a:t>
            </a:r>
          </a:p>
          <a:p>
            <a:r>
              <a:rPr lang="en-US" altLang="zh-CN" sz="1000" dirty="0"/>
              <a:t> &lt;Member id="3" level="platinum"&gt;</a:t>
            </a:r>
          </a:p>
          <a:p>
            <a:r>
              <a:rPr lang="en-US" altLang="zh-CN" sz="1000" dirty="0"/>
              <a:t> &lt;Name&gt;Roger&lt;/Name&gt;</a:t>
            </a:r>
          </a:p>
          <a:p>
            <a:r>
              <a:rPr lang="en-US" altLang="zh-CN" sz="1000" dirty="0"/>
              <a:t> &lt;Phone type="home"&gt;888-1234&lt;/Phone&gt;</a:t>
            </a:r>
          </a:p>
          <a:p>
            <a:r>
              <a:rPr lang="en-US" altLang="zh-CN" sz="1000" dirty="0"/>
              <a:t> &lt;Phone type="work"&gt;888-4321&lt;/Phone&gt;</a:t>
            </a:r>
          </a:p>
          <a:p>
            <a:r>
              <a:rPr lang="en-US" altLang="zh-CN" sz="1000" dirty="0"/>
              <a:t> &lt;</a:t>
            </a:r>
            <a:r>
              <a:rPr lang="en-US" altLang="zh-CN" sz="1000" dirty="0" err="1"/>
              <a:t>FavoriteColor</a:t>
            </a:r>
            <a:r>
              <a:rPr lang="en-US" altLang="zh-CN" sz="1000" dirty="0"/>
              <a:t>&gt;</a:t>
            </a:r>
            <a:r>
              <a:rPr lang="en-US" altLang="zh-CN" sz="1000" dirty="0" err="1"/>
              <a:t>lightyellow</a:t>
            </a:r>
            <a:r>
              <a:rPr lang="en-US" altLang="zh-CN" sz="1000" dirty="0"/>
              <a:t>&lt;/</a:t>
            </a:r>
            <a:r>
              <a:rPr lang="en-US" altLang="zh-CN" sz="1000" dirty="0" err="1"/>
              <a:t>FavoriteColor</a:t>
            </a:r>
            <a:r>
              <a:rPr lang="en-US" altLang="zh-CN" sz="1000" dirty="0"/>
              <a:t>&gt;</a:t>
            </a:r>
          </a:p>
          <a:p>
            <a:r>
              <a:rPr lang="en-US" altLang="zh-CN" sz="1000" dirty="0"/>
              <a:t> &lt;/Member&gt;</a:t>
            </a:r>
          </a:p>
          <a:p>
            <a:r>
              <a:rPr lang="en-US" altLang="zh-CN" sz="1000" dirty="0"/>
              <a:t>&lt;/</a:t>
            </a:r>
            <a:r>
              <a:rPr lang="en-US" altLang="zh-CN" sz="1000" dirty="0" err="1"/>
              <a:t>FitnessCenter</a:t>
            </a:r>
            <a:r>
              <a:rPr lang="en-US" altLang="zh-CN" sz="1000" dirty="0"/>
              <a:t>&gt;</a:t>
            </a:r>
          </a:p>
        </p:txBody>
      </p:sp>
    </p:spTree>
    <p:extLst>
      <p:ext uri="{BB962C8B-B14F-4D97-AF65-F5344CB8AC3E}">
        <p14:creationId xmlns:p14="http://schemas.microsoft.com/office/powerpoint/2010/main" val="2830308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86846-2692-A7A0-6859-B3BE83917DC7}"/>
              </a:ext>
            </a:extLst>
          </p:cNvPr>
          <p:cNvSpPr>
            <a:spLocks noGrp="1"/>
          </p:cNvSpPr>
          <p:nvPr>
            <p:ph idx="1"/>
          </p:nvPr>
        </p:nvSpPr>
        <p:spPr>
          <a:xfrm>
            <a:off x="519695" y="1"/>
            <a:ext cx="10635985" cy="6644200"/>
          </a:xfrm>
        </p:spPr>
        <p:txBody>
          <a:bodyPr>
            <a:normAutofit fontScale="85000" lnSpcReduction="20000"/>
          </a:bodyPr>
          <a:lstStyle/>
          <a:p>
            <a:r>
              <a:rPr lang="en-US" altLang="zh-CN" sz="700" dirty="0"/>
              <a:t>{ </a:t>
            </a:r>
          </a:p>
          <a:p>
            <a:r>
              <a:rPr lang="en-US" altLang="zh-CN" sz="700" dirty="0"/>
              <a:t> "</a:t>
            </a:r>
            <a:r>
              <a:rPr lang="en-US" altLang="zh-CN" sz="700" dirty="0" err="1"/>
              <a:t>FitnessCenter</a:t>
            </a:r>
            <a:r>
              <a:rPr lang="en-US" altLang="zh-CN" sz="700" dirty="0"/>
              <a:t>": [</a:t>
            </a:r>
          </a:p>
          <a:p>
            <a:r>
              <a:rPr lang="en-US" altLang="zh-CN" sz="700" dirty="0"/>
              <a:t>  {</a:t>
            </a:r>
          </a:p>
          <a:p>
            <a:r>
              <a:rPr lang="en-US" altLang="zh-CN" sz="700" dirty="0"/>
              <a:t>   "id": 1,</a:t>
            </a:r>
          </a:p>
          <a:p>
            <a:r>
              <a:rPr lang="en-US" altLang="zh-CN" sz="700" dirty="0"/>
              <a:t>   “Level”: "gold",</a:t>
            </a:r>
          </a:p>
          <a:p>
            <a:r>
              <a:rPr lang="en-US" altLang="zh-CN" sz="700" dirty="0"/>
              <a:t>   “Name”: “Jeff”,</a:t>
            </a:r>
          </a:p>
          <a:p>
            <a:r>
              <a:rPr lang="en-US" altLang="zh-CN" sz="700" dirty="0"/>
              <a:t>   “Phone”: {"home": “555-1234”, "work": “555-4321”},</a:t>
            </a:r>
          </a:p>
          <a:p>
            <a:r>
              <a:rPr lang="en-US" altLang="zh-CN" sz="700" dirty="0"/>
              <a:t>   “</a:t>
            </a:r>
            <a:r>
              <a:rPr lang="en-US" altLang="zh-CN" sz="700" dirty="0" err="1"/>
              <a:t>FavoriteColor</a:t>
            </a:r>
            <a:r>
              <a:rPr lang="en-US" altLang="zh-CN" sz="700" dirty="0"/>
              <a:t>”: “</a:t>
            </a:r>
            <a:r>
              <a:rPr lang="en-US" altLang="zh-CN" sz="700" dirty="0" err="1"/>
              <a:t>lightgrey</a:t>
            </a:r>
            <a:r>
              <a:rPr lang="en-US" altLang="zh-CN" sz="700" dirty="0"/>
              <a:t>”</a:t>
            </a:r>
          </a:p>
          <a:p>
            <a:r>
              <a:rPr lang="en-US" altLang="zh-CN" sz="700" dirty="0"/>
              <a:t>  },</a:t>
            </a:r>
          </a:p>
          <a:p>
            <a:r>
              <a:rPr lang="en-US" altLang="zh-CN" sz="700" dirty="0"/>
              <a:t>  {</a:t>
            </a:r>
          </a:p>
          <a:p>
            <a:r>
              <a:rPr lang="en-US" altLang="zh-CN" sz="700" dirty="0"/>
              <a:t>   "id": 2,</a:t>
            </a:r>
          </a:p>
          <a:p>
            <a:r>
              <a:rPr lang="en-US" altLang="zh-CN" sz="700" dirty="0"/>
              <a:t>   “Level”: "gold",</a:t>
            </a:r>
          </a:p>
          <a:p>
            <a:r>
              <a:rPr lang="en-US" altLang="zh-CN" sz="700" dirty="0"/>
              <a:t>   “Name”: “David”,</a:t>
            </a:r>
          </a:p>
          <a:p>
            <a:r>
              <a:rPr lang="en-US" altLang="zh-CN" sz="700" dirty="0"/>
              <a:t>   “Phone”: {"home": “383-1234”, "work": “383-4321”},</a:t>
            </a:r>
          </a:p>
          <a:p>
            <a:r>
              <a:rPr lang="en-US" altLang="zh-CN" sz="700" dirty="0"/>
              <a:t>   “</a:t>
            </a:r>
            <a:r>
              <a:rPr lang="en-US" altLang="zh-CN" sz="700" dirty="0" err="1"/>
              <a:t>FavoriteColor</a:t>
            </a:r>
            <a:r>
              <a:rPr lang="en-US" altLang="zh-CN" sz="700" dirty="0"/>
              <a:t>”: “</a:t>
            </a:r>
            <a:r>
              <a:rPr lang="en-US" altLang="zh-CN" sz="700" dirty="0" err="1"/>
              <a:t>lightblue</a:t>
            </a:r>
            <a:r>
              <a:rPr lang="en-US" altLang="zh-CN" sz="700" dirty="0"/>
              <a:t>”</a:t>
            </a:r>
          </a:p>
          <a:p>
            <a:r>
              <a:rPr lang="en-US" altLang="zh-CN" sz="700" dirty="0"/>
              <a:t>  },</a:t>
            </a:r>
          </a:p>
          <a:p>
            <a:r>
              <a:rPr lang="en-US" altLang="zh-CN" sz="700" dirty="0"/>
              <a:t>  { </a:t>
            </a:r>
          </a:p>
          <a:p>
            <a:r>
              <a:rPr lang="en-US" altLang="zh-CN" sz="700" dirty="0"/>
              <a:t>   "id": 3,</a:t>
            </a:r>
          </a:p>
          <a:p>
            <a:r>
              <a:rPr lang="en-US" altLang="zh-CN" sz="700" dirty="0"/>
              <a:t>   “Level”: " platinum ",</a:t>
            </a:r>
          </a:p>
          <a:p>
            <a:r>
              <a:rPr lang="en-US" altLang="zh-CN" sz="700" dirty="0"/>
              <a:t>   “Name”: “Roger”,</a:t>
            </a:r>
          </a:p>
          <a:p>
            <a:r>
              <a:rPr lang="en-US" altLang="zh-CN" sz="700" dirty="0"/>
              <a:t>   “Phone”: {"home": “888-1234”, "work": “888-4321”},</a:t>
            </a:r>
          </a:p>
          <a:p>
            <a:r>
              <a:rPr lang="en-US" altLang="zh-CN" sz="700" dirty="0"/>
              <a:t>   “</a:t>
            </a:r>
            <a:r>
              <a:rPr lang="en-US" altLang="zh-CN" sz="700" dirty="0" err="1"/>
              <a:t>FavoriteColor</a:t>
            </a:r>
            <a:r>
              <a:rPr lang="en-US" altLang="zh-CN" sz="700" dirty="0"/>
              <a:t>”: “</a:t>
            </a:r>
            <a:r>
              <a:rPr lang="en-US" altLang="zh-CN" sz="700" dirty="0" err="1"/>
              <a:t>lightyellow</a:t>
            </a:r>
            <a:r>
              <a:rPr lang="en-US" altLang="zh-CN" sz="700" dirty="0"/>
              <a:t>”</a:t>
            </a:r>
          </a:p>
          <a:p>
            <a:r>
              <a:rPr lang="en-US" altLang="zh-CN" sz="700" dirty="0"/>
              <a:t>  }</a:t>
            </a:r>
          </a:p>
          <a:p>
            <a:r>
              <a:rPr lang="en-US" altLang="zh-CN" sz="700" dirty="0"/>
              <a:t> ]</a:t>
            </a:r>
          </a:p>
          <a:p>
            <a:r>
              <a:rPr lang="en-US" altLang="zh-CN" sz="700" dirty="0"/>
              <a:t>}</a:t>
            </a:r>
          </a:p>
          <a:p>
            <a:endParaRPr lang="zh-CN" altLang="en-US" sz="700" dirty="0"/>
          </a:p>
        </p:txBody>
      </p:sp>
    </p:spTree>
    <p:extLst>
      <p:ext uri="{BB962C8B-B14F-4D97-AF65-F5344CB8AC3E}">
        <p14:creationId xmlns:p14="http://schemas.microsoft.com/office/powerpoint/2010/main" val="22388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AF1C-B7C1-0F78-5FCC-920EB4886772}"/>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DF8895A5-833D-7E87-018A-5ADA1A388674}"/>
              </a:ext>
            </a:extLst>
          </p:cNvPr>
          <p:cNvSpPr>
            <a:spLocks noGrp="1"/>
          </p:cNvSpPr>
          <p:nvPr>
            <p:ph idx="1"/>
          </p:nvPr>
        </p:nvSpPr>
        <p:spPr/>
        <p:txBody>
          <a:bodyPr>
            <a:normAutofit/>
          </a:bodyPr>
          <a:lstStyle/>
          <a:p>
            <a:r>
              <a:rPr lang="en-US" altLang="zh-CN" dirty="0"/>
              <a:t>Convert the XML document for </a:t>
            </a:r>
            <a:r>
              <a:rPr lang="en-US" altLang="zh-CN" dirty="0" err="1"/>
              <a:t>FitnessCenter</a:t>
            </a:r>
            <a:r>
              <a:rPr lang="en-US" altLang="zh-CN" dirty="0"/>
              <a:t> to its JSON format. </a:t>
            </a:r>
            <a:endParaRPr lang="zh-CN" altLang="en-US" dirty="0"/>
          </a:p>
        </p:txBody>
      </p:sp>
    </p:spTree>
    <p:extLst>
      <p:ext uri="{BB962C8B-B14F-4D97-AF65-F5344CB8AC3E}">
        <p14:creationId xmlns:p14="http://schemas.microsoft.com/office/powerpoint/2010/main" val="3800971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5A8F1-8724-4741-F5B7-04B27CCD9133}"/>
              </a:ext>
            </a:extLst>
          </p:cNvPr>
          <p:cNvSpPr>
            <a:spLocks noGrp="1"/>
          </p:cNvSpPr>
          <p:nvPr>
            <p:ph idx="1"/>
          </p:nvPr>
        </p:nvSpPr>
        <p:spPr>
          <a:xfrm>
            <a:off x="426428" y="1493521"/>
            <a:ext cx="5954051" cy="4287519"/>
          </a:xfrm>
        </p:spPr>
        <p:txBody>
          <a:bodyPr>
            <a:normAutofit fontScale="92500" lnSpcReduction="20000"/>
          </a:bodyPr>
          <a:lstStyle/>
          <a:p>
            <a:r>
              <a:rPr lang="en-US" altLang="zh-CN" dirty="0"/>
              <a:t>{ </a:t>
            </a:r>
          </a:p>
          <a:p>
            <a:r>
              <a:rPr lang="en-US" altLang="zh-CN" dirty="0"/>
              <a:t> "</a:t>
            </a:r>
            <a:r>
              <a:rPr lang="en-US" altLang="zh-CN" dirty="0" err="1"/>
              <a:t>FitnessCenter</a:t>
            </a:r>
            <a:r>
              <a:rPr lang="en-US" altLang="zh-CN" dirty="0"/>
              <a:t>": [</a:t>
            </a:r>
          </a:p>
          <a:p>
            <a:r>
              <a:rPr lang="en-US" altLang="zh-CN" dirty="0"/>
              <a:t>  {</a:t>
            </a:r>
          </a:p>
          <a:p>
            <a:r>
              <a:rPr lang="en-US" altLang="zh-CN" dirty="0"/>
              <a:t>   "id": 1,</a:t>
            </a:r>
          </a:p>
          <a:p>
            <a:r>
              <a:rPr lang="en-US" altLang="zh-CN" dirty="0"/>
              <a:t>   "Level": "gold",</a:t>
            </a:r>
          </a:p>
          <a:p>
            <a:r>
              <a:rPr lang="en-US" altLang="zh-CN" dirty="0"/>
              <a:t>   "Name": "Jeff",</a:t>
            </a:r>
          </a:p>
          <a:p>
            <a:r>
              <a:rPr lang="en-US" altLang="zh-CN" dirty="0"/>
              <a:t>   "Phone": {"home": "555-1234", "work": "555-4321"},</a:t>
            </a:r>
          </a:p>
          <a:p>
            <a:r>
              <a:rPr lang="en-US" altLang="zh-CN" dirty="0"/>
              <a:t>   "</a:t>
            </a:r>
            <a:r>
              <a:rPr lang="en-US" altLang="zh-CN" dirty="0" err="1"/>
              <a:t>FavoriteColor</a:t>
            </a:r>
            <a:r>
              <a:rPr lang="en-US" altLang="zh-CN" dirty="0"/>
              <a:t>": "</a:t>
            </a:r>
            <a:r>
              <a:rPr lang="en-US" altLang="zh-CN" dirty="0" err="1"/>
              <a:t>lightgrey</a:t>
            </a:r>
            <a:r>
              <a:rPr lang="en-US" altLang="zh-CN" dirty="0"/>
              <a:t>"</a:t>
            </a:r>
          </a:p>
          <a:p>
            <a:r>
              <a:rPr lang="en-US" altLang="zh-CN" dirty="0"/>
              <a:t>  },</a:t>
            </a:r>
          </a:p>
          <a:p>
            <a:r>
              <a:rPr lang="en-US" altLang="zh-CN" dirty="0"/>
              <a:t>…</a:t>
            </a:r>
          </a:p>
          <a:p>
            <a:endParaRPr lang="zh-CN" altLang="en-US" dirty="0"/>
          </a:p>
        </p:txBody>
      </p:sp>
      <p:sp>
        <p:nvSpPr>
          <p:cNvPr id="4" name="文本框 3">
            <a:extLst>
              <a:ext uri="{FF2B5EF4-FFF2-40B4-BE49-F238E27FC236}">
                <a16:creationId xmlns:a16="http://schemas.microsoft.com/office/drawing/2014/main" id="{05913267-DD46-3F41-6170-BF98FEDE5CF3}"/>
              </a:ext>
            </a:extLst>
          </p:cNvPr>
          <p:cNvSpPr txBox="1"/>
          <p:nvPr/>
        </p:nvSpPr>
        <p:spPr>
          <a:xfrm>
            <a:off x="6177280" y="1375122"/>
            <a:ext cx="6096000" cy="4524315"/>
          </a:xfrm>
          <a:prstGeom prst="rect">
            <a:avLst/>
          </a:prstGeom>
          <a:noFill/>
        </p:spPr>
        <p:txBody>
          <a:bodyPr wrap="square">
            <a:spAutoFit/>
          </a:bodyPr>
          <a:lstStyle/>
          <a:p>
            <a:r>
              <a:rPr lang="en-US" altLang="zh-CN" dirty="0"/>
              <a:t> {</a:t>
            </a:r>
          </a:p>
          <a:p>
            <a:r>
              <a:rPr lang="en-US" altLang="zh-CN" dirty="0"/>
              <a:t>   "id": 2,</a:t>
            </a:r>
          </a:p>
          <a:p>
            <a:r>
              <a:rPr lang="en-US" altLang="zh-CN" dirty="0"/>
              <a:t>   "Level": "gold",</a:t>
            </a:r>
          </a:p>
          <a:p>
            <a:r>
              <a:rPr lang="en-US" altLang="zh-CN" dirty="0"/>
              <a:t>   "Name": "David",</a:t>
            </a:r>
          </a:p>
          <a:p>
            <a:r>
              <a:rPr lang="en-US" altLang="zh-CN" dirty="0"/>
              <a:t>   "Phone": {"home": "383-1234", "work": "383-4321"},</a:t>
            </a:r>
          </a:p>
          <a:p>
            <a:r>
              <a:rPr lang="en-US" altLang="zh-CN" dirty="0"/>
              <a:t>   "</a:t>
            </a:r>
            <a:r>
              <a:rPr lang="en-US" altLang="zh-CN" dirty="0" err="1"/>
              <a:t>FavoriteColor</a:t>
            </a:r>
            <a:r>
              <a:rPr lang="en-US" altLang="zh-CN" dirty="0"/>
              <a:t>": "</a:t>
            </a:r>
            <a:r>
              <a:rPr lang="en-US" altLang="zh-CN" dirty="0" err="1"/>
              <a:t>lightblue</a:t>
            </a:r>
            <a:r>
              <a:rPr lang="en-US" altLang="zh-CN" dirty="0"/>
              <a:t>"</a:t>
            </a:r>
          </a:p>
          <a:p>
            <a:r>
              <a:rPr lang="en-US" altLang="zh-CN" dirty="0"/>
              <a:t>  },</a:t>
            </a:r>
          </a:p>
          <a:p>
            <a:r>
              <a:rPr lang="en-US" altLang="zh-CN" dirty="0"/>
              <a:t>  { </a:t>
            </a:r>
          </a:p>
          <a:p>
            <a:r>
              <a:rPr lang="en-US" altLang="zh-CN" dirty="0"/>
              <a:t>   "id": 3,</a:t>
            </a:r>
          </a:p>
          <a:p>
            <a:r>
              <a:rPr lang="en-US" altLang="zh-CN" dirty="0"/>
              <a:t>   "Level": "platinum",</a:t>
            </a:r>
          </a:p>
          <a:p>
            <a:r>
              <a:rPr lang="en-US" altLang="zh-CN" dirty="0"/>
              <a:t>   "Name": "Roger",</a:t>
            </a:r>
          </a:p>
          <a:p>
            <a:r>
              <a:rPr lang="en-US" altLang="zh-CN" dirty="0"/>
              <a:t>   "Phone": {"home": "888-1234", "work": "888-4321"},</a:t>
            </a:r>
          </a:p>
          <a:p>
            <a:r>
              <a:rPr lang="en-US" altLang="zh-CN" dirty="0"/>
              <a:t>   "</a:t>
            </a:r>
            <a:r>
              <a:rPr lang="en-US" altLang="zh-CN" dirty="0" err="1"/>
              <a:t>FavoriteColor</a:t>
            </a:r>
            <a:r>
              <a:rPr lang="en-US" altLang="zh-CN" dirty="0"/>
              <a:t>": "</a:t>
            </a:r>
            <a:r>
              <a:rPr lang="en-US" altLang="zh-CN" dirty="0" err="1"/>
              <a:t>lightyellow</a:t>
            </a:r>
            <a:r>
              <a:rPr lang="en-US" altLang="zh-CN" dirty="0"/>
              <a:t>"</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222956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zh-CN" altLang="en-US" sz="4800" dirty="0">
                <a:latin typeface="Microsoft YaHei UI" panose="020B0503020204020204" pitchFamily="34" charset="-122"/>
                <a:ea typeface="Microsoft YaHei UI" panose="020B0503020204020204" pitchFamily="34" charset="-122"/>
              </a:rPr>
              <a:t>标题 </a:t>
            </a:r>
            <a:r>
              <a:rPr lang="en-US" altLang="zh-CN" dirty="0">
                <a:latin typeface="Microsoft YaHei UI" panose="020B0503020204020204" pitchFamily="34" charset="-122"/>
                <a:ea typeface="Microsoft YaHei UI" panose="020B0503020204020204" pitchFamily="34" charset="-122"/>
              </a:rPr>
              <a:t>Lorem Ipsum </a:t>
            </a:r>
          </a:p>
        </p:txBody>
      </p:sp>
      <p:graphicFrame>
        <p:nvGraphicFramePr>
          <p:cNvPr id="4" name="表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450549890"/>
              </p:ext>
            </p:extLst>
          </p:nvPr>
        </p:nvGraphicFramePr>
        <p:xfrm>
          <a:off x="1096963" y="2216879"/>
          <a:ext cx="10058400" cy="413456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rtl="0"/>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normAutofit fontScale="70000" lnSpcReduction="20000"/>
          </a:bodyPr>
          <a:lstStyle/>
          <a:p>
            <a:pPr algn="l"/>
            <a:r>
              <a:rPr lang="en-US" altLang="zh-CN" b="1" i="0" dirty="0">
                <a:solidFill>
                  <a:schemeClr val="tx1"/>
                </a:solidFill>
                <a:effectLst/>
                <a:latin typeface="Söhne"/>
              </a:rPr>
              <a:t>1. Axis:</a:t>
            </a:r>
          </a:p>
          <a:p>
            <a:pPr algn="l"/>
            <a:r>
              <a:rPr lang="en-US" altLang="zh-CN" b="0" i="0" dirty="0">
                <a:solidFill>
                  <a:schemeClr val="tx1"/>
                </a:solidFill>
                <a:effectLst/>
                <a:latin typeface="Söhne"/>
              </a:rPr>
              <a:t>The axis defines the tree-relationship between the selected nodes and the current node. It describes the direction of movement in the XML tree structure when navigating from the current node to the selected nodes. Some common axes are:</a:t>
            </a:r>
          </a:p>
          <a:p>
            <a:pPr algn="l">
              <a:buFont typeface="Arial" panose="020B0604020202020204" pitchFamily="34" charset="0"/>
              <a:buChar char="•"/>
            </a:pPr>
            <a:r>
              <a:rPr lang="en-US" altLang="zh-CN" b="1" i="0" dirty="0">
                <a:solidFill>
                  <a:schemeClr val="tx1"/>
                </a:solidFill>
                <a:effectLst/>
                <a:latin typeface="Söhne"/>
              </a:rPr>
              <a:t>child</a:t>
            </a:r>
            <a:r>
              <a:rPr lang="en-US" altLang="zh-CN" b="0" i="0" dirty="0">
                <a:solidFill>
                  <a:schemeClr val="tx1"/>
                </a:solidFill>
                <a:effectLst/>
                <a:latin typeface="Söhne"/>
              </a:rPr>
              <a:t>: Selects all children of the current node.</a:t>
            </a:r>
          </a:p>
          <a:p>
            <a:pPr algn="l">
              <a:buFont typeface="Arial" panose="020B0604020202020204" pitchFamily="34" charset="0"/>
              <a:buChar char="•"/>
            </a:pPr>
            <a:r>
              <a:rPr lang="en-US" altLang="zh-CN" b="1" i="0" dirty="0">
                <a:solidFill>
                  <a:schemeClr val="tx1"/>
                </a:solidFill>
                <a:effectLst/>
                <a:latin typeface="Söhne"/>
              </a:rPr>
              <a:t>descendant</a:t>
            </a:r>
            <a:r>
              <a:rPr lang="en-US" altLang="zh-CN" b="0" i="0" dirty="0">
                <a:solidFill>
                  <a:schemeClr val="tx1"/>
                </a:solidFill>
                <a:effectLst/>
                <a:latin typeface="Söhne"/>
              </a:rPr>
              <a:t>: Selects all descendants (children, grandchildren, etc.) of the current node.</a:t>
            </a:r>
          </a:p>
          <a:p>
            <a:pPr algn="l">
              <a:buFont typeface="Arial" panose="020B0604020202020204" pitchFamily="34" charset="0"/>
              <a:buChar char="•"/>
            </a:pPr>
            <a:r>
              <a:rPr lang="en-US" altLang="zh-CN" b="1" i="0" dirty="0">
                <a:solidFill>
                  <a:schemeClr val="tx1"/>
                </a:solidFill>
                <a:effectLst/>
                <a:latin typeface="Söhne"/>
              </a:rPr>
              <a:t>parent</a:t>
            </a:r>
            <a:r>
              <a:rPr lang="en-US" altLang="zh-CN" b="0" i="0" dirty="0">
                <a:solidFill>
                  <a:schemeClr val="tx1"/>
                </a:solidFill>
                <a:effectLst/>
                <a:latin typeface="Söhne"/>
              </a:rPr>
              <a:t>: Selects the parent of the current node.</a:t>
            </a:r>
          </a:p>
          <a:p>
            <a:pPr algn="l">
              <a:buFont typeface="Arial" panose="020B0604020202020204" pitchFamily="34" charset="0"/>
              <a:buChar char="•"/>
            </a:pPr>
            <a:r>
              <a:rPr lang="en-US" altLang="zh-CN" b="1" i="0" dirty="0">
                <a:solidFill>
                  <a:schemeClr val="tx1"/>
                </a:solidFill>
                <a:effectLst/>
                <a:latin typeface="Söhne"/>
              </a:rPr>
              <a:t>ancestor</a:t>
            </a:r>
            <a:r>
              <a:rPr lang="en-US" altLang="zh-CN" b="0" i="0" dirty="0">
                <a:solidFill>
                  <a:schemeClr val="tx1"/>
                </a:solidFill>
                <a:effectLst/>
                <a:latin typeface="Söhne"/>
              </a:rPr>
              <a:t>: Selects all ancestors (parent, grandparent, etc.) of the current node.</a:t>
            </a:r>
          </a:p>
          <a:p>
            <a:pPr algn="l">
              <a:buFont typeface="Arial" panose="020B0604020202020204" pitchFamily="34" charset="0"/>
              <a:buChar char="•"/>
            </a:pPr>
            <a:r>
              <a:rPr lang="en-US" altLang="zh-CN" b="1" i="0" dirty="0">
                <a:solidFill>
                  <a:schemeClr val="tx1"/>
                </a:solidFill>
                <a:effectLst/>
                <a:latin typeface="Söhne"/>
              </a:rPr>
              <a:t>attribute</a:t>
            </a:r>
            <a:r>
              <a:rPr lang="en-US" altLang="zh-CN" b="0" i="0" dirty="0">
                <a:solidFill>
                  <a:schemeClr val="tx1"/>
                </a:solidFill>
                <a:effectLst/>
                <a:latin typeface="Söhne"/>
              </a:rPr>
              <a:t>: Selects all attributes of the current node.</a:t>
            </a:r>
          </a:p>
          <a:p>
            <a:pPr algn="l">
              <a:buFont typeface="Arial" panose="020B0604020202020204" pitchFamily="34" charset="0"/>
              <a:buChar char="•"/>
            </a:pPr>
            <a:r>
              <a:rPr lang="en-US" altLang="zh-CN" b="1" i="0" dirty="0">
                <a:solidFill>
                  <a:schemeClr val="tx1"/>
                </a:solidFill>
                <a:effectLst/>
                <a:latin typeface="Söhne"/>
              </a:rPr>
              <a:t>self</a:t>
            </a:r>
            <a:r>
              <a:rPr lang="en-US" altLang="zh-CN" b="0" i="0" dirty="0">
                <a:solidFill>
                  <a:schemeClr val="tx1"/>
                </a:solidFill>
                <a:effectLst/>
                <a:latin typeface="Söhne"/>
              </a:rPr>
              <a:t>: Selects the current node.</a:t>
            </a:r>
          </a:p>
          <a:p>
            <a:pPr algn="l">
              <a:buFont typeface="Arial" panose="020B0604020202020204" pitchFamily="34" charset="0"/>
              <a:buChar char="•"/>
            </a:pPr>
            <a:r>
              <a:rPr lang="en-US" altLang="zh-CN" b="1" i="0" dirty="0">
                <a:solidFill>
                  <a:schemeClr val="tx1"/>
                </a:solidFill>
                <a:effectLst/>
                <a:latin typeface="Söhne"/>
              </a:rPr>
              <a:t>following-sibling</a:t>
            </a:r>
            <a:r>
              <a:rPr lang="en-US" altLang="zh-CN" b="0" i="0" dirty="0">
                <a:solidFill>
                  <a:schemeClr val="tx1"/>
                </a:solidFill>
                <a:effectLst/>
                <a:latin typeface="Söhne"/>
              </a:rPr>
              <a:t>: Selects all siblings after the current node.</a:t>
            </a:r>
          </a:p>
          <a:p>
            <a:pPr algn="l">
              <a:buFont typeface="Arial" panose="020B0604020202020204" pitchFamily="34" charset="0"/>
              <a:buChar char="•"/>
            </a:pPr>
            <a:r>
              <a:rPr lang="en-US" altLang="zh-CN" b="1" i="0" dirty="0">
                <a:solidFill>
                  <a:schemeClr val="tx1"/>
                </a:solidFill>
                <a:effectLst/>
                <a:latin typeface="Söhne"/>
              </a:rPr>
              <a:t>preceding-sibling</a:t>
            </a:r>
            <a:r>
              <a:rPr lang="en-US" altLang="zh-CN" b="0" i="0" dirty="0">
                <a:solidFill>
                  <a:schemeClr val="tx1"/>
                </a:solidFill>
                <a:effectLst/>
                <a:latin typeface="Söhne"/>
              </a:rPr>
              <a:t>: Selects all siblings before the current node.</a:t>
            </a:r>
          </a:p>
          <a:p>
            <a:endParaRPr lang="zh-CN" altLang="en-US" dirty="0"/>
          </a:p>
        </p:txBody>
      </p:sp>
    </p:spTree>
    <p:extLst>
      <p:ext uri="{BB962C8B-B14F-4D97-AF65-F5344CB8AC3E}">
        <p14:creationId xmlns:p14="http://schemas.microsoft.com/office/powerpoint/2010/main" val="19831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normAutofit fontScale="92500" lnSpcReduction="20000"/>
          </a:bodyPr>
          <a:lstStyle/>
          <a:p>
            <a:pPr algn="l"/>
            <a:r>
              <a:rPr lang="en-US" altLang="zh-CN" b="1" i="0" dirty="0">
                <a:solidFill>
                  <a:schemeClr val="tx1"/>
                </a:solidFill>
                <a:effectLst/>
                <a:latin typeface="Söhne"/>
              </a:rPr>
              <a:t>2. Node Test:</a:t>
            </a:r>
          </a:p>
          <a:p>
            <a:pPr algn="l"/>
            <a:r>
              <a:rPr lang="en-US" altLang="zh-CN" b="1" i="0" dirty="0">
                <a:solidFill>
                  <a:schemeClr val="tx1"/>
                </a:solidFill>
                <a:effectLst/>
                <a:latin typeface="Söhne"/>
              </a:rPr>
              <a:t>The node test specifies the node type that is being selected. It identifies which nodes along the specified axis should be selected. Some common node tests include:</a:t>
            </a:r>
          </a:p>
          <a:p>
            <a:pPr algn="l"/>
            <a:endParaRPr lang="en-US" altLang="zh-CN" b="1" i="0" dirty="0">
              <a:solidFill>
                <a:schemeClr val="tx1"/>
              </a:solidFill>
              <a:effectLst/>
              <a:latin typeface="Söhne"/>
            </a:endParaRPr>
          </a:p>
          <a:p>
            <a:pPr algn="l"/>
            <a:r>
              <a:rPr lang="en-US" altLang="zh-CN" b="1" i="0" dirty="0">
                <a:solidFill>
                  <a:schemeClr val="tx1"/>
                </a:solidFill>
                <a:effectLst/>
                <a:latin typeface="Söhne"/>
              </a:rPr>
              <a:t>Name: Selects nodes based on their name. For example, book would select all nodes named book.</a:t>
            </a:r>
          </a:p>
          <a:p>
            <a:pPr algn="l"/>
            <a:r>
              <a:rPr lang="en-US" altLang="zh-CN" b="1" i="0" dirty="0">
                <a:solidFill>
                  <a:schemeClr val="tx1"/>
                </a:solidFill>
                <a:effectLst/>
                <a:latin typeface="Söhne"/>
              </a:rPr>
              <a:t>*: Selects all nodes along the specified axis, regardless of their name.</a:t>
            </a:r>
          </a:p>
          <a:p>
            <a:pPr algn="l"/>
            <a:r>
              <a:rPr lang="en-US" altLang="zh-CN" b="1" i="0" dirty="0">
                <a:solidFill>
                  <a:schemeClr val="tx1"/>
                </a:solidFill>
                <a:effectLst/>
                <a:latin typeface="Söhne"/>
              </a:rPr>
              <a:t>text(): Selects all text nodes.</a:t>
            </a:r>
          </a:p>
          <a:p>
            <a:pPr algn="l"/>
            <a:r>
              <a:rPr lang="en-US" altLang="zh-CN" b="1" i="0" dirty="0">
                <a:solidFill>
                  <a:schemeClr val="tx1"/>
                </a:solidFill>
                <a:effectLst/>
                <a:latin typeface="Söhne"/>
              </a:rPr>
              <a:t>comment(): Selects all comment nodes.</a:t>
            </a:r>
          </a:p>
          <a:p>
            <a:pPr algn="l"/>
            <a:r>
              <a:rPr lang="en-US" altLang="zh-CN" b="1" i="0" dirty="0">
                <a:solidFill>
                  <a:schemeClr val="tx1"/>
                </a:solidFill>
                <a:effectLst/>
                <a:latin typeface="Söhne"/>
              </a:rPr>
              <a:t>node(): Selects any node of any kind.</a:t>
            </a:r>
            <a:endParaRPr lang="zh-CN" altLang="en-US" dirty="0"/>
          </a:p>
        </p:txBody>
      </p:sp>
    </p:spTree>
    <p:extLst>
      <p:ext uri="{BB962C8B-B14F-4D97-AF65-F5344CB8AC3E}">
        <p14:creationId xmlns:p14="http://schemas.microsoft.com/office/powerpoint/2010/main" val="40121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normAutofit fontScale="85000" lnSpcReduction="10000"/>
          </a:bodyPr>
          <a:lstStyle/>
          <a:p>
            <a:pPr algn="l"/>
            <a:r>
              <a:rPr lang="en-US" altLang="zh-CN" b="1" i="0" dirty="0">
                <a:solidFill>
                  <a:schemeClr val="tx1"/>
                </a:solidFill>
                <a:effectLst/>
                <a:latin typeface="Söhne"/>
              </a:rPr>
              <a:t>3. Predicate:</a:t>
            </a:r>
          </a:p>
          <a:p>
            <a:pPr algn="l"/>
            <a:r>
              <a:rPr lang="en-US" altLang="zh-CN" b="1" i="0" dirty="0">
                <a:solidFill>
                  <a:schemeClr val="tx1"/>
                </a:solidFill>
                <a:effectLst/>
                <a:latin typeface="Söhne"/>
              </a:rPr>
              <a:t>The predicate is used to filter the selected nodes based on a condition, ensuring that only nodes that satisfy the condition are selected. Predicates are written inside square brackets []. Some examples of predicates are:</a:t>
            </a:r>
          </a:p>
          <a:p>
            <a:pPr algn="l"/>
            <a:endParaRPr lang="en-US" altLang="zh-CN" b="1" i="0" dirty="0">
              <a:solidFill>
                <a:schemeClr val="tx1"/>
              </a:solidFill>
              <a:effectLst/>
              <a:latin typeface="Söhne"/>
            </a:endParaRPr>
          </a:p>
          <a:p>
            <a:pPr algn="l"/>
            <a:r>
              <a:rPr lang="en-US" altLang="zh-CN" b="1" i="0" dirty="0">
                <a:solidFill>
                  <a:schemeClr val="tx1"/>
                </a:solidFill>
                <a:effectLst/>
                <a:latin typeface="Söhne"/>
              </a:rPr>
              <a:t>[1]: Selects the first node in the set of selected nodes.</a:t>
            </a:r>
          </a:p>
          <a:p>
            <a:pPr algn="l"/>
            <a:r>
              <a:rPr lang="en-US" altLang="zh-CN" b="1" i="0" dirty="0">
                <a:solidFill>
                  <a:schemeClr val="tx1"/>
                </a:solidFill>
                <a:effectLst/>
                <a:latin typeface="Söhne"/>
              </a:rPr>
              <a:t>[@id='1001']: Selects nodes with an attribute id that has the value 1001.</a:t>
            </a:r>
          </a:p>
          <a:p>
            <a:pPr algn="l"/>
            <a:r>
              <a:rPr lang="en-US" altLang="zh-CN" b="1" i="0" dirty="0">
                <a:solidFill>
                  <a:schemeClr val="tx1"/>
                </a:solidFill>
                <a:effectLst/>
                <a:latin typeface="Söhne"/>
              </a:rPr>
              <a:t>[price&gt;35.00]: Selects nodes that have a child node price with a value greater than 35.00.</a:t>
            </a:r>
          </a:p>
          <a:p>
            <a:pPr algn="l"/>
            <a:r>
              <a:rPr lang="en-US" altLang="zh-CN" b="1" i="0" dirty="0">
                <a:solidFill>
                  <a:schemeClr val="tx1"/>
                </a:solidFill>
                <a:effectLst/>
                <a:latin typeface="Söhne"/>
              </a:rPr>
              <a:t>[last()]: Selects the last node in the set of selected nodes.</a:t>
            </a:r>
          </a:p>
          <a:p>
            <a:pPr algn="l"/>
            <a:r>
              <a:rPr lang="en-US" altLang="zh-CN" b="1" i="0" dirty="0">
                <a:solidFill>
                  <a:schemeClr val="tx1"/>
                </a:solidFill>
                <a:effectLst/>
                <a:latin typeface="Söhne"/>
              </a:rPr>
              <a:t>[position()&lt;=3]: Selects the first three nodes in the set of selected nodes.</a:t>
            </a:r>
            <a:endParaRPr lang="zh-CN" altLang="en-US" dirty="0"/>
          </a:p>
        </p:txBody>
      </p:sp>
    </p:spTree>
    <p:extLst>
      <p:ext uri="{BB962C8B-B14F-4D97-AF65-F5344CB8AC3E}">
        <p14:creationId xmlns:p14="http://schemas.microsoft.com/office/powerpoint/2010/main" val="367097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CC5A-72D6-6832-D854-E717ECDE5A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335FCBA8-5E0C-9B1D-47AE-D808E1460DB2}"/>
              </a:ext>
            </a:extLst>
          </p:cNvPr>
          <p:cNvSpPr>
            <a:spLocks noGrp="1"/>
          </p:cNvSpPr>
          <p:nvPr>
            <p:ph idx="1"/>
          </p:nvPr>
        </p:nvSpPr>
        <p:spPr/>
        <p:txBody>
          <a:bodyPr>
            <a:normAutofit/>
          </a:bodyPr>
          <a:lstStyle/>
          <a:p>
            <a:pPr algn="l"/>
            <a:r>
              <a:rPr lang="en-US" altLang="zh-CN" b="1" i="0" dirty="0">
                <a:solidFill>
                  <a:schemeClr val="tx1"/>
                </a:solidFill>
                <a:effectLst/>
                <a:latin typeface="Söhne"/>
              </a:rPr>
              <a:t>Example XPath Expressions:</a:t>
            </a:r>
          </a:p>
          <a:p>
            <a:pPr algn="l"/>
            <a:r>
              <a:rPr lang="en-US" altLang="zh-CN" b="1" i="0" dirty="0">
                <a:solidFill>
                  <a:schemeClr val="tx1"/>
                </a:solidFill>
                <a:effectLst/>
                <a:latin typeface="Söhne"/>
              </a:rPr>
              <a:t>/bookstore/book: Selects all book nodes that are children of bookstore.</a:t>
            </a:r>
          </a:p>
          <a:p>
            <a:pPr algn="l"/>
            <a:r>
              <a:rPr lang="en-US" altLang="zh-CN" b="1" i="0" dirty="0">
                <a:solidFill>
                  <a:schemeClr val="tx1"/>
                </a:solidFill>
                <a:effectLst/>
                <a:latin typeface="Söhne"/>
              </a:rPr>
              <a:t>//price: Selects all price nodes regardless of their position in the document.</a:t>
            </a:r>
          </a:p>
          <a:p>
            <a:pPr algn="l"/>
            <a:r>
              <a:rPr lang="en-US" altLang="zh-CN" b="1" i="0" dirty="0">
                <a:solidFill>
                  <a:schemeClr val="tx1"/>
                </a:solidFill>
                <a:effectLst/>
                <a:latin typeface="Söhne"/>
              </a:rPr>
              <a:t>/bookstore/book[price&gt;35.00]: Selects book nodes under bookstore that have a price child node with a value greater than 35.00.</a:t>
            </a:r>
          </a:p>
          <a:p>
            <a:pPr algn="l"/>
            <a:r>
              <a:rPr lang="en-US" altLang="zh-CN" b="1" i="0" dirty="0">
                <a:solidFill>
                  <a:schemeClr val="tx1"/>
                </a:solidFill>
                <a:effectLst/>
                <a:latin typeface="Söhne"/>
              </a:rPr>
              <a:t>//book[author='J.K. Rowling']/title: Selects title nodes of book nodes anywhere in the document where there is an author child node with the value 'J.K. Rowling'.</a:t>
            </a:r>
            <a:endParaRPr lang="zh-CN" altLang="en-US" dirty="0"/>
          </a:p>
        </p:txBody>
      </p:sp>
    </p:spTree>
    <p:extLst>
      <p:ext uri="{BB962C8B-B14F-4D97-AF65-F5344CB8AC3E}">
        <p14:creationId xmlns:p14="http://schemas.microsoft.com/office/powerpoint/2010/main" val="20196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0883-E5C3-6153-3A6C-C7FB731DFA86}"/>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E55ABA29-8A59-1764-33B1-2B977B24F390}"/>
              </a:ext>
            </a:extLst>
          </p:cNvPr>
          <p:cNvSpPr>
            <a:spLocks noGrp="1"/>
          </p:cNvSpPr>
          <p:nvPr>
            <p:ph idx="1"/>
          </p:nvPr>
        </p:nvSpPr>
        <p:spPr/>
        <p:txBody>
          <a:bodyPr/>
          <a:lstStyle/>
          <a:p>
            <a:r>
              <a:rPr lang="en-US" altLang="zh-CN" b="0" i="0" dirty="0">
                <a:effectLst/>
                <a:latin typeface="Arial" panose="020B0604020202020204" pitchFamily="34" charset="0"/>
              </a:rPr>
              <a:t>What is the difference between relative and absolute XPath expressions</a:t>
            </a:r>
            <a:r>
              <a:rPr lang="zh-CN" altLang="en-US" b="0" i="0"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205628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0883-E5C3-6153-3A6C-C7FB731DFA86}"/>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E55ABA29-8A59-1764-33B1-2B977B24F390}"/>
              </a:ext>
            </a:extLst>
          </p:cNvPr>
          <p:cNvSpPr>
            <a:spLocks noGrp="1"/>
          </p:cNvSpPr>
          <p:nvPr>
            <p:ph idx="1"/>
          </p:nvPr>
        </p:nvSpPr>
        <p:spPr/>
        <p:txBody>
          <a:bodyPr/>
          <a:lstStyle/>
          <a:p>
            <a:r>
              <a:rPr lang="en-US" altLang="zh-CN" b="0" i="0" dirty="0">
                <a:solidFill>
                  <a:schemeClr val="tx1"/>
                </a:solidFill>
                <a:effectLst/>
                <a:latin typeface="Arial" panose="020B0604020202020204" pitchFamily="34" charset="0"/>
              </a:rPr>
              <a:t>What is the difference between relative and absolute XPath expressions</a:t>
            </a:r>
            <a:r>
              <a:rPr lang="zh-CN" altLang="en-US" b="0" i="0" dirty="0">
                <a:solidFill>
                  <a:schemeClr val="tx1"/>
                </a:solidFill>
                <a:effectLst/>
                <a:latin typeface="Arial" panose="020B0604020202020204" pitchFamily="34" charset="0"/>
              </a:rPr>
              <a:t>？</a:t>
            </a:r>
            <a:endParaRPr lang="en-US" altLang="zh-CN" b="0" i="0" dirty="0">
              <a:solidFill>
                <a:schemeClr val="tx1"/>
              </a:solidFill>
              <a:effectLst/>
              <a:latin typeface="Arial" panose="020B0604020202020204" pitchFamily="34" charset="0"/>
            </a:endParaRPr>
          </a:p>
          <a:p>
            <a:endParaRPr lang="en-US" altLang="zh-CN" dirty="0">
              <a:solidFill>
                <a:schemeClr val="tx1"/>
              </a:solidFill>
              <a:latin typeface="Arial" panose="020B0604020202020204" pitchFamily="34" charset="0"/>
            </a:endParaRPr>
          </a:p>
          <a:p>
            <a:r>
              <a:rPr lang="en-US" altLang="zh-CN" b="0" i="0" dirty="0">
                <a:solidFill>
                  <a:schemeClr val="tx1"/>
                </a:solidFill>
                <a:effectLst/>
                <a:latin typeface="Söhne"/>
              </a:rPr>
              <a:t>XPath (XML Path Language) expressions are used to navigate and select elements and attributes from an XML document. XPath expressions can be categorized into two types based on how they select nodes: </a:t>
            </a:r>
            <a:r>
              <a:rPr lang="en-US" altLang="zh-CN" b="1" i="0" dirty="0">
                <a:solidFill>
                  <a:schemeClr val="tx1"/>
                </a:solidFill>
                <a:effectLst/>
                <a:latin typeface="Söhne"/>
              </a:rPr>
              <a:t>Relative XPath</a:t>
            </a:r>
            <a:r>
              <a:rPr lang="en-US" altLang="zh-CN" b="0" i="0" dirty="0">
                <a:solidFill>
                  <a:schemeClr val="tx1"/>
                </a:solidFill>
                <a:effectLst/>
                <a:latin typeface="Söhne"/>
              </a:rPr>
              <a:t> and </a:t>
            </a:r>
            <a:r>
              <a:rPr lang="en-US" altLang="zh-CN" b="1" i="0" dirty="0">
                <a:solidFill>
                  <a:schemeClr val="tx1"/>
                </a:solidFill>
                <a:effectLst/>
                <a:latin typeface="Söhne"/>
              </a:rPr>
              <a:t>Absolute XPath</a:t>
            </a:r>
            <a:r>
              <a:rPr lang="en-US" altLang="zh-CN" b="0" i="0" dirty="0">
                <a:solidFill>
                  <a:schemeClr val="tx1"/>
                </a:solidFill>
                <a:effectLst/>
                <a:latin typeface="Söhne"/>
              </a:rPr>
              <a:t>. Here are the key differences between them:</a:t>
            </a:r>
            <a:endParaRPr lang="zh-CN" altLang="en-US" dirty="0">
              <a:solidFill>
                <a:schemeClr val="tx1"/>
              </a:solidFill>
            </a:endParaRPr>
          </a:p>
        </p:txBody>
      </p:sp>
    </p:spTree>
    <p:extLst>
      <p:ext uri="{BB962C8B-B14F-4D97-AF65-F5344CB8AC3E}">
        <p14:creationId xmlns:p14="http://schemas.microsoft.com/office/powerpoint/2010/main" val="1012493564"/>
      </p:ext>
    </p:extLst>
  </p:cSld>
  <p:clrMapOvr>
    <a:masterClrMapping/>
  </p:clrMapOvr>
</p:sld>
</file>

<file path=ppt/theme/theme1.xml><?xml version="1.0" encoding="utf-8"?>
<a:theme xmlns:a="http://schemas.openxmlformats.org/drawingml/2006/main" name="自定义">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F5B7AB07-F859-4656-A1C1-DAFCFA0ACA4B}" vid="{A6E2497D-935A-4CFD-B9FD-6DCB15FA68B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{DC078639-B860-4476-B15A-09A456237F7C}tf22712842_win32</Template>
  <TotalTime>119</TotalTime>
  <Words>3532</Words>
  <Application>Microsoft Office PowerPoint</Application>
  <PresentationFormat>宽屏</PresentationFormat>
  <Paragraphs>314</Paragraphs>
  <Slides>38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Microsoft YaHei UI</vt:lpstr>
      <vt:lpstr>Söhne</vt:lpstr>
      <vt:lpstr>Arial</vt:lpstr>
      <vt:lpstr>Calibri</vt:lpstr>
      <vt:lpstr>Consolas</vt:lpstr>
      <vt:lpstr>Times New Roman</vt:lpstr>
      <vt:lpstr>Verdana</vt:lpstr>
      <vt:lpstr>自定义</vt:lpstr>
      <vt:lpstr>Tutorial 8</vt:lpstr>
      <vt:lpstr>Topic 1</vt:lpstr>
      <vt:lpstr>Topic 1</vt:lpstr>
      <vt:lpstr>Topic 1</vt:lpstr>
      <vt:lpstr>Topic 1</vt:lpstr>
      <vt:lpstr>Topic 1</vt:lpstr>
      <vt:lpstr>Topic 1</vt:lpstr>
      <vt:lpstr>Topic 2</vt:lpstr>
      <vt:lpstr>Topic 2</vt:lpstr>
      <vt:lpstr>Topic 2</vt:lpstr>
      <vt:lpstr>Topic 2</vt:lpstr>
      <vt:lpstr>Topic 2</vt:lpstr>
      <vt:lpstr>XQuery and XSLT</vt:lpstr>
      <vt:lpstr>XQuery</vt:lpstr>
      <vt:lpstr>Topic 3</vt:lpstr>
      <vt:lpstr>Topic 3</vt:lpstr>
      <vt:lpstr>Topic 3</vt:lpstr>
      <vt:lpstr>Topic 3</vt:lpstr>
      <vt:lpstr>Topic 3</vt:lpstr>
      <vt:lpstr>PowerPoint 演示文稿</vt:lpstr>
      <vt:lpstr>Topic 3</vt:lpstr>
      <vt:lpstr>Topic 3</vt:lpstr>
      <vt:lpstr>PowerPoint 演示文稿</vt:lpstr>
      <vt:lpstr>Topic 4</vt:lpstr>
      <vt:lpstr>PowerPoint 演示文稿</vt:lpstr>
      <vt:lpstr>Topic 4</vt:lpstr>
      <vt:lpstr>Topic 4</vt:lpstr>
      <vt:lpstr>Topic 4</vt:lpstr>
      <vt:lpstr>Topic 4</vt:lpstr>
      <vt:lpstr>Topic 5</vt:lpstr>
      <vt:lpstr>Topic 5</vt:lpstr>
      <vt:lpstr>Topic 5</vt:lpstr>
      <vt:lpstr>Topic 5</vt:lpstr>
      <vt:lpstr>PowerPoint 演示文稿</vt:lpstr>
      <vt:lpstr>PowerPoint 演示文稿</vt:lpstr>
      <vt:lpstr>Topic 6</vt:lpstr>
      <vt:lpstr>PowerPoint 演示文稿</vt:lpstr>
      <vt:lpstr>标题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8</dc:title>
  <dc:creator>Yunfei Li</dc:creator>
  <cp:lastModifiedBy>Yunfei Li</cp:lastModifiedBy>
  <cp:revision>1</cp:revision>
  <dcterms:created xsi:type="dcterms:W3CDTF">2024-04-24T04:54:31Z</dcterms:created>
  <dcterms:modified xsi:type="dcterms:W3CDTF">2024-04-24T06:53:57Z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