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44"/>
  </p:notesMasterIdLst>
  <p:handoutMasterIdLst>
    <p:handoutMasterId r:id="rId45"/>
  </p:handoutMasterIdLst>
  <p:sldIdLst>
    <p:sldId id="338" r:id="rId2"/>
    <p:sldId id="341" r:id="rId3"/>
    <p:sldId id="342" r:id="rId4"/>
    <p:sldId id="344" r:id="rId5"/>
    <p:sldId id="345" r:id="rId6"/>
    <p:sldId id="346" r:id="rId7"/>
    <p:sldId id="347" r:id="rId8"/>
    <p:sldId id="353" r:id="rId9"/>
    <p:sldId id="348" r:id="rId10"/>
    <p:sldId id="349" r:id="rId11"/>
    <p:sldId id="351" r:id="rId12"/>
    <p:sldId id="352" r:id="rId13"/>
    <p:sldId id="359" r:id="rId14"/>
    <p:sldId id="392" r:id="rId15"/>
    <p:sldId id="354" r:id="rId16"/>
    <p:sldId id="355" r:id="rId17"/>
    <p:sldId id="358" r:id="rId18"/>
    <p:sldId id="357" r:id="rId19"/>
    <p:sldId id="360" r:id="rId20"/>
    <p:sldId id="363" r:id="rId21"/>
    <p:sldId id="366" r:id="rId22"/>
    <p:sldId id="367" r:id="rId23"/>
    <p:sldId id="368" r:id="rId24"/>
    <p:sldId id="369" r:id="rId25"/>
    <p:sldId id="370" r:id="rId26"/>
    <p:sldId id="371" r:id="rId27"/>
    <p:sldId id="388" r:id="rId28"/>
    <p:sldId id="389" r:id="rId29"/>
    <p:sldId id="390" r:id="rId30"/>
    <p:sldId id="391" r:id="rId31"/>
    <p:sldId id="397" r:id="rId32"/>
    <p:sldId id="399" r:id="rId33"/>
    <p:sldId id="401" r:id="rId34"/>
    <p:sldId id="393" r:id="rId35"/>
    <p:sldId id="394" r:id="rId36"/>
    <p:sldId id="395" r:id="rId37"/>
    <p:sldId id="400" r:id="rId38"/>
    <p:sldId id="398" r:id="rId39"/>
    <p:sldId id="403" r:id="rId40"/>
    <p:sldId id="402" r:id="rId41"/>
    <p:sldId id="404" r:id="rId42"/>
    <p:sldId id="405" r:id="rId43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CB3D3A"/>
    <a:srgbClr val="CB4144"/>
    <a:srgbClr val="9B2D2A"/>
    <a:srgbClr val="9B3734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9" autoAdjust="0"/>
    <p:restoredTop sz="96472" autoAdjust="0"/>
  </p:normalViewPr>
  <p:slideViewPr>
    <p:cSldViewPr>
      <p:cViewPr varScale="1">
        <p:scale>
          <a:sx n="103" d="100"/>
          <a:sy n="103" d="100"/>
        </p:scale>
        <p:origin x="108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5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688833" cy="496376"/>
          </a:xfrm>
          <a:prstGeom prst="rect">
            <a:avLst/>
          </a:prstGeom>
        </p:spPr>
        <p:txBody>
          <a:bodyPr vert="horz" lIns="88084" tIns="44042" rIns="88084" bIns="44042" rtlCol="0"/>
          <a:lstStyle>
            <a:lvl1pPr algn="l">
              <a:defRPr sz="1200"/>
            </a:lvl1pPr>
          </a:lstStyle>
          <a:p>
            <a:r>
              <a:rPr lang="en-AU" dirty="0"/>
              <a:t>KIT101 4 Branching control 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625"/>
            <a:ext cx="2944689" cy="496375"/>
          </a:xfrm>
          <a:prstGeom prst="rect">
            <a:avLst/>
          </a:prstGeom>
        </p:spPr>
        <p:txBody>
          <a:bodyPr vert="horz" lIns="88084" tIns="44042" rIns="88084" bIns="44042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293" y="9409625"/>
            <a:ext cx="2944689" cy="496375"/>
          </a:xfrm>
          <a:prstGeom prst="rect">
            <a:avLst/>
          </a:prstGeom>
        </p:spPr>
        <p:txBody>
          <a:bodyPr vert="horz" lIns="88084" tIns="44042" rIns="88084" bIns="44042" rtlCol="0" anchor="b"/>
          <a:lstStyle>
            <a:lvl1pPr algn="r">
              <a:defRPr sz="1200"/>
            </a:lvl1pPr>
          </a:lstStyle>
          <a:p>
            <a:fld id="{5889D866-A058-43C1-9D85-7B8F11DF27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583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300"/>
          </a:xfrm>
          <a:prstGeom prst="rect">
            <a:avLst/>
          </a:prstGeom>
        </p:spPr>
        <p:txBody>
          <a:bodyPr vert="horz" lIns="95422" tIns="47710" rIns="95422" bIns="47710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5422" tIns="47710" rIns="95422" bIns="47710" rtlCol="0"/>
          <a:lstStyle>
            <a:lvl1pPr algn="r">
              <a:defRPr sz="1300"/>
            </a:lvl1pPr>
          </a:lstStyle>
          <a:p>
            <a:fld id="{8638C19A-1A13-4E80-8AEA-207A52641A8F}" type="datetimeFigureOut">
              <a:rPr lang="en-AU" smtClean="0"/>
              <a:t>11/08/2019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2" tIns="47710" rIns="95422" bIns="4771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5422" tIns="47710" rIns="95422" bIns="4771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5422" tIns="47710" rIns="95422" bIns="47710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5422" tIns="47710" rIns="95422" bIns="47710" rtlCol="0" anchor="b"/>
          <a:lstStyle>
            <a:lvl1pPr algn="r">
              <a:defRPr sz="1300"/>
            </a:lvl1pPr>
          </a:lstStyle>
          <a:p>
            <a:fld id="{5176BFE5-998E-4816-97EB-CF086C085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30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l" defTabSz="9461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SDJ Lecture 3 : Java &amp; BlueJ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461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3F79D5-E3EB-4A8D-869D-271CF0D6B240}" type="datetime1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61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11/08/2019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l" defTabSz="9461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© Swinburne or © Pearson Education, IncA Bayley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46150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461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0CBB00-CD67-450B-AFEB-298ABDE8A4C4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61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4" name="Rectangle 3"/>
          <p:cNvSpPr txBox="1">
            <a:spLocks noGrp="1" noChangeArrowheads="1"/>
          </p:cNvSpPr>
          <p:nvPr/>
        </p:nvSpPr>
        <p:spPr bwMode="auto">
          <a:xfrm>
            <a:off x="4019550" y="0"/>
            <a:ext cx="3054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97" tIns="47548" rIns="95097" bIns="47548"/>
          <a:lstStyle>
            <a:lvl1pPr defTabSz="947738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47738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47738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47738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47738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47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4A7642-BB6D-427D-A01F-C4269FF1E980}" type="datetime2"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7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Sunday, 11 August 2019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5" name="Rectangle 6"/>
          <p:cNvSpPr txBox="1">
            <a:spLocks noGrp="1" noChangeArrowheads="1"/>
          </p:cNvSpPr>
          <p:nvPr/>
        </p:nvSpPr>
        <p:spPr bwMode="auto">
          <a:xfrm>
            <a:off x="0" y="9742488"/>
            <a:ext cx="30559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97" tIns="47548" rIns="95097" bIns="47548" anchor="b"/>
          <a:lstStyle>
            <a:lvl1pPr defTabSz="947738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47738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47738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47738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47738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l" defTabSz="947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Bayley</a:t>
            </a:r>
          </a:p>
        </p:txBody>
      </p:sp>
      <p:sp>
        <p:nvSpPr>
          <p:cNvPr id="7176" name="Rectangle 7"/>
          <p:cNvSpPr txBox="1">
            <a:spLocks noGrp="1" noChangeArrowheads="1"/>
          </p:cNvSpPr>
          <p:nvPr/>
        </p:nvSpPr>
        <p:spPr bwMode="auto">
          <a:xfrm>
            <a:off x="4019550" y="9742488"/>
            <a:ext cx="30543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97" tIns="47548" rIns="95097" bIns="47548" anchor="b"/>
          <a:lstStyle>
            <a:lvl1pPr defTabSz="947738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47738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47738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47738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47738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47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977530-6350-44E8-A274-8C27B3D6029E}" type="slidenum"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7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40162"/>
          </a:xfrm>
          <a:ln/>
        </p:spPr>
      </p:sp>
      <p:sp>
        <p:nvSpPr>
          <p:cNvPr id="7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0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159000" y="0"/>
            <a:ext cx="2159000" cy="21590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pic>
        <p:nvPicPr>
          <p:cNvPr id="6" name="Picture 66" descr="crest_30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8" descr="corpV_3 300_lz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0588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438400"/>
            <a:ext cx="5562600" cy="1143000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733800"/>
            <a:ext cx="4419600" cy="990600"/>
          </a:xfr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3160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50" y="358775"/>
            <a:ext cx="1885950" cy="5584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0" y="358775"/>
            <a:ext cx="5505450" cy="5584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1A475-1619-4CB5-86EA-E58FA367628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0868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358775"/>
            <a:ext cx="69977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0" y="1143000"/>
            <a:ext cx="36957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27600" y="1143000"/>
            <a:ext cx="36957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27600" y="3619500"/>
            <a:ext cx="36957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314E5-AF21-48CF-B8A6-86A3FD92E29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6227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40E0F-A794-4FD9-98D5-8D933A57762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3964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6DCD2-8F46-45A9-A2A5-AE193C955F1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656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0" y="11430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600" y="11430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6B08C-C5B7-434A-9B51-75247C36DB8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0670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DD35A-E86F-43C5-B968-684C3926A96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5466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A7F3C-5634-4073-B3BD-FD1FFEFEFB4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6692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14332-ADDE-4838-B344-FC09CF52E09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154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3702A-019E-49B1-B328-FC48F02DD37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3573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B48CF-09E9-4C0E-ACF8-154EF23B284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6439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358775"/>
            <a:ext cx="6997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9DE66A4-22EB-43E8-A684-3C92A1A9FB3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1143000" y="9906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1029" name="Picture 14" descr="crest_100pc bi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28600"/>
            <a:ext cx="7064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1143000"/>
            <a:ext cx="7543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909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+mn-lt"/>
        </a:defRPr>
      </a:lvl2pPr>
      <a:lvl3pPr marL="12763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3pPr>
      <a:lvl4pPr marL="16954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¨"/>
        <a:defRPr>
          <a:solidFill>
            <a:schemeClr val="tx1"/>
          </a:solidFill>
          <a:latin typeface="+mn-lt"/>
        </a:defRPr>
      </a:lvl4pPr>
      <a:lvl5pPr marL="21145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¨"/>
        <a:defRPr sz="1600">
          <a:solidFill>
            <a:schemeClr val="tx1"/>
          </a:solidFill>
          <a:latin typeface="+mn-lt"/>
        </a:defRPr>
      </a:lvl5pPr>
      <a:lvl6pPr marL="25717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6pPr>
      <a:lvl7pPr marL="30289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7pPr>
      <a:lvl8pPr marL="34861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8pPr>
      <a:lvl9pPr marL="39433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438400"/>
            <a:ext cx="6381750" cy="1143000"/>
          </a:xfrm>
        </p:spPr>
        <p:txBody>
          <a:bodyPr/>
          <a:lstStyle/>
          <a:p>
            <a:r>
              <a:rPr lang="en-US" altLang="en-US" sz="3200" dirty="0"/>
              <a:t>COS70006</a:t>
            </a:r>
            <a:br>
              <a:rPr lang="en-US" altLang="en-US" sz="3200" dirty="0"/>
            </a:br>
            <a:r>
              <a:rPr lang="en-US" altLang="en-US" sz="3200" dirty="0"/>
              <a:t>OOP</a:t>
            </a:r>
            <a:endParaRPr lang="en-AU" altLang="en-US" sz="32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24400"/>
            <a:ext cx="6048375" cy="990600"/>
          </a:xfrm>
        </p:spPr>
        <p:txBody>
          <a:bodyPr/>
          <a:lstStyle/>
          <a:p>
            <a:r>
              <a:rPr lang="en-AU" altLang="en-US" b="1" dirty="0"/>
              <a:t> Flow of Control</a:t>
            </a:r>
          </a:p>
          <a:p>
            <a:endParaRPr lang="en-AU" alt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777817" y="6172200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Based on r</a:t>
            </a:r>
            <a:r>
              <a:rPr lang="en-AU" dirty="0" smtClean="0"/>
              <a:t>eference textbooks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672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Logical 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0" y="1143000"/>
            <a:ext cx="4635500" cy="4800600"/>
          </a:xfrm>
        </p:spPr>
        <p:txBody>
          <a:bodyPr/>
          <a:lstStyle/>
          <a:p>
            <a:r>
              <a:rPr lang="en-AU" dirty="0"/>
              <a:t>! o</a:t>
            </a:r>
            <a:r>
              <a:rPr lang="en-AU" dirty="0" smtClean="0"/>
              <a:t>perator: any </a:t>
            </a:r>
            <a:r>
              <a:rPr lang="en-AU" dirty="0"/>
              <a:t>Boolean expression can be negated </a:t>
            </a:r>
            <a:r>
              <a:rPr lang="en-AU" dirty="0" smtClean="0"/>
              <a:t>by placing </a:t>
            </a:r>
            <a:r>
              <a:rPr lang="en-AU" dirty="0"/>
              <a:t>the ! operator in front of it</a:t>
            </a:r>
          </a:p>
          <a:p>
            <a:pPr lvl="1"/>
            <a:r>
              <a:rPr lang="en-AU" dirty="0"/>
              <a:t>!true is </a:t>
            </a:r>
            <a:r>
              <a:rPr lang="en-AU" dirty="0" smtClean="0"/>
              <a:t>false:  ! (3 ==3) -&gt; false</a:t>
            </a:r>
            <a:endParaRPr lang="en-AU" dirty="0"/>
          </a:p>
          <a:p>
            <a:pPr lvl="1"/>
            <a:r>
              <a:rPr lang="en-AU" dirty="0" smtClean="0"/>
              <a:t>!false is true: :  ! (3 ==4) -&gt; true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  <p:graphicFrame>
        <p:nvGraphicFramePr>
          <p:cNvPr id="6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916304"/>
              </p:ext>
            </p:extLst>
          </p:nvPr>
        </p:nvGraphicFramePr>
        <p:xfrm>
          <a:off x="533401" y="3962400"/>
          <a:ext cx="7924798" cy="2286000"/>
        </p:xfrm>
        <a:graphic>
          <a:graphicData uri="http://schemas.openxmlformats.org/drawingml/2006/table">
            <a:tbl>
              <a:tblPr/>
              <a:tblGrid>
                <a:gridCol w="1295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exp1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exp2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exp1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&amp;&amp;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exp2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exp1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||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exp2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672621"/>
            <a:ext cx="2944623" cy="15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2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ea typeface="ＭＳ Ｐゴシック" pitchFamily="34" charset="-128"/>
              </a:rPr>
              <a:t>Operator Precedence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Parentheses () can always be used to override the default precedence </a:t>
            </a:r>
            <a:endParaRPr lang="en-AU" dirty="0" smtClean="0"/>
          </a:p>
          <a:p>
            <a:r>
              <a:rPr lang="en-AU" dirty="0" smtClean="0"/>
              <a:t>In table below, highest precedence is on top of the table.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483041"/>
              </p:ext>
            </p:extLst>
          </p:nvPr>
        </p:nvGraphicFramePr>
        <p:xfrm>
          <a:off x="1295400" y="3303443"/>
          <a:ext cx="6118564" cy="2627688"/>
        </p:xfrm>
        <a:graphic>
          <a:graphicData uri="http://schemas.openxmlformats.org/drawingml/2006/table">
            <a:tbl>
              <a:tblPr/>
              <a:tblGrid>
                <a:gridCol w="3059282">
                  <a:extLst>
                    <a:ext uri="{9D8B030D-6E8A-4147-A177-3AD203B41FA5}">
                      <a16:colId xmlns:a16="http://schemas.microsoft.com/office/drawing/2014/main" val="666082035"/>
                    </a:ext>
                  </a:extLst>
                </a:gridCol>
                <a:gridCol w="3059282">
                  <a:extLst>
                    <a:ext uri="{9D8B030D-6E8A-4147-A177-3AD203B41FA5}">
                      <a16:colId xmlns:a16="http://schemas.microsoft.com/office/drawing/2014/main" val="1175074916"/>
                    </a:ext>
                  </a:extLst>
                </a:gridCol>
              </a:tblGrid>
              <a:tr h="369277">
                <a:tc>
                  <a:txBody>
                    <a:bodyPr/>
                    <a:lstStyle/>
                    <a:p>
                      <a:pPr fontAlgn="base"/>
                      <a:r>
                        <a:rPr lang="en-AU" sz="1500" dirty="0" smtClean="0">
                          <a:effectLst/>
                        </a:rPr>
                        <a:t>prefix and negate</a:t>
                      </a:r>
                      <a:endParaRPr lang="en-AU" sz="1500" dirty="0">
                        <a:effectLst/>
                      </a:endParaRPr>
                    </a:p>
                  </a:txBody>
                  <a:tcPr marL="77255" marR="61804" marT="77255" marB="69529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AU" sz="1500" dirty="0">
                          <a:effectLst/>
                        </a:rPr>
                        <a:t>++ --  !</a:t>
                      </a:r>
                    </a:p>
                  </a:txBody>
                  <a:tcPr marL="77255" marR="61804" marT="77255" marB="69529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64761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pPr fontAlgn="base"/>
                      <a:r>
                        <a:rPr lang="en-AU" sz="1500">
                          <a:effectLst/>
                        </a:rPr>
                        <a:t>multiplicative</a:t>
                      </a:r>
                    </a:p>
                  </a:txBody>
                  <a:tcPr marL="77255" marR="61804" marT="77255" marB="69529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AU" sz="1500">
                          <a:effectLst/>
                        </a:rPr>
                        <a:t>* / %</a:t>
                      </a:r>
                    </a:p>
                  </a:txBody>
                  <a:tcPr marL="77255" marR="61804" marT="77255" marB="69529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253977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pPr fontAlgn="base"/>
                      <a:r>
                        <a:rPr lang="en-AU" sz="1500" dirty="0">
                          <a:effectLst/>
                        </a:rPr>
                        <a:t>additive</a:t>
                      </a:r>
                    </a:p>
                  </a:txBody>
                  <a:tcPr marL="77255" marR="61804" marT="77255" marB="69529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AU" sz="1500">
                          <a:effectLst/>
                        </a:rPr>
                        <a:t>+ -</a:t>
                      </a:r>
                    </a:p>
                  </a:txBody>
                  <a:tcPr marL="77255" marR="61804" marT="77255" marB="69529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14041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pPr fontAlgn="base"/>
                      <a:r>
                        <a:rPr lang="en-AU" sz="1500" dirty="0">
                          <a:effectLst/>
                        </a:rPr>
                        <a:t>equality</a:t>
                      </a:r>
                    </a:p>
                  </a:txBody>
                  <a:tcPr marL="77255" marR="61804" marT="77255" marB="69529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AU" sz="1500">
                          <a:effectLst/>
                        </a:rPr>
                        <a:t>== !=</a:t>
                      </a:r>
                    </a:p>
                  </a:txBody>
                  <a:tcPr marL="77255" marR="61804" marT="77255" marB="69529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281265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pPr fontAlgn="base"/>
                      <a:r>
                        <a:rPr lang="en-AU" sz="1500" dirty="0" smtClean="0">
                          <a:effectLst/>
                        </a:rPr>
                        <a:t>Rational operators</a:t>
                      </a:r>
                      <a:endParaRPr lang="en-AU" sz="1500" dirty="0">
                        <a:effectLst/>
                      </a:endParaRPr>
                    </a:p>
                  </a:txBody>
                  <a:tcPr marL="77255" marR="61804" marT="77255" marB="69529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AU" sz="1500" dirty="0" smtClean="0">
                          <a:effectLst/>
                        </a:rPr>
                        <a:t>&lt;   &lt;=   &gt;   &gt;=</a:t>
                      </a:r>
                      <a:endParaRPr lang="en-AU" sz="1500" dirty="0">
                        <a:effectLst/>
                      </a:endParaRPr>
                    </a:p>
                  </a:txBody>
                  <a:tcPr marL="77255" marR="61804" marT="77255" marB="69529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47413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pPr fontAlgn="base"/>
                      <a:r>
                        <a:rPr lang="en-AU" sz="1500" dirty="0">
                          <a:effectLst/>
                        </a:rPr>
                        <a:t>logical AND</a:t>
                      </a:r>
                    </a:p>
                  </a:txBody>
                  <a:tcPr marL="77255" marR="61804" marT="77255" marB="69529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AU" sz="1500" dirty="0">
                          <a:effectLst/>
                        </a:rPr>
                        <a:t>&amp;&amp;</a:t>
                      </a:r>
                    </a:p>
                  </a:txBody>
                  <a:tcPr marL="77255" marR="61804" marT="77255" marB="69529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982573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pPr fontAlgn="base"/>
                      <a:r>
                        <a:rPr lang="en-AU" sz="1500" dirty="0">
                          <a:effectLst/>
                        </a:rPr>
                        <a:t>logical OR</a:t>
                      </a:r>
                    </a:p>
                  </a:txBody>
                  <a:tcPr marL="77255" marR="61804" marT="77255" marB="69529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AU" sz="1500" dirty="0">
                          <a:effectLst/>
                        </a:rPr>
                        <a:t>||</a:t>
                      </a:r>
                    </a:p>
                  </a:txBody>
                  <a:tcPr marL="77255" marR="61804" marT="77255" marB="69529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5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77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if-else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branching statement that chooses between two </a:t>
            </a:r>
            <a:r>
              <a:rPr lang="en-US" altLang="en-US" dirty="0" smtClean="0"/>
              <a:t>alternative groups of statements: Either this, or that</a:t>
            </a:r>
            <a:endParaRPr lang="en-US" altLang="en-US" dirty="0"/>
          </a:p>
          <a:p>
            <a:pPr eaLnBrk="1" hangingPunct="1"/>
            <a:r>
              <a:rPr lang="en-US" altLang="en-US" dirty="0"/>
              <a:t>Syntax</a:t>
            </a:r>
          </a:p>
          <a:p>
            <a:pPr lvl="1" eaLnBrk="1" hangingPunct="1">
              <a:buNone/>
            </a:pPr>
            <a:r>
              <a:rPr lang="en-US" altLang="en-US" sz="2800" dirty="0">
                <a:ea typeface="+mn-ea"/>
                <a:cs typeface="+mn-cs"/>
              </a:rPr>
              <a:t>if (</a:t>
            </a:r>
            <a:r>
              <a:rPr lang="en-US" altLang="en-US" sz="2800" dirty="0" err="1">
                <a:ea typeface="+mn-ea"/>
                <a:cs typeface="+mn-cs"/>
              </a:rPr>
              <a:t>Boolean_Expression</a:t>
            </a:r>
            <a:r>
              <a:rPr lang="en-US" altLang="en-US" sz="2800" dirty="0" smtClean="0">
                <a:ea typeface="+mn-ea"/>
                <a:cs typeface="+mn-cs"/>
              </a:rPr>
              <a:t>)</a:t>
            </a:r>
            <a:endParaRPr lang="en-US" altLang="en-US" sz="2800" dirty="0">
              <a:ea typeface="+mn-ea"/>
              <a:cs typeface="+mn-cs"/>
            </a:endParaRPr>
          </a:p>
          <a:p>
            <a:pPr lvl="1" eaLnBrk="1" hangingPunct="1">
              <a:buNone/>
            </a:pPr>
            <a:r>
              <a:rPr lang="en-US" altLang="en-US" sz="2800" dirty="0">
                <a:ea typeface="+mn-ea"/>
                <a:cs typeface="+mn-cs"/>
              </a:rPr>
              <a:t>	Statement_1</a:t>
            </a:r>
          </a:p>
          <a:p>
            <a:pPr lvl="1" eaLnBrk="1" hangingPunct="1">
              <a:buNone/>
            </a:pPr>
            <a:r>
              <a:rPr lang="en-US" altLang="en-US" sz="2800" dirty="0">
                <a:ea typeface="+mn-ea"/>
                <a:cs typeface="+mn-cs"/>
              </a:rPr>
              <a:t>else</a:t>
            </a:r>
          </a:p>
          <a:p>
            <a:pPr lvl="1" eaLnBrk="1" hangingPunct="1">
              <a:buNone/>
            </a:pPr>
            <a:r>
              <a:rPr lang="en-US" altLang="en-US" sz="2800" dirty="0">
                <a:ea typeface="+mn-ea"/>
                <a:cs typeface="+mn-cs"/>
              </a:rPr>
              <a:t>	</a:t>
            </a:r>
            <a:r>
              <a:rPr lang="en-US" altLang="en-US" sz="2800" dirty="0" smtClean="0">
                <a:ea typeface="+mn-ea"/>
                <a:cs typeface="+mn-cs"/>
              </a:rPr>
              <a:t>Statement_2</a:t>
            </a:r>
          </a:p>
          <a:p>
            <a:pPr lvl="1" eaLnBrk="1" hangingPunct="1">
              <a:buNone/>
            </a:pPr>
            <a:endParaRPr lang="en-AU" sz="28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4870796" y="2133600"/>
            <a:ext cx="2895600" cy="533400"/>
          </a:xfrm>
          <a:prstGeom prst="wedgeRectCallout">
            <a:avLst>
              <a:gd name="adj1" fmla="val -56431"/>
              <a:gd name="adj2" fmla="val 1049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>
                <a:latin typeface="Arial Narrow" pitchFamily="34" charset="0"/>
              </a:rPr>
              <a:t>must be enclosed in parentheses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4578350" y="3390900"/>
            <a:ext cx="2895600" cy="533400"/>
          </a:xfrm>
          <a:prstGeom prst="wedgeRectCallout">
            <a:avLst>
              <a:gd name="adj1" fmla="val -81407"/>
              <a:gd name="adj2" fmla="val -8799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If the </a:t>
            </a:r>
            <a:r>
              <a:rPr lang="en-US" sz="1600" dirty="0" err="1"/>
              <a:t>Boolean_Expression</a:t>
            </a:r>
            <a:r>
              <a:rPr lang="en-US" sz="1600" dirty="0"/>
              <a:t> is true</a:t>
            </a:r>
            <a:endParaRPr lang="en-AU" sz="1600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4109258" y="4800600"/>
            <a:ext cx="2895600" cy="533400"/>
          </a:xfrm>
          <a:prstGeom prst="wedgeRectCallout">
            <a:avLst>
              <a:gd name="adj1" fmla="val -67627"/>
              <a:gd name="adj2" fmla="val -49319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/>
              <a:t>If the </a:t>
            </a:r>
            <a:r>
              <a:rPr lang="en-AU" sz="1600" dirty="0" err="1"/>
              <a:t>Boolean_Expression</a:t>
            </a:r>
            <a:r>
              <a:rPr lang="en-AU" sz="1600" dirty="0"/>
              <a:t> is false</a:t>
            </a:r>
            <a:endParaRPr lang="en-AU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9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 of </a:t>
            </a:r>
            <a:r>
              <a:rPr lang="en-US" altLang="en-US" dirty="0" smtClean="0"/>
              <a:t>if-else </a:t>
            </a:r>
            <a:r>
              <a:rPr lang="en-US" altLang="en-US" dirty="0"/>
              <a:t>statement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13</a:t>
            </a:fld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3731075" cy="42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7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Single statement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14</a:t>
            </a:fld>
            <a:endParaRPr lang="en-AU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95400" y="2286000"/>
            <a:ext cx="7543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4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2763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3pPr>
            <a:lvl4pPr marL="16954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+mn-lt"/>
              </a:defRPr>
            </a:lvl4pPr>
            <a:lvl5pPr marL="21145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5pPr>
            <a:lvl6pPr marL="25717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6pPr>
            <a:lvl7pPr marL="30289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7pPr>
            <a:lvl8pPr marL="34861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8pPr>
            <a:lvl9pPr marL="39433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990600" lvl="2" indent="0">
              <a:buFont typeface="Wingdings" panose="05000000000000000000" pitchFamily="2" charset="2"/>
              <a:buNone/>
            </a:pPr>
            <a:r>
              <a:rPr lang="en-AU" kern="0" smtClean="0"/>
              <a:t>if (balance &gt;= 0)</a:t>
            </a:r>
          </a:p>
          <a:p>
            <a:pPr marL="990600" lvl="2" indent="0">
              <a:buFont typeface="Wingdings" panose="05000000000000000000" pitchFamily="2" charset="2"/>
              <a:buNone/>
            </a:pPr>
            <a:r>
              <a:rPr lang="en-AU" kern="0" smtClean="0"/>
              <a:t>   balance = balance + 50;</a:t>
            </a:r>
          </a:p>
          <a:p>
            <a:pPr marL="990600" lvl="2" indent="0">
              <a:buFont typeface="Wingdings" panose="05000000000000000000" pitchFamily="2" charset="2"/>
              <a:buNone/>
            </a:pPr>
            <a:r>
              <a:rPr lang="en-AU" kern="0" smtClean="0"/>
              <a:t>else</a:t>
            </a:r>
          </a:p>
          <a:p>
            <a:pPr marL="990600" lvl="2" indent="0">
              <a:buFont typeface="Wingdings" panose="05000000000000000000" pitchFamily="2" charset="2"/>
              <a:buNone/>
            </a:pPr>
            <a:r>
              <a:rPr lang="en-AU" kern="0" smtClean="0"/>
              <a:t>   balance =balance − 50;</a:t>
            </a:r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133028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</a:t>
            </a:r>
            <a:r>
              <a:rPr lang="en-US" dirty="0" smtClean="0"/>
              <a:t>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Statement_1 and Statement_2 can each be </a:t>
            </a:r>
            <a:r>
              <a:rPr lang="en-US" dirty="0"/>
              <a:t>a single statement or many statements </a:t>
            </a:r>
            <a:r>
              <a:rPr lang="en-US" dirty="0" smtClean="0"/>
              <a:t>(compound Statement)</a:t>
            </a:r>
            <a:endParaRPr lang="en-US" dirty="0"/>
          </a:p>
          <a:p>
            <a:r>
              <a:rPr lang="en-AU" altLang="en-US" dirty="0"/>
              <a:t>To include multiple statements in a branch, enclose the statements in </a:t>
            </a:r>
            <a:r>
              <a:rPr lang="en-AU" altLang="en-US" dirty="0" smtClean="0"/>
              <a:t>braces {    }:</a:t>
            </a:r>
          </a:p>
          <a:p>
            <a:pPr marL="990600" lvl="2" indent="0">
              <a:buNone/>
            </a:pPr>
            <a:r>
              <a:rPr lang="en-AU" altLang="en-US" sz="1600" dirty="0" smtClean="0"/>
              <a:t>if </a:t>
            </a:r>
            <a:r>
              <a:rPr lang="en-AU" altLang="en-US" sz="1600" dirty="0"/>
              <a:t>(</a:t>
            </a:r>
            <a:r>
              <a:rPr lang="en-AU" altLang="en-US" sz="1600" dirty="0" err="1"/>
              <a:t>myScore</a:t>
            </a:r>
            <a:r>
              <a:rPr lang="en-AU" altLang="en-US" sz="1600" dirty="0"/>
              <a:t> &gt; your Score) </a:t>
            </a:r>
            <a:r>
              <a:rPr lang="en-AU" altLang="en-US" sz="1600" dirty="0" smtClean="0"/>
              <a:t> {</a:t>
            </a:r>
            <a:endParaRPr lang="en-AU" altLang="en-US" sz="1600" dirty="0"/>
          </a:p>
          <a:p>
            <a:pPr marL="990600" lvl="2" indent="0">
              <a:buNone/>
            </a:pPr>
            <a:r>
              <a:rPr lang="en-AU" altLang="en-US" sz="1600" dirty="0"/>
              <a:t>   </a:t>
            </a:r>
            <a:r>
              <a:rPr lang="en-AU" altLang="en-US" sz="1600" dirty="0" err="1"/>
              <a:t>System.out.println</a:t>
            </a:r>
            <a:r>
              <a:rPr lang="en-AU" altLang="en-US" sz="1600" dirty="0"/>
              <a:t>("I win!");</a:t>
            </a:r>
          </a:p>
          <a:p>
            <a:pPr marL="990600" lvl="2" indent="0">
              <a:buNone/>
            </a:pPr>
            <a:r>
              <a:rPr lang="en-AU" altLang="en-US" sz="1600" dirty="0"/>
              <a:t>   wager = wager + 100;</a:t>
            </a:r>
          </a:p>
          <a:p>
            <a:pPr marL="990600" lvl="2" indent="0">
              <a:buNone/>
            </a:pPr>
            <a:r>
              <a:rPr lang="en-AU" altLang="en-US" sz="1600" dirty="0"/>
              <a:t>}</a:t>
            </a:r>
          </a:p>
          <a:p>
            <a:pPr marL="990600" lvl="2" indent="0">
              <a:buNone/>
            </a:pPr>
            <a:r>
              <a:rPr lang="en-AU" altLang="en-US" sz="1600" dirty="0"/>
              <a:t>e</a:t>
            </a:r>
            <a:r>
              <a:rPr lang="en-AU" altLang="en-US" sz="1600" dirty="0" smtClean="0"/>
              <a:t>lse {</a:t>
            </a:r>
            <a:endParaRPr lang="en-AU" altLang="en-US" sz="1600" dirty="0"/>
          </a:p>
          <a:p>
            <a:pPr marL="990600" lvl="2" indent="0">
              <a:buNone/>
            </a:pPr>
            <a:r>
              <a:rPr lang="en-AU" altLang="en-US" sz="1600" dirty="0"/>
              <a:t>   </a:t>
            </a:r>
            <a:r>
              <a:rPr lang="en-AU" altLang="en-US" sz="1600" dirty="0" err="1" smtClean="0"/>
              <a:t>System.out.println</a:t>
            </a:r>
            <a:r>
              <a:rPr lang="en-AU" altLang="en-US" sz="1600" dirty="0" smtClean="0"/>
              <a:t>("</a:t>
            </a:r>
            <a:r>
              <a:rPr lang="en-AU" altLang="en-US" sz="1600" dirty="0"/>
              <a:t>I wish these were golf scores.");</a:t>
            </a:r>
          </a:p>
          <a:p>
            <a:pPr marL="990600" lvl="2" indent="0">
              <a:buNone/>
            </a:pPr>
            <a:r>
              <a:rPr lang="en-AU" altLang="en-US" sz="1600" dirty="0"/>
              <a:t>   wager = 0;</a:t>
            </a:r>
          </a:p>
          <a:p>
            <a:pPr marL="990600" lvl="2" indent="0">
              <a:buNone/>
            </a:pPr>
            <a:r>
              <a:rPr lang="en-AU" altLang="en-US" sz="1600" dirty="0"/>
              <a:t>}</a:t>
            </a:r>
          </a:p>
          <a:p>
            <a:endParaRPr lang="en-AU" altLang="en-US" dirty="0"/>
          </a:p>
          <a:p>
            <a:endParaRPr lang="en-US" altLang="en-US" dirty="0"/>
          </a:p>
          <a:p>
            <a:r>
              <a:rPr lang="en-US" altLang="en-US" dirty="0" smtClean="0"/>
              <a:t> </a:t>
            </a:r>
            <a:endParaRPr lang="en-US" alt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3026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smtClean="0"/>
              <a:t>if </a:t>
            </a:r>
            <a:r>
              <a:rPr lang="en-US" altLang="en-US" dirty="0"/>
              <a:t>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i="1" dirty="0"/>
              <a:t>if statement</a:t>
            </a:r>
            <a:r>
              <a:rPr lang="en-US" altLang="en-US" dirty="0"/>
              <a:t> has the following syntax</a:t>
            </a:r>
            <a:r>
              <a:rPr lang="en-US" altLang="en-US" dirty="0" smtClean="0"/>
              <a:t>: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marL="990600" lvl="2" indent="0">
              <a:lnSpc>
                <a:spcPct val="90000"/>
              </a:lnSpc>
              <a:buNone/>
            </a:pPr>
            <a:r>
              <a:rPr lang="en-US" altLang="en-US" dirty="0" smtClean="0"/>
              <a:t>if </a:t>
            </a:r>
            <a:r>
              <a:rPr lang="en-US" altLang="en-US" dirty="0"/>
              <a:t>(</a:t>
            </a:r>
            <a:r>
              <a:rPr lang="en-US" altLang="en-US" dirty="0" err="1"/>
              <a:t>Boolean_Expression</a:t>
            </a:r>
            <a:r>
              <a:rPr lang="en-US" altLang="en-US" dirty="0"/>
              <a:t>)</a:t>
            </a:r>
          </a:p>
          <a:p>
            <a:pPr marL="990600" lvl="2" indent="0">
              <a:lnSpc>
                <a:spcPct val="90000"/>
              </a:lnSpc>
              <a:buNone/>
            </a:pPr>
            <a:r>
              <a:rPr lang="en-US" altLang="en-US" dirty="0"/>
              <a:t>  </a:t>
            </a:r>
            <a:r>
              <a:rPr lang="en-US" altLang="en-US" dirty="0" err="1" smtClean="0"/>
              <a:t>Action_Statement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Example: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/>
              <a:t>if (weight &gt; </a:t>
            </a:r>
            <a:r>
              <a:rPr lang="en-US" dirty="0" smtClean="0"/>
              <a:t>150</a:t>
            </a:r>
            <a:r>
              <a:rPr lang="en-US" dirty="0"/>
              <a:t>)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 </a:t>
            </a:r>
            <a:r>
              <a:rPr lang="en-US" dirty="0" err="1"/>
              <a:t>calorieIntake</a:t>
            </a:r>
            <a:r>
              <a:rPr lang="en-US" dirty="0"/>
              <a:t> = </a:t>
            </a:r>
            <a:r>
              <a:rPr lang="en-US" dirty="0" err="1"/>
              <a:t>calorieIntake</a:t>
            </a:r>
            <a:r>
              <a:rPr lang="en-US" dirty="0"/>
              <a:t> – </a:t>
            </a:r>
            <a:r>
              <a:rPr lang="en-US" dirty="0" smtClean="0"/>
              <a:t>600</a:t>
            </a:r>
            <a:r>
              <a:rPr lang="en-US" dirty="0"/>
              <a:t>;</a:t>
            </a:r>
          </a:p>
          <a:p>
            <a:pPr marL="990600" lvl="2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  <p:sp>
        <p:nvSpPr>
          <p:cNvPr id="9" name="Rectangular Callout 8"/>
          <p:cNvSpPr/>
          <p:nvPr/>
        </p:nvSpPr>
        <p:spPr bwMode="auto">
          <a:xfrm>
            <a:off x="457200" y="1766455"/>
            <a:ext cx="1905000" cy="533400"/>
          </a:xfrm>
          <a:prstGeom prst="wedgeRectCallout">
            <a:avLst>
              <a:gd name="adj1" fmla="val 32840"/>
              <a:gd name="adj2" fmla="val 154448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If is a Java reserved word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578350" y="1752600"/>
            <a:ext cx="2819400" cy="533400"/>
          </a:xfrm>
          <a:prstGeom prst="wedgeRectCallout">
            <a:avLst>
              <a:gd name="adj1" fmla="val -59551"/>
              <a:gd name="adj2" fmla="val 148214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400" dirty="0">
                <a:latin typeface="Arial Narrow" pitchFamily="34" charset="0"/>
              </a:rPr>
              <a:t>It </a:t>
            </a:r>
            <a:r>
              <a:rPr lang="en-AU" sz="1400" dirty="0" smtClean="0">
                <a:latin typeface="Arial Narrow" pitchFamily="34" charset="0"/>
              </a:rPr>
              <a:t>must evaluate </a:t>
            </a:r>
            <a:r>
              <a:rPr lang="en-AU" sz="1400" dirty="0">
                <a:latin typeface="Arial Narrow" pitchFamily="34" charset="0"/>
              </a:rPr>
              <a:t>to either true or false.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3625850" y="3505200"/>
            <a:ext cx="4724400" cy="533400"/>
          </a:xfrm>
          <a:prstGeom prst="wedgeRectCallout">
            <a:avLst>
              <a:gd name="adj1" fmla="val -45365"/>
              <a:gd name="adj2" fmla="val -90228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400" dirty="0">
                <a:latin typeface="Arial Narrow" pitchFamily="34" charset="0"/>
              </a:rPr>
              <a:t>If the condition is true, the statement is executed.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400" dirty="0">
                <a:latin typeface="Arial Narrow" pitchFamily="34" charset="0"/>
              </a:rPr>
              <a:t>If it is false, the statement is skipped.</a:t>
            </a:r>
          </a:p>
        </p:txBody>
      </p:sp>
    </p:spTree>
    <p:extLst>
      <p:ext uri="{BB962C8B-B14F-4D97-AF65-F5344CB8AC3E}">
        <p14:creationId xmlns:p14="http://schemas.microsoft.com/office/powerpoint/2010/main" val="420691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Logic of if statement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17</a:t>
            </a:fld>
            <a:endParaRPr lang="en-AU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371600"/>
            <a:ext cx="3054361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6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Nested statements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Both if-else </a:t>
            </a:r>
            <a:r>
              <a:rPr lang="en-AU" dirty="0"/>
              <a:t>statements and if statements </a:t>
            </a:r>
            <a:r>
              <a:rPr lang="en-AU" dirty="0" smtClean="0"/>
              <a:t>can </a:t>
            </a:r>
            <a:r>
              <a:rPr lang="en-AU" dirty="0"/>
              <a:t>contain smaller statements within them</a:t>
            </a:r>
          </a:p>
          <a:p>
            <a:r>
              <a:rPr lang="en-AU" dirty="0" smtClean="0"/>
              <a:t>Another </a:t>
            </a:r>
            <a:r>
              <a:rPr lang="en-AU" dirty="0"/>
              <a:t>if-else or if statement </a:t>
            </a:r>
            <a:r>
              <a:rPr lang="en-AU" dirty="0" smtClean="0"/>
              <a:t>can be </a:t>
            </a:r>
            <a:r>
              <a:rPr lang="en-AU" dirty="0"/>
              <a:t>used as a subpart of an if-else or if statement, </a:t>
            </a:r>
            <a:r>
              <a:rPr lang="en-AU" dirty="0" smtClean="0"/>
              <a:t>making a nested conditional statements</a:t>
            </a:r>
          </a:p>
          <a:p>
            <a:r>
              <a:rPr lang="en-AU" dirty="0" smtClean="0"/>
              <a:t>For readability, it is always desirable to indent each </a:t>
            </a:r>
            <a:r>
              <a:rPr lang="en-AU" dirty="0"/>
              <a:t>level of a nested if-else or if </a:t>
            </a:r>
            <a:r>
              <a:rPr lang="en-AU" dirty="0" smtClean="0"/>
              <a:t>further </a:t>
            </a:r>
            <a:r>
              <a:rPr lang="en-AU" dirty="0"/>
              <a:t>than the previous level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18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5224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2" indent="0">
              <a:buNone/>
            </a:pPr>
            <a:r>
              <a:rPr lang="en-AU" sz="1600" dirty="0" smtClean="0"/>
              <a:t>//In the following code block, assume </a:t>
            </a:r>
            <a:r>
              <a:rPr lang="en-AU" sz="1600" dirty="0" err="1" smtClean="0"/>
              <a:t>int</a:t>
            </a:r>
            <a:r>
              <a:rPr lang="en-AU" sz="1600" dirty="0" smtClean="0"/>
              <a:t> n1</a:t>
            </a:r>
            <a:r>
              <a:rPr lang="en-AU" sz="1600" dirty="0"/>
              <a:t>, n2 and n3 already declared and assigned</a:t>
            </a:r>
          </a:p>
          <a:p>
            <a:pPr marL="990600" lvl="2" indent="0">
              <a:buNone/>
            </a:pPr>
            <a:r>
              <a:rPr lang="en-AU" sz="1600" dirty="0"/>
              <a:t>if (n1 &lt; n2) {</a:t>
            </a:r>
          </a:p>
          <a:p>
            <a:pPr marL="990600" lvl="2" indent="0">
              <a:buNone/>
            </a:pPr>
            <a:r>
              <a:rPr lang="en-AU" sz="1600" dirty="0"/>
              <a:t>    if (n1 &lt; n3) {</a:t>
            </a:r>
          </a:p>
          <a:p>
            <a:pPr marL="990600" lvl="2" indent="0">
              <a:buNone/>
            </a:pPr>
            <a:r>
              <a:rPr lang="en-AU" sz="1600" dirty="0"/>
              <a:t>      </a:t>
            </a:r>
            <a:r>
              <a:rPr lang="en-AU" sz="1600" dirty="0" smtClean="0"/>
              <a:t>    </a:t>
            </a:r>
            <a:r>
              <a:rPr lang="en-AU" sz="1600" dirty="0"/>
              <a:t>//n1 is smallest</a:t>
            </a:r>
          </a:p>
          <a:p>
            <a:pPr marL="990600" lvl="2" indent="0">
              <a:buNone/>
            </a:pPr>
            <a:r>
              <a:rPr lang="en-AU" sz="1600" dirty="0"/>
              <a:t>    } else {</a:t>
            </a:r>
          </a:p>
          <a:p>
            <a:pPr marL="990600" lvl="2" indent="0">
              <a:buNone/>
            </a:pPr>
            <a:r>
              <a:rPr lang="en-AU" sz="1600" dirty="0"/>
              <a:t>        </a:t>
            </a:r>
            <a:r>
              <a:rPr lang="en-AU" sz="1600" dirty="0" smtClean="0"/>
              <a:t>  //</a:t>
            </a:r>
            <a:r>
              <a:rPr lang="en-AU" sz="1600" dirty="0"/>
              <a:t>n3 is smallest</a:t>
            </a:r>
          </a:p>
          <a:p>
            <a:pPr marL="990600" lvl="2" indent="0">
              <a:buNone/>
            </a:pPr>
            <a:r>
              <a:rPr lang="en-AU" sz="1600" dirty="0"/>
              <a:t>    }</a:t>
            </a:r>
          </a:p>
          <a:p>
            <a:pPr marL="990600" lvl="2" indent="0">
              <a:buNone/>
            </a:pPr>
            <a:r>
              <a:rPr lang="en-AU" sz="1600" dirty="0"/>
              <a:t>} else {</a:t>
            </a:r>
          </a:p>
          <a:p>
            <a:pPr marL="990600" lvl="2" indent="0">
              <a:buNone/>
            </a:pPr>
            <a:r>
              <a:rPr lang="en-AU" sz="1600" dirty="0"/>
              <a:t>  </a:t>
            </a:r>
            <a:r>
              <a:rPr lang="en-AU" sz="1600" dirty="0" smtClean="0"/>
              <a:t>  </a:t>
            </a:r>
            <a:r>
              <a:rPr lang="en-AU" sz="1600" dirty="0"/>
              <a:t>if (n2 &lt; n3) {</a:t>
            </a:r>
          </a:p>
          <a:p>
            <a:pPr marL="990600" lvl="2" indent="0">
              <a:buNone/>
            </a:pPr>
            <a:r>
              <a:rPr lang="en-AU" sz="1600" dirty="0"/>
              <a:t>      </a:t>
            </a:r>
            <a:r>
              <a:rPr lang="en-AU" sz="1600" dirty="0" smtClean="0"/>
              <a:t>    </a:t>
            </a:r>
            <a:r>
              <a:rPr lang="en-AU" sz="1600" dirty="0"/>
              <a:t>//n2 is smallest</a:t>
            </a:r>
          </a:p>
          <a:p>
            <a:pPr marL="990600" lvl="2" indent="0">
              <a:buNone/>
            </a:pPr>
            <a:r>
              <a:rPr lang="en-AU" sz="1600" dirty="0"/>
              <a:t>    } else {</a:t>
            </a:r>
          </a:p>
          <a:p>
            <a:pPr marL="990600" lvl="2" indent="0">
              <a:buNone/>
            </a:pPr>
            <a:r>
              <a:rPr lang="en-AU" sz="1600" dirty="0"/>
              <a:t>       </a:t>
            </a:r>
            <a:r>
              <a:rPr lang="en-AU" sz="1600" dirty="0" smtClean="0"/>
              <a:t>   </a:t>
            </a:r>
            <a:r>
              <a:rPr lang="en-AU" sz="1600" dirty="0"/>
              <a:t>//n3 is smallest</a:t>
            </a:r>
          </a:p>
          <a:p>
            <a:pPr marL="990600" lvl="2" indent="0">
              <a:buNone/>
            </a:pPr>
            <a:r>
              <a:rPr lang="en-AU" sz="1600" dirty="0"/>
              <a:t>    }</a:t>
            </a:r>
          </a:p>
          <a:p>
            <a:pPr marL="990600" lvl="2" indent="0">
              <a:buNone/>
            </a:pPr>
            <a:r>
              <a:rPr lang="en-AU" sz="1600" dirty="0"/>
              <a:t>}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19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9725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Flow of control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default of order of Java code execution in a code block is sequential in the order of statements being written. </a:t>
            </a:r>
          </a:p>
          <a:p>
            <a:r>
              <a:rPr lang="en-AU" dirty="0" smtClean="0"/>
              <a:t>However, the order can be changed based on </a:t>
            </a:r>
            <a:r>
              <a:rPr lang="en-AU" dirty="0"/>
              <a:t>s</a:t>
            </a:r>
            <a:r>
              <a:rPr lang="en-AU" dirty="0" smtClean="0"/>
              <a:t>ome mechanisms to decide whether to execute or to repeat the execution of a piece of code.</a:t>
            </a:r>
          </a:p>
          <a:p>
            <a:r>
              <a:rPr lang="en-AU" dirty="0"/>
              <a:t>The order of statement execution is called the flow of control</a:t>
            </a:r>
          </a:p>
          <a:p>
            <a:r>
              <a:rPr lang="en-AU" dirty="0" smtClean="0"/>
              <a:t> As in most programming languages, flow of control in java refers to branching (conditional statements) and looping (iteration) mechanisms.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1195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en-US" dirty="0" smtClean="0"/>
              <a:t>Note </a:t>
            </a:r>
            <a:r>
              <a:rPr lang="en-US" altLang="en-US" dirty="0"/>
              <a:t>that indentation is for the human reader, and is ignored by the compiler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(depth &gt;= UPPER_LIMIT)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 delta = 100;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Reseting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Delta");</a:t>
            </a:r>
          </a:p>
          <a:p>
            <a:pPr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 delta = 0;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en-US" dirty="0"/>
              <a:t>Despite what the indentation implies,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delta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/>
              <a:t>will be set to 0 no matter what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92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971800"/>
            <a:ext cx="7368436" cy="198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2192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/>
              <a:t>Is the else clause matched to the inner if statement or the outer if statement?</a:t>
            </a:r>
          </a:p>
          <a:p>
            <a:endParaRPr lang="en-AU" sz="3200" dirty="0"/>
          </a:p>
        </p:txBody>
      </p:sp>
      <p:sp>
        <p:nvSpPr>
          <p:cNvPr id="3" name="Rectangle 2"/>
          <p:cNvSpPr/>
          <p:nvPr/>
        </p:nvSpPr>
        <p:spPr>
          <a:xfrm>
            <a:off x="533400" y="4953000"/>
            <a:ext cx="746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/>
              <a:t>An else clause is always matched to the closest unmatched if that preceded it.</a:t>
            </a:r>
          </a:p>
        </p:txBody>
      </p:sp>
    </p:spTree>
    <p:extLst>
      <p:ext uri="{BB962C8B-B14F-4D97-AF65-F5344CB8AC3E}">
        <p14:creationId xmlns:p14="http://schemas.microsoft.com/office/powerpoint/2010/main" val="29069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switch statement is </a:t>
            </a:r>
            <a:r>
              <a:rPr lang="en-AU" dirty="0" smtClean="0"/>
              <a:t>used when multiple options are available</a:t>
            </a:r>
            <a:endParaRPr lang="en-AU" dirty="0"/>
          </a:p>
          <a:p>
            <a:r>
              <a:rPr lang="en-AU" dirty="0"/>
              <a:t>When a switch statement is evaluated, one </a:t>
            </a:r>
            <a:r>
              <a:rPr lang="en-AU" dirty="0" smtClean="0"/>
              <a:t>of branches options </a:t>
            </a:r>
            <a:r>
              <a:rPr lang="en-AU" dirty="0"/>
              <a:t>is executed</a:t>
            </a:r>
          </a:p>
          <a:p>
            <a:r>
              <a:rPr lang="en-AU" dirty="0" smtClean="0"/>
              <a:t>The </a:t>
            </a:r>
            <a:r>
              <a:rPr lang="en-AU" dirty="0"/>
              <a:t>controlling expression enclosed in parentheses after the keyword </a:t>
            </a:r>
            <a:r>
              <a:rPr lang="en-AU" i="1" dirty="0" smtClean="0"/>
              <a:t>switch </a:t>
            </a:r>
            <a:r>
              <a:rPr lang="en-AU" dirty="0"/>
              <a:t>is used to determine which branch to execute </a:t>
            </a:r>
            <a:endParaRPr lang="en-AU" dirty="0" smtClean="0"/>
          </a:p>
          <a:p>
            <a:r>
              <a:rPr lang="en-AU" dirty="0" smtClean="0"/>
              <a:t>Note that the </a:t>
            </a:r>
            <a:r>
              <a:rPr lang="en-AU" dirty="0"/>
              <a:t>controlling expression </a:t>
            </a:r>
            <a:r>
              <a:rPr lang="en-AU" dirty="0" smtClean="0"/>
              <a:t>can be evaluated </a:t>
            </a:r>
            <a:r>
              <a:rPr lang="en-AU" dirty="0"/>
              <a:t>to a char, </a:t>
            </a:r>
            <a:r>
              <a:rPr lang="en-AU" dirty="0" err="1" smtClean="0"/>
              <a:t>int</a:t>
            </a:r>
            <a:r>
              <a:rPr lang="en-AU" dirty="0" smtClean="0"/>
              <a:t>, or String. It does not have to be Boolean expression.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22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73839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785100" cy="4800600"/>
          </a:xfrm>
        </p:spPr>
        <p:txBody>
          <a:bodyPr/>
          <a:lstStyle/>
          <a:p>
            <a:r>
              <a:rPr lang="en-AU" dirty="0" smtClean="0"/>
              <a:t>Syntax of the switch statement</a:t>
            </a:r>
          </a:p>
          <a:p>
            <a:pPr marL="819150" lvl="1" indent="-342900" eaLnBrk="1" hangingPunct="1">
              <a:lnSpc>
                <a:spcPct val="80000"/>
              </a:lnSpc>
              <a:spcBef>
                <a:spcPct val="20000"/>
              </a:spcBef>
              <a:buSzTx/>
              <a:buNone/>
            </a:pPr>
            <a:endParaRPr lang="en-US" sz="2000" b="1" kern="12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marL="819150" lvl="1" indent="-342900" eaLnBrk="1" hangingPunct="1">
              <a:lnSpc>
                <a:spcPct val="80000"/>
              </a:lnSpc>
              <a:spcBef>
                <a:spcPct val="20000"/>
              </a:spcBef>
              <a:buSzTx/>
              <a:buNone/>
            </a:pPr>
            <a:r>
              <a:rPr lang="en-US" sz="2000" b="1" kern="1200" dirty="0" smtClean="0">
                <a:latin typeface="Courier New" pitchFamily="49" charset="0"/>
              </a:rPr>
              <a:t>switch </a:t>
            </a:r>
            <a:r>
              <a:rPr lang="en-US" sz="2000" b="1" kern="1200" dirty="0">
                <a:latin typeface="Courier New" pitchFamily="49" charset="0"/>
              </a:rPr>
              <a:t>(</a:t>
            </a:r>
            <a:r>
              <a:rPr lang="en-US" sz="2000" b="1" kern="1200" dirty="0" err="1">
                <a:latin typeface="Courier New" pitchFamily="49" charset="0"/>
              </a:rPr>
              <a:t>Controlling_Expression</a:t>
            </a:r>
            <a:r>
              <a:rPr lang="en-US" sz="2000" b="1" kern="1200" dirty="0">
                <a:latin typeface="Courier New" pitchFamily="49" charset="0"/>
              </a:rPr>
              <a:t>)</a:t>
            </a:r>
          </a:p>
          <a:p>
            <a:pPr marL="819150" lvl="1" indent="-342900" eaLnBrk="1" hangingPunct="1">
              <a:lnSpc>
                <a:spcPct val="80000"/>
              </a:lnSpc>
              <a:spcBef>
                <a:spcPct val="20000"/>
              </a:spcBef>
              <a:buSzTx/>
              <a:buNone/>
            </a:pPr>
            <a:r>
              <a:rPr lang="en-US" sz="2000" b="1" kern="1200" dirty="0">
                <a:latin typeface="Courier New" pitchFamily="49" charset="0"/>
              </a:rPr>
              <a:t>{</a:t>
            </a:r>
          </a:p>
          <a:p>
            <a:pPr marL="819150" lvl="1" indent="-342900" eaLnBrk="1" hangingPunct="1">
              <a:lnSpc>
                <a:spcPct val="80000"/>
              </a:lnSpc>
              <a:spcBef>
                <a:spcPct val="20000"/>
              </a:spcBef>
              <a:buSzTx/>
              <a:buNone/>
            </a:pPr>
            <a:r>
              <a:rPr lang="en-US" sz="2000" b="1" kern="1200" dirty="0">
                <a:latin typeface="Courier New" pitchFamily="49" charset="0"/>
              </a:rPr>
              <a:t>  case </a:t>
            </a:r>
            <a:r>
              <a:rPr lang="en-US" sz="2000" b="1" kern="1200" dirty="0" smtClean="0">
                <a:latin typeface="Courier New" pitchFamily="49" charset="0"/>
              </a:rPr>
              <a:t>Case_1</a:t>
            </a:r>
            <a:r>
              <a:rPr lang="en-US" sz="2000" b="1" kern="1200" dirty="0">
                <a:latin typeface="Courier New" pitchFamily="49" charset="0"/>
              </a:rPr>
              <a:t>:</a:t>
            </a:r>
          </a:p>
          <a:p>
            <a:pPr marL="819150" lvl="1" indent="-342900" eaLnBrk="1" hangingPunct="1">
              <a:lnSpc>
                <a:spcPct val="80000"/>
              </a:lnSpc>
              <a:spcBef>
                <a:spcPct val="20000"/>
              </a:spcBef>
              <a:buSzTx/>
              <a:buNone/>
            </a:pPr>
            <a:r>
              <a:rPr lang="en-US" sz="2000" b="1" kern="1200" dirty="0">
                <a:latin typeface="Courier New" pitchFamily="49" charset="0"/>
              </a:rPr>
              <a:t>           </a:t>
            </a:r>
            <a:r>
              <a:rPr lang="en-US" sz="2000" b="1" kern="1200" dirty="0" smtClean="0">
                <a:latin typeface="Courier New" pitchFamily="49" charset="0"/>
              </a:rPr>
              <a:t>Statement_1</a:t>
            </a:r>
            <a:endParaRPr lang="en-US" sz="2000" b="1" kern="1200" dirty="0">
              <a:latin typeface="Courier New" pitchFamily="49" charset="0"/>
            </a:endParaRPr>
          </a:p>
          <a:p>
            <a:pPr marL="819150" lvl="1" indent="-342900" eaLnBrk="1" hangingPunct="1">
              <a:lnSpc>
                <a:spcPct val="80000"/>
              </a:lnSpc>
              <a:spcBef>
                <a:spcPct val="20000"/>
              </a:spcBef>
              <a:buSzTx/>
              <a:buNone/>
            </a:pPr>
            <a:r>
              <a:rPr lang="en-US" sz="2000" b="1" kern="1200" dirty="0">
                <a:latin typeface="Courier New" pitchFamily="49" charset="0"/>
              </a:rPr>
              <a:t>           break;</a:t>
            </a:r>
          </a:p>
          <a:p>
            <a:pPr marL="819150" lvl="1" indent="-342900" eaLnBrk="1" hangingPunct="1">
              <a:lnSpc>
                <a:spcPct val="80000"/>
              </a:lnSpc>
              <a:spcBef>
                <a:spcPct val="20000"/>
              </a:spcBef>
              <a:buSzTx/>
              <a:buNone/>
            </a:pPr>
            <a:r>
              <a:rPr lang="en-US" sz="2000" b="1" kern="1200" dirty="0" smtClean="0">
                <a:latin typeface="Courier New" pitchFamily="49" charset="0"/>
              </a:rPr>
              <a:t>  case Case_2:</a:t>
            </a:r>
            <a:endParaRPr lang="en-US" sz="2000" b="1" kern="1200" dirty="0">
              <a:latin typeface="Courier New" pitchFamily="49" charset="0"/>
            </a:endParaRPr>
          </a:p>
          <a:p>
            <a:pPr marL="819150" lvl="1" indent="-342900" eaLnBrk="1" hangingPunct="1">
              <a:lnSpc>
                <a:spcPct val="80000"/>
              </a:lnSpc>
              <a:spcBef>
                <a:spcPct val="20000"/>
              </a:spcBef>
              <a:buSzTx/>
              <a:buNone/>
            </a:pPr>
            <a:r>
              <a:rPr lang="en-US" sz="2000" b="1" kern="1200" dirty="0">
                <a:latin typeface="Courier New" pitchFamily="49" charset="0"/>
              </a:rPr>
              <a:t>           </a:t>
            </a:r>
            <a:r>
              <a:rPr lang="en-US" sz="2000" b="1" kern="1200" dirty="0" smtClean="0">
                <a:latin typeface="Courier New" pitchFamily="49" charset="0"/>
              </a:rPr>
              <a:t>Statement_2</a:t>
            </a:r>
            <a:endParaRPr lang="en-US" sz="2000" b="1" kern="1200" dirty="0">
              <a:latin typeface="Courier New" pitchFamily="49" charset="0"/>
            </a:endParaRPr>
          </a:p>
          <a:p>
            <a:pPr marL="819150" lvl="1" indent="-342900" eaLnBrk="1" hangingPunct="1">
              <a:lnSpc>
                <a:spcPct val="80000"/>
              </a:lnSpc>
              <a:spcBef>
                <a:spcPct val="20000"/>
              </a:spcBef>
              <a:buSzTx/>
              <a:buNone/>
            </a:pPr>
            <a:r>
              <a:rPr lang="en-US" sz="2000" b="1" kern="1200" dirty="0">
                <a:latin typeface="Courier New" pitchFamily="49" charset="0"/>
              </a:rPr>
              <a:t>           break</a:t>
            </a:r>
            <a:r>
              <a:rPr lang="en-US" sz="2000" b="1" kern="1200" dirty="0" smtClean="0">
                <a:latin typeface="Courier New" pitchFamily="49" charset="0"/>
              </a:rPr>
              <a:t>;</a:t>
            </a:r>
          </a:p>
          <a:p>
            <a:pPr marL="819150" lvl="1" indent="-342900" eaLnBrk="1" hangingPunct="1">
              <a:lnSpc>
                <a:spcPct val="80000"/>
              </a:lnSpc>
              <a:spcBef>
                <a:spcPct val="20000"/>
              </a:spcBef>
              <a:buSzTx/>
              <a:buNone/>
            </a:pPr>
            <a:r>
              <a:rPr lang="en-US" sz="2000" b="1" kern="1200" dirty="0" smtClean="0">
                <a:latin typeface="Courier New" pitchFamily="49" charset="0"/>
              </a:rPr>
              <a:t>  …</a:t>
            </a:r>
            <a:endParaRPr lang="en-US" sz="2000" b="1" kern="1200" dirty="0">
              <a:latin typeface="Courier New" pitchFamily="49" charset="0"/>
            </a:endParaRPr>
          </a:p>
          <a:p>
            <a:pPr marL="819150" lvl="1" indent="-342900" eaLnBrk="1" hangingPunct="1">
              <a:lnSpc>
                <a:spcPct val="80000"/>
              </a:lnSpc>
              <a:spcBef>
                <a:spcPct val="20000"/>
              </a:spcBef>
              <a:buSzTx/>
              <a:buNone/>
            </a:pPr>
            <a:r>
              <a:rPr lang="en-US" sz="2000" b="1" kern="1200" dirty="0">
                <a:latin typeface="Courier New" pitchFamily="49" charset="0"/>
              </a:rPr>
              <a:t>  default:</a:t>
            </a:r>
          </a:p>
          <a:p>
            <a:pPr marL="819150" lvl="1" indent="-342900" eaLnBrk="1" hangingPunct="1">
              <a:lnSpc>
                <a:spcPct val="80000"/>
              </a:lnSpc>
              <a:spcBef>
                <a:spcPct val="20000"/>
              </a:spcBef>
              <a:buSzTx/>
              <a:buNone/>
            </a:pPr>
            <a:r>
              <a:rPr lang="en-US" sz="2000" b="1" kern="1200" dirty="0">
                <a:latin typeface="Courier New" pitchFamily="49" charset="0"/>
              </a:rPr>
              <a:t>           </a:t>
            </a:r>
            <a:r>
              <a:rPr lang="en-US" sz="2000" b="1" kern="1200" dirty="0" err="1">
                <a:latin typeface="Courier New" pitchFamily="49" charset="0"/>
              </a:rPr>
              <a:t>Default_Statement</a:t>
            </a:r>
            <a:r>
              <a:rPr lang="en-US" sz="2000" b="1" kern="1200" dirty="0">
                <a:latin typeface="Courier New" pitchFamily="49" charset="0"/>
              </a:rPr>
              <a:t> </a:t>
            </a:r>
            <a:endParaRPr lang="en-US" sz="2000" b="1" kern="1200" dirty="0" smtClean="0">
              <a:latin typeface="Courier New" pitchFamily="49" charset="0"/>
            </a:endParaRPr>
          </a:p>
          <a:p>
            <a:pPr marL="819150" lvl="1" indent="-342900" eaLnBrk="1" hangingPunct="1">
              <a:lnSpc>
                <a:spcPct val="80000"/>
              </a:lnSpc>
              <a:spcBef>
                <a:spcPct val="20000"/>
              </a:spcBef>
              <a:buSzTx/>
              <a:buNone/>
            </a:pPr>
            <a:r>
              <a:rPr lang="en-US" sz="2000" b="1" kern="1200" dirty="0">
                <a:latin typeface="Courier New" pitchFamily="49" charset="0"/>
              </a:rPr>
              <a:t> </a:t>
            </a:r>
            <a:r>
              <a:rPr lang="en-US" sz="2000" b="1" kern="1200" dirty="0" smtClean="0">
                <a:latin typeface="Courier New" pitchFamily="49" charset="0"/>
              </a:rPr>
              <a:t>          break</a:t>
            </a:r>
            <a:r>
              <a:rPr lang="en-US" sz="2000" b="1" kern="1200" dirty="0">
                <a:latin typeface="Courier New" pitchFamily="49" charset="0"/>
              </a:rPr>
              <a:t>;</a:t>
            </a:r>
          </a:p>
          <a:p>
            <a:pPr marL="819150" lvl="1" indent="-342900" eaLnBrk="1" hangingPunct="1">
              <a:lnSpc>
                <a:spcPct val="80000"/>
              </a:lnSpc>
              <a:spcBef>
                <a:spcPct val="20000"/>
              </a:spcBef>
              <a:buSzTx/>
              <a:buNone/>
            </a:pPr>
            <a:r>
              <a:rPr lang="en-US" sz="2000" b="1" kern="1200" dirty="0">
                <a:latin typeface="Courier New" pitchFamily="49" charset="0"/>
              </a:rPr>
              <a:t>}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23</a:t>
            </a:fld>
            <a:endParaRPr lang="en-AU" alt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448300" y="2781300"/>
            <a:ext cx="2743200" cy="762000"/>
          </a:xfrm>
          <a:prstGeom prst="wedgeRoundRectCallout">
            <a:avLst>
              <a:gd name="adj1" fmla="val -75680"/>
              <a:gd name="adj2" fmla="val 90863"/>
              <a:gd name="adj3" fmla="val 166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 Narrow" pitchFamily="34" charset="0"/>
              </a:rPr>
              <a:t>If </a:t>
            </a:r>
            <a:r>
              <a:rPr lang="en-AU" sz="1600" dirty="0" smtClean="0">
                <a:latin typeface="Arial Narrow" pitchFamily="34" charset="0"/>
              </a:rPr>
              <a:t>expression matches case 2, control jumps to </a:t>
            </a:r>
            <a:r>
              <a:rPr lang="en-AU" sz="1600" dirty="0">
                <a:latin typeface="Arial Narrow" pitchFamily="34" charset="0"/>
              </a:rPr>
              <a:t>here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65100" y="3124200"/>
            <a:ext cx="1358900" cy="612648"/>
          </a:xfrm>
          <a:prstGeom prst="wedgeRoundRectCallout">
            <a:avLst>
              <a:gd name="adj1" fmla="val 34936"/>
              <a:gd name="adj2" fmla="val -202086"/>
              <a:gd name="adj3" fmla="val 166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400" dirty="0">
                <a:latin typeface="+mj-lt"/>
              </a:rPr>
              <a:t>s</a:t>
            </a:r>
            <a:r>
              <a:rPr lang="en-US" altLang="en-US" sz="1400" dirty="0" smtClean="0">
                <a:latin typeface="+mj-lt"/>
              </a:rPr>
              <a:t>witch and case are reserved words</a:t>
            </a:r>
            <a:endParaRPr lang="en-US" altLang="en-US" sz="1400" dirty="0">
              <a:latin typeface="+mj-lt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48300" y="4114800"/>
            <a:ext cx="1714500" cy="533400"/>
          </a:xfrm>
          <a:prstGeom prst="wedgeRoundRectCallout">
            <a:avLst>
              <a:gd name="adj1" fmla="val -139922"/>
              <a:gd name="adj2" fmla="val 63590"/>
              <a:gd name="adj3" fmla="val 166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 smtClean="0">
                <a:latin typeface="Arial Narrow" pitchFamily="34" charset="0"/>
              </a:rPr>
              <a:t>Default is optional. </a:t>
            </a:r>
            <a:endParaRPr lang="en-AU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08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0" y="1143000"/>
            <a:ext cx="7543800" cy="4800600"/>
          </a:xfrm>
        </p:spPr>
        <p:txBody>
          <a:bodyPr/>
          <a:lstStyle/>
          <a:p>
            <a:r>
              <a:rPr lang="en-AU" dirty="0"/>
              <a:t>A statement in the switch block can be </a:t>
            </a:r>
            <a:r>
              <a:rPr lang="en-AU" dirty="0" err="1"/>
              <a:t>labeled</a:t>
            </a:r>
            <a:r>
              <a:rPr lang="en-AU" dirty="0"/>
              <a:t> with one or more case or default labels. The switch statement evaluates its expression, then executes all statements that follow the matching case label</a:t>
            </a:r>
            <a:r>
              <a:rPr lang="en-AU" dirty="0" smtClean="0"/>
              <a:t>.</a:t>
            </a:r>
          </a:p>
          <a:p>
            <a:r>
              <a:rPr lang="en-AU" dirty="0"/>
              <a:t>Each break statement terminates the enclosing switch statement. Control flow continues with the first statement following the switch block</a:t>
            </a:r>
            <a:r>
              <a:rPr lang="en-AU" dirty="0" smtClean="0"/>
              <a:t>.</a:t>
            </a:r>
          </a:p>
          <a:p>
            <a:r>
              <a:rPr lang="en-AU" dirty="0"/>
              <a:t>All statements after the matching case label are executed in sequence, regardless of the expression of subsequent case labels, until a break statement is encountered.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24</a:t>
            </a:fld>
            <a:endParaRPr lang="en-AU" altLang="en-US"/>
          </a:p>
        </p:txBody>
      </p:sp>
      <p:sp>
        <p:nvSpPr>
          <p:cNvPr id="6" name="Rectangle 5"/>
          <p:cNvSpPr/>
          <p:nvPr/>
        </p:nvSpPr>
        <p:spPr>
          <a:xfrm>
            <a:off x="1600200" y="630623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https://docs.oracle.com/javase/tutorial/java/nutsandbolts/switch.html</a:t>
            </a:r>
          </a:p>
        </p:txBody>
      </p:sp>
    </p:spTree>
    <p:extLst>
      <p:ext uri="{BB962C8B-B14F-4D97-AF65-F5344CB8AC3E}">
        <p14:creationId xmlns:p14="http://schemas.microsoft.com/office/powerpoint/2010/main" val="1335093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400" dirty="0" smtClean="0"/>
              <a:t>         </a:t>
            </a:r>
            <a:r>
              <a:rPr lang="en-AU" sz="1400" dirty="0" err="1" smtClean="0"/>
              <a:t>int</a:t>
            </a:r>
            <a:r>
              <a:rPr lang="en-AU" sz="1400" dirty="0" smtClean="0"/>
              <a:t> </a:t>
            </a:r>
            <a:r>
              <a:rPr lang="en-AU" sz="1400" dirty="0"/>
              <a:t>month = </a:t>
            </a:r>
            <a:r>
              <a:rPr lang="en-AU" sz="1400" dirty="0" smtClean="0"/>
              <a:t>7;</a:t>
            </a:r>
            <a:endParaRPr lang="en-AU" sz="1400" dirty="0"/>
          </a:p>
          <a:p>
            <a:pPr marL="0" indent="0">
              <a:buNone/>
            </a:pPr>
            <a:r>
              <a:rPr lang="en-AU" sz="1400" dirty="0"/>
              <a:t>        String </a:t>
            </a:r>
            <a:r>
              <a:rPr lang="en-AU" sz="1400" dirty="0" err="1" smtClean="0"/>
              <a:t>strMonth</a:t>
            </a:r>
            <a:r>
              <a:rPr lang="en-AU" sz="1400" dirty="0" smtClean="0"/>
              <a:t>;</a:t>
            </a:r>
            <a:endParaRPr lang="en-AU" sz="1400" dirty="0"/>
          </a:p>
          <a:p>
            <a:pPr marL="0" indent="0">
              <a:buNone/>
            </a:pPr>
            <a:r>
              <a:rPr lang="en-AU" sz="1400" dirty="0"/>
              <a:t>        switch (month) {</a:t>
            </a:r>
          </a:p>
          <a:p>
            <a:pPr marL="0" indent="0">
              <a:buNone/>
            </a:pPr>
            <a:r>
              <a:rPr lang="en-AU" sz="1400" dirty="0" smtClean="0"/>
              <a:t>            case 1: </a:t>
            </a:r>
            <a:r>
              <a:rPr lang="en-AU" sz="1400" dirty="0" err="1" smtClean="0"/>
              <a:t>strMonth</a:t>
            </a:r>
            <a:r>
              <a:rPr lang="en-AU" sz="1400" dirty="0" smtClean="0"/>
              <a:t> = "January";</a:t>
            </a:r>
          </a:p>
          <a:p>
            <a:pPr marL="0" indent="0">
              <a:buNone/>
            </a:pPr>
            <a:r>
              <a:rPr lang="en-AU" sz="1400" dirty="0" smtClean="0"/>
              <a:t>                     </a:t>
            </a:r>
            <a:r>
              <a:rPr lang="en-AU" sz="1400" dirty="0"/>
              <a:t>break</a:t>
            </a:r>
            <a:r>
              <a:rPr lang="en-AU" sz="1400" dirty="0" smtClean="0"/>
              <a:t>;</a:t>
            </a:r>
            <a:endParaRPr lang="en-AU" sz="1400" dirty="0"/>
          </a:p>
          <a:p>
            <a:pPr marL="0" indent="0">
              <a:buNone/>
            </a:pPr>
            <a:r>
              <a:rPr lang="en-AU" sz="1400" dirty="0"/>
              <a:t>            case 2: </a:t>
            </a:r>
            <a:r>
              <a:rPr lang="en-AU" sz="1400" dirty="0" err="1"/>
              <a:t>strMonth</a:t>
            </a:r>
            <a:r>
              <a:rPr lang="en-AU" sz="1400" dirty="0" smtClean="0"/>
              <a:t> </a:t>
            </a:r>
            <a:r>
              <a:rPr lang="en-AU" sz="1400" dirty="0"/>
              <a:t>= </a:t>
            </a:r>
            <a:r>
              <a:rPr lang="en-AU" sz="1400" dirty="0" smtClean="0"/>
              <a:t>"February";</a:t>
            </a:r>
            <a:endParaRPr lang="en-AU" sz="1400" dirty="0"/>
          </a:p>
          <a:p>
            <a:pPr marL="0" indent="0">
              <a:buNone/>
            </a:pPr>
            <a:r>
              <a:rPr lang="en-AU" sz="1400" dirty="0"/>
              <a:t>                     break;</a:t>
            </a:r>
          </a:p>
          <a:p>
            <a:pPr marL="0" indent="0">
              <a:buNone/>
            </a:pPr>
            <a:r>
              <a:rPr lang="en-AU" sz="1400" dirty="0"/>
              <a:t>            case </a:t>
            </a:r>
            <a:r>
              <a:rPr lang="en-AU" sz="1400" dirty="0" smtClean="0"/>
              <a:t>7: </a:t>
            </a:r>
            <a:r>
              <a:rPr lang="en-AU" sz="1400" dirty="0" err="1"/>
              <a:t>strMonth</a:t>
            </a:r>
            <a:r>
              <a:rPr lang="en-AU" sz="1400" dirty="0" smtClean="0"/>
              <a:t> </a:t>
            </a:r>
            <a:r>
              <a:rPr lang="en-AU" sz="1400" dirty="0"/>
              <a:t>= </a:t>
            </a:r>
            <a:r>
              <a:rPr lang="en-AU" sz="1400" dirty="0" smtClean="0"/>
              <a:t>“July";</a:t>
            </a:r>
            <a:endParaRPr lang="en-AU" sz="1400" dirty="0"/>
          </a:p>
          <a:p>
            <a:pPr marL="0" indent="0">
              <a:buNone/>
            </a:pPr>
            <a:r>
              <a:rPr lang="en-AU" sz="1400" dirty="0"/>
              <a:t>                     break;</a:t>
            </a:r>
          </a:p>
          <a:p>
            <a:pPr marL="0" indent="0">
              <a:buNone/>
            </a:pPr>
            <a:r>
              <a:rPr lang="en-AU" sz="1400" dirty="0"/>
              <a:t>            case </a:t>
            </a:r>
            <a:r>
              <a:rPr lang="en-AU" sz="1400" dirty="0" smtClean="0"/>
              <a:t>9: </a:t>
            </a:r>
            <a:r>
              <a:rPr lang="en-AU" sz="1400" dirty="0" err="1"/>
              <a:t>strMonth</a:t>
            </a:r>
            <a:r>
              <a:rPr lang="en-AU" sz="1400" dirty="0" smtClean="0"/>
              <a:t> </a:t>
            </a:r>
            <a:r>
              <a:rPr lang="en-AU" sz="1400" dirty="0"/>
              <a:t>= </a:t>
            </a:r>
            <a:r>
              <a:rPr lang="en-AU" sz="1400" dirty="0" smtClean="0"/>
              <a:t>“September";</a:t>
            </a:r>
            <a:endParaRPr lang="en-AU" sz="1400" dirty="0"/>
          </a:p>
          <a:p>
            <a:pPr marL="0" indent="0">
              <a:buNone/>
            </a:pPr>
            <a:r>
              <a:rPr lang="en-AU" sz="1400" dirty="0"/>
              <a:t>                     break;</a:t>
            </a:r>
          </a:p>
          <a:p>
            <a:pPr marL="0" indent="0">
              <a:buNone/>
            </a:pPr>
            <a:r>
              <a:rPr lang="en-AU" sz="1400" dirty="0"/>
              <a:t> </a:t>
            </a:r>
            <a:r>
              <a:rPr lang="en-AU" sz="1400" dirty="0" smtClean="0"/>
              <a:t>           default</a:t>
            </a:r>
            <a:r>
              <a:rPr lang="en-AU" sz="1400" dirty="0"/>
              <a:t>: </a:t>
            </a:r>
            <a:r>
              <a:rPr lang="en-AU" sz="1400" dirty="0" err="1"/>
              <a:t>strMonth</a:t>
            </a:r>
            <a:r>
              <a:rPr lang="en-AU" sz="1400" dirty="0" smtClean="0"/>
              <a:t> </a:t>
            </a:r>
            <a:r>
              <a:rPr lang="en-AU" sz="1400" dirty="0"/>
              <a:t>= </a:t>
            </a:r>
            <a:r>
              <a:rPr lang="en-AU" sz="1400" dirty="0" smtClean="0"/>
              <a:t>“Incorrect number";</a:t>
            </a:r>
            <a:endParaRPr lang="en-AU" sz="1400" dirty="0"/>
          </a:p>
          <a:p>
            <a:pPr marL="0" indent="0">
              <a:buNone/>
            </a:pPr>
            <a:r>
              <a:rPr lang="en-AU" sz="1400" dirty="0"/>
              <a:t>                     break;</a:t>
            </a:r>
          </a:p>
          <a:p>
            <a:pPr marL="0" indent="0">
              <a:buNone/>
            </a:pPr>
            <a:r>
              <a:rPr lang="en-AU" sz="1400" dirty="0"/>
              <a:t>        }</a:t>
            </a:r>
          </a:p>
          <a:p>
            <a:pPr marL="0" indent="0">
              <a:buNone/>
            </a:pPr>
            <a:r>
              <a:rPr lang="en-AU" sz="1400" dirty="0"/>
              <a:t>        </a:t>
            </a:r>
            <a:r>
              <a:rPr lang="en-AU" sz="1400" dirty="0" err="1" smtClean="0"/>
              <a:t>System.out.println</a:t>
            </a:r>
            <a:r>
              <a:rPr lang="en-AU" sz="1400" dirty="0" smtClean="0"/>
              <a:t>(</a:t>
            </a:r>
            <a:r>
              <a:rPr lang="en-AU" sz="1400" dirty="0" err="1" smtClean="0"/>
              <a:t>strMonth</a:t>
            </a:r>
            <a:r>
              <a:rPr lang="en-AU" sz="1400" dirty="0" smtClean="0"/>
              <a:t>);</a:t>
            </a:r>
            <a:endParaRPr lang="en-AU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25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56958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Loops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are three types of loop statements in Java:</a:t>
            </a:r>
          </a:p>
          <a:p>
            <a:pPr lvl="1"/>
            <a:r>
              <a:rPr lang="en-AU" dirty="0" smtClean="0"/>
              <a:t>while loop, do-while </a:t>
            </a:r>
            <a:r>
              <a:rPr lang="en-AU" dirty="0"/>
              <a:t>loop,</a:t>
            </a:r>
            <a:r>
              <a:rPr lang="en-AU" dirty="0" smtClean="0"/>
              <a:t> and for loop</a:t>
            </a:r>
          </a:p>
          <a:p>
            <a:r>
              <a:rPr lang="en-AU" dirty="0" smtClean="0"/>
              <a:t>Body </a:t>
            </a:r>
            <a:r>
              <a:rPr lang="en-AU" dirty="0"/>
              <a:t>of the </a:t>
            </a:r>
            <a:r>
              <a:rPr lang="en-AU" dirty="0" smtClean="0"/>
              <a:t>loop: </a:t>
            </a:r>
            <a:r>
              <a:rPr lang="en-AU" dirty="0"/>
              <a:t>code that is repeated in a loop. The loop body can </a:t>
            </a:r>
            <a:r>
              <a:rPr lang="en-AU" dirty="0" smtClean="0"/>
              <a:t>be a </a:t>
            </a:r>
            <a:r>
              <a:rPr lang="en-AU" dirty="0"/>
              <a:t>single statement,  or multiple statements enclosed in a pair of braces </a:t>
            </a:r>
            <a:r>
              <a:rPr lang="en-AU" dirty="0" smtClean="0"/>
              <a:t>{ }</a:t>
            </a:r>
            <a:endParaRPr lang="en-AU" dirty="0"/>
          </a:p>
          <a:p>
            <a:r>
              <a:rPr lang="en-AU" dirty="0" smtClean="0"/>
              <a:t>Iteration: each </a:t>
            </a:r>
            <a:r>
              <a:rPr lang="en-AU" dirty="0"/>
              <a:t>repetition of the loop </a:t>
            </a:r>
            <a:r>
              <a:rPr lang="en-AU" dirty="0" smtClean="0"/>
              <a:t>body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26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38462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while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Syntax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27</a:t>
            </a:fld>
            <a:endParaRPr lang="en-AU" altLang="en-US"/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/>
              <a:t>while ( </a:t>
            </a:r>
            <a:r>
              <a:rPr lang="en-AU" sz="2400" dirty="0" err="1" smtClean="0"/>
              <a:t>Boolean_expression</a:t>
            </a:r>
            <a:r>
              <a:rPr lang="en-AU" sz="2400" dirty="0" smtClean="0"/>
              <a:t> </a:t>
            </a:r>
            <a:r>
              <a:rPr lang="en-AU" sz="2400" dirty="0"/>
              <a:t>) {</a:t>
            </a:r>
          </a:p>
          <a:p>
            <a:r>
              <a:rPr lang="en-AU" sz="2400" dirty="0"/>
              <a:t> </a:t>
            </a:r>
            <a:r>
              <a:rPr lang="en-AU" sz="2400" dirty="0" smtClean="0"/>
              <a:t>    statement(s</a:t>
            </a:r>
            <a:r>
              <a:rPr lang="en-AU" sz="2400" dirty="0"/>
              <a:t>) </a:t>
            </a:r>
          </a:p>
          <a:p>
            <a:r>
              <a:rPr lang="en-AU" sz="2400" dirty="0"/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810000" y="2209800"/>
            <a:ext cx="4381500" cy="762000"/>
          </a:xfrm>
          <a:prstGeom prst="wedgeRoundRectCallout">
            <a:avLst>
              <a:gd name="adj1" fmla="val -47205"/>
              <a:gd name="adj2" fmla="val 100682"/>
              <a:gd name="adj3" fmla="val 166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 Narrow" pitchFamily="34" charset="0"/>
              </a:rPr>
              <a:t>The Boolean expression is checked before the loop body is executed. </a:t>
            </a:r>
            <a:r>
              <a:rPr lang="en-AU" sz="1600" dirty="0" smtClean="0">
                <a:latin typeface="Arial Narrow" pitchFamily="34" charset="0"/>
              </a:rPr>
              <a:t>And checked again before each iteration</a:t>
            </a:r>
            <a:endParaRPr lang="en-AU" sz="1600" dirty="0">
              <a:latin typeface="Arial Narrow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69900" y="1927168"/>
            <a:ext cx="1816100" cy="762000"/>
          </a:xfrm>
          <a:prstGeom prst="wedgeRoundRectCallout">
            <a:avLst>
              <a:gd name="adj1" fmla="val 42051"/>
              <a:gd name="adj2" fmla="val 132318"/>
              <a:gd name="adj3" fmla="val 166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 Narrow" pitchFamily="34" charset="0"/>
              </a:rPr>
              <a:t>w</a:t>
            </a:r>
            <a:r>
              <a:rPr lang="en-AU" sz="1600" dirty="0" smtClean="0">
                <a:latin typeface="Arial Narrow" pitchFamily="34" charset="0"/>
              </a:rPr>
              <a:t>hile is a Java reserved word</a:t>
            </a:r>
            <a:endParaRPr lang="en-AU" sz="1600" dirty="0">
              <a:latin typeface="Arial Narrow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886200" y="4076700"/>
            <a:ext cx="4381500" cy="762000"/>
          </a:xfrm>
          <a:prstGeom prst="wedgeRoundRectCallout">
            <a:avLst>
              <a:gd name="adj1" fmla="val -54604"/>
              <a:gd name="adj2" fmla="val -77136"/>
              <a:gd name="adj3" fmla="val 166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 smtClean="0">
                <a:latin typeface="Arial Narrow" pitchFamily="34" charset="0"/>
              </a:rPr>
              <a:t>The </a:t>
            </a:r>
            <a:r>
              <a:rPr lang="en-AU" sz="1600" dirty="0">
                <a:latin typeface="Arial Narrow" pitchFamily="34" charset="0"/>
              </a:rPr>
              <a:t>loop body is </a:t>
            </a:r>
            <a:r>
              <a:rPr lang="en-AU" sz="1600" dirty="0" smtClean="0">
                <a:latin typeface="Arial Narrow" pitchFamily="34" charset="0"/>
              </a:rPr>
              <a:t>executed if the condition is true, the loop stops if false</a:t>
            </a:r>
            <a:endParaRPr lang="en-AU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744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while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</a:t>
            </a:r>
            <a:r>
              <a:rPr lang="en-AU" dirty="0"/>
              <a:t>while statement is used to repeat the loop body  based on the evaluation of a Boolean </a:t>
            </a:r>
            <a:r>
              <a:rPr lang="en-AU" dirty="0" smtClean="0"/>
              <a:t>expression</a:t>
            </a:r>
          </a:p>
          <a:p>
            <a:r>
              <a:rPr lang="en-AU" dirty="0" smtClean="0"/>
              <a:t>In while loop, the Boolean expression is evaluated first. If the result of the evaluation is true, the loop body is executed. </a:t>
            </a:r>
            <a:r>
              <a:rPr lang="en-AU" dirty="0"/>
              <a:t>Then </a:t>
            </a:r>
            <a:r>
              <a:rPr lang="en-AU" dirty="0" smtClean="0"/>
              <a:t>expression </a:t>
            </a:r>
            <a:r>
              <a:rPr lang="en-AU" dirty="0"/>
              <a:t>is </a:t>
            </a:r>
            <a:r>
              <a:rPr lang="en-AU" dirty="0" smtClean="0"/>
              <a:t>again. </a:t>
            </a:r>
          </a:p>
          <a:p>
            <a:r>
              <a:rPr lang="en-AU" dirty="0" smtClean="0"/>
              <a:t>The process is repeated until the condition becomes false. Then the control jumps out of loop and continue on to the next statement after the loop </a:t>
            </a:r>
            <a:endParaRPr lang="en-AU" dirty="0"/>
          </a:p>
          <a:p>
            <a:r>
              <a:rPr lang="en-AU" dirty="0" smtClean="0"/>
              <a:t>The loop body may not be executed at all.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28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32361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250" lvl="1" indent="0">
              <a:buNone/>
            </a:pPr>
            <a:r>
              <a:rPr lang="en-AU" dirty="0" smtClean="0"/>
              <a:t>       </a:t>
            </a:r>
            <a:r>
              <a:rPr lang="en-AU" dirty="0" err="1" smtClean="0"/>
              <a:t>int</a:t>
            </a:r>
            <a:r>
              <a:rPr lang="en-AU" dirty="0" smtClean="0"/>
              <a:t> </a:t>
            </a:r>
            <a:r>
              <a:rPr lang="en-AU" dirty="0"/>
              <a:t>count = 1;</a:t>
            </a:r>
          </a:p>
          <a:p>
            <a:pPr marL="476250" lvl="1" indent="0">
              <a:buNone/>
            </a:pPr>
            <a:r>
              <a:rPr lang="en-AU" dirty="0"/>
              <a:t>       </a:t>
            </a:r>
            <a:r>
              <a:rPr lang="en-AU" dirty="0" smtClean="0"/>
              <a:t>while </a:t>
            </a:r>
            <a:r>
              <a:rPr lang="en-AU" dirty="0"/>
              <a:t>(count &lt; </a:t>
            </a:r>
            <a:r>
              <a:rPr lang="en-AU" dirty="0" smtClean="0"/>
              <a:t>10) </a:t>
            </a:r>
          </a:p>
          <a:p>
            <a:pPr marL="476250" lvl="1" indent="0">
              <a:buNone/>
            </a:pPr>
            <a:r>
              <a:rPr lang="en-AU" dirty="0"/>
              <a:t> </a:t>
            </a:r>
            <a:r>
              <a:rPr lang="en-AU" dirty="0" smtClean="0"/>
              <a:t>      {</a:t>
            </a:r>
            <a:endParaRPr lang="en-AU" dirty="0"/>
          </a:p>
          <a:p>
            <a:pPr marL="476250" lvl="1" indent="0">
              <a:buNone/>
            </a:pPr>
            <a:r>
              <a:rPr lang="en-AU" dirty="0"/>
              <a:t>            </a:t>
            </a:r>
            <a:r>
              <a:rPr lang="en-AU" dirty="0" err="1"/>
              <a:t>System.out.println</a:t>
            </a:r>
            <a:r>
              <a:rPr lang="en-AU" dirty="0"/>
              <a:t>("Count </a:t>
            </a:r>
            <a:r>
              <a:rPr lang="en-AU" dirty="0" smtClean="0"/>
              <a:t>value is</a:t>
            </a:r>
            <a:r>
              <a:rPr lang="en-AU" dirty="0"/>
              <a:t>: " + count);</a:t>
            </a:r>
          </a:p>
          <a:p>
            <a:pPr marL="476250" lvl="1" indent="0">
              <a:buNone/>
            </a:pPr>
            <a:r>
              <a:rPr lang="en-AU" dirty="0"/>
              <a:t>            count++;</a:t>
            </a:r>
          </a:p>
          <a:p>
            <a:pPr marL="476250" lvl="1" indent="0">
              <a:buNone/>
            </a:pPr>
            <a:r>
              <a:rPr lang="en-AU" dirty="0"/>
              <a:t>        </a:t>
            </a:r>
            <a:r>
              <a:rPr lang="en-AU" dirty="0" smtClean="0"/>
              <a:t>}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29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58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java, most </a:t>
            </a:r>
            <a:r>
              <a:rPr lang="en-AU" dirty="0"/>
              <a:t>branching and looping statements are controlled by Boolean </a:t>
            </a:r>
            <a:r>
              <a:rPr lang="en-AU" dirty="0" smtClean="0"/>
              <a:t>expression.</a:t>
            </a:r>
          </a:p>
          <a:p>
            <a:r>
              <a:rPr lang="en-AU" dirty="0" smtClean="0"/>
              <a:t>Branching statements: </a:t>
            </a:r>
          </a:p>
          <a:p>
            <a:pPr lvl="1"/>
            <a:r>
              <a:rPr lang="en-AU" dirty="0" smtClean="0"/>
              <a:t>If statement: do the action only if condition is true</a:t>
            </a:r>
          </a:p>
          <a:p>
            <a:pPr lvl="1"/>
            <a:r>
              <a:rPr lang="en-AU" dirty="0" smtClean="0"/>
              <a:t>If-else statement: do one action if condition is true, and do the other if not</a:t>
            </a:r>
          </a:p>
          <a:p>
            <a:pPr lvl="1"/>
            <a:r>
              <a:rPr lang="en-AU" dirty="0"/>
              <a:t>Switch statement: for multiple options</a:t>
            </a:r>
          </a:p>
          <a:p>
            <a:pPr lvl="1"/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8830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</a:t>
            </a:r>
            <a:r>
              <a:rPr lang="en-AU" dirty="0" smtClean="0"/>
              <a:t>ogic of while loop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30</a:t>
            </a:fld>
            <a:endParaRPr lang="en-AU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600200"/>
            <a:ext cx="3145809" cy="39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62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Infinite Loops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well designed loop should always stop, which means that the execution of the loop body should eventually </a:t>
            </a:r>
            <a:r>
              <a:rPr lang="en-AU" dirty="0"/>
              <a:t>make the condition </a:t>
            </a:r>
            <a:r>
              <a:rPr lang="en-AU" dirty="0" smtClean="0"/>
              <a:t>false.</a:t>
            </a:r>
            <a:endParaRPr lang="en-AU" dirty="0"/>
          </a:p>
          <a:p>
            <a:r>
              <a:rPr lang="en-AU" dirty="0"/>
              <a:t>If not, </a:t>
            </a:r>
            <a:r>
              <a:rPr lang="en-AU" dirty="0" smtClean="0"/>
              <a:t>the loop will execute forever until </a:t>
            </a:r>
            <a:r>
              <a:rPr lang="en-AU" dirty="0"/>
              <a:t>the user interrupts the </a:t>
            </a:r>
            <a:r>
              <a:rPr lang="en-AU" dirty="0" smtClean="0"/>
              <a:t>program, leading to an </a:t>
            </a:r>
            <a:r>
              <a:rPr lang="en-AU" dirty="0"/>
              <a:t>infinite </a:t>
            </a:r>
            <a:r>
              <a:rPr lang="en-AU" dirty="0" smtClean="0"/>
              <a:t>loop. </a:t>
            </a:r>
          </a:p>
          <a:p>
            <a:r>
              <a:rPr lang="en-AU" dirty="0" smtClean="0"/>
              <a:t>An infinite </a:t>
            </a:r>
            <a:r>
              <a:rPr lang="en-AU" dirty="0"/>
              <a:t>loop </a:t>
            </a:r>
            <a:r>
              <a:rPr lang="en-AU" dirty="0" smtClean="0"/>
              <a:t>is </a:t>
            </a:r>
            <a:r>
              <a:rPr lang="en-AU" dirty="0"/>
              <a:t>a common logical </a:t>
            </a:r>
            <a:r>
              <a:rPr lang="en-AU" dirty="0" smtClean="0"/>
              <a:t>error, should always be avoided.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31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55025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Infinite Loops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example of an infinite loop:</a:t>
            </a:r>
          </a:p>
          <a:p>
            <a:pPr marL="476250" lvl="1" indent="0">
              <a:buNone/>
            </a:pPr>
            <a:r>
              <a:rPr lang="en-AU" dirty="0" err="1"/>
              <a:t>int</a:t>
            </a:r>
            <a:r>
              <a:rPr lang="en-AU" dirty="0"/>
              <a:t> count = 1;</a:t>
            </a:r>
          </a:p>
          <a:p>
            <a:pPr marL="476250" lvl="1" indent="0">
              <a:buNone/>
            </a:pPr>
            <a:r>
              <a:rPr lang="en-AU" dirty="0"/>
              <a:t>while (count &lt;= </a:t>
            </a:r>
            <a:r>
              <a:rPr lang="en-AU" dirty="0" smtClean="0"/>
              <a:t>10)</a:t>
            </a:r>
            <a:endParaRPr lang="en-AU" dirty="0"/>
          </a:p>
          <a:p>
            <a:pPr marL="476250" lvl="1" indent="0">
              <a:buNone/>
            </a:pPr>
            <a:r>
              <a:rPr lang="en-AU" dirty="0"/>
              <a:t>{</a:t>
            </a:r>
          </a:p>
          <a:p>
            <a:pPr marL="476250" lvl="1" indent="0">
              <a:buNone/>
            </a:pPr>
            <a:r>
              <a:rPr lang="en-AU" dirty="0"/>
              <a:t>   </a:t>
            </a:r>
            <a:r>
              <a:rPr lang="en-AU" dirty="0" err="1"/>
              <a:t>System.out.println</a:t>
            </a:r>
            <a:r>
              <a:rPr lang="en-AU" dirty="0" smtClean="0"/>
              <a:t>(“the count value is: ” + count</a:t>
            </a:r>
            <a:r>
              <a:rPr lang="en-AU" dirty="0"/>
              <a:t>);</a:t>
            </a:r>
          </a:p>
          <a:p>
            <a:pPr marL="476250" lvl="1" indent="0">
              <a:buNone/>
            </a:pPr>
            <a:r>
              <a:rPr lang="en-AU" dirty="0"/>
              <a:t>   count = count - 1;</a:t>
            </a:r>
          </a:p>
          <a:p>
            <a:pPr marL="476250" lvl="1" indent="0">
              <a:buNone/>
            </a:pPr>
            <a:r>
              <a:rPr lang="en-AU" dirty="0" smtClean="0"/>
              <a:t>}</a:t>
            </a:r>
          </a:p>
          <a:p>
            <a:pPr marL="476250" lvl="1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32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99356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Nested loops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Similar to conditional statements, one loop can be part of another loop. In other words, the body of one loop can have another loop</a:t>
            </a:r>
          </a:p>
          <a:p>
            <a:pPr marL="990600" lvl="2" indent="0">
              <a:buNone/>
            </a:pPr>
            <a:r>
              <a:rPr lang="en-AU" dirty="0" err="1"/>
              <a:t>i</a:t>
            </a:r>
            <a:r>
              <a:rPr lang="en-AU" dirty="0" err="1" smtClean="0"/>
              <a:t>nt</a:t>
            </a:r>
            <a:r>
              <a:rPr lang="en-AU" dirty="0" smtClean="0"/>
              <a:t> count = 1; i = 1;</a:t>
            </a:r>
          </a:p>
          <a:p>
            <a:pPr marL="990600" lvl="2" indent="0">
              <a:buNone/>
            </a:pPr>
            <a:r>
              <a:rPr lang="en-AU" dirty="0"/>
              <a:t>w</a:t>
            </a:r>
            <a:r>
              <a:rPr lang="en-AU" dirty="0" smtClean="0"/>
              <a:t>hile (count &lt;= 10) {</a:t>
            </a:r>
          </a:p>
          <a:p>
            <a:pPr marL="990600" lvl="2" indent="0">
              <a:buNone/>
            </a:pPr>
            <a:r>
              <a:rPr lang="en-AU" dirty="0"/>
              <a:t> </a:t>
            </a:r>
            <a:r>
              <a:rPr lang="en-AU" dirty="0" smtClean="0"/>
              <a:t>    while ( i &lt;= 10) {</a:t>
            </a:r>
          </a:p>
          <a:p>
            <a:pPr marL="990600" lvl="2" indent="0">
              <a:buNone/>
            </a:pPr>
            <a:r>
              <a:rPr lang="en-AU" dirty="0"/>
              <a:t>	i</a:t>
            </a:r>
            <a:r>
              <a:rPr lang="en-AU" dirty="0" smtClean="0"/>
              <a:t> = i + 1;</a:t>
            </a:r>
          </a:p>
          <a:p>
            <a:pPr marL="990600" lvl="2" indent="0">
              <a:buNone/>
            </a:pPr>
            <a:r>
              <a:rPr lang="en-AU" dirty="0" smtClean="0"/>
              <a:t>     }</a:t>
            </a:r>
          </a:p>
          <a:p>
            <a:pPr marL="990600" lvl="2" indent="0">
              <a:buNone/>
            </a:pPr>
            <a:r>
              <a:rPr lang="en-AU" dirty="0"/>
              <a:t> </a:t>
            </a:r>
            <a:r>
              <a:rPr lang="en-AU" dirty="0" smtClean="0"/>
              <a:t>    count = count + 1;</a:t>
            </a:r>
          </a:p>
          <a:p>
            <a:pPr marL="990600" lvl="2" indent="0">
              <a:buNone/>
            </a:pPr>
            <a:r>
              <a:rPr lang="en-AU" dirty="0" smtClean="0"/>
              <a:t>}</a:t>
            </a:r>
          </a:p>
          <a:p>
            <a:pPr marL="285750" lvl="2" indent="-285750">
              <a:buSzPct val="75000"/>
              <a:buFont typeface="Wingdings" panose="05000000000000000000" pitchFamily="2" charset="2"/>
              <a:buChar char="n"/>
            </a:pPr>
            <a:r>
              <a:rPr lang="en-US" altLang="en-US" sz="2800" dirty="0"/>
              <a:t>T</a:t>
            </a:r>
            <a:r>
              <a:rPr lang="en-US" altLang="en-US" sz="2800" dirty="0" smtClean="0"/>
              <a:t>he </a:t>
            </a:r>
            <a:r>
              <a:rPr lang="en-US" altLang="en-US" sz="2800" dirty="0"/>
              <a:t>inner </a:t>
            </a:r>
            <a:r>
              <a:rPr lang="en-US" altLang="en-US" sz="2800" dirty="0" smtClean="0"/>
              <a:t>loop will be repeated completely f</a:t>
            </a:r>
            <a:r>
              <a:rPr lang="en-US" altLang="en-US" sz="2800" dirty="0" smtClean="0">
                <a:ea typeface="+mn-ea"/>
                <a:cs typeface="+mn-cs"/>
              </a:rPr>
              <a:t>or </a:t>
            </a:r>
            <a:r>
              <a:rPr lang="en-US" altLang="en-US" sz="2800" dirty="0">
                <a:ea typeface="+mn-ea"/>
                <a:cs typeface="+mn-cs"/>
              </a:rPr>
              <a:t>each </a:t>
            </a:r>
            <a:r>
              <a:rPr lang="en-US" altLang="en-US" sz="2800" dirty="0" smtClean="0">
                <a:ea typeface="+mn-ea"/>
                <a:cs typeface="+mn-cs"/>
              </a:rPr>
              <a:t>repeat </a:t>
            </a:r>
            <a:r>
              <a:rPr lang="en-US" altLang="en-US" sz="2800" dirty="0">
                <a:ea typeface="+mn-ea"/>
                <a:cs typeface="+mn-cs"/>
              </a:rPr>
              <a:t>of the outer loop, 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33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77750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do-while loop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Syntax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               </a:t>
            </a:r>
            <a:r>
              <a:rPr lang="en-AU" dirty="0"/>
              <a:t>do {</a:t>
            </a:r>
          </a:p>
          <a:p>
            <a:pPr marL="0" indent="0">
              <a:buNone/>
            </a:pPr>
            <a:r>
              <a:rPr lang="en-AU" dirty="0"/>
              <a:t>     </a:t>
            </a:r>
            <a:r>
              <a:rPr lang="en-AU" dirty="0" smtClean="0"/>
              <a:t>                   statement(s)</a:t>
            </a:r>
          </a:p>
          <a:p>
            <a:pPr marL="0" indent="0">
              <a:buNone/>
            </a:pPr>
            <a:r>
              <a:rPr lang="en-AU" dirty="0" smtClean="0"/>
              <a:t>                } </a:t>
            </a:r>
            <a:r>
              <a:rPr lang="en-AU" dirty="0"/>
              <a:t>while </a:t>
            </a:r>
            <a:r>
              <a:rPr lang="en-AU" dirty="0" smtClean="0"/>
              <a:t>(</a:t>
            </a:r>
            <a:r>
              <a:rPr lang="en-AU" dirty="0" err="1" smtClean="0"/>
              <a:t>Boolean_expression</a:t>
            </a:r>
            <a:r>
              <a:rPr lang="en-AU" dirty="0"/>
              <a:t>)</a:t>
            </a:r>
            <a:r>
              <a:rPr lang="en-AU" dirty="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34</a:t>
            </a:fld>
            <a:endParaRPr lang="en-AU" alt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09600" y="1905000"/>
            <a:ext cx="1828800" cy="457200"/>
          </a:xfrm>
          <a:prstGeom prst="wedgeRoundRectCallout">
            <a:avLst>
              <a:gd name="adj1" fmla="val 36440"/>
              <a:gd name="adj2" fmla="val 87955"/>
              <a:gd name="adj3" fmla="val 166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>
                <a:latin typeface="Arial Narrow" pitchFamily="34" charset="0"/>
              </a:rPr>
              <a:t>d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o is a Java reserved word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81000" y="4572000"/>
            <a:ext cx="1828800" cy="457200"/>
          </a:xfrm>
          <a:prstGeom prst="wedgeRoundRectCallout">
            <a:avLst>
              <a:gd name="adj1" fmla="val 72349"/>
              <a:gd name="adj2" fmla="val -202954"/>
              <a:gd name="adj3" fmla="val 166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>
                <a:latin typeface="Arial Narrow" pitchFamily="34" charset="0"/>
              </a:rPr>
              <a:t>while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is Java reserved word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657600" y="1828800"/>
            <a:ext cx="4038600" cy="457200"/>
          </a:xfrm>
          <a:prstGeom prst="wedgeRoundRectCallout">
            <a:avLst>
              <a:gd name="adj1" fmla="val -50833"/>
              <a:gd name="adj2" fmla="val 209773"/>
              <a:gd name="adj3" fmla="val 166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>
                <a:latin typeface="Arial Narrow" pitchFamily="34" charset="0"/>
              </a:rPr>
              <a:t>Statements will be executed first before the condition is evaluated</a:t>
            </a:r>
            <a:endParaRPr kumimoji="0" lang="en-A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657600" y="5181600"/>
            <a:ext cx="4038600" cy="914400"/>
          </a:xfrm>
          <a:prstGeom prst="wedgeRoundRectCallout">
            <a:avLst>
              <a:gd name="adj1" fmla="val -43834"/>
              <a:gd name="adj2" fmla="val -186591"/>
              <a:gd name="adj3" fmla="val 166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>
                <a:latin typeface="Arial Narrow" pitchFamily="34" charset="0"/>
              </a:rPr>
              <a:t>If the expression is true, the body is executed; if false, the loop stops and continues on to the next statement after the loop</a:t>
            </a:r>
            <a:endParaRPr kumimoji="0" lang="en-A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380711" y="4267200"/>
            <a:ext cx="1828800" cy="457200"/>
          </a:xfrm>
          <a:prstGeom prst="wedgeRoundRectCallout">
            <a:avLst>
              <a:gd name="adj1" fmla="val -58106"/>
              <a:gd name="adj2" fmla="val -135681"/>
              <a:gd name="adj3" fmla="val 166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>
                <a:latin typeface="Arial Narrow" pitchFamily="34" charset="0"/>
              </a:rPr>
              <a:t>Finishes with ;</a:t>
            </a:r>
            <a:endParaRPr kumimoji="0" lang="en-A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54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do-while loop, the condition is evaluated at the bottom of the loop, while means the loop body will always be executed at least once</a:t>
            </a:r>
          </a:p>
          <a:p>
            <a:r>
              <a:rPr lang="en-AU" dirty="0" smtClean="0"/>
              <a:t>Example:</a:t>
            </a:r>
          </a:p>
          <a:p>
            <a:pPr marL="476250" lvl="1" indent="0">
              <a:buNone/>
            </a:pPr>
            <a:r>
              <a:rPr lang="en-AU" dirty="0"/>
              <a:t>        </a:t>
            </a:r>
            <a:r>
              <a:rPr lang="en-AU" dirty="0" err="1" smtClean="0"/>
              <a:t>int</a:t>
            </a:r>
            <a:r>
              <a:rPr lang="en-AU" dirty="0" smtClean="0"/>
              <a:t> </a:t>
            </a:r>
            <a:r>
              <a:rPr lang="en-AU" dirty="0"/>
              <a:t>count = 1;</a:t>
            </a:r>
          </a:p>
          <a:p>
            <a:pPr marL="476250" lvl="1" indent="0">
              <a:buNone/>
            </a:pPr>
            <a:r>
              <a:rPr lang="en-AU" dirty="0"/>
              <a:t>        do {</a:t>
            </a:r>
          </a:p>
          <a:p>
            <a:pPr marL="476250" lvl="1" indent="0">
              <a:buNone/>
            </a:pPr>
            <a:r>
              <a:rPr lang="en-AU" dirty="0"/>
              <a:t>            </a:t>
            </a:r>
            <a:r>
              <a:rPr lang="en-AU" dirty="0" err="1"/>
              <a:t>System.out.println</a:t>
            </a:r>
            <a:r>
              <a:rPr lang="en-AU" dirty="0"/>
              <a:t>("Count is: " + count);</a:t>
            </a:r>
          </a:p>
          <a:p>
            <a:pPr marL="476250" lvl="1" indent="0">
              <a:buNone/>
            </a:pPr>
            <a:r>
              <a:rPr lang="en-AU" dirty="0"/>
              <a:t>            count++;</a:t>
            </a:r>
          </a:p>
          <a:p>
            <a:pPr marL="476250" lvl="1" indent="0">
              <a:buNone/>
            </a:pPr>
            <a:r>
              <a:rPr lang="en-AU" dirty="0"/>
              <a:t>        } while (count &lt; </a:t>
            </a:r>
            <a:r>
              <a:rPr lang="en-AU" dirty="0" smtClean="0"/>
              <a:t>10);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35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58184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</a:t>
            </a:r>
            <a:r>
              <a:rPr lang="en-AU" dirty="0" smtClean="0"/>
              <a:t>ogic of do-while loop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36</a:t>
            </a:fld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00200"/>
            <a:ext cx="3276600" cy="421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3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for loop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for loop is useful when some </a:t>
            </a:r>
            <a:r>
              <a:rPr lang="en-AU" dirty="0"/>
              <a:t>statements </a:t>
            </a:r>
            <a:r>
              <a:rPr lang="en-AU" dirty="0" smtClean="0"/>
              <a:t>needed to be executed for a </a:t>
            </a:r>
            <a:r>
              <a:rPr lang="en-AU" dirty="0"/>
              <a:t>fixed number of times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for loop has three </a:t>
            </a:r>
            <a:r>
              <a:rPr lang="en-AU" dirty="0"/>
              <a:t>expressions in </a:t>
            </a:r>
            <a:r>
              <a:rPr lang="en-AU" dirty="0" smtClean="0"/>
              <a:t>parentheses after the keyword for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first expression </a:t>
            </a:r>
            <a:r>
              <a:rPr lang="en-AU" dirty="0" smtClean="0"/>
              <a:t>declares and initialize the control </a:t>
            </a:r>
            <a:r>
              <a:rPr lang="en-AU" dirty="0"/>
              <a:t>variable </a:t>
            </a:r>
            <a:endParaRPr lang="en-AU" dirty="0" smtClean="0"/>
          </a:p>
          <a:p>
            <a:pPr lvl="1"/>
            <a:r>
              <a:rPr lang="en-AU" dirty="0" smtClean="0"/>
              <a:t>The </a:t>
            </a:r>
            <a:r>
              <a:rPr lang="en-AU" dirty="0"/>
              <a:t>second expression </a:t>
            </a:r>
            <a:r>
              <a:rPr lang="en-AU" dirty="0" smtClean="0"/>
              <a:t>is </a:t>
            </a:r>
            <a:r>
              <a:rPr lang="en-AU" dirty="0"/>
              <a:t>a Boolean </a:t>
            </a:r>
            <a:r>
              <a:rPr lang="en-AU" dirty="0" smtClean="0"/>
              <a:t>expression and  determines </a:t>
            </a:r>
            <a:r>
              <a:rPr lang="en-AU" dirty="0"/>
              <a:t>when the loop should </a:t>
            </a:r>
            <a:r>
              <a:rPr lang="en-AU" dirty="0" smtClean="0"/>
              <a:t>end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third expression </a:t>
            </a:r>
            <a:r>
              <a:rPr lang="en-AU" dirty="0" smtClean="0"/>
              <a:t>updates the </a:t>
            </a:r>
            <a:r>
              <a:rPr lang="en-AU" dirty="0"/>
              <a:t>control </a:t>
            </a:r>
            <a:r>
              <a:rPr lang="en-AU" dirty="0" smtClean="0"/>
              <a:t>variable</a:t>
            </a:r>
          </a:p>
          <a:p>
            <a:r>
              <a:rPr lang="en-AU" dirty="0" smtClean="0"/>
              <a:t>The loop body will be executed 0 or more times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37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94869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Syntax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         for (Initialization; </a:t>
            </a:r>
            <a:r>
              <a:rPr lang="en-AU" dirty="0" err="1"/>
              <a:t>Boolean_Expression</a:t>
            </a:r>
            <a:r>
              <a:rPr lang="en-AU" dirty="0"/>
              <a:t>; Update)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 smtClean="0"/>
              <a:t>            statement(s)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38</a:t>
            </a:fld>
            <a:endParaRPr lang="en-AU" alt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6200" y="4495800"/>
            <a:ext cx="2133600" cy="457200"/>
          </a:xfrm>
          <a:prstGeom prst="wedgeRoundRectCallout">
            <a:avLst>
              <a:gd name="adj1" fmla="val 30596"/>
              <a:gd name="adj2" fmla="val -441136"/>
              <a:gd name="adj3" fmla="val 166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>
                <a:latin typeface="Arial Narrow" pitchFamily="34" charset="0"/>
              </a:rPr>
              <a:t>f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or is a Java reserved word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143000" y="5142865"/>
            <a:ext cx="2133600" cy="457200"/>
          </a:xfrm>
          <a:prstGeom prst="wedgeRoundRectCallout">
            <a:avLst>
              <a:gd name="adj1" fmla="val 30596"/>
              <a:gd name="adj2" fmla="val -441136"/>
              <a:gd name="adj3" fmla="val 166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>
                <a:latin typeface="Arial Narrow" pitchFamily="34" charset="0"/>
              </a:rPr>
              <a:t>Body of the loop</a:t>
            </a:r>
            <a:endParaRPr kumimoji="0" lang="en-A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638800" y="3810000"/>
            <a:ext cx="2984500" cy="532707"/>
          </a:xfrm>
          <a:prstGeom prst="wedgeRoundRectCallout">
            <a:avLst>
              <a:gd name="adj1" fmla="val 9149"/>
              <a:gd name="adj2" fmla="val -247638"/>
              <a:gd name="adj3" fmla="val 166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latin typeface="Arial Narrow" pitchFamily="34" charset="0"/>
              </a:rPr>
              <a:t>The </a:t>
            </a:r>
            <a:r>
              <a:rPr lang="en-AU" sz="1600" dirty="0" smtClean="0">
                <a:latin typeface="Arial Narrow" pitchFamily="34" charset="0"/>
              </a:rPr>
              <a:t>control variable is updated </a:t>
            </a:r>
            <a:r>
              <a:rPr lang="en-AU" sz="1600" dirty="0">
                <a:latin typeface="Arial Narrow" pitchFamily="34" charset="0"/>
              </a:rPr>
              <a:t>at the end of each iteration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657600" y="5313218"/>
            <a:ext cx="2971800" cy="670560"/>
          </a:xfrm>
          <a:prstGeom prst="wedgeRoundRectCallout">
            <a:avLst>
              <a:gd name="adj1" fmla="val -4089"/>
              <a:gd name="adj2" fmla="val -429979"/>
              <a:gd name="adj3" fmla="val 166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 smtClean="0">
                <a:latin typeface="Arial Narrow" pitchFamily="34" charset="0"/>
              </a:rPr>
              <a:t>Statement(s) is executed </a:t>
            </a:r>
            <a:r>
              <a:rPr lang="en-AU" sz="1600" dirty="0">
                <a:latin typeface="Arial Narrow" pitchFamily="34" charset="0"/>
              </a:rPr>
              <a:t>until the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600" dirty="0" smtClean="0">
                <a:latin typeface="Arial Narrow" pitchFamily="34" charset="0"/>
              </a:rPr>
              <a:t>expression </a:t>
            </a:r>
            <a:r>
              <a:rPr lang="en-AU" sz="1600" dirty="0">
                <a:latin typeface="Arial Narrow" pitchFamily="34" charset="0"/>
              </a:rPr>
              <a:t>becomes false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438400" y="1371600"/>
            <a:ext cx="3200400" cy="457200"/>
          </a:xfrm>
          <a:prstGeom prst="wedgeRoundRectCallout">
            <a:avLst>
              <a:gd name="adj1" fmla="val -13430"/>
              <a:gd name="adj2" fmla="val 189773"/>
              <a:gd name="adj3" fmla="val 16667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600" dirty="0" smtClean="0">
                <a:latin typeface="Arial Narrow" pitchFamily="34" charset="0"/>
              </a:rPr>
              <a:t>Initialization is </a:t>
            </a:r>
            <a:r>
              <a:rPr lang="en-US" altLang="en-US" sz="1600" dirty="0">
                <a:latin typeface="Arial Narrow" pitchFamily="34" charset="0"/>
              </a:rPr>
              <a:t>executed </a:t>
            </a:r>
            <a:r>
              <a:rPr lang="en-US" altLang="en-US" sz="1600" dirty="0" smtClean="0">
                <a:latin typeface="Arial Narrow" pitchFamily="34" charset="0"/>
              </a:rPr>
              <a:t>first and once</a:t>
            </a:r>
            <a:endParaRPr lang="en-AU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87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Example:</a:t>
            </a:r>
          </a:p>
          <a:p>
            <a:pPr marL="476250" lvl="1" indent="0">
              <a:buNone/>
            </a:pPr>
            <a:r>
              <a:rPr lang="en-AU" dirty="0"/>
              <a:t>for(</a:t>
            </a:r>
            <a:r>
              <a:rPr lang="en-AU" dirty="0" err="1"/>
              <a:t>int</a:t>
            </a:r>
            <a:r>
              <a:rPr lang="en-AU" dirty="0"/>
              <a:t> i=10; i&gt;1; i--){</a:t>
            </a:r>
          </a:p>
          <a:p>
            <a:pPr marL="476250" lvl="1" indent="0">
              <a:buNone/>
            </a:pPr>
            <a:r>
              <a:rPr lang="en-AU" dirty="0"/>
              <a:t>              </a:t>
            </a:r>
            <a:r>
              <a:rPr lang="en-AU" dirty="0" err="1"/>
              <a:t>System.out.println</a:t>
            </a:r>
            <a:r>
              <a:rPr lang="en-AU" dirty="0"/>
              <a:t>("The value of i is: </a:t>
            </a:r>
            <a:r>
              <a:rPr lang="en-AU" dirty="0" smtClean="0"/>
              <a:t>“ + i</a:t>
            </a:r>
            <a:r>
              <a:rPr lang="en-AU" dirty="0"/>
              <a:t>);</a:t>
            </a:r>
          </a:p>
          <a:p>
            <a:pPr marL="476250" lvl="1" indent="0">
              <a:buNone/>
            </a:pPr>
            <a:r>
              <a:rPr lang="en-AU" dirty="0"/>
              <a:t> </a:t>
            </a:r>
            <a:r>
              <a:rPr lang="en-AU" dirty="0" smtClean="0"/>
              <a:t>}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In the example above, </a:t>
            </a:r>
          </a:p>
          <a:p>
            <a:pPr lvl="1"/>
            <a:r>
              <a:rPr lang="en-AU" dirty="0" err="1" smtClean="0"/>
              <a:t>int</a:t>
            </a:r>
            <a:r>
              <a:rPr lang="en-AU" dirty="0" smtClean="0"/>
              <a:t> </a:t>
            </a:r>
            <a:r>
              <a:rPr lang="en-AU" dirty="0"/>
              <a:t>i=1 is initialization expression</a:t>
            </a:r>
          </a:p>
          <a:p>
            <a:pPr lvl="1"/>
            <a:r>
              <a:rPr lang="en-AU" dirty="0"/>
              <a:t>i&gt;1 is </a:t>
            </a:r>
            <a:r>
              <a:rPr lang="en-AU" dirty="0" smtClean="0"/>
              <a:t>Boolean expression</a:t>
            </a:r>
            <a:endParaRPr lang="en-AU" dirty="0"/>
          </a:p>
          <a:p>
            <a:pPr lvl="1"/>
            <a:r>
              <a:rPr lang="en-AU" dirty="0" smtClean="0"/>
              <a:t>i-- is Update expression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39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23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Boolean expression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expression which evaluates to either true or </a:t>
            </a:r>
            <a:r>
              <a:rPr lang="en-AU" dirty="0" smtClean="0"/>
              <a:t>false</a:t>
            </a:r>
          </a:p>
          <a:p>
            <a:r>
              <a:rPr lang="en-AU" dirty="0" smtClean="0"/>
              <a:t>The evaluation is mostly based </a:t>
            </a:r>
            <a:r>
              <a:rPr lang="en-AU" dirty="0"/>
              <a:t>on comparisons. The simplest Boolean expressions compare the value of two </a:t>
            </a:r>
            <a:r>
              <a:rPr lang="en-AU" dirty="0" smtClean="0"/>
              <a:t>expressions: score1 &gt; score2</a:t>
            </a:r>
            <a:endParaRPr lang="en-AU" dirty="0"/>
          </a:p>
          <a:p>
            <a:r>
              <a:rPr lang="en-AU" dirty="0" smtClean="0"/>
              <a:t>Comparison operators:</a:t>
            </a:r>
          </a:p>
          <a:p>
            <a:pPr lvl="1"/>
            <a:r>
              <a:rPr lang="en-AU" sz="2000" dirty="0" smtClean="0"/>
              <a:t>Less </a:t>
            </a:r>
            <a:r>
              <a:rPr lang="en-AU" sz="2000" dirty="0"/>
              <a:t>than </a:t>
            </a:r>
            <a:r>
              <a:rPr lang="en-AU" sz="2000" dirty="0" smtClean="0"/>
              <a:t>(&lt;):      time &lt; limit</a:t>
            </a:r>
          </a:p>
          <a:p>
            <a:pPr lvl="1"/>
            <a:r>
              <a:rPr lang="en-AU" sz="2000" dirty="0" smtClean="0"/>
              <a:t>Greater </a:t>
            </a:r>
            <a:r>
              <a:rPr lang="en-AU" sz="2000" dirty="0"/>
              <a:t>than (&gt;) </a:t>
            </a:r>
            <a:r>
              <a:rPr lang="en-AU" sz="2000" dirty="0" smtClean="0"/>
              <a:t>: time &gt; limit</a:t>
            </a:r>
          </a:p>
          <a:p>
            <a:pPr lvl="1"/>
            <a:r>
              <a:rPr lang="en-AU" sz="2000" dirty="0"/>
              <a:t>Less than or equal to </a:t>
            </a:r>
            <a:r>
              <a:rPr lang="en-AU" sz="2000" dirty="0" smtClean="0"/>
              <a:t>(&lt;=): 3&lt;=3</a:t>
            </a:r>
          </a:p>
          <a:p>
            <a:pPr lvl="1"/>
            <a:r>
              <a:rPr lang="en-AU" sz="2000" dirty="0"/>
              <a:t>Greater than or equal to </a:t>
            </a:r>
            <a:r>
              <a:rPr lang="en-AU" sz="2000" dirty="0" smtClean="0"/>
              <a:t>(&gt;=): 3&gt;=3</a:t>
            </a:r>
          </a:p>
          <a:p>
            <a:pPr lvl="1"/>
            <a:r>
              <a:rPr lang="en-AU" sz="2000" dirty="0"/>
              <a:t>Equal to </a:t>
            </a:r>
            <a:r>
              <a:rPr lang="en-AU" sz="2000" dirty="0" smtClean="0"/>
              <a:t>(==): answer == ‘y’</a:t>
            </a:r>
          </a:p>
          <a:p>
            <a:pPr lvl="1"/>
            <a:r>
              <a:rPr lang="en-AU" sz="2000" dirty="0"/>
              <a:t>Not equal to </a:t>
            </a:r>
            <a:r>
              <a:rPr lang="en-AU" sz="2000" dirty="0" smtClean="0"/>
              <a:t>(!=): answer !=‘y’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8719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</a:t>
            </a:r>
            <a:r>
              <a:rPr lang="en-AU" dirty="0" smtClean="0"/>
              <a:t>ogic of for loop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025" y="1219200"/>
            <a:ext cx="3072650" cy="47248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40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39442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smtClean="0"/>
              <a:t>three loops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three types of loops are interchangeable. For example, for loop can be replaced using while loop as below:</a:t>
            </a:r>
          </a:p>
          <a:p>
            <a:pPr marL="476250" lvl="1" indent="0">
              <a:buNone/>
            </a:pPr>
            <a:r>
              <a:rPr lang="en-AU" dirty="0"/>
              <a:t>initialization;</a:t>
            </a:r>
          </a:p>
          <a:p>
            <a:pPr marL="476250" lvl="1" indent="0">
              <a:buNone/>
            </a:pPr>
            <a:r>
              <a:rPr lang="en-AU" dirty="0"/>
              <a:t>while ( condition )</a:t>
            </a:r>
          </a:p>
          <a:p>
            <a:pPr marL="476250" lvl="1" indent="0">
              <a:buNone/>
            </a:pPr>
            <a:r>
              <a:rPr lang="en-AU" dirty="0"/>
              <a:t>{</a:t>
            </a:r>
          </a:p>
          <a:p>
            <a:pPr marL="476250" lvl="1" indent="0">
              <a:buNone/>
            </a:pPr>
            <a:r>
              <a:rPr lang="en-AU" dirty="0"/>
              <a:t>   </a:t>
            </a:r>
            <a:r>
              <a:rPr lang="en-AU" dirty="0" smtClean="0"/>
              <a:t>statement(s);</a:t>
            </a:r>
            <a:endParaRPr lang="en-AU" dirty="0"/>
          </a:p>
          <a:p>
            <a:pPr marL="476250" lvl="1" indent="0">
              <a:buNone/>
            </a:pPr>
            <a:r>
              <a:rPr lang="en-AU" dirty="0"/>
              <a:t>   </a:t>
            </a:r>
            <a:r>
              <a:rPr lang="en-AU" dirty="0" smtClean="0"/>
              <a:t>update;</a:t>
            </a:r>
            <a:endParaRPr lang="en-AU" dirty="0"/>
          </a:p>
          <a:p>
            <a:pPr marL="476250" lvl="1" indent="0">
              <a:buNone/>
            </a:pPr>
            <a:r>
              <a:rPr lang="en-AU" dirty="0"/>
              <a:t>}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41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53315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three loops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which situation, which loop should be used:</a:t>
            </a:r>
          </a:p>
          <a:p>
            <a:pPr lvl="1"/>
            <a:r>
              <a:rPr lang="en-AU" dirty="0" smtClean="0"/>
              <a:t>If the loop body needs to be executed at least once, use do-while loop</a:t>
            </a:r>
          </a:p>
          <a:p>
            <a:pPr lvl="1"/>
            <a:r>
              <a:rPr lang="en-AU" dirty="0" smtClean="0"/>
              <a:t>If we know how many iterations need to be executed, use for loop</a:t>
            </a:r>
          </a:p>
          <a:p>
            <a:pPr lvl="1"/>
            <a:r>
              <a:rPr lang="en-AU" dirty="0" smtClean="0"/>
              <a:t>Otherwise, use while loop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42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5751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Comparison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Between primitive values:</a:t>
            </a:r>
          </a:p>
          <a:p>
            <a:pPr lvl="1"/>
            <a:r>
              <a:rPr lang="en-AU" dirty="0" err="1" smtClean="0"/>
              <a:t>int</a:t>
            </a:r>
            <a:r>
              <a:rPr lang="en-AU" dirty="0" smtClean="0"/>
              <a:t>: 3&lt;5 is true</a:t>
            </a:r>
          </a:p>
          <a:p>
            <a:pPr lvl="1"/>
            <a:r>
              <a:rPr lang="en-AU" dirty="0" smtClean="0"/>
              <a:t>char: based on Unicode values of the characters:</a:t>
            </a:r>
          </a:p>
          <a:p>
            <a:pPr lvl="2"/>
            <a:r>
              <a:rPr lang="en-AU" dirty="0" smtClean="0"/>
              <a:t>‘a’ &lt; ‘z’ is true</a:t>
            </a:r>
          </a:p>
          <a:p>
            <a:pPr lvl="2"/>
            <a:r>
              <a:rPr lang="en-AU" dirty="0" smtClean="0"/>
              <a:t>‘A’ &lt; ‘a’ is true</a:t>
            </a:r>
          </a:p>
          <a:p>
            <a:pPr lvl="1"/>
            <a:r>
              <a:rPr lang="en-AU" dirty="0"/>
              <a:t>d</a:t>
            </a:r>
            <a:r>
              <a:rPr lang="en-AU" dirty="0" smtClean="0"/>
              <a:t>ouble: usually we do not compare between double variables as they are not store precisely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141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Comparison - warning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Between objects:</a:t>
            </a:r>
          </a:p>
          <a:p>
            <a:pPr lvl="1"/>
            <a:r>
              <a:rPr lang="en-AU" dirty="0" smtClean="0"/>
              <a:t>Suppose String </a:t>
            </a:r>
            <a:r>
              <a:rPr lang="en-AU" dirty="0" err="1" smtClean="0"/>
              <a:t>str</a:t>
            </a:r>
            <a:r>
              <a:rPr lang="en-AU" dirty="0" smtClean="0"/>
              <a:t> = “</a:t>
            </a:r>
            <a:r>
              <a:rPr lang="en-AU" dirty="0" err="1" smtClean="0"/>
              <a:t>abc</a:t>
            </a:r>
            <a:r>
              <a:rPr lang="en-AU" dirty="0" smtClean="0"/>
              <a:t>”; </a:t>
            </a:r>
          </a:p>
          <a:p>
            <a:pPr lvl="1"/>
            <a:r>
              <a:rPr lang="en-AU" dirty="0" err="1"/>
              <a:t>s</a:t>
            </a:r>
            <a:r>
              <a:rPr lang="en-AU" dirty="0" err="1" smtClean="0"/>
              <a:t>tr</a:t>
            </a:r>
            <a:r>
              <a:rPr lang="en-AU" dirty="0" smtClean="0"/>
              <a:t> == “</a:t>
            </a:r>
            <a:r>
              <a:rPr lang="en-AU" dirty="0" err="1" smtClean="0"/>
              <a:t>abc</a:t>
            </a:r>
            <a:r>
              <a:rPr lang="en-AU" dirty="0" smtClean="0"/>
              <a:t>” is true or false?</a:t>
            </a:r>
          </a:p>
          <a:p>
            <a:r>
              <a:rPr lang="en-AU" dirty="0" smtClean="0"/>
              <a:t>We can use the </a:t>
            </a:r>
            <a:r>
              <a:rPr lang="en-AU" dirty="0"/>
              <a:t>equality comparison operator (==) </a:t>
            </a:r>
            <a:r>
              <a:rPr lang="en-AU" dirty="0" smtClean="0"/>
              <a:t>to </a:t>
            </a:r>
            <a:r>
              <a:rPr lang="en-AU" dirty="0"/>
              <a:t>correctly test two values of a primitive type</a:t>
            </a:r>
          </a:p>
          <a:p>
            <a:r>
              <a:rPr lang="en-AU" dirty="0"/>
              <a:t>However, when </a:t>
            </a:r>
            <a:r>
              <a:rPr lang="en-AU" dirty="0" smtClean="0"/>
              <a:t>comparing two </a:t>
            </a:r>
            <a:r>
              <a:rPr lang="en-AU" dirty="0"/>
              <a:t>objects </a:t>
            </a:r>
            <a:r>
              <a:rPr lang="en-AU" dirty="0" smtClean="0"/>
              <a:t>of </a:t>
            </a:r>
            <a:r>
              <a:rPr lang="en-AU" dirty="0"/>
              <a:t>the String class, == tests to see if they are stored in the same memory location, not whether or not they have the same </a:t>
            </a:r>
            <a:r>
              <a:rPr lang="en-AU" dirty="0" smtClean="0"/>
              <a:t>value, </a:t>
            </a:r>
            <a:r>
              <a:rPr lang="en-AU" dirty="0"/>
              <a:t>so </a:t>
            </a:r>
            <a:r>
              <a:rPr lang="en-AU" dirty="0" err="1"/>
              <a:t>str</a:t>
            </a:r>
            <a:r>
              <a:rPr lang="en-AU" dirty="0"/>
              <a:t> == “</a:t>
            </a:r>
            <a:r>
              <a:rPr lang="en-AU" dirty="0" err="1"/>
              <a:t>abc</a:t>
            </a:r>
            <a:r>
              <a:rPr lang="en-AU" dirty="0"/>
              <a:t>” </a:t>
            </a:r>
            <a:r>
              <a:rPr lang="en-AU" dirty="0" smtClean="0"/>
              <a:t>is false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2366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Comparing Strings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order to test two strings to see if they have equal values, use the method equals, or </a:t>
            </a:r>
            <a:r>
              <a:rPr lang="en-AU" dirty="0" err="1"/>
              <a:t>equalsIgnoreCase</a:t>
            </a:r>
            <a:endParaRPr lang="en-AU" dirty="0"/>
          </a:p>
          <a:p>
            <a:pPr lvl="1"/>
            <a:r>
              <a:rPr lang="en-AU" dirty="0"/>
              <a:t>string1.equals(string2)</a:t>
            </a:r>
          </a:p>
          <a:p>
            <a:pPr lvl="1"/>
            <a:r>
              <a:rPr lang="en-AU" dirty="0"/>
              <a:t>string1.equalsIgnoreCase(string2</a:t>
            </a:r>
            <a:r>
              <a:rPr lang="en-AU" dirty="0" smtClean="0"/>
              <a:t>)</a:t>
            </a:r>
          </a:p>
          <a:p>
            <a:r>
              <a:rPr lang="en-AU" dirty="0" err="1"/>
              <a:t>c</a:t>
            </a:r>
            <a:r>
              <a:rPr lang="en-AU" dirty="0" err="1" smtClean="0"/>
              <a:t>ompareTo</a:t>
            </a:r>
            <a:r>
              <a:rPr lang="en-AU" dirty="0" smtClean="0"/>
              <a:t>() </a:t>
            </a:r>
            <a:r>
              <a:rPr lang="en-AU" dirty="0"/>
              <a:t>and </a:t>
            </a:r>
            <a:r>
              <a:rPr lang="en-AU" dirty="0" err="1" smtClean="0"/>
              <a:t>compareToIgnoreCase</a:t>
            </a:r>
            <a:r>
              <a:rPr lang="en-AU" dirty="0" smtClean="0"/>
              <a:t>() methods:</a:t>
            </a:r>
          </a:p>
          <a:p>
            <a:pPr marL="476250" lvl="1" indent="0">
              <a:buNone/>
            </a:pPr>
            <a:r>
              <a:rPr lang="en-AU" sz="1800" dirty="0" smtClean="0"/>
              <a:t>Suppose:  </a:t>
            </a:r>
          </a:p>
          <a:p>
            <a:pPr marL="476250" lvl="1" indent="0">
              <a:buNone/>
            </a:pPr>
            <a:r>
              <a:rPr lang="en-AU" sz="1800" dirty="0" smtClean="0"/>
              <a:t>String </a:t>
            </a:r>
            <a:r>
              <a:rPr lang="en-AU" sz="1800" dirty="0"/>
              <a:t>str1 = "Negan";  </a:t>
            </a:r>
          </a:p>
          <a:p>
            <a:pPr marL="476250" lvl="1" indent="0">
              <a:buNone/>
            </a:pPr>
            <a:r>
              <a:rPr lang="en-AU" sz="1800" dirty="0"/>
              <a:t>String str2 = </a:t>
            </a:r>
            <a:r>
              <a:rPr lang="en-AU" sz="1800" dirty="0" smtClean="0"/>
              <a:t>“Apple"; </a:t>
            </a:r>
            <a:r>
              <a:rPr lang="en-AU" sz="1800" dirty="0"/>
              <a:t>//empty string</a:t>
            </a:r>
          </a:p>
          <a:p>
            <a:pPr marL="476250" lvl="1" indent="0">
              <a:buNone/>
            </a:pPr>
            <a:endParaRPr lang="en-AU" sz="1800" dirty="0"/>
          </a:p>
          <a:p>
            <a:pPr marL="476250" lvl="1" indent="0">
              <a:buNone/>
            </a:pPr>
            <a:r>
              <a:rPr lang="en-AU" sz="1800" dirty="0" smtClean="0"/>
              <a:t>str1.compareTo(str2</a:t>
            </a:r>
            <a:r>
              <a:rPr lang="en-AU" sz="1800" dirty="0"/>
              <a:t>); </a:t>
            </a:r>
            <a:r>
              <a:rPr lang="en-AU" sz="1800" dirty="0" smtClean="0"/>
              <a:t>would </a:t>
            </a:r>
            <a:r>
              <a:rPr lang="en-AU" sz="1800" dirty="0"/>
              <a:t>return </a:t>
            </a:r>
            <a:r>
              <a:rPr lang="en-AU" sz="1800" dirty="0" smtClean="0"/>
              <a:t>a positive </a:t>
            </a:r>
            <a:r>
              <a:rPr lang="en-AU" sz="1800" dirty="0"/>
              <a:t>number</a:t>
            </a:r>
          </a:p>
          <a:p>
            <a:pPr marL="476250" lvl="1" indent="0">
              <a:buNone/>
            </a:pPr>
            <a:r>
              <a:rPr lang="en-AU" sz="1800" dirty="0" smtClean="0"/>
              <a:t>str2.compareTo(str1</a:t>
            </a:r>
            <a:r>
              <a:rPr lang="en-AU" sz="1800" dirty="0"/>
              <a:t>); </a:t>
            </a:r>
            <a:r>
              <a:rPr lang="en-AU" sz="1800" dirty="0" smtClean="0"/>
              <a:t>would </a:t>
            </a:r>
            <a:r>
              <a:rPr lang="en-AU" sz="1800" dirty="0"/>
              <a:t>return </a:t>
            </a:r>
            <a:r>
              <a:rPr lang="en-AU" sz="1800" dirty="0" smtClean="0"/>
              <a:t>a </a:t>
            </a:r>
            <a:r>
              <a:rPr lang="en-AU" sz="1800" dirty="0"/>
              <a:t>negative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6344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After program executes String entry = "adventure";</a:t>
            </a:r>
          </a:p>
          <a:p>
            <a:pPr lvl="1"/>
            <a:r>
              <a:rPr lang="en-AU" sz="2000" dirty="0" err="1"/>
              <a:t>entry.compareTo</a:t>
            </a:r>
            <a:r>
              <a:rPr lang="en-AU" sz="2000" dirty="0"/>
              <a:t>("zoo") returns a negative number,</a:t>
            </a:r>
          </a:p>
          <a:p>
            <a:pPr lvl="1"/>
            <a:r>
              <a:rPr lang="en-AU" sz="2000" dirty="0" err="1"/>
              <a:t>entry.compareTo</a:t>
            </a:r>
            <a:r>
              <a:rPr lang="en-AU" sz="2000" dirty="0"/>
              <a:t>("adventure") returns 0, and</a:t>
            </a:r>
          </a:p>
          <a:p>
            <a:pPr lvl="1"/>
            <a:r>
              <a:rPr lang="en-AU" sz="2000" dirty="0" err="1"/>
              <a:t>entry.compareTo</a:t>
            </a:r>
            <a:r>
              <a:rPr lang="en-AU" sz="2000" dirty="0"/>
              <a:t>("above") returns a positive number.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dirty="0"/>
              <a:t>After program executes String entry = "adventure";</a:t>
            </a:r>
          </a:p>
          <a:p>
            <a:pPr lvl="1"/>
            <a:r>
              <a:rPr lang="en-AU" sz="2000" dirty="0" err="1"/>
              <a:t>entry.compareToIgnoreCase</a:t>
            </a:r>
            <a:r>
              <a:rPr lang="en-AU" sz="2000" dirty="0"/>
              <a:t>("Zoo") returns a negative number,</a:t>
            </a:r>
          </a:p>
          <a:p>
            <a:pPr lvl="1"/>
            <a:r>
              <a:rPr lang="en-AU" sz="2000" dirty="0" err="1"/>
              <a:t>entry.compareToIgnoreCase</a:t>
            </a:r>
            <a:r>
              <a:rPr lang="en-AU" sz="2000" dirty="0"/>
              <a:t>("Adventure") returns 0, and</a:t>
            </a:r>
          </a:p>
          <a:p>
            <a:pPr lvl="1"/>
            <a:r>
              <a:rPr lang="en-AU" sz="2000" dirty="0"/>
              <a:t>"Zoo".</a:t>
            </a:r>
            <a:r>
              <a:rPr lang="en-AU" sz="2000" dirty="0" err="1"/>
              <a:t>compareToIgnoreCase</a:t>
            </a:r>
            <a:r>
              <a:rPr lang="en-AU" sz="2000" dirty="0"/>
              <a:t>(entry) returns a positive number.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9096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Boolean Expressions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Multiple Boolean expressions can be combined and evaluated using logical operators.</a:t>
            </a:r>
          </a:p>
          <a:p>
            <a:r>
              <a:rPr lang="en-AU" dirty="0" smtClean="0"/>
              <a:t>"</a:t>
            </a:r>
            <a:r>
              <a:rPr lang="en-AU" dirty="0"/>
              <a:t>and" (&amp;&amp;) </a:t>
            </a:r>
            <a:r>
              <a:rPr lang="en-AU" dirty="0" smtClean="0"/>
              <a:t>operator:  </a:t>
            </a:r>
            <a:r>
              <a:rPr lang="en-AU" dirty="0"/>
              <a:t>the entire expression is true provided both expressions are </a:t>
            </a:r>
            <a:r>
              <a:rPr lang="en-AU" dirty="0" smtClean="0"/>
              <a:t>true, Otherwise </a:t>
            </a:r>
            <a:r>
              <a:rPr lang="en-AU" dirty="0"/>
              <a:t>the expression is </a:t>
            </a:r>
            <a:r>
              <a:rPr lang="en-AU" dirty="0" smtClean="0"/>
              <a:t>false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        (age &gt;=3) &amp;&amp; (age &lt;=30)</a:t>
            </a:r>
            <a:endParaRPr lang="en-AU" dirty="0"/>
          </a:p>
          <a:p>
            <a:r>
              <a:rPr lang="en-AU" dirty="0" smtClean="0"/>
              <a:t>"</a:t>
            </a:r>
            <a:r>
              <a:rPr lang="en-AU" dirty="0"/>
              <a:t>or" (||) </a:t>
            </a:r>
            <a:r>
              <a:rPr lang="en-AU" dirty="0" smtClean="0"/>
              <a:t>operator: </a:t>
            </a:r>
            <a:r>
              <a:rPr lang="en-AU" dirty="0"/>
              <a:t>the entire expression is true as long as one of the expressions is </a:t>
            </a:r>
            <a:r>
              <a:rPr lang="en-AU" dirty="0" smtClean="0"/>
              <a:t>true; the </a:t>
            </a:r>
            <a:r>
              <a:rPr lang="en-AU" dirty="0"/>
              <a:t>expression is false only if both expressions are </a:t>
            </a:r>
            <a:r>
              <a:rPr lang="en-AU" dirty="0" smtClean="0"/>
              <a:t>false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         </a:t>
            </a:r>
            <a:r>
              <a:rPr lang="en-AU" dirty="0"/>
              <a:t>(age </a:t>
            </a:r>
            <a:r>
              <a:rPr lang="en-AU" dirty="0" smtClean="0"/>
              <a:t>&lt;3</a:t>
            </a:r>
            <a:r>
              <a:rPr lang="en-AU" dirty="0"/>
              <a:t>) </a:t>
            </a:r>
            <a:r>
              <a:rPr lang="en-AU" dirty="0" smtClean="0"/>
              <a:t>|| </a:t>
            </a:r>
            <a:r>
              <a:rPr lang="en-AU" dirty="0"/>
              <a:t>(age </a:t>
            </a:r>
            <a:r>
              <a:rPr lang="en-AU" dirty="0" smtClean="0"/>
              <a:t>&gt;30</a:t>
            </a:r>
            <a:r>
              <a:rPr lang="en-AU" dirty="0"/>
              <a:t>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40E0F-A794-4FD9-98D5-8D933A577624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205201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E70000"/>
      </a:accent6>
      <a:hlink>
        <a:srgbClr val="5F5F5F"/>
      </a:hlink>
      <a:folHlink>
        <a:srgbClr val="B2B2B2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10720</TotalTime>
  <Words>2275</Words>
  <Application>Microsoft Office PowerPoint</Application>
  <PresentationFormat>On-screen Show (4:3)</PresentationFormat>
  <Paragraphs>391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ＭＳ Ｐゴシック</vt:lpstr>
      <vt:lpstr>Arial</vt:lpstr>
      <vt:lpstr>Arial Narrow</vt:lpstr>
      <vt:lpstr>Calibri</vt:lpstr>
      <vt:lpstr>Courier New</vt:lpstr>
      <vt:lpstr>Times</vt:lpstr>
      <vt:lpstr>Times New Roman</vt:lpstr>
      <vt:lpstr>Wingdings</vt:lpstr>
      <vt:lpstr>Default Design</vt:lpstr>
      <vt:lpstr>COS70006 OOP</vt:lpstr>
      <vt:lpstr>Flow of control</vt:lpstr>
      <vt:lpstr>Flow of control</vt:lpstr>
      <vt:lpstr>Boolean expression</vt:lpstr>
      <vt:lpstr>Comparison</vt:lpstr>
      <vt:lpstr>Comparison - warning</vt:lpstr>
      <vt:lpstr>Comparing Strings</vt:lpstr>
      <vt:lpstr>More example</vt:lpstr>
      <vt:lpstr>Building Boolean Expressions</vt:lpstr>
      <vt:lpstr>Logical operators</vt:lpstr>
      <vt:lpstr>Operator Precedence</vt:lpstr>
      <vt:lpstr>The if-else Statement</vt:lpstr>
      <vt:lpstr>Logic of if-else statement</vt:lpstr>
      <vt:lpstr>Example</vt:lpstr>
      <vt:lpstr>Compound Statement</vt:lpstr>
      <vt:lpstr>The if Statement</vt:lpstr>
      <vt:lpstr>Logic of if statement</vt:lpstr>
      <vt:lpstr>Nested statements</vt:lpstr>
      <vt:lpstr>Example</vt:lpstr>
      <vt:lpstr>Indentation</vt:lpstr>
      <vt:lpstr>Example</vt:lpstr>
      <vt:lpstr>The switch statement</vt:lpstr>
      <vt:lpstr>The switch statement</vt:lpstr>
      <vt:lpstr>The switch statement</vt:lpstr>
      <vt:lpstr>Example</vt:lpstr>
      <vt:lpstr>Loops</vt:lpstr>
      <vt:lpstr>The while statement</vt:lpstr>
      <vt:lpstr>The while statement</vt:lpstr>
      <vt:lpstr>Example</vt:lpstr>
      <vt:lpstr>Logic of while loop</vt:lpstr>
      <vt:lpstr>Infinite Loops</vt:lpstr>
      <vt:lpstr>Infinite Loops</vt:lpstr>
      <vt:lpstr>Nested loops</vt:lpstr>
      <vt:lpstr>The do-while loop</vt:lpstr>
      <vt:lpstr>The do-while loop</vt:lpstr>
      <vt:lpstr>Logic of do-while loop</vt:lpstr>
      <vt:lpstr>The for loop</vt:lpstr>
      <vt:lpstr>The for loop</vt:lpstr>
      <vt:lpstr>The for loop</vt:lpstr>
      <vt:lpstr>Logic of for loop</vt:lpstr>
      <vt:lpstr>The three loops</vt:lpstr>
      <vt:lpstr>The three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KIT101 4 - Branching control flow</dc:title>
  <dc:creator/>
  <cp:lastModifiedBy>Weidong Huang</cp:lastModifiedBy>
  <cp:revision>331</cp:revision>
  <cp:lastPrinted>2015-03-19T22:21:19Z</cp:lastPrinted>
  <dcterms:created xsi:type="dcterms:W3CDTF">2006-08-16T00:00:00Z</dcterms:created>
  <dcterms:modified xsi:type="dcterms:W3CDTF">2019-08-11T01:48:45Z</dcterms:modified>
</cp:coreProperties>
</file>