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203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8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0617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92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2742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85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33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1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2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78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9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0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47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1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9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1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8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84672" y="274638"/>
            <a:ext cx="8229600" cy="1761196"/>
          </a:xfrm>
        </p:spPr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r>
              <a:rPr sz="4200" dirty="0"/>
              <a:t>Understanding &amp; Defending </a:t>
            </a:r>
            <a:br>
              <a:rPr lang="en-IN" sz="4200" dirty="0"/>
            </a:br>
            <a:r>
              <a:rPr sz="4200" dirty="0"/>
              <a:t>Against LLM Prompt Injections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660" y="2467155"/>
            <a:ext cx="8229600" cy="3751023"/>
          </a:xfrm>
        </p:spPr>
        <p:txBody>
          <a:bodyPr/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 algn="ctr">
              <a:buNone/>
            </a:pPr>
            <a:r>
              <a:rPr lang="en-AU" dirty="0"/>
              <a:t>Arun Ragavendhar Arunachalam Palaniyappan</a:t>
            </a:r>
            <a:endParaRPr dirty="0"/>
          </a:p>
          <a:p>
            <a:pPr marL="0" indent="0" algn="ctr">
              <a:buNone/>
            </a:pPr>
            <a:r>
              <a:rPr lang="en-IN" dirty="0"/>
              <a:t>CSIRO Internship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3800" dirty="0"/>
              <a:t>What is Prompt Injection?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endParaRPr lang="en-IN" sz="2200" dirty="0"/>
          </a:p>
          <a:p>
            <a:pPr>
              <a:buFont typeface="Courier New" panose="02070309020205020404" pitchFamily="49" charset="0"/>
              <a:buChar char="o"/>
            </a:pPr>
            <a:r>
              <a:rPr sz="2200" dirty="0"/>
              <a:t>Prompt injection = manipulating LLM inputs to mislead it.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sz="2200" dirty="0"/>
              <a:t>Can result in:</a:t>
            </a:r>
          </a:p>
          <a:p>
            <a:pPr marL="857250" lvl="1" indent="-457200"/>
            <a:r>
              <a:rPr sz="2200" dirty="0"/>
              <a:t>Security breaches</a:t>
            </a:r>
          </a:p>
          <a:p>
            <a:pPr marL="857250" lvl="1" indent="-457200"/>
            <a:r>
              <a:rPr sz="2200" dirty="0"/>
              <a:t>Leaking internal instructions</a:t>
            </a:r>
          </a:p>
          <a:p>
            <a:pPr marL="857250" lvl="1" indent="-457200"/>
            <a:r>
              <a:rPr sz="2200" dirty="0"/>
              <a:t>Generating malicious content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203355"/>
          </a:xfrm>
        </p:spPr>
        <p:txBody>
          <a:bodyPr>
            <a:normAutofit/>
          </a:bodyPr>
          <a:lstStyle/>
          <a:p>
            <a:r>
              <a:rPr sz="3500" dirty="0"/>
              <a:t>Paper 1 – SStuBs and Buggy </a:t>
            </a:r>
            <a:br>
              <a:rPr lang="en-IN" sz="3500" dirty="0"/>
            </a:br>
            <a:r>
              <a:rPr sz="3500" dirty="0"/>
              <a:t>Completions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411" y="1500967"/>
            <a:ext cx="7427343" cy="508239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IN" dirty="0"/>
              <a:t>This paper explains about </a:t>
            </a:r>
            <a:r>
              <a:rPr lang="en-US" dirty="0"/>
              <a:t>Large Language Models and Simple, Stupid Bugs.</a:t>
            </a:r>
          </a:p>
          <a:p>
            <a:pPr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Focuses on code completion tools like Codex (used in GitHub Copilot).</a:t>
            </a:r>
          </a:p>
          <a:p>
            <a:pPr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Shows that Codex can accidentally generate vulnerable or buggy code, especially “SStuBs” (Simple, Stupid Bugs), like using the wrong operator or misnaming a variable.</a:t>
            </a:r>
          </a:p>
          <a:p>
            <a:pPr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These bugs are hard to detect, even though they are easy to fix.</a:t>
            </a:r>
          </a:p>
          <a:p>
            <a:pPr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Sometimes the model confidently generates buggy code just because it is seen it in the training data.</a:t>
            </a:r>
          </a:p>
          <a:p>
            <a:pPr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Main Learning: LLMs are vulnerable not only to intentional attacks like prompt injection but also to inherited bugs from bad training data.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490" y="370639"/>
            <a:ext cx="8229600" cy="1577167"/>
          </a:xfrm>
        </p:spPr>
        <p:txBody>
          <a:bodyPr>
            <a:normAutofit/>
          </a:bodyPr>
          <a:lstStyle/>
          <a:p>
            <a:r>
              <a:rPr sz="3500" dirty="0"/>
              <a:t>SStuBs = Prompt Injection </a:t>
            </a:r>
            <a:br>
              <a:rPr lang="en-IN" sz="3500" dirty="0"/>
            </a:br>
            <a:r>
              <a:rPr lang="en-AU" sz="3500" dirty="0"/>
              <a:t>				</a:t>
            </a:r>
            <a:r>
              <a:rPr sz="3500" dirty="0"/>
              <a:t>Vulnerability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47806"/>
            <a:ext cx="6347714" cy="388077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r>
              <a:rPr sz="2200" dirty="0"/>
              <a:t>Bad prompts → buggy completions.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sz="2200" dirty="0"/>
              <a:t>Developers often trust generated code blindly.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sz="2200" dirty="0"/>
              <a:t>Prompt engineering (e.g., comments) improves safety.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500" dirty="0"/>
              <a:t>Paper 2 – Chain-of-Thought Prompting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836" y="2160590"/>
            <a:ext cx="6993148" cy="4087810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This paper explains about the Chain-of-Thought Prompting Elicits Reasoning in LLMs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Focuses on improving reasoning by breaking down problems into steps, called Chain-of-Thought (CoT) prompting.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Instead of just giving the answer, the model is prompted to “think aloud” and reason step by step.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This makes the model's output more accurate, interpretable, and safer.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Chain-of-thought works better in larger models and especially on problems needing multi-step logical reasoning (e.g., math, commonsense).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500" dirty="0"/>
              <a:t>CoT Prompting as Defense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sz="2200" dirty="0"/>
              <a:t>Encourages logical step-by-step reasoning.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sz="2200" dirty="0"/>
              <a:t>Helps avoid distractions or injections.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sz="2200" dirty="0"/>
              <a:t>Easier to spot errors or illogical output.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813" y="143774"/>
            <a:ext cx="6652512" cy="718868"/>
          </a:xfrm>
        </p:spPr>
        <p:txBody>
          <a:bodyPr>
            <a:normAutofit fontScale="90000"/>
          </a:bodyPr>
          <a:lstStyle/>
          <a:p>
            <a:r>
              <a:rPr sz="3500" dirty="0"/>
              <a:t>Defending Against Prompt Injection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EA408D-0D2C-34A0-D33E-8499A0FB0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440238"/>
              </p:ext>
            </p:extLst>
          </p:nvPr>
        </p:nvGraphicFramePr>
        <p:xfrm>
          <a:off x="373812" y="862642"/>
          <a:ext cx="7924800" cy="5687683"/>
        </p:xfrm>
        <a:graphic>
          <a:graphicData uri="http://schemas.openxmlformats.org/drawingml/2006/table">
            <a:tbl>
              <a:tblPr/>
              <a:tblGrid>
                <a:gridCol w="1909313">
                  <a:extLst>
                    <a:ext uri="{9D8B030D-6E8A-4147-A177-3AD203B41FA5}">
                      <a16:colId xmlns:a16="http://schemas.microsoft.com/office/drawing/2014/main" val="2435886036"/>
                    </a:ext>
                  </a:extLst>
                </a:gridCol>
                <a:gridCol w="6015487">
                  <a:extLst>
                    <a:ext uri="{9D8B030D-6E8A-4147-A177-3AD203B41FA5}">
                      <a16:colId xmlns:a16="http://schemas.microsoft.com/office/drawing/2014/main" val="3026948157"/>
                    </a:ext>
                  </a:extLst>
                </a:gridCol>
              </a:tblGrid>
              <a:tr h="576651">
                <a:tc>
                  <a:txBody>
                    <a:bodyPr/>
                    <a:lstStyle/>
                    <a:p>
                      <a:r>
                        <a:rPr lang="en-AU" sz="1500" b="0" dirty="0"/>
                        <a:t>Topic of the Research paper 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/>
                        <a:t>How it Helps Defend Against Prompt Injection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4013731"/>
                  </a:ext>
                </a:extLst>
              </a:tr>
              <a:tr h="1472776">
                <a:tc>
                  <a:txBody>
                    <a:bodyPr/>
                    <a:lstStyle/>
                    <a:p>
                      <a:r>
                        <a:rPr lang="en-AU" sz="1500" b="0" dirty="0"/>
                        <a:t>SStuBs and buggy completions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/>
                        <a:t>Shows that LLMs often generate bugs if the prompt is misleading or unclear—similar to how attackers inject prompts. </a:t>
                      </a:r>
                      <a:r>
                        <a:rPr lang="en-US" sz="1500" b="0" dirty="0" err="1"/>
                        <a:t>Recognising</a:t>
                      </a:r>
                      <a:r>
                        <a:rPr lang="en-US" sz="1500" b="0" dirty="0"/>
                        <a:t> this helps us design prompts and models that are more bug- and injection-resistant.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222099"/>
                  </a:ext>
                </a:extLst>
              </a:tr>
              <a:tr h="1472776">
                <a:tc>
                  <a:txBody>
                    <a:bodyPr/>
                    <a:lstStyle/>
                    <a:p>
                      <a:r>
                        <a:rPr lang="en-AU" sz="1500" b="0" dirty="0"/>
                        <a:t>Chain-of-Thought prompting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/>
                        <a:t>Encourages explicit step-by-step reasoning, which helps the model ignore distractions or injected content by focusing on logical steps. </a:t>
                      </a:r>
                    </a:p>
                    <a:p>
                      <a:r>
                        <a:rPr lang="en-US" sz="1500" b="0" dirty="0"/>
                        <a:t>This can protect against prompt manipulation.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737662"/>
                  </a:ext>
                </a:extLst>
              </a:tr>
              <a:tr h="1082740">
                <a:tc>
                  <a:txBody>
                    <a:bodyPr/>
                    <a:lstStyle/>
                    <a:p>
                      <a:r>
                        <a:rPr lang="en-AU" sz="1500" b="0"/>
                        <a:t>Prompt Engineering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/>
                        <a:t>Both papers highlight that prompt design matters a lot. Well-structured prompts (e.g., with comments or reasoning steps) reduce vulnerabilities.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2061516"/>
                  </a:ext>
                </a:extLst>
              </a:tr>
              <a:tr h="1082740">
                <a:tc>
                  <a:txBody>
                    <a:bodyPr/>
                    <a:lstStyle/>
                    <a:p>
                      <a:r>
                        <a:rPr lang="en-AU" sz="1500" b="0"/>
                        <a:t>Prompted Comments (Paper 1)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dirty="0"/>
                        <a:t>Using auto-generated comments as part of prompts helps the model avoid reproducing known bugs—a defensive prompt design technique.</a:t>
                      </a:r>
                    </a:p>
                  </a:txBody>
                  <a:tcPr marL="63746" marR="63746" marT="31873" marB="318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227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800" dirty="0"/>
              <a:t>Conclusion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2A71B0-988A-A850-C8D9-F26E5A8618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9215" y="1705799"/>
            <a:ext cx="8229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Prompt injection is a real threat to LLMs.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SStuBs show how easy it is to generate flawed outputs.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Chain-of-thought and prompt design are key tools in defense.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</TotalTime>
  <Words>485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Courier New</vt:lpstr>
      <vt:lpstr>Trebuchet MS</vt:lpstr>
      <vt:lpstr>Wingdings 3</vt:lpstr>
      <vt:lpstr>Facet</vt:lpstr>
      <vt:lpstr> Understanding &amp; Defending  Against LLM Prompt Injections</vt:lpstr>
      <vt:lpstr>What is Prompt Injection?</vt:lpstr>
      <vt:lpstr>Paper 1 – SStuBs and Buggy  Completions</vt:lpstr>
      <vt:lpstr>SStuBs = Prompt Injection      Vulnerability</vt:lpstr>
      <vt:lpstr>Paper 2 – Chain-of-Thought Prompting</vt:lpstr>
      <vt:lpstr>CoT Prompting as Defense</vt:lpstr>
      <vt:lpstr>Defending Against Prompt Injection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ARUN RAGAVENDHAR ARUNACHALAM PALANIYAPPAN</cp:lastModifiedBy>
  <cp:revision>5</cp:revision>
  <dcterms:created xsi:type="dcterms:W3CDTF">2013-01-27T09:14:16Z</dcterms:created>
  <dcterms:modified xsi:type="dcterms:W3CDTF">2025-08-05T00:26:22Z</dcterms:modified>
  <cp:category/>
</cp:coreProperties>
</file>