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5943600" y="2057400"/>
            <a:ext cx="4148598" cy="948978"/>
          </a:xfrm>
          <a:prstGeom prst="rect">
            <a:avLst/>
          </a:prstGeom>
        </p:spPr>
        <p:txBody>
          <a:bodyPr vert="horz" wrap="square" lIns="0" tIns="12700" rIns="0" bIns="0" rtlCol="0">
            <a:spAutoFit/>
          </a:bodyPr>
          <a:lstStyle/>
          <a:p>
            <a:pPr marL="12700">
              <a:spcBef>
                <a:spcPts val="100"/>
              </a:spcBef>
            </a:pPr>
            <a:r>
              <a:rPr lang="en-US" sz="3600" dirty="0">
                <a:latin typeface="Arial Black" panose="020B0A04020102020204" pitchFamily="34" charset="0"/>
              </a:rPr>
              <a:t>ARUNKUMAR P</a:t>
            </a:r>
            <a:endParaRPr lang="en-IN" sz="3600" dirty="0">
              <a:latin typeface="Arial Black" panose="020B0A04020102020204" pitchFamily="34" charset="0"/>
            </a:endParaRPr>
          </a:p>
          <a:p>
            <a:pPr marL="12700">
              <a:lnSpc>
                <a:spcPct val="100000"/>
              </a:lnSpc>
              <a:spcBef>
                <a:spcPts val="100"/>
              </a:spcBef>
            </a:pP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F697C67A-4506-8453-53D8-92FF4900F86D}"/>
              </a:ext>
            </a:extLst>
          </p:cNvPr>
          <p:cNvSpPr txBox="1"/>
          <p:nvPr/>
        </p:nvSpPr>
        <p:spPr>
          <a:xfrm>
            <a:off x="5926394" y="2951946"/>
            <a:ext cx="6369152" cy="954107"/>
          </a:xfrm>
          <a:prstGeom prst="rect">
            <a:avLst/>
          </a:prstGeom>
          <a:noFill/>
        </p:spPr>
        <p:txBody>
          <a:bodyPr wrap="square" rtlCol="0" anchor="ctr">
            <a:spAutoFit/>
          </a:bodyPr>
          <a:lstStyle/>
          <a:p>
            <a:r>
              <a:rPr lang="en-IN" sz="2800" b="1" spc="10" dirty="0">
                <a:solidFill>
                  <a:srgbClr val="2D936B"/>
                </a:solidFill>
                <a:latin typeface="Trebuchet MS"/>
                <a:cs typeface="Trebuchet MS"/>
              </a:rPr>
              <a:t>Final</a:t>
            </a:r>
            <a:r>
              <a:rPr lang="en-IN" sz="2800" b="1" spc="-165" dirty="0">
                <a:solidFill>
                  <a:srgbClr val="2D936B"/>
                </a:solidFill>
                <a:latin typeface="Trebuchet MS"/>
                <a:cs typeface="Trebuchet MS"/>
              </a:rPr>
              <a:t> </a:t>
            </a:r>
            <a:r>
              <a:rPr lang="en-IN" sz="2800" b="1" spc="-5" dirty="0">
                <a:solidFill>
                  <a:srgbClr val="2D936B"/>
                </a:solidFill>
                <a:latin typeface="Trebuchet MS"/>
                <a:cs typeface="Trebuchet MS"/>
              </a:rPr>
              <a:t>Project</a:t>
            </a:r>
            <a:endParaRPr lang="en-IN" sz="2800" dirty="0">
              <a:latin typeface="Trebuchet MS"/>
              <a:cs typeface="Trebuchet MS"/>
            </a:endParaRPr>
          </a:p>
          <a:p>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43800" y="6227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1" name="Rectangle 1">
            <a:extLst>
              <a:ext uri="{FF2B5EF4-FFF2-40B4-BE49-F238E27FC236}">
                <a16:creationId xmlns:a16="http://schemas.microsoft.com/office/drawing/2014/main" id="{0B0C6467-6094-8618-F823-1E6090050E15}"/>
              </a:ext>
            </a:extLst>
          </p:cNvPr>
          <p:cNvSpPr>
            <a:spLocks noChangeArrowheads="1"/>
          </p:cNvSpPr>
          <p:nvPr/>
        </p:nvSpPr>
        <p:spPr bwMode="auto">
          <a:xfrm>
            <a:off x="767223" y="1769416"/>
            <a:ext cx="96774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The results of a gender and age detection project encompass evaluating the model's accuracy, demographic insights, real-time detection capabilities, error analysis, and comparative studies against benchmarks. These results demonstrate the model's reliability and effectiveness in accurately identifying gender and age from images or videos, paving the way for its practical implementation in various real-world applications.</a:t>
            </a:r>
          </a:p>
        </p:txBody>
      </p:sp>
      <p:sp>
        <p:nvSpPr>
          <p:cNvPr id="12" name="Rectangle 2">
            <a:extLst>
              <a:ext uri="{FF2B5EF4-FFF2-40B4-BE49-F238E27FC236}">
                <a16:creationId xmlns:a16="http://schemas.microsoft.com/office/drawing/2014/main" id="{A43BB126-3923-E821-7867-8ECCD980AF52}"/>
              </a:ext>
            </a:extLst>
          </p:cNvPr>
          <p:cNvSpPr>
            <a:spLocks noChangeArrowheads="1"/>
          </p:cNvSpPr>
          <p:nvPr/>
        </p:nvSpPr>
        <p:spPr bwMode="auto">
          <a:xfrm>
            <a:off x="558165" y="2019300"/>
            <a:ext cx="4032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F3B0B93A-3D34-A3AD-F418-37F87AAF5752}"/>
              </a:ext>
            </a:extLst>
          </p:cNvPr>
          <p:cNvSpPr txBox="1"/>
          <p:nvPr/>
        </p:nvSpPr>
        <p:spPr>
          <a:xfrm>
            <a:off x="1938212" y="2382887"/>
            <a:ext cx="7430518" cy="1323439"/>
          </a:xfrm>
          <a:prstGeom prst="rect">
            <a:avLst/>
          </a:prstGeom>
          <a:noFill/>
        </p:spPr>
        <p:txBody>
          <a:bodyPr wrap="square" rtlCol="0">
            <a:spAutoFit/>
          </a:bodyPr>
          <a:lstStyle/>
          <a:p>
            <a:pPr algn="l"/>
            <a:r>
              <a:rPr lang="en-US" sz="4000" b="0" i="0" dirty="0">
                <a:solidFill>
                  <a:srgbClr val="444444"/>
                </a:solidFill>
                <a:effectLst/>
                <a:latin typeface="Georgia" panose="02040502050405020303" pitchFamily="18" charset="0"/>
              </a:rPr>
              <a:t>Gender and Age Detection</a:t>
            </a:r>
          </a:p>
          <a:p>
            <a:endParaRPr lang="en-IN"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535426" y="-780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32" name="Rectangle 3">
            <a:extLst>
              <a:ext uri="{FF2B5EF4-FFF2-40B4-BE49-F238E27FC236}">
                <a16:creationId xmlns:a16="http://schemas.microsoft.com/office/drawing/2014/main" id="{1DD3F473-C3C3-0F75-8EF7-5E2288B5CBEC}"/>
              </a:ext>
            </a:extLst>
          </p:cNvPr>
          <p:cNvSpPr>
            <a:spLocks noChangeArrowheads="1"/>
          </p:cNvSpPr>
          <p:nvPr/>
        </p:nvSpPr>
        <p:spPr bwMode="auto">
          <a:xfrm rot="9769837">
            <a:off x="-4984336" y="4479477"/>
            <a:ext cx="17960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TextBox 34">
            <a:extLst>
              <a:ext uri="{FF2B5EF4-FFF2-40B4-BE49-F238E27FC236}">
                <a16:creationId xmlns:a16="http://schemas.microsoft.com/office/drawing/2014/main" id="{531EB5FD-0F33-198A-3E34-8141225C3BCE}"/>
              </a:ext>
            </a:extLst>
          </p:cNvPr>
          <p:cNvSpPr txBox="1"/>
          <p:nvPr/>
        </p:nvSpPr>
        <p:spPr>
          <a:xfrm>
            <a:off x="1738470" y="1405765"/>
            <a:ext cx="9047798"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Bahnschrift" panose="020B0502040204020203" pitchFamily="34" charset="0"/>
              </a:rPr>
              <a:t>PROBLEM STATEMENT</a:t>
            </a:r>
          </a:p>
          <a:p>
            <a:pPr marL="285750" indent="-285750">
              <a:buFont typeface="Arial" panose="020B0604020202020204" pitchFamily="34" charset="0"/>
              <a:buChar char="•"/>
            </a:pPr>
            <a:r>
              <a:rPr lang="en-US" sz="3200" dirty="0">
                <a:latin typeface="Bahnschrift" panose="020B0502040204020203" pitchFamily="34" charset="0"/>
              </a:rPr>
              <a:t>PROJECT OVERVIEW</a:t>
            </a:r>
          </a:p>
          <a:p>
            <a:pPr marL="285750" indent="-285750">
              <a:buFont typeface="Arial" panose="020B0604020202020204" pitchFamily="34" charset="0"/>
              <a:buChar char="•"/>
            </a:pPr>
            <a:r>
              <a:rPr lang="en-US" sz="3200" dirty="0">
                <a:latin typeface="Bahnschrift" panose="020B0502040204020203" pitchFamily="34" charset="0"/>
              </a:rPr>
              <a:t>WHO ARE THE END USERS?</a:t>
            </a:r>
          </a:p>
          <a:p>
            <a:pPr marL="285750" indent="-285750">
              <a:buFont typeface="Arial" panose="020B0604020202020204" pitchFamily="34" charset="0"/>
              <a:buChar char="•"/>
            </a:pPr>
            <a:r>
              <a:rPr lang="en-US" sz="3200" dirty="0">
                <a:latin typeface="Bahnschrift" panose="020B0502040204020203" pitchFamily="34" charset="0"/>
              </a:rPr>
              <a:t>YOUR SOLUTION AND ITS VALUE PROPOSITION</a:t>
            </a:r>
          </a:p>
          <a:p>
            <a:pPr marL="285750" indent="-285750">
              <a:buFont typeface="Arial" panose="020B0604020202020204" pitchFamily="34" charset="0"/>
              <a:buChar char="•"/>
            </a:pPr>
            <a:r>
              <a:rPr lang="en-US" sz="3200" dirty="0">
                <a:latin typeface="Bahnschrift" panose="020B0502040204020203" pitchFamily="34" charset="0"/>
              </a:rPr>
              <a:t>THE WOW IN YOUR SOLUTION</a:t>
            </a:r>
          </a:p>
          <a:p>
            <a:pPr marL="285750" indent="-285750">
              <a:buFont typeface="Arial" panose="020B0604020202020204" pitchFamily="34" charset="0"/>
              <a:buChar char="•"/>
            </a:pPr>
            <a:r>
              <a:rPr lang="en-US" sz="3200" dirty="0">
                <a:latin typeface="Bahnschrift" panose="020B0502040204020203" pitchFamily="34" charset="0"/>
              </a:rPr>
              <a:t>MODELLING</a:t>
            </a:r>
          </a:p>
          <a:p>
            <a:pPr marL="285750" indent="-285750">
              <a:buFont typeface="Arial" panose="020B0604020202020204" pitchFamily="34" charset="0"/>
              <a:buChar char="•"/>
            </a:pPr>
            <a:r>
              <a:rPr lang="en-US" sz="3200" dirty="0">
                <a:latin typeface="Bahnschrift" panose="020B0502040204020203" pitchFamily="34" charset="0"/>
              </a:rPr>
              <a:t>RESULT</a:t>
            </a:r>
            <a:endParaRPr lang="en-IN" sz="3200" dirty="0">
              <a:latin typeface="Bahnschrift"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BDB8A51B-76FF-A251-1876-2D17628F98B6}"/>
              </a:ext>
            </a:extLst>
          </p:cNvPr>
          <p:cNvSpPr txBox="1"/>
          <p:nvPr/>
        </p:nvSpPr>
        <p:spPr>
          <a:xfrm>
            <a:off x="769272" y="1464617"/>
            <a:ext cx="4937570" cy="461665"/>
          </a:xfrm>
          <a:prstGeom prst="rect">
            <a:avLst/>
          </a:prstGeom>
          <a:noFill/>
        </p:spPr>
        <p:txBody>
          <a:bodyPr wrap="none" rtlCol="0">
            <a:spAutoFit/>
          </a:bodyPr>
          <a:lstStyle/>
          <a:p>
            <a:pPr algn="l"/>
            <a:r>
              <a:rPr lang="en-US" sz="2400" dirty="0"/>
              <a:t>TOPIC: </a:t>
            </a:r>
            <a:r>
              <a:rPr lang="en-US" sz="2400" b="0" i="0" dirty="0">
                <a:solidFill>
                  <a:srgbClr val="444444"/>
                </a:solidFill>
                <a:effectLst/>
                <a:latin typeface="Georgia" panose="02040502050405020303" pitchFamily="18" charset="0"/>
              </a:rPr>
              <a:t>Gender and Age Detection </a:t>
            </a:r>
          </a:p>
        </p:txBody>
      </p:sp>
      <p:sp>
        <p:nvSpPr>
          <p:cNvPr id="12" name="TextBox 11">
            <a:extLst>
              <a:ext uri="{FF2B5EF4-FFF2-40B4-BE49-F238E27FC236}">
                <a16:creationId xmlns:a16="http://schemas.microsoft.com/office/drawing/2014/main" id="{D8D87BDE-E908-5ED8-AD5C-41965E89A630}"/>
              </a:ext>
            </a:extLst>
          </p:cNvPr>
          <p:cNvSpPr txBox="1"/>
          <p:nvPr/>
        </p:nvSpPr>
        <p:spPr>
          <a:xfrm>
            <a:off x="834073" y="2137664"/>
            <a:ext cx="6938328" cy="3139321"/>
          </a:xfrm>
          <a:prstGeom prst="rect">
            <a:avLst/>
          </a:prstGeom>
          <a:noFill/>
        </p:spPr>
        <p:txBody>
          <a:bodyPr wrap="square" rtlCol="0">
            <a:spAutoFit/>
          </a:bodyPr>
          <a:lstStyle/>
          <a:p>
            <a:pPr algn="l">
              <a:buFont typeface="+mj-lt"/>
              <a:buAutoNum type="arabicPeriod"/>
            </a:pPr>
            <a:r>
              <a:rPr lang="en-US" b="0" i="0" dirty="0">
                <a:solidFill>
                  <a:schemeClr val="tx1">
                    <a:lumMod val="95000"/>
                    <a:lumOff val="5000"/>
                  </a:schemeClr>
                </a:solidFill>
                <a:effectLst/>
                <a:latin typeface="Söhne"/>
              </a:rPr>
              <a:t>Existing gender and age detection systems lack accuracy and robustness due to variations in lighting, pose, and occlusions.</a:t>
            </a:r>
          </a:p>
          <a:p>
            <a:pPr algn="l">
              <a:buFont typeface="+mj-lt"/>
              <a:buAutoNum type="arabicPeriod"/>
            </a:pPr>
            <a:r>
              <a:rPr lang="en-US" b="0" i="0" dirty="0">
                <a:solidFill>
                  <a:schemeClr val="tx1">
                    <a:lumMod val="95000"/>
                    <a:lumOff val="5000"/>
                  </a:schemeClr>
                </a:solidFill>
                <a:effectLst/>
                <a:latin typeface="Söhne"/>
              </a:rPr>
              <a:t>The challenge lies in developing innovative approaches to overcome these limitations and improve system performance.</a:t>
            </a:r>
          </a:p>
          <a:p>
            <a:pPr algn="l">
              <a:buFont typeface="+mj-lt"/>
              <a:buAutoNum type="arabicPeriod"/>
            </a:pPr>
            <a:r>
              <a:rPr lang="en-US" b="0" i="0" dirty="0">
                <a:solidFill>
                  <a:schemeClr val="tx1">
                    <a:lumMod val="95000"/>
                    <a:lumOff val="5000"/>
                  </a:schemeClr>
                </a:solidFill>
                <a:effectLst/>
                <a:latin typeface="Söhne"/>
              </a:rPr>
              <a:t>Our objective is to enhance gender and age detection by addressing these challenges through novel methodologies.</a:t>
            </a:r>
          </a:p>
          <a:p>
            <a:pPr algn="l">
              <a:buFont typeface="+mj-lt"/>
              <a:buAutoNum type="arabicPeriod"/>
            </a:pPr>
            <a:r>
              <a:rPr lang="en-US" b="0" i="0" dirty="0">
                <a:solidFill>
                  <a:schemeClr val="tx1">
                    <a:lumMod val="95000"/>
                    <a:lumOff val="5000"/>
                  </a:schemeClr>
                </a:solidFill>
                <a:effectLst/>
                <a:latin typeface="Söhne"/>
              </a:rPr>
              <a:t>We aim to integrate </a:t>
            </a:r>
            <a:r>
              <a:rPr lang="en-US" dirty="0">
                <a:solidFill>
                  <a:schemeClr val="tx1">
                    <a:lumMod val="95000"/>
                    <a:lumOff val="5000"/>
                  </a:schemeClr>
                </a:solidFill>
                <a:latin typeface="Söhne"/>
              </a:rPr>
              <a:t>CNN </a:t>
            </a:r>
            <a:r>
              <a:rPr lang="en-US" b="0" i="0" dirty="0">
                <a:solidFill>
                  <a:schemeClr val="tx1">
                    <a:lumMod val="95000"/>
                    <a:lumOff val="5000"/>
                  </a:schemeClr>
                </a:solidFill>
                <a:effectLst/>
                <a:latin typeface="Söhne"/>
              </a:rPr>
              <a:t>architectures and explore multimodal information for better accuracy.</a:t>
            </a:r>
          </a:p>
          <a:p>
            <a:pPr algn="l">
              <a:buFont typeface="+mj-lt"/>
              <a:buAutoNum type="arabicPeriod"/>
            </a:pPr>
            <a:r>
              <a:rPr lang="en-US" b="0" i="0" dirty="0">
                <a:solidFill>
                  <a:schemeClr val="tx1">
                    <a:lumMod val="95000"/>
                    <a:lumOff val="5000"/>
                  </a:schemeClr>
                </a:solidFill>
                <a:effectLst/>
                <a:latin typeface="Söhne"/>
              </a:rPr>
              <a:t>By tackling these issues, we can unlock opportunities for real-world applications in surveillance, marketing, and healthcare.</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F3B3B0A3-23FC-30DF-E996-672B108AAE02}"/>
              </a:ext>
            </a:extLst>
          </p:cNvPr>
          <p:cNvSpPr txBox="1"/>
          <p:nvPr/>
        </p:nvSpPr>
        <p:spPr>
          <a:xfrm>
            <a:off x="752065" y="2136338"/>
            <a:ext cx="7659400" cy="2585323"/>
          </a:xfrm>
          <a:prstGeom prst="rect">
            <a:avLst/>
          </a:prstGeom>
          <a:noFill/>
        </p:spPr>
        <p:txBody>
          <a:bodyPr wrap="square" rtlCol="0">
            <a:spAutoFit/>
          </a:bodyPr>
          <a:lstStyle/>
          <a:p>
            <a:endParaRPr lang="en-US" dirty="0"/>
          </a:p>
          <a:p>
            <a:r>
              <a:rPr lang="en-US" dirty="0"/>
              <a:t>The presentation provides an in-depth overview of gender and age detection technology in computer vision, emphasizing its significance across various industries like marketing, security, and healthcare. While the technology offers valuable insights, challenges such as facial expression variability and biases need to be addressed. Ethical considerations regarding privacy and responsible deployment are crucial. Looking forward, emerging trends offer promising opportunities for further advancement in this field.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B3CEF90E-9735-50CA-F0FC-86301DB64737}"/>
              </a:ext>
            </a:extLst>
          </p:cNvPr>
          <p:cNvSpPr txBox="1"/>
          <p:nvPr/>
        </p:nvSpPr>
        <p:spPr>
          <a:xfrm>
            <a:off x="739775" y="2249960"/>
            <a:ext cx="7108825" cy="2031325"/>
          </a:xfrm>
          <a:prstGeom prst="rect">
            <a:avLst/>
          </a:prstGeom>
          <a:noFill/>
        </p:spPr>
        <p:txBody>
          <a:bodyPr wrap="square" rtlCol="0">
            <a:spAutoFit/>
          </a:bodyPr>
          <a:lstStyle/>
          <a:p>
            <a:r>
              <a:rPr lang="en-US" b="0" i="0" dirty="0">
                <a:solidFill>
                  <a:schemeClr val="tx1">
                    <a:lumMod val="95000"/>
                    <a:lumOff val="5000"/>
                  </a:schemeClr>
                </a:solidFill>
                <a:effectLst/>
                <a:latin typeface="Söhne"/>
              </a:rPr>
              <a:t>The end users of a gender and age detection project include marketing companies for targeted advertising, security agencies for surveillance purposes, healthcare providers for patient monitoring, retailers for optimizing store layouts, and social media platforms for demographic analysis and content moderation. These diverse users leverage the technology to enhance their operations, improve customer experiences, and tailor their services to specific demographics.</a:t>
            </a:r>
            <a:endParaRPr lang="en-IN" dirty="0">
              <a:solidFill>
                <a:schemeClr val="tx1">
                  <a:lumMod val="95000"/>
                  <a:lumOff val="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96CEDC5E-A261-8BDB-2AC6-54EC61BEDDF1}"/>
              </a:ext>
            </a:extLst>
          </p:cNvPr>
          <p:cNvSpPr txBox="1"/>
          <p:nvPr/>
        </p:nvSpPr>
        <p:spPr>
          <a:xfrm>
            <a:off x="2890262" y="2095500"/>
            <a:ext cx="6691888" cy="3416320"/>
          </a:xfrm>
          <a:prstGeom prst="rect">
            <a:avLst/>
          </a:prstGeom>
          <a:noFill/>
        </p:spPr>
        <p:txBody>
          <a:bodyPr wrap="square" rtlCol="0">
            <a:spAutoFit/>
          </a:bodyPr>
          <a:lstStyle/>
          <a:p>
            <a:r>
              <a:rPr lang="en-US" dirty="0">
                <a:solidFill>
                  <a:schemeClr val="bg2">
                    <a:lumMod val="10000"/>
                  </a:schemeClr>
                </a:solidFill>
              </a:rPr>
              <a:t>Our solution for gender and age detection leverages state-of-the-art computer vision algorithms to accurately identify gender and estimate age from images or videos. By providing precise demographic analysis, our technology offers invaluable insights for businesses in targeted marketing, security enhancement, and customer engagement. The value proposition lies in its ability to optimize advertising strategies, improve security measures, and enhance user experiences through personalized content and tailored services. Additionally, our solution ensures ethical use by prioritizing privacy protection and mitigating biases, fostering trust and compliance in its application across various industries.</a:t>
            </a:r>
            <a:endParaRPr lang="en-IN" dirty="0">
              <a:solidFill>
                <a:schemeClr val="bg2">
                  <a:lumMod val="1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2991AE3D-FAC9-29DB-D2CE-32F5E33B4A4A}"/>
              </a:ext>
            </a:extLst>
          </p:cNvPr>
          <p:cNvSpPr txBox="1"/>
          <p:nvPr/>
        </p:nvSpPr>
        <p:spPr>
          <a:xfrm>
            <a:off x="2422334" y="2395389"/>
            <a:ext cx="7347332" cy="2862322"/>
          </a:xfrm>
          <a:prstGeom prst="rect">
            <a:avLst/>
          </a:prstGeom>
          <a:noFill/>
        </p:spPr>
        <p:txBody>
          <a:bodyPr wrap="square" rtlCol="0">
            <a:spAutoFit/>
          </a:bodyPr>
          <a:lstStyle/>
          <a:p>
            <a:r>
              <a:rPr lang="en-US" dirty="0"/>
              <a:t>The wow factor in a gender and age detection project lies in its ability to revolutionize industries such as marketing, security, and healthcare by providing precise demographic insights with remarkable accuracy and efficiency. With advanced algorithms and machine learning techniques, this technology can analyze images or videos in real-time, offering personalized experiences, enhancing security measures, and optimizing healthcare services. Its potential to reshape how businesses interact with customers, improve public safety, and deliver tailored healthcare solutions makes it a truly groundbreaking innovation with far-reaching implications for society.</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52475" y="1232168"/>
            <a:ext cx="6477000" cy="4734629"/>
          </a:xfrm>
          <a:prstGeom prst="rect">
            <a:avLst/>
          </a:prstGeom>
        </p:spPr>
        <p:txBody>
          <a:bodyPr vert="horz" wrap="square" lIns="0" tIns="12700" rIns="0" bIns="0" rtlCol="0">
            <a:spAutoFit/>
          </a:bodyPr>
          <a:lstStyle/>
          <a:p>
            <a:pPr algn="l">
              <a:buFont typeface="+mj-lt"/>
              <a:buAutoNum type="arabicPeriod"/>
            </a:pPr>
            <a:r>
              <a:rPr lang="en-US" sz="2400" b="1" i="0" dirty="0">
                <a:solidFill>
                  <a:schemeClr val="tx1">
                    <a:lumMod val="95000"/>
                    <a:lumOff val="5000"/>
                  </a:schemeClr>
                </a:solidFill>
                <a:effectLst/>
                <a:latin typeface="Söhne"/>
              </a:rPr>
              <a:t>Data Preprocessing</a:t>
            </a:r>
            <a:r>
              <a:rPr lang="en-US" sz="2400" b="0" i="0" dirty="0">
                <a:solidFill>
                  <a:schemeClr val="tx1">
                    <a:lumMod val="95000"/>
                    <a:lumOff val="5000"/>
                  </a:schemeClr>
                </a:solidFill>
                <a:effectLst/>
                <a:latin typeface="Söhne"/>
              </a:rPr>
              <a:t>: Clean and standardize the data, and apply augmentation techniques to increase diversity.</a:t>
            </a:r>
          </a:p>
          <a:p>
            <a:pPr algn="l">
              <a:buFont typeface="+mj-lt"/>
              <a:buAutoNum type="arabicPeriod"/>
            </a:pPr>
            <a:r>
              <a:rPr lang="en-US" sz="2400" b="1" i="0" dirty="0">
                <a:solidFill>
                  <a:schemeClr val="tx1">
                    <a:lumMod val="95000"/>
                    <a:lumOff val="5000"/>
                  </a:schemeClr>
                </a:solidFill>
                <a:effectLst/>
                <a:latin typeface="Söhne"/>
              </a:rPr>
              <a:t>Feature Selection and Engineering</a:t>
            </a:r>
            <a:r>
              <a:rPr lang="en-US" sz="2400" b="0" i="0" dirty="0">
                <a:solidFill>
                  <a:schemeClr val="tx1">
                    <a:lumMod val="95000"/>
                    <a:lumOff val="5000"/>
                  </a:schemeClr>
                </a:solidFill>
                <a:effectLst/>
                <a:latin typeface="Söhne"/>
              </a:rPr>
              <a:t>: Extract relevant features and reduce dimensionality for better representation.</a:t>
            </a:r>
          </a:p>
          <a:p>
            <a:pPr algn="l">
              <a:buFont typeface="+mj-lt"/>
              <a:buAutoNum type="arabicPeriod"/>
            </a:pPr>
            <a:r>
              <a:rPr lang="en-US" sz="2400" b="1" i="0" dirty="0">
                <a:solidFill>
                  <a:schemeClr val="tx1">
                    <a:lumMod val="95000"/>
                    <a:lumOff val="5000"/>
                  </a:schemeClr>
                </a:solidFill>
                <a:effectLst/>
                <a:latin typeface="Söhne"/>
              </a:rPr>
              <a:t>Model Training</a:t>
            </a:r>
            <a:r>
              <a:rPr lang="en-US" sz="2400" b="0" i="0" dirty="0">
                <a:solidFill>
                  <a:schemeClr val="tx1">
                    <a:lumMod val="95000"/>
                    <a:lumOff val="5000"/>
                  </a:schemeClr>
                </a:solidFill>
                <a:effectLst/>
                <a:latin typeface="Söhne"/>
              </a:rPr>
              <a:t>: Choose suitable models and optimize hyperparameters to effectively learn patterns.</a:t>
            </a:r>
          </a:p>
          <a:p>
            <a:pPr algn="l">
              <a:buFont typeface="+mj-lt"/>
              <a:buAutoNum type="arabicPeriod"/>
            </a:pPr>
            <a:r>
              <a:rPr lang="en-US" sz="2400" b="1" i="0" dirty="0">
                <a:solidFill>
                  <a:schemeClr val="tx1">
                    <a:lumMod val="95000"/>
                    <a:lumOff val="5000"/>
                  </a:schemeClr>
                </a:solidFill>
                <a:effectLst/>
                <a:latin typeface="Söhne"/>
              </a:rPr>
              <a:t>Model Evaluation</a:t>
            </a:r>
            <a:r>
              <a:rPr lang="en-US" sz="2400" b="0" i="0" dirty="0">
                <a:solidFill>
                  <a:schemeClr val="tx1">
                    <a:lumMod val="95000"/>
                    <a:lumOff val="5000"/>
                  </a:schemeClr>
                </a:solidFill>
                <a:effectLst/>
                <a:latin typeface="Söhne"/>
              </a:rPr>
              <a:t>: Assess model performance using various metrics and cross-validation techniques to ensure generalization.</a:t>
            </a:r>
          </a:p>
          <a:p>
            <a:pPr marL="12700">
              <a:lnSpc>
                <a:spcPct val="100000"/>
              </a:lnSpc>
              <a:spcBef>
                <a:spcPts val="100"/>
              </a:spcBef>
            </a:pP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TotalTime>
  <Words>664</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Bahnschrift</vt:lpstr>
      <vt:lpstr>Calibri</vt:lpstr>
      <vt:lpstr>Georgia</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Mohaseena I</cp:lastModifiedBy>
  <cp:revision>2</cp:revision>
  <dcterms:created xsi:type="dcterms:W3CDTF">2024-03-30T07:02:28Z</dcterms:created>
  <dcterms:modified xsi:type="dcterms:W3CDTF">2024-03-30T16:14:35Z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ies>
</file>