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220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990"/>
            <a:ext cx="680656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12" Type="http://schemas.openxmlformats.org/officeDocument/2006/relationships/image" Target="../media/image35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jpg"/><Relationship Id="rId5" Type="http://schemas.openxmlformats.org/officeDocument/2006/relationships/image" Target="../media/image28.jp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Relationship Id="rId9" Type="http://schemas.openxmlformats.org/officeDocument/2006/relationships/image" Target="../media/image4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jpg"/><Relationship Id="rId3" Type="http://schemas.openxmlformats.org/officeDocument/2006/relationships/image" Target="../media/image45.jpg"/><Relationship Id="rId7" Type="http://schemas.openxmlformats.org/officeDocument/2006/relationships/image" Target="../media/image49.jpg"/><Relationship Id="rId12" Type="http://schemas.openxmlformats.org/officeDocument/2006/relationships/image" Target="../media/image54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jpg"/><Relationship Id="rId11" Type="http://schemas.openxmlformats.org/officeDocument/2006/relationships/image" Target="../media/image53.jpg"/><Relationship Id="rId5" Type="http://schemas.openxmlformats.org/officeDocument/2006/relationships/image" Target="../media/image47.jp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jp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jp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39.png"/><Relationship Id="rId4" Type="http://schemas.openxmlformats.org/officeDocument/2006/relationships/image" Target="../media/image6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riefingresearch.com/General" TargetMode="External"/><Relationship Id="rId3" Type="http://schemas.openxmlformats.org/officeDocument/2006/relationships/hyperlink" Target="http://www.fas.orglota/reports/8505.pdf" TargetMode="External"/><Relationship Id="rId7" Type="http://schemas.openxmlformats.org/officeDocument/2006/relationships/hyperlink" Target="http://www.karger.com/tmh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immucor.comlsite/aum_company" TargetMode="External"/><Relationship Id="rId11" Type="http://schemas.openxmlformats.org/officeDocument/2006/relationships/hyperlink" Target="http://www.spss.com/" TargetMode="External"/><Relationship Id="rId5" Type="http://schemas.openxmlformats.org/officeDocument/2006/relationships/hyperlink" Target="http://www.mastgrp.com/Fuji/IFU/TPPAauto.pdf" TargetMode="External"/><Relationship Id="rId10" Type="http://schemas.openxmlformats.org/officeDocument/2006/relationships/hyperlink" Target="http://www.fda.gov/downloads/BiologicsBloodV" TargetMode="External"/><Relationship Id="rId4" Type="http://schemas.openxmlformats.org/officeDocument/2006/relationships/hyperlink" Target="http://weather.nmsu.edu/Teaching_Material" TargetMode="External"/><Relationship Id="rId9" Type="http://schemas.openxmlformats.org/officeDocument/2006/relationships/hyperlink" Target="http://securities.stanford.edull035/BLUD05_01/200622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7339" y="3561587"/>
            <a:ext cx="1523" cy="807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4547" y="3203447"/>
            <a:ext cx="1232917" cy="7360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9123" y="5024500"/>
            <a:ext cx="1523" cy="80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7695" y="5292724"/>
            <a:ext cx="893065" cy="3977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2878" y="6432675"/>
            <a:ext cx="635508" cy="9738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0042" y="5742431"/>
            <a:ext cx="544068" cy="594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4100" y="7621396"/>
            <a:ext cx="1523" cy="807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54679" y="8462643"/>
            <a:ext cx="6095" cy="563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06951" y="7337931"/>
            <a:ext cx="323087" cy="8839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25951" y="3287140"/>
            <a:ext cx="65532" cy="15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93920" y="4387468"/>
            <a:ext cx="272796" cy="1036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17847" y="4750180"/>
            <a:ext cx="96011" cy="15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36463" y="4750180"/>
            <a:ext cx="65531" cy="15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98463" y="5103875"/>
            <a:ext cx="129540" cy="15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4651" y="5161660"/>
            <a:ext cx="640079" cy="23317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71158" y="5243956"/>
            <a:ext cx="65532" cy="15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38543" y="3834383"/>
            <a:ext cx="455677" cy="868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72183" y="5878067"/>
            <a:ext cx="32003" cy="15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25439" y="6130924"/>
            <a:ext cx="681227" cy="1142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06240" y="6216268"/>
            <a:ext cx="65532" cy="152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914015" y="6353428"/>
            <a:ext cx="89915" cy="22098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11551" y="7877428"/>
            <a:ext cx="649224" cy="10668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138798" y="6493763"/>
            <a:ext cx="726948" cy="3063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242686" y="6714743"/>
            <a:ext cx="544068" cy="594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52142" y="7127620"/>
            <a:ext cx="96011" cy="15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33927" y="7127620"/>
            <a:ext cx="129539" cy="15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1155" y="7321168"/>
            <a:ext cx="326136" cy="10515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00327" y="7877428"/>
            <a:ext cx="929641" cy="36575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007864" y="5713348"/>
            <a:ext cx="679703" cy="11429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66542" y="8240140"/>
            <a:ext cx="129540" cy="152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465958" y="8794877"/>
            <a:ext cx="541021" cy="15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26463" y="2488691"/>
            <a:ext cx="1170433" cy="11582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85775" y="648461"/>
            <a:ext cx="6595745" cy="646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6325" marR="5080" indent="-1063625" algn="ctr">
              <a:lnSpc>
                <a:spcPct val="135400"/>
              </a:lnSpc>
              <a:spcBef>
                <a:spcPts val="90"/>
              </a:spcBef>
            </a:pPr>
            <a:r>
              <a:rPr lang="en-IN" sz="1600" dirty="0"/>
              <a:t>Automated Blood Type Identification via Image Segmentation Techniques</a:t>
            </a:r>
            <a:endParaRPr sz="1700" dirty="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36396" y="1826709"/>
            <a:ext cx="1741805" cy="6699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30"/>
              </a:spcBef>
            </a:pPr>
            <a:r>
              <a:rPr sz="800" spc="160" dirty="0">
                <a:latin typeface="Tahoma"/>
                <a:cs typeface="Tahoma"/>
              </a:rPr>
              <a:t>Ana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90" dirty="0">
                <a:latin typeface="Tahoma"/>
                <a:cs typeface="Tahoma"/>
              </a:rPr>
              <a:t>Ferraz</a:t>
            </a:r>
            <a:endParaRPr sz="800">
              <a:latin typeface="Tahoma"/>
              <a:cs typeface="Tahoma"/>
            </a:endParaRPr>
          </a:p>
          <a:p>
            <a:pPr marL="12700" marR="5080" algn="ctr">
              <a:lnSpc>
                <a:spcPct val="120100"/>
              </a:lnSpc>
              <a:spcBef>
                <a:spcPts val="219"/>
              </a:spcBef>
            </a:pPr>
            <a:r>
              <a:rPr sz="800" spc="70" dirty="0">
                <a:latin typeface="Times New Roman"/>
                <a:cs typeface="Times New Roman"/>
              </a:rPr>
              <a:t>Industrial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Electronics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Department </a:t>
            </a:r>
            <a:r>
              <a:rPr sz="800" spc="75" dirty="0">
                <a:latin typeface="Times New Roman"/>
                <a:cs typeface="Times New Roman"/>
              </a:rPr>
              <a:t>University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85" dirty="0">
                <a:latin typeface="Times New Roman"/>
                <a:cs typeface="Times New Roman"/>
              </a:rPr>
              <a:t> Minho </a:t>
            </a:r>
            <a:r>
              <a:rPr sz="800" spc="90" dirty="0">
                <a:latin typeface="Times New Roman"/>
                <a:cs typeface="Times New Roman"/>
              </a:rPr>
              <a:t>Guimaraes,Portugal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6151" y="2881376"/>
            <a:ext cx="3237865" cy="2126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 marR="5080" indent="-3175" algn="just">
              <a:lnSpc>
                <a:spcPct val="143700"/>
              </a:lnSpc>
              <a:spcBef>
                <a:spcPts val="90"/>
              </a:spcBef>
            </a:pPr>
            <a:r>
              <a:rPr sz="600" spc="170" dirty="0">
                <a:latin typeface="Times New Roman"/>
                <a:cs typeface="Times New Roman"/>
              </a:rPr>
              <a:t>Abstract-</a:t>
            </a:r>
            <a:r>
              <a:rPr sz="600" spc="195" dirty="0">
                <a:latin typeface="Times New Roman"/>
                <a:cs typeface="Times New Roman"/>
              </a:rPr>
              <a:t>Determine</a:t>
            </a:r>
            <a:r>
              <a:rPr sz="600" spc="114" dirty="0">
                <a:latin typeface="Times New Roman"/>
                <a:cs typeface="Times New Roman"/>
              </a:rPr>
              <a:t> </a:t>
            </a:r>
            <a:r>
              <a:rPr sz="600" spc="170" dirty="0">
                <a:latin typeface="Times New Roman"/>
                <a:cs typeface="Times New Roman"/>
              </a:rPr>
              <a:t>blood</a:t>
            </a:r>
            <a:r>
              <a:rPr sz="600" spc="110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type</a:t>
            </a:r>
            <a:r>
              <a:rPr sz="600" spc="155" dirty="0">
                <a:latin typeface="Times New Roman"/>
                <a:cs typeface="Times New Roman"/>
              </a:rPr>
              <a:t> </a:t>
            </a:r>
            <a:r>
              <a:rPr sz="600" spc="95" dirty="0">
                <a:latin typeface="Times New Roman"/>
                <a:cs typeface="Times New Roman"/>
              </a:rPr>
              <a:t>is</a:t>
            </a:r>
            <a:r>
              <a:rPr sz="600" spc="155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essential</a:t>
            </a:r>
            <a:r>
              <a:rPr sz="600" spc="114" dirty="0">
                <a:latin typeface="Times New Roman"/>
                <a:cs typeface="Times New Roman"/>
              </a:rPr>
              <a:t> </a:t>
            </a:r>
            <a:r>
              <a:rPr sz="600" spc="160" dirty="0">
                <a:latin typeface="Times New Roman"/>
                <a:cs typeface="Times New Roman"/>
              </a:rPr>
              <a:t>before</a:t>
            </a:r>
            <a:r>
              <a:rPr sz="600" spc="110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administering </a:t>
            </a:r>
            <a:r>
              <a:rPr sz="600" spc="180" dirty="0">
                <a:latin typeface="Times New Roman"/>
                <a:cs typeface="Times New Roman"/>
              </a:rPr>
              <a:t>a</a:t>
            </a:r>
            <a:r>
              <a:rPr sz="600" spc="140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blood</a:t>
            </a:r>
            <a:r>
              <a:rPr sz="600" spc="140" dirty="0">
                <a:latin typeface="Times New Roman"/>
                <a:cs typeface="Times New Roman"/>
              </a:rPr>
              <a:t> transfusion,</a:t>
            </a:r>
            <a:r>
              <a:rPr sz="600" spc="175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including</a:t>
            </a:r>
            <a:r>
              <a:rPr sz="600" spc="140" dirty="0">
                <a:latin typeface="Times New Roman"/>
                <a:cs typeface="Times New Roman"/>
              </a:rPr>
              <a:t> </a:t>
            </a:r>
            <a:r>
              <a:rPr sz="600" spc="130" dirty="0">
                <a:latin typeface="Times New Roman"/>
                <a:cs typeface="Times New Roman"/>
              </a:rPr>
              <a:t>in</a:t>
            </a:r>
            <a:r>
              <a:rPr sz="600" spc="140" dirty="0">
                <a:latin typeface="Times New Roman"/>
                <a:cs typeface="Times New Roman"/>
              </a:rPr>
              <a:t> </a:t>
            </a:r>
            <a:r>
              <a:rPr sz="600" spc="165" dirty="0">
                <a:latin typeface="Times New Roman"/>
                <a:cs typeface="Times New Roman"/>
              </a:rPr>
              <a:t>emergency</a:t>
            </a:r>
            <a:r>
              <a:rPr sz="600" spc="140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situation.</a:t>
            </a:r>
            <a:r>
              <a:rPr sz="600" spc="204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Currently, </a:t>
            </a:r>
            <a:r>
              <a:rPr sz="600" spc="135" dirty="0">
                <a:latin typeface="Times New Roman"/>
                <a:cs typeface="Times New Roman"/>
              </a:rPr>
              <a:t>these</a:t>
            </a:r>
            <a:r>
              <a:rPr sz="600" spc="310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tests</a:t>
            </a:r>
            <a:r>
              <a:rPr sz="600" spc="305" dirty="0">
                <a:latin typeface="Times New Roman"/>
                <a:cs typeface="Times New Roman"/>
              </a:rPr>
              <a:t> </a:t>
            </a:r>
            <a:r>
              <a:rPr sz="600" spc="170" dirty="0">
                <a:latin typeface="Times New Roman"/>
                <a:cs typeface="Times New Roman"/>
              </a:rPr>
              <a:t>are</a:t>
            </a:r>
            <a:r>
              <a:rPr sz="600" spc="310" dirty="0">
                <a:latin typeface="Times New Roman"/>
                <a:cs typeface="Times New Roman"/>
              </a:rPr>
              <a:t> </a:t>
            </a:r>
            <a:r>
              <a:rPr sz="600" spc="175" dirty="0">
                <a:latin typeface="Times New Roman"/>
                <a:cs typeface="Times New Roman"/>
              </a:rPr>
              <a:t>performed</a:t>
            </a:r>
            <a:r>
              <a:rPr sz="600" spc="305" dirty="0">
                <a:latin typeface="Times New Roman"/>
                <a:cs typeface="Times New Roman"/>
              </a:rPr>
              <a:t> </a:t>
            </a:r>
            <a:r>
              <a:rPr sz="600" spc="170" dirty="0">
                <a:latin typeface="Times New Roman"/>
                <a:cs typeface="Times New Roman"/>
              </a:rPr>
              <a:t>manually</a:t>
            </a:r>
            <a:r>
              <a:rPr sz="600" spc="300" dirty="0">
                <a:latin typeface="Times New Roman"/>
                <a:cs typeface="Times New Roman"/>
              </a:rPr>
              <a:t> </a:t>
            </a:r>
            <a:r>
              <a:rPr sz="600" spc="170" dirty="0">
                <a:latin typeface="Times New Roman"/>
                <a:cs typeface="Times New Roman"/>
              </a:rPr>
              <a:t>by</a:t>
            </a:r>
            <a:r>
              <a:rPr sz="600" spc="295" dirty="0">
                <a:latin typeface="Times New Roman"/>
                <a:cs typeface="Times New Roman"/>
              </a:rPr>
              <a:t> </a:t>
            </a:r>
            <a:r>
              <a:rPr sz="600" spc="130" dirty="0">
                <a:latin typeface="Times New Roman"/>
                <a:cs typeface="Times New Roman"/>
              </a:rPr>
              <a:t>technicians,</a:t>
            </a:r>
            <a:r>
              <a:rPr sz="600" spc="335" dirty="0">
                <a:latin typeface="Times New Roman"/>
                <a:cs typeface="Times New Roman"/>
              </a:rPr>
              <a:t> </a:t>
            </a:r>
            <a:r>
              <a:rPr sz="600" spc="160" dirty="0">
                <a:latin typeface="Times New Roman"/>
                <a:cs typeface="Times New Roman"/>
              </a:rPr>
              <a:t>which</a:t>
            </a:r>
            <a:r>
              <a:rPr sz="600" spc="305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can lead</a:t>
            </a:r>
            <a:r>
              <a:rPr sz="600" spc="229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to</a:t>
            </a:r>
            <a:r>
              <a:rPr sz="600" spc="229" dirty="0">
                <a:latin typeface="Times New Roman"/>
                <a:cs typeface="Times New Roman"/>
              </a:rPr>
              <a:t> </a:t>
            </a:r>
            <a:r>
              <a:rPr sz="600" spc="204" dirty="0">
                <a:latin typeface="Times New Roman"/>
                <a:cs typeface="Times New Roman"/>
              </a:rPr>
              <a:t>human</a:t>
            </a:r>
            <a:r>
              <a:rPr sz="600" spc="240" dirty="0">
                <a:latin typeface="Times New Roman"/>
                <a:cs typeface="Times New Roman"/>
              </a:rPr>
              <a:t> </a:t>
            </a:r>
            <a:r>
              <a:rPr sz="600" spc="140" dirty="0">
                <a:latin typeface="Times New Roman"/>
                <a:cs typeface="Times New Roman"/>
              </a:rPr>
              <a:t>errors.</a:t>
            </a:r>
            <a:r>
              <a:rPr sz="600" spc="285" dirty="0">
                <a:latin typeface="Times New Roman"/>
                <a:cs typeface="Times New Roman"/>
              </a:rPr>
              <a:t> </a:t>
            </a:r>
            <a:r>
              <a:rPr sz="600" spc="160" dirty="0">
                <a:latin typeface="Times New Roman"/>
                <a:cs typeface="Times New Roman"/>
              </a:rPr>
              <a:t>Various</a:t>
            </a:r>
            <a:r>
              <a:rPr sz="600" spc="240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systems</a:t>
            </a:r>
            <a:r>
              <a:rPr sz="600" spc="229" dirty="0">
                <a:latin typeface="Times New Roman"/>
                <a:cs typeface="Times New Roman"/>
              </a:rPr>
              <a:t> </a:t>
            </a:r>
            <a:r>
              <a:rPr sz="600" spc="160" dirty="0">
                <a:latin typeface="Times New Roman"/>
                <a:cs typeface="Times New Roman"/>
              </a:rPr>
              <a:t>have</a:t>
            </a:r>
            <a:r>
              <a:rPr sz="600" spc="260" dirty="0">
                <a:latin typeface="Times New Roman"/>
                <a:cs typeface="Times New Roman"/>
              </a:rPr>
              <a:t> </a:t>
            </a:r>
            <a:r>
              <a:rPr sz="600" spc="155" dirty="0">
                <a:latin typeface="Times New Roman"/>
                <a:cs typeface="Times New Roman"/>
              </a:rPr>
              <a:t>been</a:t>
            </a:r>
            <a:r>
              <a:rPr sz="600" spc="229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developed</a:t>
            </a:r>
            <a:r>
              <a:rPr sz="600" spc="240" dirty="0">
                <a:latin typeface="Times New Roman"/>
                <a:cs typeface="Times New Roman"/>
              </a:rPr>
              <a:t> </a:t>
            </a:r>
            <a:r>
              <a:rPr sz="600" spc="105" dirty="0">
                <a:latin typeface="Times New Roman"/>
                <a:cs typeface="Times New Roman"/>
              </a:rPr>
              <a:t>to </a:t>
            </a:r>
            <a:r>
              <a:rPr sz="600" spc="160" dirty="0">
                <a:latin typeface="Times New Roman"/>
                <a:cs typeface="Times New Roman"/>
              </a:rPr>
              <a:t>automate</a:t>
            </a:r>
            <a:r>
              <a:rPr sz="600" spc="250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these</a:t>
            </a:r>
            <a:r>
              <a:rPr sz="600" spc="235" dirty="0">
                <a:latin typeface="Times New Roman"/>
                <a:cs typeface="Times New Roman"/>
              </a:rPr>
              <a:t> </a:t>
            </a:r>
            <a:r>
              <a:rPr sz="600" spc="95" dirty="0">
                <a:latin typeface="Times New Roman"/>
                <a:cs typeface="Times New Roman"/>
              </a:rPr>
              <a:t>tests,</a:t>
            </a:r>
            <a:r>
              <a:rPr sz="600" spc="240" dirty="0">
                <a:latin typeface="Times New Roman"/>
                <a:cs typeface="Times New Roman"/>
              </a:rPr>
              <a:t> </a:t>
            </a:r>
            <a:r>
              <a:rPr sz="600" spc="175" dirty="0">
                <a:latin typeface="Times New Roman"/>
                <a:cs typeface="Times New Roman"/>
              </a:rPr>
              <a:t>but</a:t>
            </a:r>
            <a:r>
              <a:rPr sz="600" spc="170" dirty="0">
                <a:latin typeface="Times New Roman"/>
                <a:cs typeface="Times New Roman"/>
              </a:rPr>
              <a:t> </a:t>
            </a:r>
            <a:r>
              <a:rPr sz="600" spc="165" dirty="0">
                <a:latin typeface="Times New Roman"/>
                <a:cs typeface="Times New Roman"/>
              </a:rPr>
              <a:t>none</a:t>
            </a:r>
            <a:r>
              <a:rPr sz="600" spc="185" dirty="0">
                <a:latin typeface="Times New Roman"/>
                <a:cs typeface="Times New Roman"/>
              </a:rPr>
              <a:t> </a:t>
            </a:r>
            <a:r>
              <a:rPr sz="600" spc="95" dirty="0">
                <a:latin typeface="Times New Roman"/>
                <a:cs typeface="Times New Roman"/>
              </a:rPr>
              <a:t>is</a:t>
            </a:r>
            <a:r>
              <a:rPr sz="600" spc="170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able</a:t>
            </a:r>
            <a:r>
              <a:rPr sz="600" spc="170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to</a:t>
            </a:r>
            <a:r>
              <a:rPr sz="600" spc="210" dirty="0">
                <a:latin typeface="Times New Roman"/>
                <a:cs typeface="Times New Roman"/>
              </a:rPr>
              <a:t> </a:t>
            </a:r>
            <a:r>
              <a:rPr sz="600" spc="165" dirty="0">
                <a:latin typeface="Times New Roman"/>
                <a:cs typeface="Times New Roman"/>
              </a:rPr>
              <a:t>perform</a:t>
            </a:r>
            <a:r>
              <a:rPr sz="600" spc="210" dirty="0">
                <a:latin typeface="Times New Roman"/>
                <a:cs typeface="Times New Roman"/>
              </a:rPr>
              <a:t> </a:t>
            </a:r>
            <a:r>
              <a:rPr sz="600" spc="155" dirty="0">
                <a:latin typeface="Times New Roman"/>
                <a:cs typeface="Times New Roman"/>
              </a:rPr>
              <a:t>the</a:t>
            </a:r>
            <a:r>
              <a:rPr sz="600" spc="229" dirty="0">
                <a:latin typeface="Times New Roman"/>
                <a:cs typeface="Times New Roman"/>
              </a:rPr>
              <a:t> </a:t>
            </a:r>
            <a:r>
              <a:rPr sz="600" spc="120" dirty="0">
                <a:latin typeface="Times New Roman"/>
                <a:cs typeface="Times New Roman"/>
              </a:rPr>
              <a:t>analysis</a:t>
            </a:r>
            <a:r>
              <a:rPr sz="600" spc="220" dirty="0">
                <a:latin typeface="Times New Roman"/>
                <a:cs typeface="Times New Roman"/>
              </a:rPr>
              <a:t> </a:t>
            </a:r>
            <a:r>
              <a:rPr sz="600" spc="110" dirty="0">
                <a:latin typeface="Times New Roman"/>
                <a:cs typeface="Times New Roman"/>
              </a:rPr>
              <a:t>in </a:t>
            </a:r>
            <a:r>
              <a:rPr sz="600" spc="150" dirty="0">
                <a:latin typeface="Times New Roman"/>
                <a:cs typeface="Times New Roman"/>
              </a:rPr>
              <a:t>time</a:t>
            </a:r>
            <a:r>
              <a:rPr sz="600" spc="320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for</a:t>
            </a:r>
            <a:r>
              <a:rPr sz="600" spc="325" dirty="0">
                <a:latin typeface="Times New Roman"/>
                <a:cs typeface="Times New Roman"/>
              </a:rPr>
              <a:t> </a:t>
            </a:r>
            <a:r>
              <a:rPr sz="600" spc="165" dirty="0">
                <a:latin typeface="Times New Roman"/>
                <a:cs typeface="Times New Roman"/>
              </a:rPr>
              <a:t>emergency</a:t>
            </a:r>
            <a:r>
              <a:rPr sz="600" spc="320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situations.</a:t>
            </a:r>
            <a:r>
              <a:rPr sz="600" spc="385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This</a:t>
            </a:r>
            <a:r>
              <a:rPr sz="600" spc="325" dirty="0">
                <a:latin typeface="Times New Roman"/>
                <a:cs typeface="Times New Roman"/>
              </a:rPr>
              <a:t> </a:t>
            </a:r>
            <a:r>
              <a:rPr sz="600" spc="190" dirty="0">
                <a:latin typeface="Times New Roman"/>
                <a:cs typeface="Times New Roman"/>
              </a:rPr>
              <a:t>work</a:t>
            </a:r>
            <a:r>
              <a:rPr sz="600" spc="305" dirty="0">
                <a:latin typeface="Times New Roman"/>
                <a:cs typeface="Times New Roman"/>
              </a:rPr>
              <a:t> </a:t>
            </a:r>
            <a:r>
              <a:rPr sz="600" spc="160" dirty="0">
                <a:latin typeface="Times New Roman"/>
                <a:cs typeface="Times New Roman"/>
              </a:rPr>
              <a:t>aims</a:t>
            </a:r>
            <a:r>
              <a:rPr sz="600" spc="325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to</a:t>
            </a:r>
            <a:r>
              <a:rPr sz="600" spc="305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develop</a:t>
            </a:r>
            <a:r>
              <a:rPr sz="600" spc="335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an </a:t>
            </a:r>
            <a:r>
              <a:rPr sz="600" spc="160" dirty="0">
                <a:latin typeface="Times New Roman"/>
                <a:cs typeface="Times New Roman"/>
              </a:rPr>
              <a:t>automatic</a:t>
            </a:r>
            <a:r>
              <a:rPr sz="600" spc="140" dirty="0">
                <a:latin typeface="Times New Roman"/>
                <a:cs typeface="Times New Roman"/>
              </a:rPr>
              <a:t> </a:t>
            </a:r>
            <a:r>
              <a:rPr sz="600" spc="135" dirty="0">
                <a:latin typeface="Times New Roman"/>
                <a:cs typeface="Times New Roman"/>
              </a:rPr>
              <a:t>system</a:t>
            </a:r>
            <a:r>
              <a:rPr sz="600" spc="150" dirty="0">
                <a:latin typeface="Times New Roman"/>
                <a:cs typeface="Times New Roman"/>
              </a:rPr>
              <a:t> </a:t>
            </a:r>
            <a:r>
              <a:rPr sz="600" spc="135" dirty="0">
                <a:latin typeface="Times New Roman"/>
                <a:cs typeface="Times New Roman"/>
              </a:rPr>
              <a:t>to</a:t>
            </a:r>
            <a:r>
              <a:rPr sz="600" spc="165" dirty="0">
                <a:latin typeface="Times New Roman"/>
                <a:cs typeface="Times New Roman"/>
              </a:rPr>
              <a:t> perform</a:t>
            </a:r>
            <a:r>
              <a:rPr sz="600" spc="185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these</a:t>
            </a:r>
            <a:r>
              <a:rPr sz="600" spc="140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tests</a:t>
            </a:r>
            <a:r>
              <a:rPr sz="600" spc="120" dirty="0">
                <a:latin typeface="Times New Roman"/>
                <a:cs typeface="Times New Roman"/>
              </a:rPr>
              <a:t> </a:t>
            </a:r>
            <a:r>
              <a:rPr sz="600" spc="135" dirty="0">
                <a:latin typeface="Times New Roman"/>
                <a:cs typeface="Times New Roman"/>
              </a:rPr>
              <a:t>in</a:t>
            </a:r>
            <a:r>
              <a:rPr sz="600" spc="120" dirty="0">
                <a:latin typeface="Times New Roman"/>
                <a:cs typeface="Times New Roman"/>
              </a:rPr>
              <a:t> </a:t>
            </a:r>
            <a:r>
              <a:rPr sz="600" spc="180" dirty="0">
                <a:latin typeface="Times New Roman"/>
                <a:cs typeface="Times New Roman"/>
              </a:rPr>
              <a:t>a</a:t>
            </a:r>
            <a:r>
              <a:rPr sz="600" spc="110" dirty="0">
                <a:latin typeface="Times New Roman"/>
                <a:cs typeface="Times New Roman"/>
              </a:rPr>
              <a:t> </a:t>
            </a:r>
            <a:r>
              <a:rPr sz="600" spc="155" dirty="0">
                <a:latin typeface="Times New Roman"/>
                <a:cs typeface="Times New Roman"/>
              </a:rPr>
              <a:t>short</a:t>
            </a:r>
            <a:r>
              <a:rPr sz="600" spc="160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period</a:t>
            </a:r>
            <a:r>
              <a:rPr sz="600" spc="135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of</a:t>
            </a:r>
            <a:r>
              <a:rPr sz="600" spc="110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time, </a:t>
            </a:r>
            <a:r>
              <a:rPr sz="600" spc="165" dirty="0">
                <a:latin typeface="Times New Roman"/>
                <a:cs typeface="Times New Roman"/>
              </a:rPr>
              <a:t>adapting</a:t>
            </a:r>
            <a:r>
              <a:rPr sz="600" spc="180" dirty="0">
                <a:latin typeface="Times New Roman"/>
                <a:cs typeface="Times New Roman"/>
              </a:rPr>
              <a:t> </a:t>
            </a:r>
            <a:r>
              <a:rPr sz="600" spc="135" dirty="0">
                <a:latin typeface="Times New Roman"/>
                <a:cs typeface="Times New Roman"/>
              </a:rPr>
              <a:t>to</a:t>
            </a:r>
            <a:r>
              <a:rPr sz="600" spc="185" dirty="0">
                <a:latin typeface="Times New Roman"/>
                <a:cs typeface="Times New Roman"/>
              </a:rPr>
              <a:t> </a:t>
            </a:r>
            <a:r>
              <a:rPr sz="600" spc="165" dirty="0">
                <a:latin typeface="Times New Roman"/>
                <a:cs typeface="Times New Roman"/>
              </a:rPr>
              <a:t>emergency</a:t>
            </a:r>
            <a:r>
              <a:rPr sz="600" spc="180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situations.</a:t>
            </a:r>
            <a:r>
              <a:rPr sz="600" spc="245" dirty="0">
                <a:latin typeface="Times New Roman"/>
                <a:cs typeface="Times New Roman"/>
              </a:rPr>
              <a:t> </a:t>
            </a:r>
            <a:r>
              <a:rPr sz="600" spc="180" dirty="0">
                <a:latin typeface="Times New Roman"/>
                <a:cs typeface="Times New Roman"/>
              </a:rPr>
              <a:t>To</a:t>
            </a:r>
            <a:r>
              <a:rPr sz="600" spc="175" dirty="0">
                <a:latin typeface="Times New Roman"/>
                <a:cs typeface="Times New Roman"/>
              </a:rPr>
              <a:t> </a:t>
            </a:r>
            <a:r>
              <a:rPr sz="600" spc="170" dirty="0">
                <a:latin typeface="Times New Roman"/>
                <a:cs typeface="Times New Roman"/>
              </a:rPr>
              <a:t>do</a:t>
            </a:r>
            <a:r>
              <a:rPr sz="600" spc="180" dirty="0">
                <a:latin typeface="Times New Roman"/>
                <a:cs typeface="Times New Roman"/>
              </a:rPr>
              <a:t> </a:t>
            </a:r>
            <a:r>
              <a:rPr sz="600" spc="100" dirty="0">
                <a:latin typeface="Times New Roman"/>
                <a:cs typeface="Times New Roman"/>
              </a:rPr>
              <a:t>so,</a:t>
            </a:r>
            <a:r>
              <a:rPr sz="600" spc="220" dirty="0">
                <a:latin typeface="Times New Roman"/>
                <a:cs typeface="Times New Roman"/>
              </a:rPr>
              <a:t> </a:t>
            </a:r>
            <a:r>
              <a:rPr sz="600" spc="110" dirty="0">
                <a:latin typeface="Times New Roman"/>
                <a:cs typeface="Times New Roman"/>
              </a:rPr>
              <a:t>it</a:t>
            </a:r>
            <a:r>
              <a:rPr sz="600" spc="180" dirty="0">
                <a:latin typeface="Times New Roman"/>
                <a:cs typeface="Times New Roman"/>
              </a:rPr>
              <a:t> </a:t>
            </a:r>
            <a:r>
              <a:rPr sz="600" spc="130" dirty="0">
                <a:latin typeface="Times New Roman"/>
                <a:cs typeface="Times New Roman"/>
              </a:rPr>
              <a:t>uses</a:t>
            </a:r>
            <a:r>
              <a:rPr sz="600" spc="190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the</a:t>
            </a:r>
            <a:r>
              <a:rPr sz="600" spc="185" dirty="0">
                <a:latin typeface="Times New Roman"/>
                <a:cs typeface="Times New Roman"/>
              </a:rPr>
              <a:t> </a:t>
            </a:r>
            <a:r>
              <a:rPr sz="600" spc="120" dirty="0">
                <a:latin typeface="Times New Roman"/>
                <a:cs typeface="Times New Roman"/>
              </a:rPr>
              <a:t>slide</a:t>
            </a:r>
            <a:r>
              <a:rPr sz="600" spc="180" dirty="0">
                <a:latin typeface="Times New Roman"/>
                <a:cs typeface="Times New Roman"/>
              </a:rPr>
              <a:t> </a:t>
            </a:r>
            <a:r>
              <a:rPr sz="600" spc="105" dirty="0">
                <a:latin typeface="Times New Roman"/>
                <a:cs typeface="Times New Roman"/>
              </a:rPr>
              <a:t>test </a:t>
            </a:r>
            <a:r>
              <a:rPr sz="600" spc="185" dirty="0">
                <a:latin typeface="Times New Roman"/>
                <a:cs typeface="Times New Roman"/>
              </a:rPr>
              <a:t>and</a:t>
            </a:r>
            <a:r>
              <a:rPr sz="600" spc="254" dirty="0">
                <a:latin typeface="Times New Roman"/>
                <a:cs typeface="Times New Roman"/>
              </a:rPr>
              <a:t> </a:t>
            </a:r>
            <a:r>
              <a:rPr sz="600" spc="165" dirty="0">
                <a:latin typeface="Times New Roman"/>
                <a:cs typeface="Times New Roman"/>
              </a:rPr>
              <a:t>image</a:t>
            </a:r>
            <a:r>
              <a:rPr sz="600" spc="265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processing</a:t>
            </a:r>
            <a:r>
              <a:rPr sz="600" spc="254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techniques</a:t>
            </a:r>
            <a:r>
              <a:rPr sz="600" spc="265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using</a:t>
            </a:r>
            <a:r>
              <a:rPr sz="600" spc="254" dirty="0">
                <a:latin typeface="Times New Roman"/>
                <a:cs typeface="Times New Roman"/>
              </a:rPr>
              <a:t> </a:t>
            </a:r>
            <a:r>
              <a:rPr sz="600" spc="155" dirty="0">
                <a:latin typeface="Times New Roman"/>
                <a:cs typeface="Times New Roman"/>
              </a:rPr>
              <a:t>the</a:t>
            </a:r>
            <a:r>
              <a:rPr sz="600" spc="254" dirty="0">
                <a:latin typeface="Times New Roman"/>
                <a:cs typeface="Times New Roman"/>
              </a:rPr>
              <a:t> </a:t>
            </a:r>
            <a:r>
              <a:rPr sz="600" spc="225" dirty="0">
                <a:latin typeface="Times New Roman"/>
                <a:cs typeface="Times New Roman"/>
              </a:rPr>
              <a:t>IMAQ</a:t>
            </a:r>
            <a:r>
              <a:rPr sz="600" spc="290" dirty="0">
                <a:latin typeface="Times New Roman"/>
                <a:cs typeface="Times New Roman"/>
              </a:rPr>
              <a:t> </a:t>
            </a:r>
            <a:r>
              <a:rPr sz="600" spc="135" dirty="0">
                <a:latin typeface="Times New Roman"/>
                <a:cs typeface="Times New Roman"/>
              </a:rPr>
              <a:t>Vision</a:t>
            </a:r>
            <a:r>
              <a:rPr sz="600" spc="254" dirty="0">
                <a:latin typeface="Times New Roman"/>
                <a:cs typeface="Times New Roman"/>
              </a:rPr>
              <a:t> </a:t>
            </a:r>
            <a:r>
              <a:rPr sz="600" spc="160" dirty="0">
                <a:latin typeface="Times New Roman"/>
                <a:cs typeface="Times New Roman"/>
              </a:rPr>
              <a:t>from </a:t>
            </a:r>
            <a:r>
              <a:rPr sz="600" spc="150" dirty="0">
                <a:latin typeface="Times New Roman"/>
                <a:cs typeface="Times New Roman"/>
              </a:rPr>
              <a:t>National</a:t>
            </a:r>
            <a:r>
              <a:rPr sz="600" spc="195" dirty="0">
                <a:latin typeface="Times New Roman"/>
                <a:cs typeface="Times New Roman"/>
              </a:rPr>
              <a:t> </a:t>
            </a:r>
            <a:r>
              <a:rPr sz="600" spc="155" dirty="0">
                <a:latin typeface="Times New Roman"/>
                <a:cs typeface="Times New Roman"/>
              </a:rPr>
              <a:t>Instruments.</a:t>
            </a:r>
            <a:r>
              <a:rPr sz="600" spc="265" dirty="0">
                <a:latin typeface="Times New Roman"/>
                <a:cs typeface="Times New Roman"/>
              </a:rPr>
              <a:t> </a:t>
            </a:r>
            <a:r>
              <a:rPr sz="600" spc="185" dirty="0">
                <a:latin typeface="Times New Roman"/>
                <a:cs typeface="Times New Roman"/>
              </a:rPr>
              <a:t>The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spc="165" dirty="0">
                <a:latin typeface="Times New Roman"/>
                <a:cs typeface="Times New Roman"/>
              </a:rPr>
              <a:t>image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spc="165" dirty="0">
                <a:latin typeface="Times New Roman"/>
                <a:cs typeface="Times New Roman"/>
              </a:rPr>
              <a:t>captured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after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spc="155" dirty="0">
                <a:latin typeface="Times New Roman"/>
                <a:cs typeface="Times New Roman"/>
              </a:rPr>
              <a:t>the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600" spc="120" dirty="0">
                <a:latin typeface="Times New Roman"/>
                <a:cs typeface="Times New Roman"/>
              </a:rPr>
              <a:t>slide</a:t>
            </a:r>
            <a:r>
              <a:rPr sz="600" spc="195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test</a:t>
            </a:r>
            <a:r>
              <a:rPr sz="600" spc="210" dirty="0">
                <a:latin typeface="Times New Roman"/>
                <a:cs typeface="Times New Roman"/>
              </a:rPr>
              <a:t> </a:t>
            </a:r>
            <a:r>
              <a:rPr sz="600" spc="75" dirty="0">
                <a:latin typeface="Times New Roman"/>
                <a:cs typeface="Times New Roman"/>
              </a:rPr>
              <a:t>is </a:t>
            </a:r>
            <a:r>
              <a:rPr sz="600" spc="155" dirty="0">
                <a:latin typeface="Times New Roman"/>
                <a:cs typeface="Times New Roman"/>
              </a:rPr>
              <a:t>processed</a:t>
            </a:r>
            <a:r>
              <a:rPr sz="600" spc="170" dirty="0">
                <a:latin typeface="Times New Roman"/>
                <a:cs typeface="Times New Roman"/>
              </a:rPr>
              <a:t> </a:t>
            </a:r>
            <a:r>
              <a:rPr sz="600" spc="195" dirty="0">
                <a:latin typeface="Times New Roman"/>
                <a:cs typeface="Times New Roman"/>
              </a:rPr>
              <a:t>and</a:t>
            </a:r>
            <a:r>
              <a:rPr sz="600" spc="180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detects</a:t>
            </a:r>
            <a:r>
              <a:rPr sz="600" spc="195" dirty="0">
                <a:latin typeface="Times New Roman"/>
                <a:cs typeface="Times New Roman"/>
              </a:rPr>
              <a:t> </a:t>
            </a:r>
            <a:r>
              <a:rPr sz="600" spc="155" dirty="0">
                <a:latin typeface="Times New Roman"/>
                <a:cs typeface="Times New Roman"/>
              </a:rPr>
              <a:t>the</a:t>
            </a:r>
            <a:r>
              <a:rPr sz="600" spc="170" dirty="0">
                <a:latin typeface="Times New Roman"/>
                <a:cs typeface="Times New Roman"/>
              </a:rPr>
              <a:t> </a:t>
            </a:r>
            <a:r>
              <a:rPr sz="600" spc="165" dirty="0">
                <a:latin typeface="Times New Roman"/>
                <a:cs typeface="Times New Roman"/>
              </a:rPr>
              <a:t>occurrence </a:t>
            </a:r>
            <a:r>
              <a:rPr sz="600" spc="125" dirty="0">
                <a:latin typeface="Times New Roman"/>
                <a:cs typeface="Times New Roman"/>
              </a:rPr>
              <a:t>of</a:t>
            </a:r>
            <a:r>
              <a:rPr sz="600" spc="220" dirty="0">
                <a:latin typeface="Times New Roman"/>
                <a:cs typeface="Times New Roman"/>
              </a:rPr>
              <a:t> </a:t>
            </a:r>
            <a:r>
              <a:rPr sz="600" spc="140" dirty="0">
                <a:latin typeface="Times New Roman"/>
                <a:cs typeface="Times New Roman"/>
              </a:rPr>
              <a:t>agglutination.</a:t>
            </a:r>
            <a:r>
              <a:rPr sz="600" spc="265" dirty="0">
                <a:latin typeface="Times New Roman"/>
                <a:cs typeface="Times New Roman"/>
              </a:rPr>
              <a:t> </a:t>
            </a:r>
            <a:r>
              <a:rPr sz="600" spc="160" dirty="0">
                <a:latin typeface="Times New Roman"/>
                <a:cs typeface="Times New Roman"/>
              </a:rPr>
              <a:t>Next</a:t>
            </a:r>
            <a:r>
              <a:rPr sz="600" spc="195" dirty="0">
                <a:latin typeface="Times New Roman"/>
                <a:cs typeface="Times New Roman"/>
              </a:rPr>
              <a:t> </a:t>
            </a:r>
            <a:r>
              <a:rPr sz="600" spc="135" dirty="0">
                <a:latin typeface="Times New Roman"/>
                <a:cs typeface="Times New Roman"/>
              </a:rPr>
              <a:t>the </a:t>
            </a:r>
            <a:r>
              <a:rPr sz="600" spc="125" dirty="0">
                <a:latin typeface="Times New Roman"/>
                <a:cs typeface="Times New Roman"/>
              </a:rPr>
              <a:t>classification</a:t>
            </a:r>
            <a:r>
              <a:rPr sz="600" spc="290" dirty="0">
                <a:latin typeface="Times New Roman"/>
                <a:cs typeface="Times New Roman"/>
              </a:rPr>
              <a:t> </a:t>
            </a:r>
            <a:r>
              <a:rPr sz="600" spc="170" dirty="0">
                <a:latin typeface="Times New Roman"/>
                <a:cs typeface="Times New Roman"/>
              </a:rPr>
              <a:t>algorithm</a:t>
            </a:r>
            <a:r>
              <a:rPr sz="600" spc="229" dirty="0">
                <a:latin typeface="Times New Roman"/>
                <a:cs typeface="Times New Roman"/>
              </a:rPr>
              <a:t> </a:t>
            </a:r>
            <a:r>
              <a:rPr sz="600" spc="165" dirty="0">
                <a:latin typeface="Times New Roman"/>
                <a:cs typeface="Times New Roman"/>
              </a:rPr>
              <a:t>determines</a:t>
            </a:r>
            <a:r>
              <a:rPr sz="600" spc="285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the</a:t>
            </a:r>
            <a:r>
              <a:rPr sz="600" spc="295" dirty="0">
                <a:latin typeface="Times New Roman"/>
                <a:cs typeface="Times New Roman"/>
              </a:rPr>
              <a:t> </a:t>
            </a:r>
            <a:r>
              <a:rPr sz="600" spc="165" dirty="0">
                <a:latin typeface="Times New Roman"/>
                <a:cs typeface="Times New Roman"/>
              </a:rPr>
              <a:t>blood</a:t>
            </a:r>
            <a:r>
              <a:rPr sz="600" spc="285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type</a:t>
            </a:r>
            <a:r>
              <a:rPr sz="600" spc="325" dirty="0">
                <a:latin typeface="Times New Roman"/>
                <a:cs typeface="Times New Roman"/>
              </a:rPr>
              <a:t> </a:t>
            </a:r>
            <a:r>
              <a:rPr sz="600" spc="135" dirty="0">
                <a:latin typeface="Times New Roman"/>
                <a:cs typeface="Times New Roman"/>
              </a:rPr>
              <a:t>in</a:t>
            </a:r>
            <a:r>
              <a:rPr sz="600" spc="320" dirty="0">
                <a:latin typeface="Times New Roman"/>
                <a:cs typeface="Times New Roman"/>
              </a:rPr>
              <a:t> </a:t>
            </a:r>
            <a:r>
              <a:rPr sz="600" spc="114" dirty="0">
                <a:latin typeface="Times New Roman"/>
                <a:cs typeface="Times New Roman"/>
              </a:rPr>
              <a:t>analysis. </a:t>
            </a:r>
            <a:r>
              <a:rPr sz="600" spc="130" dirty="0">
                <a:latin typeface="Times New Roman"/>
                <a:cs typeface="Times New Roman"/>
              </a:rPr>
              <a:t>Finally,</a:t>
            </a:r>
            <a:r>
              <a:rPr sz="600" spc="325" dirty="0">
                <a:latin typeface="Times New Roman"/>
                <a:cs typeface="Times New Roman"/>
              </a:rPr>
              <a:t> </a:t>
            </a:r>
            <a:r>
              <a:rPr sz="600" spc="114" dirty="0">
                <a:latin typeface="Times New Roman"/>
                <a:cs typeface="Times New Roman"/>
              </a:rPr>
              <a:t>all</a:t>
            </a:r>
            <a:r>
              <a:rPr sz="600" spc="295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the</a:t>
            </a:r>
            <a:r>
              <a:rPr sz="600" spc="290" dirty="0">
                <a:latin typeface="Times New Roman"/>
                <a:cs typeface="Times New Roman"/>
              </a:rPr>
              <a:t> </a:t>
            </a:r>
            <a:r>
              <a:rPr sz="600" spc="155" dirty="0">
                <a:latin typeface="Times New Roman"/>
                <a:cs typeface="Times New Roman"/>
              </a:rPr>
              <a:t>information</a:t>
            </a:r>
            <a:r>
              <a:rPr sz="600" spc="295" dirty="0">
                <a:latin typeface="Times New Roman"/>
                <a:cs typeface="Times New Roman"/>
              </a:rPr>
              <a:t> </a:t>
            </a:r>
            <a:r>
              <a:rPr sz="600" spc="95" dirty="0">
                <a:latin typeface="Times New Roman"/>
                <a:cs typeface="Times New Roman"/>
              </a:rPr>
              <a:t>is</a:t>
            </a:r>
            <a:r>
              <a:rPr sz="600" spc="305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stored</a:t>
            </a:r>
            <a:r>
              <a:rPr sz="600" spc="290" dirty="0">
                <a:latin typeface="Times New Roman"/>
                <a:cs typeface="Times New Roman"/>
              </a:rPr>
              <a:t> </a:t>
            </a:r>
            <a:r>
              <a:rPr sz="600" spc="140" dirty="0">
                <a:latin typeface="Times New Roman"/>
                <a:cs typeface="Times New Roman"/>
              </a:rPr>
              <a:t>in</a:t>
            </a:r>
            <a:r>
              <a:rPr sz="600" spc="295" dirty="0">
                <a:latin typeface="Times New Roman"/>
                <a:cs typeface="Times New Roman"/>
              </a:rPr>
              <a:t> </a:t>
            </a:r>
            <a:r>
              <a:rPr sz="600" spc="180" dirty="0">
                <a:latin typeface="Times New Roman"/>
                <a:cs typeface="Times New Roman"/>
              </a:rPr>
              <a:t>a</a:t>
            </a:r>
            <a:r>
              <a:rPr sz="600" spc="290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database.</a:t>
            </a:r>
            <a:r>
              <a:rPr sz="600" spc="355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Thus,</a:t>
            </a:r>
            <a:r>
              <a:rPr sz="600" spc="340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the </a:t>
            </a:r>
            <a:r>
              <a:rPr sz="600" spc="150" dirty="0">
                <a:latin typeface="Times New Roman"/>
                <a:cs typeface="Times New Roman"/>
              </a:rPr>
              <a:t>system</a:t>
            </a:r>
            <a:r>
              <a:rPr sz="600" spc="409" dirty="0">
                <a:latin typeface="Times New Roman"/>
                <a:cs typeface="Times New Roman"/>
              </a:rPr>
              <a:t> </a:t>
            </a:r>
            <a:r>
              <a:rPr sz="600" spc="135" dirty="0">
                <a:latin typeface="Times New Roman"/>
                <a:cs typeface="Times New Roman"/>
              </a:rPr>
              <a:t>allows</a:t>
            </a:r>
            <a:r>
              <a:rPr sz="600" spc="405" dirty="0">
                <a:latin typeface="Times New Roman"/>
                <a:cs typeface="Times New Roman"/>
              </a:rPr>
              <a:t> </a:t>
            </a:r>
            <a:r>
              <a:rPr sz="600" spc="160" dirty="0">
                <a:latin typeface="Times New Roman"/>
                <a:cs typeface="Times New Roman"/>
              </a:rPr>
              <a:t>determining</a:t>
            </a:r>
            <a:r>
              <a:rPr sz="600" spc="415" dirty="0">
                <a:latin typeface="Times New Roman"/>
                <a:cs typeface="Times New Roman"/>
              </a:rPr>
              <a:t> </a:t>
            </a:r>
            <a:r>
              <a:rPr sz="600" spc="155" dirty="0">
                <a:latin typeface="Times New Roman"/>
                <a:cs typeface="Times New Roman"/>
              </a:rPr>
              <a:t>the</a:t>
            </a:r>
            <a:r>
              <a:rPr sz="600" spc="415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blood</a:t>
            </a:r>
            <a:r>
              <a:rPr sz="600" spc="415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type</a:t>
            </a:r>
            <a:r>
              <a:rPr sz="600" spc="409" dirty="0">
                <a:latin typeface="Times New Roman"/>
                <a:cs typeface="Times New Roman"/>
              </a:rPr>
              <a:t> </a:t>
            </a:r>
            <a:r>
              <a:rPr sz="600" spc="140" dirty="0">
                <a:latin typeface="Times New Roman"/>
                <a:cs typeface="Times New Roman"/>
              </a:rPr>
              <a:t>in</a:t>
            </a:r>
            <a:r>
              <a:rPr sz="600" spc="425" dirty="0">
                <a:latin typeface="Times New Roman"/>
                <a:cs typeface="Times New Roman"/>
              </a:rPr>
              <a:t> </a:t>
            </a:r>
            <a:r>
              <a:rPr sz="600" spc="180" dirty="0">
                <a:latin typeface="Times New Roman"/>
                <a:cs typeface="Times New Roman"/>
              </a:rPr>
              <a:t>an</a:t>
            </a:r>
            <a:r>
              <a:rPr sz="600" spc="425" dirty="0">
                <a:latin typeface="Times New Roman"/>
                <a:cs typeface="Times New Roman"/>
              </a:rPr>
              <a:t> </a:t>
            </a:r>
            <a:r>
              <a:rPr sz="600" spc="140" dirty="0">
                <a:latin typeface="Times New Roman"/>
                <a:cs typeface="Times New Roman"/>
              </a:rPr>
              <a:t>emergency, eliminating</a:t>
            </a:r>
            <a:r>
              <a:rPr sz="600" spc="440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transfusions</a:t>
            </a:r>
            <a:r>
              <a:rPr sz="600" spc="445" dirty="0">
                <a:latin typeface="Times New Roman"/>
                <a:cs typeface="Times New Roman"/>
              </a:rPr>
              <a:t> </a:t>
            </a:r>
            <a:r>
              <a:rPr sz="600" spc="160" dirty="0">
                <a:latin typeface="Times New Roman"/>
                <a:cs typeface="Times New Roman"/>
              </a:rPr>
              <a:t>based</a:t>
            </a:r>
            <a:r>
              <a:rPr sz="600" spc="430" dirty="0">
                <a:latin typeface="Times New Roman"/>
                <a:cs typeface="Times New Roman"/>
              </a:rPr>
              <a:t> </a:t>
            </a:r>
            <a:r>
              <a:rPr sz="600" spc="180" dirty="0">
                <a:latin typeface="Times New Roman"/>
                <a:cs typeface="Times New Roman"/>
              </a:rPr>
              <a:t>on</a:t>
            </a:r>
            <a:r>
              <a:rPr sz="600" spc="445" dirty="0">
                <a:latin typeface="Times New Roman"/>
                <a:cs typeface="Times New Roman"/>
              </a:rPr>
              <a:t> </a:t>
            </a:r>
            <a:r>
              <a:rPr sz="600" spc="155" dirty="0">
                <a:latin typeface="Times New Roman"/>
                <a:cs typeface="Times New Roman"/>
              </a:rPr>
              <a:t>the</a:t>
            </a:r>
            <a:r>
              <a:rPr sz="600" spc="455" dirty="0">
                <a:latin typeface="Times New Roman"/>
                <a:cs typeface="Times New Roman"/>
              </a:rPr>
              <a:t> </a:t>
            </a:r>
            <a:r>
              <a:rPr sz="600" spc="140" dirty="0">
                <a:latin typeface="Times New Roman"/>
                <a:cs typeface="Times New Roman"/>
              </a:rPr>
              <a:t>principle</a:t>
            </a:r>
            <a:r>
              <a:rPr sz="600" spc="445" dirty="0">
                <a:latin typeface="Times New Roman"/>
                <a:cs typeface="Times New Roman"/>
              </a:rPr>
              <a:t> </a:t>
            </a:r>
            <a:r>
              <a:rPr sz="600" spc="125" dirty="0">
                <a:latin typeface="Times New Roman"/>
                <a:cs typeface="Times New Roman"/>
              </a:rPr>
              <a:t>of</a:t>
            </a:r>
            <a:r>
              <a:rPr sz="600" spc="450" dirty="0">
                <a:latin typeface="Times New Roman"/>
                <a:cs typeface="Times New Roman"/>
              </a:rPr>
              <a:t> </a:t>
            </a:r>
            <a:r>
              <a:rPr sz="600" spc="135" dirty="0">
                <a:latin typeface="Times New Roman"/>
                <a:cs typeface="Times New Roman"/>
              </a:rPr>
              <a:t>universal </a:t>
            </a:r>
            <a:r>
              <a:rPr sz="600" spc="175" dirty="0">
                <a:latin typeface="Times New Roman"/>
                <a:cs typeface="Times New Roman"/>
              </a:rPr>
              <a:t>donor</a:t>
            </a:r>
            <a:r>
              <a:rPr sz="600" spc="80" dirty="0">
                <a:latin typeface="Times New Roman"/>
                <a:cs typeface="Times New Roman"/>
              </a:rPr>
              <a:t> </a:t>
            </a:r>
            <a:r>
              <a:rPr sz="600" spc="185" dirty="0">
                <a:latin typeface="Times New Roman"/>
                <a:cs typeface="Times New Roman"/>
              </a:rPr>
              <a:t>and</a:t>
            </a:r>
            <a:r>
              <a:rPr sz="600" spc="85" dirty="0">
                <a:latin typeface="Times New Roman"/>
                <a:cs typeface="Times New Roman"/>
              </a:rPr>
              <a:t> </a:t>
            </a:r>
            <a:r>
              <a:rPr sz="600" spc="160" dirty="0">
                <a:latin typeface="Times New Roman"/>
                <a:cs typeface="Times New Roman"/>
              </a:rPr>
              <a:t>reducing</a:t>
            </a:r>
            <a:r>
              <a:rPr sz="600" spc="85" dirty="0">
                <a:latin typeface="Times New Roman"/>
                <a:cs typeface="Times New Roman"/>
              </a:rPr>
              <a:t> </a:t>
            </a:r>
            <a:r>
              <a:rPr sz="600" spc="150" dirty="0">
                <a:latin typeface="Times New Roman"/>
                <a:cs typeface="Times New Roman"/>
              </a:rPr>
              <a:t>transfusion</a:t>
            </a:r>
            <a:r>
              <a:rPr sz="600" spc="100" dirty="0">
                <a:latin typeface="Times New Roman"/>
                <a:cs typeface="Times New Roman"/>
              </a:rPr>
              <a:t> </a:t>
            </a:r>
            <a:r>
              <a:rPr sz="600" spc="145" dirty="0">
                <a:latin typeface="Times New Roman"/>
                <a:cs typeface="Times New Roman"/>
              </a:rPr>
              <a:t>reactions</a:t>
            </a:r>
            <a:r>
              <a:rPr sz="600" spc="85" dirty="0">
                <a:latin typeface="Times New Roman"/>
                <a:cs typeface="Times New Roman"/>
              </a:rPr>
              <a:t> </a:t>
            </a:r>
            <a:r>
              <a:rPr sz="600" spc="110" dirty="0">
                <a:latin typeface="Times New Roman"/>
                <a:cs typeface="Times New Roman"/>
              </a:rPr>
              <a:t>risks.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2881" y="5122163"/>
            <a:ext cx="3230880" cy="13468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3970" marR="10160" indent="529590">
              <a:lnSpc>
                <a:spcPct val="107600"/>
              </a:lnSpc>
              <a:spcBef>
                <a:spcPts val="60"/>
              </a:spcBef>
              <a:tabLst>
                <a:tab pos="859155" algn="l"/>
                <a:tab pos="1779270" algn="l"/>
                <a:tab pos="2335530" algn="l"/>
              </a:tabLst>
            </a:pPr>
            <a:r>
              <a:rPr sz="800" spc="70" dirty="0">
                <a:latin typeface="Tahoma"/>
                <a:cs typeface="Tahoma"/>
              </a:rPr>
              <a:t>Terms-</a:t>
            </a:r>
            <a:r>
              <a:rPr sz="800" spc="65" dirty="0">
                <a:latin typeface="Tahoma"/>
                <a:cs typeface="Tahoma"/>
              </a:rPr>
              <a:t>blood</a:t>
            </a:r>
            <a:r>
              <a:rPr sz="800" spc="29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types;</a:t>
            </a:r>
            <a:r>
              <a:rPr sz="800" spc="34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emergency</a:t>
            </a:r>
            <a:r>
              <a:rPr sz="800" spc="30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situations;</a:t>
            </a:r>
            <a:r>
              <a:rPr sz="800" spc="34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slide</a:t>
            </a:r>
            <a:r>
              <a:rPr sz="800" spc="31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test; image</a:t>
            </a:r>
            <a:r>
              <a:rPr sz="800" dirty="0">
                <a:latin typeface="Tahoma"/>
                <a:cs typeface="Tahoma"/>
              </a:rPr>
              <a:t>	</a:t>
            </a:r>
            <a:r>
              <a:rPr sz="800" spc="-10" dirty="0">
                <a:latin typeface="Tahoma"/>
                <a:cs typeface="Tahoma"/>
              </a:rPr>
              <a:t>techniques;</a:t>
            </a:r>
            <a:r>
              <a:rPr sz="800" dirty="0">
                <a:latin typeface="Tahoma"/>
                <a:cs typeface="Tahoma"/>
              </a:rPr>
              <a:t>	</a:t>
            </a:r>
            <a:r>
              <a:rPr sz="800" spc="-10" dirty="0">
                <a:latin typeface="Tahoma"/>
                <a:cs typeface="Tahoma"/>
              </a:rPr>
              <a:t>Vision;</a:t>
            </a:r>
            <a:r>
              <a:rPr sz="800" dirty="0">
                <a:latin typeface="Tahoma"/>
                <a:cs typeface="Tahoma"/>
              </a:rPr>
              <a:t>	</a:t>
            </a:r>
            <a:r>
              <a:rPr sz="800" spc="-10" dirty="0">
                <a:latin typeface="Tahoma"/>
                <a:cs typeface="Tahoma"/>
              </a:rPr>
              <a:t>View;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800">
              <a:latin typeface="Tahoma"/>
              <a:cs typeface="Tahoma"/>
            </a:endParaRPr>
          </a:p>
          <a:p>
            <a:pPr marR="892810" algn="ctr">
              <a:lnSpc>
                <a:spcPct val="100000"/>
              </a:lnSpc>
            </a:pPr>
            <a:r>
              <a:rPr sz="800" spc="-25" dirty="0">
                <a:latin typeface="Times New Roman"/>
                <a:cs typeface="Times New Roman"/>
              </a:rPr>
              <a:t>I.</a:t>
            </a:r>
            <a:endParaRPr sz="800">
              <a:latin typeface="Times New Roman"/>
              <a:cs typeface="Times New Roman"/>
            </a:endParaRPr>
          </a:p>
          <a:p>
            <a:pPr marL="12700" marR="5080" indent="183515" algn="just">
              <a:lnSpc>
                <a:spcPct val="113700"/>
              </a:lnSpc>
              <a:spcBef>
                <a:spcPts val="409"/>
              </a:spcBef>
            </a:pPr>
            <a:r>
              <a:rPr sz="800" spc="85" dirty="0">
                <a:latin typeface="Times New Roman"/>
                <a:cs typeface="Times New Roman"/>
              </a:rPr>
              <a:t>Before</a:t>
            </a:r>
            <a:r>
              <a:rPr sz="800" spc="42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performing</a:t>
            </a:r>
            <a:r>
              <a:rPr sz="800" spc="43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434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409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transfusion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is</a:t>
            </a:r>
            <a:r>
              <a:rPr sz="800" spc="43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necessary</a:t>
            </a:r>
            <a:r>
              <a:rPr sz="800" spc="405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to </a:t>
            </a:r>
            <a:r>
              <a:rPr sz="800" spc="80" dirty="0">
                <a:latin typeface="Times New Roman"/>
                <a:cs typeface="Times New Roman"/>
              </a:rPr>
              <a:t>perform</a:t>
            </a:r>
            <a:r>
              <a:rPr sz="800" spc="27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certain</a:t>
            </a:r>
            <a:r>
              <a:rPr sz="800" spc="24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tests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that</a:t>
            </a:r>
            <a:r>
              <a:rPr sz="800" spc="25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are</a:t>
            </a:r>
            <a:r>
              <a:rPr sz="800" spc="29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properly</a:t>
            </a:r>
            <a:r>
              <a:rPr sz="800" spc="28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standardized.</a:t>
            </a:r>
            <a:r>
              <a:rPr sz="800" spc="370" dirty="0">
                <a:latin typeface="Times New Roman"/>
                <a:cs typeface="Times New Roman"/>
              </a:rPr>
              <a:t> </a:t>
            </a:r>
            <a:r>
              <a:rPr sz="800" spc="100" dirty="0">
                <a:latin typeface="Times New Roman"/>
                <a:cs typeface="Times New Roman"/>
              </a:rPr>
              <a:t>One</a:t>
            </a:r>
            <a:r>
              <a:rPr sz="800" spc="295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of </a:t>
            </a:r>
            <a:r>
              <a:rPr sz="800" spc="75" dirty="0">
                <a:latin typeface="Times New Roman"/>
                <a:cs typeface="Times New Roman"/>
              </a:rPr>
              <a:t>these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tests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is</a:t>
            </a:r>
            <a:r>
              <a:rPr sz="800" spc="204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determination</a:t>
            </a:r>
            <a:r>
              <a:rPr sz="800" spc="22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22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type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and</a:t>
            </a:r>
            <a:r>
              <a:rPr sz="800" spc="204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this</a:t>
            </a:r>
            <a:r>
              <a:rPr sz="800" spc="204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test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30" dirty="0">
                <a:latin typeface="Times New Roman"/>
                <a:cs typeface="Times New Roman"/>
              </a:rPr>
              <a:t>is </a:t>
            </a:r>
            <a:r>
              <a:rPr sz="800" spc="65" dirty="0">
                <a:latin typeface="Times New Roman"/>
                <a:cs typeface="Times New Roman"/>
              </a:rPr>
              <a:t>essential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for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realization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safe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 </a:t>
            </a:r>
            <a:r>
              <a:rPr sz="800" spc="90" dirty="0">
                <a:latin typeface="Times New Roman"/>
                <a:cs typeface="Times New Roman"/>
              </a:rPr>
              <a:t>transfusion,so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as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to </a:t>
            </a:r>
            <a:r>
              <a:rPr sz="800" spc="75" dirty="0">
                <a:latin typeface="Times New Roman"/>
                <a:cs typeface="Times New Roman"/>
              </a:rPr>
              <a:t>administer</a:t>
            </a:r>
            <a:r>
              <a:rPr sz="800" spc="26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27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26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type</a:t>
            </a:r>
            <a:r>
              <a:rPr sz="800" spc="26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that</a:t>
            </a:r>
            <a:r>
              <a:rPr sz="800" spc="27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is</a:t>
            </a:r>
            <a:r>
              <a:rPr sz="800" spc="27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compatible</a:t>
            </a:r>
            <a:r>
              <a:rPr sz="800" spc="26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with</a:t>
            </a:r>
            <a:r>
              <a:rPr sz="800" spc="27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27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type</a:t>
            </a:r>
            <a:r>
              <a:rPr sz="800" spc="275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of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9833" y="6444488"/>
            <a:ext cx="3233420" cy="58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" algn="just">
              <a:lnSpc>
                <a:spcPct val="113799"/>
              </a:lnSpc>
              <a:spcBef>
                <a:spcPts val="95"/>
              </a:spcBef>
              <a:tabLst>
                <a:tab pos="988694" algn="l"/>
              </a:tabLst>
            </a:pPr>
            <a:r>
              <a:rPr sz="800" spc="65" dirty="0">
                <a:latin typeface="Times New Roman"/>
                <a:cs typeface="Times New Roman"/>
              </a:rPr>
              <a:t>receiver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120" dirty="0">
                <a:latin typeface="Times New Roman"/>
                <a:cs typeface="Times New Roman"/>
              </a:rPr>
              <a:t>However,</a:t>
            </a:r>
            <a:r>
              <a:rPr sz="800" spc="41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there</a:t>
            </a:r>
            <a:r>
              <a:rPr sz="800" spc="235" dirty="0">
                <a:latin typeface="Times New Roman"/>
                <a:cs typeface="Times New Roman"/>
              </a:rPr>
              <a:t>  </a:t>
            </a:r>
            <a:r>
              <a:rPr sz="800" spc="80" dirty="0">
                <a:latin typeface="Times New Roman"/>
                <a:cs typeface="Times New Roman"/>
              </a:rPr>
              <a:t>are</a:t>
            </a:r>
            <a:r>
              <a:rPr sz="800" spc="225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certain</a:t>
            </a:r>
            <a:r>
              <a:rPr sz="800" spc="220" dirty="0">
                <a:latin typeface="Times New Roman"/>
                <a:cs typeface="Times New Roman"/>
              </a:rPr>
              <a:t>  </a:t>
            </a:r>
            <a:r>
              <a:rPr sz="800" spc="80" dirty="0">
                <a:latin typeface="Times New Roman"/>
                <a:cs typeface="Times New Roman"/>
              </a:rPr>
              <a:t>emergency </a:t>
            </a:r>
            <a:r>
              <a:rPr sz="800" spc="70" dirty="0">
                <a:latin typeface="Times New Roman"/>
                <a:cs typeface="Times New Roman"/>
              </a:rPr>
              <a:t>situations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which</a:t>
            </a:r>
            <a:r>
              <a:rPr sz="800" spc="13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due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risk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patient's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life,it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is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necessary </a:t>
            </a:r>
            <a:r>
              <a:rPr sz="800" spc="45" dirty="0">
                <a:latin typeface="Times New Roman"/>
                <a:cs typeface="Times New Roman"/>
              </a:rPr>
              <a:t>to </a:t>
            </a:r>
            <a:r>
              <a:rPr sz="800" spc="75" dirty="0">
                <a:latin typeface="Times New Roman"/>
                <a:cs typeface="Times New Roman"/>
              </a:rPr>
              <a:t>administer</a:t>
            </a:r>
            <a:r>
              <a:rPr sz="800" spc="39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33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immediately.</a:t>
            </a:r>
            <a:r>
              <a:rPr sz="800" spc="434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In</a:t>
            </a:r>
            <a:r>
              <a:rPr sz="800" spc="38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these</a:t>
            </a:r>
            <a:r>
              <a:rPr sz="800" spc="380" dirty="0">
                <a:latin typeface="Times New Roman"/>
                <a:cs typeface="Times New Roman"/>
              </a:rPr>
              <a:t> </a:t>
            </a:r>
            <a:r>
              <a:rPr sz="800" spc="110" dirty="0">
                <a:latin typeface="Times New Roman"/>
                <a:cs typeface="Times New Roman"/>
              </a:rPr>
              <a:t>cases,</a:t>
            </a:r>
            <a:r>
              <a:rPr sz="800" spc="13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as</a:t>
            </a:r>
            <a:r>
              <a:rPr sz="800" spc="38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360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tests </a:t>
            </a:r>
            <a:r>
              <a:rPr sz="800" spc="80" dirty="0">
                <a:latin typeface="Times New Roman"/>
                <a:cs typeface="Times New Roman"/>
              </a:rPr>
              <a:t>currently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available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require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moving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laboratory,it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105" dirty="0">
                <a:latin typeface="Times New Roman"/>
                <a:cs typeface="Times New Roman"/>
              </a:rPr>
              <a:t>may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not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be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2881" y="7013955"/>
            <a:ext cx="3258820" cy="2094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4604" marR="31750" indent="-2540" algn="just">
              <a:lnSpc>
                <a:spcPts val="1090"/>
              </a:lnSpc>
              <a:spcBef>
                <a:spcPts val="40"/>
              </a:spcBef>
              <a:tabLst>
                <a:tab pos="704215" algn="l"/>
                <a:tab pos="2322195" algn="l"/>
              </a:tabLst>
            </a:pPr>
            <a:r>
              <a:rPr sz="800" spc="60" dirty="0">
                <a:latin typeface="Times New Roman"/>
                <a:cs typeface="Times New Roman"/>
              </a:rPr>
              <a:t>time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70" dirty="0">
                <a:latin typeface="Times New Roman"/>
                <a:cs typeface="Times New Roman"/>
              </a:rPr>
              <a:t>to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determine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19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17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type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and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is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administered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type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1050" spc="125" dirty="0">
                <a:latin typeface="Calibri"/>
                <a:cs typeface="Calibri"/>
              </a:rPr>
              <a:t>0</a:t>
            </a:r>
            <a:r>
              <a:rPr sz="1050" spc="40" dirty="0">
                <a:latin typeface="Calibri"/>
                <a:cs typeface="Calibri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negative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considered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universal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donor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and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therefore </a:t>
            </a:r>
            <a:r>
              <a:rPr sz="800" spc="75" dirty="0">
                <a:latin typeface="Times New Roman"/>
                <a:cs typeface="Times New Roman"/>
              </a:rPr>
              <a:t>provides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less</a:t>
            </a:r>
            <a:r>
              <a:rPr sz="800" spc="17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risk</a:t>
            </a:r>
            <a:r>
              <a:rPr sz="800" spc="15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incompatibility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120" dirty="0">
                <a:latin typeface="Times New Roman"/>
                <a:cs typeface="Times New Roman"/>
              </a:rPr>
              <a:t>However,</a:t>
            </a:r>
            <a:r>
              <a:rPr sz="800" spc="-6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despite</a:t>
            </a:r>
            <a:endParaRPr sz="800">
              <a:latin typeface="Times New Roman"/>
              <a:cs typeface="Times New Roman"/>
            </a:endParaRPr>
          </a:p>
          <a:p>
            <a:pPr marL="12700" marR="32384" indent="1270">
              <a:lnSpc>
                <a:spcPts val="1090"/>
              </a:lnSpc>
              <a:spcBef>
                <a:spcPts val="10"/>
              </a:spcBef>
            </a:pP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245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risk</a:t>
            </a:r>
            <a:r>
              <a:rPr sz="800" spc="240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229" dirty="0">
                <a:latin typeface="Times New Roman"/>
                <a:cs typeface="Times New Roman"/>
              </a:rPr>
              <a:t>  </a:t>
            </a:r>
            <a:r>
              <a:rPr sz="800" spc="70" dirty="0">
                <a:latin typeface="Times New Roman"/>
                <a:cs typeface="Times New Roman"/>
              </a:rPr>
              <a:t>incompatibilities</a:t>
            </a:r>
            <a:r>
              <a:rPr sz="800" spc="240" dirty="0">
                <a:latin typeface="Times New Roman"/>
                <a:cs typeface="Times New Roman"/>
              </a:rPr>
              <a:t>  </a:t>
            </a:r>
            <a:r>
              <a:rPr sz="800" spc="80" dirty="0">
                <a:latin typeface="Times New Roman"/>
                <a:cs typeface="Times New Roman"/>
              </a:rPr>
              <a:t>be</a:t>
            </a:r>
            <a:r>
              <a:rPr sz="800" spc="250" dirty="0">
                <a:latin typeface="Times New Roman"/>
                <a:cs typeface="Times New Roman"/>
              </a:rPr>
              <a:t>  </a:t>
            </a:r>
            <a:r>
              <a:rPr sz="800" spc="70" dirty="0">
                <a:latin typeface="Times New Roman"/>
                <a:cs typeface="Times New Roman"/>
              </a:rPr>
              <a:t>less</a:t>
            </a:r>
            <a:r>
              <a:rPr sz="800" spc="250" dirty="0">
                <a:latin typeface="Times New Roman"/>
                <a:cs typeface="Times New Roman"/>
              </a:rPr>
              <a:t>  </a:t>
            </a:r>
            <a:r>
              <a:rPr sz="800" spc="85" dirty="0">
                <a:latin typeface="Times New Roman"/>
                <a:cs typeface="Times New Roman"/>
              </a:rPr>
              <a:t>sometimes</a:t>
            </a:r>
            <a:r>
              <a:rPr sz="800" spc="250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occur </a:t>
            </a:r>
            <a:r>
              <a:rPr sz="800" spc="70" dirty="0">
                <a:latin typeface="Times New Roman"/>
                <a:cs typeface="Times New Roman"/>
              </a:rPr>
              <a:t>transfusion</a:t>
            </a:r>
            <a:r>
              <a:rPr sz="800" spc="204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reactions</a:t>
            </a:r>
            <a:r>
              <a:rPr sz="800" spc="22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that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cause</a:t>
            </a:r>
            <a:r>
              <a:rPr sz="800" spc="23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death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22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24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patient</a:t>
            </a:r>
            <a:r>
              <a:rPr sz="800" spc="22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and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it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is</a:t>
            </a:r>
            <a:endParaRPr sz="800">
              <a:latin typeface="Times New Roman"/>
              <a:cs typeface="Times New Roman"/>
            </a:endParaRPr>
          </a:p>
          <a:p>
            <a:pPr marL="14604" marR="34925" indent="3810">
              <a:lnSpc>
                <a:spcPts val="1090"/>
              </a:lnSpc>
              <a:spcBef>
                <a:spcPts val="25"/>
              </a:spcBef>
              <a:tabLst>
                <a:tab pos="1145540" algn="l"/>
              </a:tabLst>
            </a:pPr>
            <a:r>
              <a:rPr sz="800" spc="60" dirty="0">
                <a:latin typeface="Times New Roman"/>
                <a:cs typeface="Times New Roman"/>
              </a:rPr>
              <a:t>essential</a:t>
            </a:r>
            <a:r>
              <a:rPr sz="800" spc="409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to</a:t>
            </a:r>
            <a:r>
              <a:rPr sz="800" spc="39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avoid</a:t>
            </a:r>
            <a:r>
              <a:rPr sz="800" spc="415" dirty="0">
                <a:latin typeface="Times New Roman"/>
                <a:cs typeface="Times New Roman"/>
              </a:rPr>
              <a:t> </a:t>
            </a:r>
            <a:r>
              <a:rPr sz="800" spc="120" dirty="0">
                <a:latin typeface="Times New Roman"/>
                <a:cs typeface="Times New Roman"/>
              </a:rPr>
              <a:t>them,</a:t>
            </a:r>
            <a:r>
              <a:rPr sz="800" spc="14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administering</a:t>
            </a:r>
            <a:r>
              <a:rPr sz="800" spc="38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37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based</a:t>
            </a:r>
            <a:r>
              <a:rPr sz="800" spc="37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on</a:t>
            </a:r>
            <a:r>
              <a:rPr sz="800" spc="36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the </a:t>
            </a:r>
            <a:r>
              <a:rPr sz="800" spc="70" dirty="0">
                <a:latin typeface="Times New Roman"/>
                <a:cs typeface="Times New Roman"/>
              </a:rPr>
              <a:t>principle</a:t>
            </a:r>
            <a:r>
              <a:rPr sz="800" spc="130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of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85" dirty="0">
                <a:latin typeface="Times New Roman"/>
                <a:cs typeface="Times New Roman"/>
              </a:rPr>
              <a:t>donor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only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in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emergencies</a:t>
            </a:r>
            <a:endParaRPr sz="800">
              <a:latin typeface="Times New Roman"/>
              <a:cs typeface="Times New Roman"/>
            </a:endParaRPr>
          </a:p>
          <a:p>
            <a:pPr marL="13335" marR="36830" indent="635">
              <a:lnSpc>
                <a:spcPts val="1090"/>
              </a:lnSpc>
              <a:spcBef>
                <a:spcPts val="5"/>
              </a:spcBef>
              <a:tabLst>
                <a:tab pos="1649730" algn="l"/>
              </a:tabLst>
            </a:pP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17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ideal</a:t>
            </a:r>
            <a:r>
              <a:rPr sz="800" spc="17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would</a:t>
            </a:r>
            <a:r>
              <a:rPr sz="800" spc="17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be</a:t>
            </a:r>
            <a:r>
              <a:rPr sz="800" spc="17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to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determine</a:t>
            </a:r>
            <a:r>
              <a:rPr sz="800" spc="17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type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175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patient </a:t>
            </a:r>
            <a:r>
              <a:rPr sz="800" spc="85" dirty="0">
                <a:latin typeface="Times New Roman"/>
                <a:cs typeface="Times New Roman"/>
              </a:rPr>
              <a:t>even</a:t>
            </a:r>
            <a:r>
              <a:rPr sz="800" spc="34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in</a:t>
            </a:r>
            <a:r>
              <a:rPr sz="800" spc="32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emergency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90" dirty="0">
                <a:latin typeface="Times New Roman"/>
                <a:cs typeface="Times New Roman"/>
              </a:rPr>
              <a:t>and</a:t>
            </a:r>
            <a:r>
              <a:rPr sz="800" spc="34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administering</a:t>
            </a:r>
            <a:r>
              <a:rPr sz="800" spc="36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compatible</a:t>
            </a:r>
            <a:endParaRPr sz="800">
              <a:latin typeface="Times New Roman"/>
              <a:cs typeface="Times New Roman"/>
            </a:endParaRPr>
          </a:p>
          <a:p>
            <a:pPr marL="12700" marR="5080" indent="1905">
              <a:lnSpc>
                <a:spcPts val="1090"/>
              </a:lnSpc>
              <a:spcBef>
                <a:spcPts val="5"/>
              </a:spcBef>
              <a:tabLst>
                <a:tab pos="300990" algn="l"/>
                <a:tab pos="1191895" algn="l"/>
                <a:tab pos="1546225" algn="l"/>
                <a:tab pos="1834514" algn="l"/>
                <a:tab pos="2489835" algn="l"/>
                <a:tab pos="3090545" algn="l"/>
              </a:tabLst>
            </a:pP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19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type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from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first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unit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transfusion.</a:t>
            </a:r>
            <a:r>
              <a:rPr sz="800" spc="24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Secondly, </a:t>
            </a:r>
            <a:r>
              <a:rPr sz="800" spc="50" dirty="0">
                <a:latin typeface="Times New Roman"/>
                <a:cs typeface="Times New Roman"/>
              </a:rPr>
              <a:t>the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70" dirty="0">
                <a:latin typeface="Times New Roman"/>
                <a:cs typeface="Times New Roman"/>
              </a:rPr>
              <a:t>pre-</a:t>
            </a:r>
            <a:r>
              <a:rPr sz="800" spc="60" dirty="0">
                <a:latin typeface="Times New Roman"/>
                <a:cs typeface="Times New Roman"/>
              </a:rPr>
              <a:t>transfusion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40" dirty="0">
                <a:latin typeface="Times New Roman"/>
                <a:cs typeface="Times New Roman"/>
              </a:rPr>
              <a:t>tests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55" dirty="0">
                <a:latin typeface="Times New Roman"/>
                <a:cs typeface="Times New Roman"/>
              </a:rPr>
              <a:t>are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75" dirty="0">
                <a:latin typeface="Times New Roman"/>
                <a:cs typeface="Times New Roman"/>
              </a:rPr>
              <a:t>performed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75" dirty="0">
                <a:latin typeface="Times New Roman"/>
                <a:cs typeface="Times New Roman"/>
              </a:rPr>
              <a:t>manually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65" dirty="0">
                <a:latin typeface="Times New Roman"/>
                <a:cs typeface="Times New Roman"/>
              </a:rPr>
              <a:t>by</a:t>
            </a:r>
            <a:endParaRPr sz="800">
              <a:latin typeface="Times New Roman"/>
              <a:cs typeface="Times New Roman"/>
            </a:endParaRPr>
          </a:p>
          <a:p>
            <a:pPr marL="14604" marR="33020" indent="-1270">
              <a:lnSpc>
                <a:spcPts val="1090"/>
              </a:lnSpc>
              <a:spcBef>
                <a:spcPts val="5"/>
              </a:spcBef>
            </a:pPr>
            <a:r>
              <a:rPr sz="800" spc="80" dirty="0">
                <a:latin typeface="Times New Roman"/>
                <a:cs typeface="Times New Roman"/>
              </a:rPr>
              <a:t>technician's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analysts,</a:t>
            </a:r>
            <a:r>
              <a:rPr sz="800" spc="-100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which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sometimes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lead</a:t>
            </a:r>
            <a:r>
              <a:rPr sz="800" spc="175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to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14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occurrence of</a:t>
            </a:r>
            <a:r>
              <a:rPr sz="800" spc="340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human</a:t>
            </a:r>
            <a:r>
              <a:rPr sz="800" spc="35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errors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in</a:t>
            </a:r>
            <a:r>
              <a:rPr sz="800" spc="350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procedures,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reading</a:t>
            </a:r>
            <a:r>
              <a:rPr sz="800" spc="345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and</a:t>
            </a:r>
            <a:r>
              <a:rPr sz="800" spc="33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interpreting</a:t>
            </a:r>
            <a:r>
              <a:rPr sz="800" spc="345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of</a:t>
            </a:r>
            <a:endParaRPr sz="800">
              <a:latin typeface="Times New Roman"/>
              <a:cs typeface="Times New Roman"/>
            </a:endParaRPr>
          </a:p>
          <a:p>
            <a:pPr marL="13335" marR="34290">
              <a:lnSpc>
                <a:spcPts val="1090"/>
              </a:lnSpc>
            </a:pPr>
            <a:r>
              <a:rPr sz="800" spc="55" dirty="0">
                <a:latin typeface="Times New Roman"/>
                <a:cs typeface="Times New Roman"/>
              </a:rPr>
              <a:t>results.</a:t>
            </a:r>
            <a:r>
              <a:rPr sz="800" spc="155" dirty="0">
                <a:latin typeface="Times New Roman"/>
                <a:cs typeface="Times New Roman"/>
              </a:rPr>
              <a:t>  </a:t>
            </a:r>
            <a:r>
              <a:rPr sz="800" spc="80" dirty="0">
                <a:latin typeface="Times New Roman"/>
                <a:cs typeface="Times New Roman"/>
              </a:rPr>
              <a:t>Since</a:t>
            </a:r>
            <a:r>
              <a:rPr sz="800" spc="459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these</a:t>
            </a:r>
            <a:r>
              <a:rPr sz="800" spc="445" dirty="0">
                <a:latin typeface="Times New Roman"/>
                <a:cs typeface="Times New Roman"/>
              </a:rPr>
              <a:t> </a:t>
            </a:r>
            <a:r>
              <a:rPr sz="800" spc="100" dirty="0">
                <a:latin typeface="Times New Roman"/>
                <a:cs typeface="Times New Roman"/>
              </a:rPr>
              <a:t>human</a:t>
            </a:r>
            <a:r>
              <a:rPr sz="800" spc="46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errors</a:t>
            </a:r>
            <a:r>
              <a:rPr sz="800" spc="44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can</a:t>
            </a:r>
            <a:r>
              <a:rPr sz="800" spc="45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translate</a:t>
            </a:r>
            <a:r>
              <a:rPr sz="800" spc="44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into</a:t>
            </a:r>
            <a:r>
              <a:rPr sz="800" spc="459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fatal </a:t>
            </a:r>
            <a:r>
              <a:rPr sz="800" spc="85" dirty="0">
                <a:latin typeface="Times New Roman"/>
                <a:cs typeface="Times New Roman"/>
              </a:rPr>
              <a:t>consequences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for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13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patient,being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one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most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significant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82516" y="2880994"/>
            <a:ext cx="3232150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700"/>
              </a:lnSpc>
              <a:spcBef>
                <a:spcPts val="100"/>
              </a:spcBef>
            </a:pPr>
            <a:r>
              <a:rPr sz="800" spc="80" dirty="0">
                <a:latin typeface="Times New Roman"/>
                <a:cs typeface="Times New Roman"/>
              </a:rPr>
              <a:t>causes</a:t>
            </a:r>
            <a:r>
              <a:rPr sz="800" spc="3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300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fatal</a:t>
            </a:r>
            <a:r>
              <a:rPr sz="800" spc="28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28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transfusions</a:t>
            </a:r>
            <a:r>
              <a:rPr sz="800" spc="295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is</a:t>
            </a:r>
            <a:r>
              <a:rPr sz="800" spc="28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extremely</a:t>
            </a:r>
            <a:r>
              <a:rPr sz="800" spc="28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important</a:t>
            </a:r>
            <a:r>
              <a:rPr sz="800" spc="28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to </a:t>
            </a:r>
            <a:r>
              <a:rPr sz="800" spc="80" dirty="0">
                <a:latin typeface="Times New Roman"/>
                <a:cs typeface="Times New Roman"/>
              </a:rPr>
              <a:t>automate</a:t>
            </a:r>
            <a:r>
              <a:rPr sz="800" spc="175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175" dirty="0">
                <a:latin typeface="Times New Roman"/>
                <a:cs typeface="Times New Roman"/>
              </a:rPr>
              <a:t>  </a:t>
            </a:r>
            <a:r>
              <a:rPr sz="800" spc="80" dirty="0">
                <a:latin typeface="Times New Roman"/>
                <a:cs typeface="Times New Roman"/>
              </a:rPr>
              <a:t>procedure</a:t>
            </a:r>
            <a:r>
              <a:rPr sz="800" spc="190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160" dirty="0">
                <a:latin typeface="Times New Roman"/>
                <a:cs typeface="Times New Roman"/>
              </a:rPr>
              <a:t>  </a:t>
            </a:r>
            <a:r>
              <a:rPr sz="800" spc="90" dirty="0">
                <a:latin typeface="Times New Roman"/>
                <a:cs typeface="Times New Roman"/>
              </a:rPr>
              <a:t>these</a:t>
            </a:r>
            <a:r>
              <a:rPr sz="800" spc="465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Times New Roman"/>
                <a:cs typeface="Times New Roman"/>
              </a:rPr>
              <a:t>tests,</a:t>
            </a:r>
            <a:r>
              <a:rPr sz="800" spc="25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170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reading</a:t>
            </a:r>
            <a:r>
              <a:rPr sz="800" spc="180" dirty="0">
                <a:latin typeface="Times New Roman"/>
                <a:cs typeface="Times New Roman"/>
              </a:rPr>
              <a:t>  </a:t>
            </a:r>
            <a:r>
              <a:rPr sz="800" spc="70" dirty="0">
                <a:latin typeface="Times New Roman"/>
                <a:cs typeface="Times New Roman"/>
              </a:rPr>
              <a:t>and </a:t>
            </a:r>
            <a:r>
              <a:rPr sz="800" spc="65" dirty="0">
                <a:latin typeface="Times New Roman"/>
                <a:cs typeface="Times New Roman"/>
              </a:rPr>
              <a:t>interpretation</a:t>
            </a:r>
            <a:r>
              <a:rPr sz="800" spc="75" dirty="0">
                <a:latin typeface="Times New Roman"/>
                <a:cs typeface="Times New Roman"/>
              </a:rPr>
              <a:t> of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55" dirty="0">
                <a:latin typeface="Times New Roman"/>
                <a:cs typeface="Times New Roman"/>
              </a:rPr>
              <a:t> results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84295" y="3374643"/>
            <a:ext cx="3228340" cy="30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2245">
              <a:lnSpc>
                <a:spcPct val="113399"/>
              </a:lnSpc>
              <a:spcBef>
                <a:spcPts val="95"/>
              </a:spcBef>
              <a:tabLst>
                <a:tab pos="1813560" algn="l"/>
              </a:tabLst>
            </a:pPr>
            <a:r>
              <a:rPr sz="800" spc="75" dirty="0">
                <a:latin typeface="Times New Roman"/>
                <a:cs typeface="Times New Roman"/>
              </a:rPr>
              <a:t>In</a:t>
            </a:r>
            <a:r>
              <a:rPr sz="800" spc="190" dirty="0">
                <a:latin typeface="Times New Roman"/>
                <a:cs typeface="Times New Roman"/>
              </a:rPr>
              <a:t>  </a:t>
            </a:r>
            <a:r>
              <a:rPr sz="800" spc="60" dirty="0">
                <a:latin typeface="Times New Roman"/>
                <a:cs typeface="Times New Roman"/>
              </a:rPr>
              <a:t>this</a:t>
            </a:r>
            <a:r>
              <a:rPr sz="800" spc="185" dirty="0">
                <a:latin typeface="Times New Roman"/>
                <a:cs typeface="Times New Roman"/>
              </a:rPr>
              <a:t>  </a:t>
            </a:r>
            <a:r>
              <a:rPr sz="800" spc="110" dirty="0">
                <a:latin typeface="Times New Roman"/>
                <a:cs typeface="Times New Roman"/>
              </a:rPr>
              <a:t>sense,</a:t>
            </a:r>
            <a:r>
              <a:rPr sz="800" spc="32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several</a:t>
            </a:r>
            <a:r>
              <a:rPr sz="800" spc="185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systems</a:t>
            </a:r>
            <a:r>
              <a:rPr sz="800" spc="195" dirty="0">
                <a:latin typeface="Times New Roman"/>
                <a:cs typeface="Times New Roman"/>
              </a:rPr>
              <a:t>  </a:t>
            </a:r>
            <a:r>
              <a:rPr sz="800" spc="90" dirty="0">
                <a:latin typeface="Times New Roman"/>
                <a:cs typeface="Times New Roman"/>
              </a:rPr>
              <a:t>have</a:t>
            </a:r>
            <a:r>
              <a:rPr sz="800" spc="190" dirty="0">
                <a:latin typeface="Times New Roman"/>
                <a:cs typeface="Times New Roman"/>
              </a:rPr>
              <a:t>  </a:t>
            </a:r>
            <a:r>
              <a:rPr sz="800" spc="90" dirty="0">
                <a:latin typeface="Times New Roman"/>
                <a:cs typeface="Times New Roman"/>
              </a:rPr>
              <a:t>been</a:t>
            </a:r>
            <a:r>
              <a:rPr sz="800" spc="185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developed </a:t>
            </a:r>
            <a:r>
              <a:rPr sz="800" spc="80" dirty="0">
                <a:latin typeface="Times New Roman"/>
                <a:cs typeface="Times New Roman"/>
              </a:rPr>
              <a:t>TechniconAutoAnalyzer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90" dirty="0">
                <a:latin typeface="Times New Roman"/>
                <a:cs typeface="Times New Roman"/>
              </a:rPr>
              <a:t>TechniconAutoAnalyzer</a:t>
            </a:r>
            <a:r>
              <a:rPr sz="800" spc="395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II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91915" y="3665600"/>
            <a:ext cx="3220720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spc="95" dirty="0">
                <a:latin typeface="Times New Roman"/>
                <a:cs typeface="Times New Roman"/>
              </a:rPr>
              <a:t>[15-</a:t>
            </a:r>
            <a:r>
              <a:rPr sz="800" spc="90" dirty="0">
                <a:latin typeface="Times New Roman"/>
                <a:cs typeface="Times New Roman"/>
              </a:rPr>
              <a:t>16],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Groupamatic</a:t>
            </a:r>
            <a:r>
              <a:rPr sz="800" spc="355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Times New Roman"/>
                <a:cs typeface="Times New Roman"/>
              </a:rPr>
              <a:t>[13,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135" dirty="0">
                <a:latin typeface="Times New Roman"/>
                <a:cs typeface="Times New Roman"/>
              </a:rPr>
              <a:t>17],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Auto-</a:t>
            </a:r>
            <a:r>
              <a:rPr sz="800" spc="85" dirty="0">
                <a:latin typeface="Times New Roman"/>
                <a:cs typeface="Times New Roman"/>
              </a:rPr>
              <a:t>Grouper</a:t>
            </a:r>
            <a:r>
              <a:rPr sz="800" spc="36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[13]</a:t>
            </a:r>
            <a:r>
              <a:rPr sz="800" spc="31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Olympus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82644" y="3790060"/>
            <a:ext cx="3228340" cy="5803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970" algn="just">
              <a:lnSpc>
                <a:spcPct val="100000"/>
              </a:lnSpc>
              <a:spcBef>
                <a:spcPts val="225"/>
              </a:spcBef>
              <a:tabLst>
                <a:tab pos="1091565" algn="l"/>
              </a:tabLst>
            </a:pPr>
            <a:r>
              <a:rPr sz="700" spc="180" dirty="0">
                <a:latin typeface="Georgia"/>
                <a:cs typeface="Georgia"/>
              </a:rPr>
              <a:t>PK</a:t>
            </a:r>
            <a:r>
              <a:rPr sz="700" spc="55" dirty="0">
                <a:latin typeface="Georgia"/>
                <a:cs typeface="Georgia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7200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95" dirty="0">
                <a:latin typeface="Times New Roman"/>
                <a:cs typeface="Times New Roman"/>
              </a:rPr>
              <a:t>Immucor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Galileo</a:t>
            </a:r>
            <a:r>
              <a:rPr sz="800" spc="170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[22-</a:t>
            </a:r>
            <a:r>
              <a:rPr sz="800" spc="80" dirty="0">
                <a:latin typeface="Times New Roman"/>
                <a:cs typeface="Times New Roman"/>
              </a:rPr>
              <a:t>25],Ortho</a:t>
            </a:r>
            <a:endParaRPr sz="800">
              <a:latin typeface="Times New Roman"/>
              <a:cs typeface="Times New Roman"/>
            </a:endParaRPr>
          </a:p>
          <a:p>
            <a:pPr marL="12700" marR="5080" indent="2540" algn="just">
              <a:lnSpc>
                <a:spcPts val="1090"/>
              </a:lnSpc>
              <a:spcBef>
                <a:spcPts val="60"/>
              </a:spcBef>
            </a:pPr>
            <a:r>
              <a:rPr sz="700" dirty="0">
                <a:latin typeface="Georgia"/>
                <a:cs typeface="Georgia"/>
              </a:rPr>
              <a:t>®</a:t>
            </a:r>
            <a:r>
              <a:rPr sz="700" spc="195" dirty="0">
                <a:latin typeface="Georgia"/>
                <a:cs typeface="Georgia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Innova</a:t>
            </a:r>
            <a:r>
              <a:rPr sz="800" spc="15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System</a:t>
            </a:r>
            <a:r>
              <a:rPr sz="800" spc="24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[26],</a:t>
            </a:r>
            <a:r>
              <a:rPr sz="800" spc="-50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Tango</a:t>
            </a:r>
            <a:r>
              <a:rPr sz="800" spc="19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Georgia"/>
                <a:cs typeface="Georgia"/>
              </a:rPr>
              <a:t>®</a:t>
            </a:r>
            <a:r>
              <a:rPr sz="700" spc="225" dirty="0">
                <a:latin typeface="Georgia"/>
                <a:cs typeface="Georgia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Automated</a:t>
            </a:r>
            <a:r>
              <a:rPr sz="800" spc="15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Blood</a:t>
            </a:r>
            <a:r>
              <a:rPr sz="800" spc="145" dirty="0">
                <a:latin typeface="Times New Roman"/>
                <a:cs typeface="Times New Roman"/>
              </a:rPr>
              <a:t> </a:t>
            </a:r>
            <a:r>
              <a:rPr sz="800" spc="105" dirty="0">
                <a:latin typeface="Times New Roman"/>
                <a:cs typeface="Times New Roman"/>
              </a:rPr>
              <a:t>Bank</a:t>
            </a:r>
            <a:r>
              <a:rPr sz="800" spc="215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[27] </a:t>
            </a:r>
            <a:r>
              <a:rPr sz="800" spc="95" dirty="0">
                <a:latin typeface="Times New Roman"/>
                <a:cs typeface="Times New Roman"/>
              </a:rPr>
              <a:t>and</a:t>
            </a:r>
            <a:r>
              <a:rPr sz="800" spc="475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Techno</a:t>
            </a:r>
            <a:r>
              <a:rPr sz="800" spc="47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TwinStation</a:t>
            </a:r>
            <a:r>
              <a:rPr sz="800" spc="165" dirty="0">
                <a:latin typeface="Times New Roman"/>
                <a:cs typeface="Times New Roman"/>
              </a:rPr>
              <a:t>  </a:t>
            </a:r>
            <a:r>
              <a:rPr sz="800" dirty="0">
                <a:latin typeface="Times New Roman"/>
                <a:cs typeface="Times New Roman"/>
              </a:rPr>
              <a:t>[28].</a:t>
            </a:r>
            <a:r>
              <a:rPr sz="800" spc="160" dirty="0">
                <a:latin typeface="Times New Roman"/>
                <a:cs typeface="Times New Roman"/>
              </a:rPr>
              <a:t>  </a:t>
            </a:r>
            <a:r>
              <a:rPr sz="800" spc="85" dirty="0">
                <a:latin typeface="Times New Roman"/>
                <a:cs typeface="Times New Roman"/>
              </a:rPr>
              <a:t>But</a:t>
            </a:r>
            <a:r>
              <a:rPr sz="800" spc="495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until</a:t>
            </a:r>
            <a:r>
              <a:rPr sz="800" spc="484" dirty="0">
                <a:latin typeface="Times New Roman"/>
                <a:cs typeface="Times New Roman"/>
              </a:rPr>
              <a:t> </a:t>
            </a:r>
            <a:r>
              <a:rPr sz="800" spc="145" dirty="0">
                <a:latin typeface="Times New Roman"/>
                <a:cs typeface="Times New Roman"/>
              </a:rPr>
              <a:t>now,</a:t>
            </a:r>
            <a:r>
              <a:rPr sz="800" spc="22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no</a:t>
            </a:r>
            <a:r>
              <a:rPr sz="800" spc="47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system delivers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results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available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in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time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for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it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to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be </a:t>
            </a:r>
            <a:r>
              <a:rPr sz="800" spc="80" dirty="0">
                <a:latin typeface="Times New Roman"/>
                <a:cs typeface="Times New Roman"/>
              </a:rPr>
              <a:t>used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in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emergency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81882" y="4344670"/>
            <a:ext cx="3260725" cy="1351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13799"/>
              </a:lnSpc>
              <a:spcBef>
                <a:spcPts val="95"/>
              </a:spcBef>
              <a:tabLst>
                <a:tab pos="1127760" algn="l"/>
              </a:tabLst>
            </a:pPr>
            <a:r>
              <a:rPr sz="800" spc="70" dirty="0">
                <a:latin typeface="Times New Roman"/>
                <a:cs typeface="Times New Roman"/>
              </a:rPr>
              <a:t>situations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[26].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60" dirty="0">
                <a:latin typeface="Times New Roman"/>
                <a:cs typeface="Times New Roman"/>
              </a:rPr>
              <a:t>this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paper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presents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novel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system</a:t>
            </a:r>
            <a:r>
              <a:rPr sz="800" spc="14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which </a:t>
            </a:r>
            <a:r>
              <a:rPr sz="800" spc="75" dirty="0">
                <a:latin typeface="Times New Roman"/>
                <a:cs typeface="Times New Roman"/>
              </a:rPr>
              <a:t>automatically</a:t>
            </a:r>
            <a:r>
              <a:rPr sz="800" spc="185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performs</a:t>
            </a:r>
            <a:r>
              <a:rPr sz="800" spc="195" dirty="0">
                <a:latin typeface="Times New Roman"/>
                <a:cs typeface="Times New Roman"/>
              </a:rPr>
              <a:t> 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190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determination</a:t>
            </a:r>
            <a:r>
              <a:rPr sz="800" spc="190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190" dirty="0">
                <a:latin typeface="Times New Roman"/>
                <a:cs typeface="Times New Roman"/>
              </a:rPr>
              <a:t> 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175" dirty="0">
                <a:latin typeface="Times New Roman"/>
                <a:cs typeface="Times New Roman"/>
              </a:rPr>
              <a:t>  </a:t>
            </a:r>
            <a:r>
              <a:rPr sz="800" spc="100" dirty="0">
                <a:latin typeface="Times New Roman"/>
                <a:cs typeface="Times New Roman"/>
              </a:rPr>
              <a:t>type, </a:t>
            </a:r>
            <a:r>
              <a:rPr sz="800" spc="75" dirty="0">
                <a:latin typeface="Times New Roman"/>
                <a:cs typeface="Times New Roman"/>
              </a:rPr>
              <a:t>eliminating</a:t>
            </a:r>
            <a:r>
              <a:rPr sz="800" spc="145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human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error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in</a:t>
            </a:r>
            <a:r>
              <a:rPr sz="800" spc="15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short</a:t>
            </a:r>
            <a:r>
              <a:rPr sz="800" spc="12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interval</a:t>
            </a:r>
            <a:r>
              <a:rPr sz="800" spc="14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15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time</a:t>
            </a:r>
            <a:r>
              <a:rPr sz="800" spc="15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for</a:t>
            </a:r>
            <a:r>
              <a:rPr sz="800" spc="1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it</a:t>
            </a:r>
            <a:r>
              <a:rPr sz="800" spc="13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to</a:t>
            </a:r>
            <a:r>
              <a:rPr sz="800" spc="13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be </a:t>
            </a:r>
            <a:r>
              <a:rPr sz="800" spc="85" dirty="0">
                <a:latin typeface="Times New Roman"/>
                <a:cs typeface="Times New Roman"/>
              </a:rPr>
              <a:t>used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in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emergency</a:t>
            </a:r>
            <a:r>
              <a:rPr sz="800" spc="50" dirty="0">
                <a:latin typeface="Times New Roman"/>
                <a:cs typeface="Times New Roman"/>
              </a:rPr>
              <a:t> situations.</a:t>
            </a:r>
            <a:endParaRPr sz="800">
              <a:latin typeface="Times New Roman"/>
              <a:cs typeface="Times New Roman"/>
            </a:endParaRPr>
          </a:p>
          <a:p>
            <a:pPr marL="12700" marR="34925" indent="184785" algn="just">
              <a:lnSpc>
                <a:spcPct val="114100"/>
              </a:lnSpc>
              <a:spcBef>
                <a:spcPts val="595"/>
              </a:spcBef>
            </a:pPr>
            <a:r>
              <a:rPr sz="800" spc="75" dirty="0">
                <a:latin typeface="Times New Roman"/>
                <a:cs typeface="Times New Roman"/>
              </a:rPr>
              <a:t>This</a:t>
            </a:r>
            <a:r>
              <a:rPr sz="800" spc="24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system</a:t>
            </a:r>
            <a:r>
              <a:rPr sz="800" spc="240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is</a:t>
            </a:r>
            <a:r>
              <a:rPr sz="800" spc="26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based</a:t>
            </a:r>
            <a:r>
              <a:rPr sz="800" spc="25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on</a:t>
            </a:r>
            <a:r>
              <a:rPr sz="800" spc="24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slide</a:t>
            </a:r>
            <a:r>
              <a:rPr sz="800" spc="24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test</a:t>
            </a:r>
            <a:r>
              <a:rPr sz="800" spc="25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for</a:t>
            </a:r>
            <a:r>
              <a:rPr sz="800" spc="24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determining</a:t>
            </a:r>
            <a:r>
              <a:rPr sz="800" spc="26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blood </a:t>
            </a:r>
            <a:r>
              <a:rPr sz="800" spc="75" dirty="0">
                <a:latin typeface="Times New Roman"/>
                <a:cs typeface="Times New Roman"/>
              </a:rPr>
              <a:t>types</a:t>
            </a:r>
            <a:r>
              <a:rPr sz="800" spc="42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and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409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software</a:t>
            </a:r>
            <a:r>
              <a:rPr sz="800" spc="41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developed</a:t>
            </a:r>
            <a:r>
              <a:rPr sz="800" spc="41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using</a:t>
            </a:r>
            <a:r>
              <a:rPr sz="800" spc="409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image</a:t>
            </a:r>
            <a:r>
              <a:rPr sz="800" spc="42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processing </a:t>
            </a:r>
            <a:r>
              <a:rPr sz="800" spc="65" dirty="0">
                <a:latin typeface="Times New Roman"/>
                <a:cs typeface="Times New Roman"/>
              </a:rPr>
              <a:t>techniques.</a:t>
            </a:r>
            <a:r>
              <a:rPr sz="800" spc="155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The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slide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test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consist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mixture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one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drop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of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and</a:t>
            </a:r>
            <a:r>
              <a:rPr sz="800" spc="24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one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drop</a:t>
            </a:r>
            <a:r>
              <a:rPr sz="800" spc="24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23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each</a:t>
            </a:r>
            <a:r>
              <a:rPr sz="800" spc="229" dirty="0">
                <a:latin typeface="Times New Roman"/>
                <a:cs typeface="Times New Roman"/>
              </a:rPr>
              <a:t> </a:t>
            </a:r>
            <a:r>
              <a:rPr sz="800" spc="105" dirty="0">
                <a:latin typeface="Times New Roman"/>
                <a:cs typeface="Times New Roman"/>
              </a:rPr>
              <a:t>reagent,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sz="800" spc="100" dirty="0">
                <a:latin typeface="Times New Roman"/>
                <a:cs typeface="Times New Roman"/>
              </a:rPr>
              <a:t>anti-</a:t>
            </a:r>
            <a:r>
              <a:rPr sz="800" spc="135" dirty="0">
                <a:latin typeface="Times New Roman"/>
                <a:cs typeface="Times New Roman"/>
              </a:rPr>
              <a:t>A,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anti-</a:t>
            </a:r>
            <a:r>
              <a:rPr sz="800" spc="125" dirty="0">
                <a:latin typeface="Times New Roman"/>
                <a:cs typeface="Times New Roman"/>
              </a:rPr>
              <a:t>B,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anti-</a:t>
            </a:r>
            <a:r>
              <a:rPr sz="800" spc="95" dirty="0">
                <a:latin typeface="Times New Roman"/>
                <a:cs typeface="Times New Roman"/>
              </a:rPr>
              <a:t>AB and</a:t>
            </a:r>
            <a:r>
              <a:rPr sz="800" spc="455" dirty="0">
                <a:latin typeface="Times New Roman"/>
                <a:cs typeface="Times New Roman"/>
              </a:rPr>
              <a:t> </a:t>
            </a:r>
            <a:r>
              <a:rPr sz="800" spc="100" dirty="0">
                <a:latin typeface="Times New Roman"/>
                <a:cs typeface="Times New Roman"/>
              </a:rPr>
              <a:t>anti-</a:t>
            </a:r>
            <a:r>
              <a:rPr sz="800" spc="135" dirty="0">
                <a:latin typeface="Times New Roman"/>
                <a:cs typeface="Times New Roman"/>
              </a:rPr>
              <a:t>D,</a:t>
            </a:r>
            <a:r>
              <a:rPr sz="800" spc="21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being</a:t>
            </a:r>
            <a:r>
              <a:rPr sz="800" spc="47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459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result</a:t>
            </a:r>
            <a:r>
              <a:rPr sz="800" spc="47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interpreted</a:t>
            </a:r>
            <a:r>
              <a:rPr sz="800" spc="45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according</a:t>
            </a:r>
            <a:r>
              <a:rPr sz="800" spc="46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to</a:t>
            </a:r>
            <a:r>
              <a:rPr sz="800" spc="480" dirty="0">
                <a:latin typeface="Times New Roman"/>
                <a:cs typeface="Times New Roman"/>
              </a:rPr>
              <a:t> </a:t>
            </a:r>
            <a:r>
              <a:rPr sz="800" spc="40" dirty="0">
                <a:latin typeface="Times New Roman"/>
                <a:cs typeface="Times New Roman"/>
              </a:rPr>
              <a:t>the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82516" y="5670803"/>
            <a:ext cx="3228340" cy="442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98805" algn="just">
              <a:lnSpc>
                <a:spcPct val="114300"/>
              </a:lnSpc>
              <a:spcBef>
                <a:spcPts val="90"/>
              </a:spcBef>
              <a:tabLst>
                <a:tab pos="1861185" algn="l"/>
              </a:tabLst>
            </a:pPr>
            <a:r>
              <a:rPr sz="800" spc="70" dirty="0">
                <a:latin typeface="Times New Roman"/>
                <a:cs typeface="Times New Roman"/>
              </a:rPr>
              <a:t>or</a:t>
            </a:r>
            <a:r>
              <a:rPr sz="800" spc="17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not</a:t>
            </a:r>
            <a:r>
              <a:rPr sz="800" spc="175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of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95" dirty="0">
                <a:latin typeface="Times New Roman"/>
                <a:cs typeface="Times New Roman"/>
              </a:rPr>
              <a:t>The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agglutination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reaction </a:t>
            </a:r>
            <a:r>
              <a:rPr sz="800" spc="90" dirty="0">
                <a:latin typeface="Times New Roman"/>
                <a:cs typeface="Times New Roman"/>
              </a:rPr>
              <a:t>means</a:t>
            </a:r>
            <a:r>
              <a:rPr sz="800" spc="31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that</a:t>
            </a:r>
            <a:r>
              <a:rPr sz="800" spc="31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occurred</a:t>
            </a:r>
            <a:r>
              <a:rPr sz="800" spc="28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reaction</a:t>
            </a:r>
            <a:r>
              <a:rPr sz="800" spc="29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between</a:t>
            </a:r>
            <a:r>
              <a:rPr sz="800" spc="32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28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antibody</a:t>
            </a:r>
            <a:r>
              <a:rPr sz="800" spc="30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and</a:t>
            </a:r>
            <a:r>
              <a:rPr sz="800" spc="29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the </a:t>
            </a:r>
            <a:r>
              <a:rPr sz="800" spc="85" dirty="0">
                <a:latin typeface="Times New Roman"/>
                <a:cs typeface="Times New Roman"/>
              </a:rPr>
              <a:t>antigen,indicating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presence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80" dirty="0">
                <a:latin typeface="Times New Roman"/>
                <a:cs typeface="Times New Roman"/>
              </a:rPr>
              <a:t> antigen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appropriate.</a:t>
            </a:r>
            <a:r>
              <a:rPr sz="800" spc="155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The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81882" y="6087998"/>
            <a:ext cx="3261995" cy="58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13799"/>
              </a:lnSpc>
              <a:spcBef>
                <a:spcPts val="95"/>
              </a:spcBef>
              <a:tabLst>
                <a:tab pos="2827655" algn="l"/>
              </a:tabLst>
            </a:pPr>
            <a:r>
              <a:rPr sz="800" spc="80" dirty="0">
                <a:latin typeface="Times New Roman"/>
                <a:cs typeface="Times New Roman"/>
              </a:rPr>
              <a:t>combination</a:t>
            </a:r>
            <a:r>
              <a:rPr sz="800" spc="180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190" dirty="0">
                <a:latin typeface="Times New Roman"/>
                <a:cs typeface="Times New Roman"/>
              </a:rPr>
              <a:t> 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215" dirty="0">
                <a:latin typeface="Times New Roman"/>
                <a:cs typeface="Times New Roman"/>
              </a:rPr>
              <a:t>  </a:t>
            </a:r>
            <a:r>
              <a:rPr sz="800" spc="70" dirty="0">
                <a:latin typeface="Times New Roman"/>
                <a:cs typeface="Times New Roman"/>
              </a:rPr>
              <a:t>occurrence</a:t>
            </a:r>
            <a:r>
              <a:rPr sz="800" spc="210" dirty="0">
                <a:latin typeface="Times New Roman"/>
                <a:cs typeface="Times New Roman"/>
              </a:rPr>
              <a:t>  </a:t>
            </a:r>
            <a:r>
              <a:rPr sz="800" spc="50" dirty="0">
                <a:latin typeface="Times New Roman"/>
                <a:cs typeface="Times New Roman"/>
              </a:rPr>
              <a:t>of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75" dirty="0">
                <a:latin typeface="Times New Roman"/>
                <a:cs typeface="Times New Roman"/>
              </a:rPr>
              <a:t>or</a:t>
            </a:r>
            <a:r>
              <a:rPr sz="800" spc="180" dirty="0">
                <a:latin typeface="Times New Roman"/>
                <a:cs typeface="Times New Roman"/>
              </a:rPr>
              <a:t>  </a:t>
            </a:r>
            <a:r>
              <a:rPr sz="800" spc="60" dirty="0">
                <a:latin typeface="Times New Roman"/>
                <a:cs typeface="Times New Roman"/>
              </a:rPr>
              <a:t>non </a:t>
            </a:r>
            <a:r>
              <a:rPr sz="800" spc="90" dirty="0">
                <a:latin typeface="Times New Roman"/>
                <a:cs typeface="Times New Roman"/>
              </a:rPr>
              <a:t>occurrence,determines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type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patient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[29].</a:t>
            </a:r>
            <a:r>
              <a:rPr sz="800" spc="155" dirty="0">
                <a:latin typeface="Times New Roman"/>
                <a:cs typeface="Times New Roman"/>
              </a:rPr>
              <a:t> </a:t>
            </a:r>
            <a:r>
              <a:rPr sz="800" spc="114" dirty="0">
                <a:latin typeface="Times New Roman"/>
                <a:cs typeface="Times New Roman"/>
              </a:rPr>
              <a:t>Thus,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software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developed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based</a:t>
            </a:r>
            <a:r>
              <a:rPr sz="800" spc="18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in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image</a:t>
            </a:r>
            <a:r>
              <a:rPr sz="800" spc="22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processing</a:t>
            </a:r>
            <a:r>
              <a:rPr sz="800" spc="19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techniques </a:t>
            </a:r>
            <a:r>
              <a:rPr sz="800" spc="110" dirty="0">
                <a:latin typeface="Times New Roman"/>
                <a:cs typeface="Times New Roman"/>
              </a:rPr>
              <a:t>allows,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through</a:t>
            </a:r>
            <a:r>
              <a:rPr sz="800" spc="204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an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image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captured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after</a:t>
            </a:r>
            <a:r>
              <a:rPr sz="800" spc="204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procedure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204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the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82644" y="6643750"/>
            <a:ext cx="322770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95"/>
              </a:spcBef>
              <a:tabLst>
                <a:tab pos="2026920" algn="l"/>
                <a:tab pos="3032760" algn="l"/>
              </a:tabLst>
            </a:pPr>
            <a:r>
              <a:rPr sz="800" spc="65" dirty="0">
                <a:latin typeface="Times New Roman"/>
                <a:cs typeface="Times New Roman"/>
              </a:rPr>
              <a:t>slide</a:t>
            </a:r>
            <a:r>
              <a:rPr sz="800" spc="275" dirty="0">
                <a:latin typeface="Times New Roman"/>
                <a:cs typeface="Times New Roman"/>
              </a:rPr>
              <a:t>  </a:t>
            </a:r>
            <a:r>
              <a:rPr sz="800" spc="60" dirty="0">
                <a:latin typeface="Times New Roman"/>
                <a:cs typeface="Times New Roman"/>
              </a:rPr>
              <a:t>test</a:t>
            </a:r>
            <a:r>
              <a:rPr sz="800" spc="275" dirty="0">
                <a:latin typeface="Times New Roman"/>
                <a:cs typeface="Times New Roman"/>
              </a:rPr>
              <a:t>  </a:t>
            </a:r>
            <a:r>
              <a:rPr sz="800" spc="75" dirty="0">
                <a:latin typeface="Times New Roman"/>
                <a:cs typeface="Times New Roman"/>
              </a:rPr>
              <a:t>detect</a:t>
            </a:r>
            <a:r>
              <a:rPr sz="800" spc="270" dirty="0">
                <a:latin typeface="Times New Roman"/>
                <a:cs typeface="Times New Roman"/>
              </a:rPr>
              <a:t>  </a:t>
            </a:r>
            <a:r>
              <a:rPr sz="800" spc="50" dirty="0">
                <a:latin typeface="Times New Roman"/>
                <a:cs typeface="Times New Roman"/>
              </a:rPr>
              <a:t>the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45" dirty="0">
                <a:latin typeface="Times New Roman"/>
                <a:cs typeface="Times New Roman"/>
              </a:rPr>
              <a:t>of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65" dirty="0">
                <a:latin typeface="Times New Roman"/>
                <a:cs typeface="Times New Roman"/>
              </a:rPr>
              <a:t>and </a:t>
            </a:r>
            <a:r>
              <a:rPr sz="800" spc="80" dirty="0">
                <a:latin typeface="Times New Roman"/>
                <a:cs typeface="Times New Roman"/>
              </a:rPr>
              <a:t>consequently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type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the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patient.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67047" y="7309992"/>
            <a:ext cx="219710" cy="149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spc="65" dirty="0">
                <a:latin typeface="Times New Roman"/>
                <a:cs typeface="Times New Roman"/>
              </a:rPr>
              <a:t>The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39488" y="7071364"/>
            <a:ext cx="2573020" cy="3886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sz="800" spc="-25" dirty="0">
                <a:latin typeface="Times New Roman"/>
                <a:cs typeface="Times New Roman"/>
              </a:rPr>
              <a:t>II.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700" spc="55" dirty="0">
                <a:latin typeface="Georgia"/>
                <a:cs typeface="Georgia"/>
              </a:rPr>
              <a:t>IMAGE</a:t>
            </a:r>
            <a:r>
              <a:rPr sz="700" spc="65" dirty="0">
                <a:latin typeface="Georgia"/>
                <a:cs typeface="Georgia"/>
              </a:rPr>
              <a:t> </a:t>
            </a:r>
            <a:r>
              <a:rPr sz="700" spc="50" dirty="0">
                <a:latin typeface="Georgia"/>
                <a:cs typeface="Georgia"/>
              </a:rPr>
              <a:t>PROCESSING</a:t>
            </a:r>
            <a:r>
              <a:rPr sz="700" spc="55" dirty="0">
                <a:latin typeface="Georgia"/>
                <a:cs typeface="Georgia"/>
              </a:rPr>
              <a:t> </a:t>
            </a:r>
            <a:r>
              <a:rPr sz="700" spc="-10" dirty="0">
                <a:latin typeface="Georgia"/>
                <a:cs typeface="Georgia"/>
              </a:rPr>
              <a:t>TECHNIQUES</a:t>
            </a:r>
            <a:endParaRPr sz="700">
              <a:latin typeface="Georgia"/>
              <a:cs typeface="Georgia"/>
            </a:endParaRPr>
          </a:p>
          <a:p>
            <a:pPr marL="128270">
              <a:lnSpc>
                <a:spcPct val="100000"/>
              </a:lnSpc>
              <a:spcBef>
                <a:spcPts val="555"/>
              </a:spcBef>
            </a:pP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65" dirty="0">
                <a:latin typeface="Times New Roman"/>
                <a:cs typeface="Times New Roman"/>
              </a:rPr>
              <a:t> slide</a:t>
            </a:r>
            <a:r>
              <a:rPr sz="800" spc="60" dirty="0">
                <a:latin typeface="Times New Roman"/>
                <a:cs typeface="Times New Roman"/>
              </a:rPr>
              <a:t> test</a:t>
            </a:r>
            <a:r>
              <a:rPr sz="800" spc="55" dirty="0">
                <a:latin typeface="Times New Roman"/>
                <a:cs typeface="Times New Roman"/>
              </a:rPr>
              <a:t> is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captured </a:t>
            </a:r>
            <a:r>
              <a:rPr sz="800" spc="90" dirty="0">
                <a:latin typeface="Times New Roman"/>
                <a:cs typeface="Times New Roman"/>
              </a:rPr>
              <a:t>by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spc="125" dirty="0">
                <a:latin typeface="Times New Roman"/>
                <a:cs typeface="Times New Roman"/>
              </a:rPr>
              <a:t>CCD</a:t>
            </a:r>
            <a:r>
              <a:rPr sz="800" spc="55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camera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(Sony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82516" y="7434071"/>
            <a:ext cx="3230245" cy="999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100"/>
              </a:lnSpc>
              <a:spcBef>
                <a:spcPts val="90"/>
              </a:spcBef>
            </a:pPr>
            <a:r>
              <a:rPr sz="800" spc="80" dirty="0">
                <a:latin typeface="Times New Roman"/>
                <a:cs typeface="Times New Roman"/>
              </a:rPr>
              <a:t>Cyber-</a:t>
            </a:r>
            <a:r>
              <a:rPr sz="800" spc="75" dirty="0">
                <a:latin typeface="Times New Roman"/>
                <a:cs typeface="Times New Roman"/>
              </a:rPr>
              <a:t>shot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DSC-</a:t>
            </a:r>
            <a:r>
              <a:rPr sz="800" spc="80" dirty="0">
                <a:latin typeface="Times New Roman"/>
                <a:cs typeface="Times New Roman"/>
              </a:rPr>
              <a:t>S750)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consisting</a:t>
            </a:r>
            <a:r>
              <a:rPr sz="800" spc="18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195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</a:t>
            </a:r>
            <a:r>
              <a:rPr sz="800" spc="16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color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image</a:t>
            </a:r>
            <a:r>
              <a:rPr sz="800" spc="17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composed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33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four</a:t>
            </a:r>
            <a:r>
              <a:rPr sz="800" spc="34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samples</a:t>
            </a:r>
            <a:r>
              <a:rPr sz="800" spc="34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34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blood</a:t>
            </a:r>
            <a:r>
              <a:rPr sz="800" spc="34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and</a:t>
            </a:r>
            <a:r>
              <a:rPr sz="800" spc="34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reagent.</a:t>
            </a:r>
            <a:r>
              <a:rPr sz="800" spc="4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This</a:t>
            </a:r>
            <a:r>
              <a:rPr sz="800" spc="340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image</a:t>
            </a:r>
            <a:r>
              <a:rPr sz="800" spc="34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will</a:t>
            </a:r>
            <a:r>
              <a:rPr sz="800" spc="345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be </a:t>
            </a:r>
            <a:r>
              <a:rPr sz="800" spc="70" dirty="0">
                <a:latin typeface="Times New Roman"/>
                <a:cs typeface="Times New Roman"/>
              </a:rPr>
              <a:t>processed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by</a:t>
            </a:r>
            <a:r>
              <a:rPr sz="800" spc="15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image</a:t>
            </a:r>
            <a:r>
              <a:rPr sz="800" spc="220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processing</a:t>
            </a:r>
            <a:r>
              <a:rPr sz="800" spc="21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techniques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developed</a:t>
            </a:r>
            <a:r>
              <a:rPr sz="800" spc="20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with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the </a:t>
            </a:r>
            <a:r>
              <a:rPr sz="800" spc="120" dirty="0">
                <a:latin typeface="Times New Roman"/>
                <a:cs typeface="Times New Roman"/>
              </a:rPr>
              <a:t>IMAQ</a:t>
            </a:r>
            <a:r>
              <a:rPr sz="800" spc="3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Vision</a:t>
            </a:r>
            <a:r>
              <a:rPr sz="800" spc="29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software</a:t>
            </a:r>
            <a:r>
              <a:rPr sz="800" spc="30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from</a:t>
            </a:r>
            <a:r>
              <a:rPr sz="800" spc="30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National</a:t>
            </a:r>
            <a:r>
              <a:rPr sz="800" spc="31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Instruments</a:t>
            </a:r>
            <a:r>
              <a:rPr sz="800" spc="37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[30].</a:t>
            </a:r>
            <a:r>
              <a:rPr sz="800" spc="35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The </a:t>
            </a:r>
            <a:r>
              <a:rPr sz="800" spc="85" dirty="0">
                <a:latin typeface="Times New Roman"/>
                <a:cs typeface="Times New Roman"/>
              </a:rPr>
              <a:t>image</a:t>
            </a:r>
            <a:r>
              <a:rPr sz="800" spc="27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processing</a:t>
            </a:r>
            <a:r>
              <a:rPr sz="800" spc="26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techniques</a:t>
            </a:r>
            <a:r>
              <a:rPr sz="800" spc="28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developed</a:t>
            </a:r>
            <a:r>
              <a:rPr sz="800" spc="27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are</a:t>
            </a:r>
            <a:r>
              <a:rPr sz="800" spc="254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presented</a:t>
            </a:r>
            <a:r>
              <a:rPr sz="800" spc="25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in</a:t>
            </a:r>
            <a:r>
              <a:rPr sz="800" spc="245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this </a:t>
            </a:r>
            <a:r>
              <a:rPr sz="800" spc="60" dirty="0">
                <a:latin typeface="Times New Roman"/>
                <a:cs typeface="Times New Roman"/>
              </a:rPr>
              <a:t>section.</a:t>
            </a:r>
            <a:r>
              <a:rPr sz="800" spc="385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The</a:t>
            </a:r>
            <a:r>
              <a:rPr sz="800" spc="335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descriptions</a:t>
            </a:r>
            <a:r>
              <a:rPr sz="800" spc="34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of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all</a:t>
            </a:r>
            <a:r>
              <a:rPr sz="800" spc="33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34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functions</a:t>
            </a:r>
            <a:r>
              <a:rPr sz="800" spc="33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presented</a:t>
            </a:r>
            <a:r>
              <a:rPr sz="800" spc="325" dirty="0">
                <a:latin typeface="Times New Roman"/>
                <a:cs typeface="Times New Roman"/>
              </a:rPr>
              <a:t> </a:t>
            </a:r>
            <a:r>
              <a:rPr sz="800" spc="45" dirty="0">
                <a:latin typeface="Times New Roman"/>
                <a:cs typeface="Times New Roman"/>
              </a:rPr>
              <a:t>are </a:t>
            </a:r>
            <a:r>
              <a:rPr sz="800" spc="75" dirty="0">
                <a:latin typeface="Times New Roman"/>
                <a:cs typeface="Times New Roman"/>
              </a:rPr>
              <a:t>presented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in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the</a:t>
            </a:r>
            <a:r>
              <a:rPr sz="800" spc="50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references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mentioned</a:t>
            </a:r>
            <a:r>
              <a:rPr sz="800" spc="165" dirty="0">
                <a:latin typeface="Times New Roman"/>
                <a:cs typeface="Times New Roman"/>
              </a:rPr>
              <a:t> </a:t>
            </a:r>
            <a:r>
              <a:rPr sz="800" spc="55" dirty="0">
                <a:latin typeface="Times New Roman"/>
                <a:cs typeface="Times New Roman"/>
              </a:rPr>
              <a:t>[30-</a:t>
            </a:r>
            <a:r>
              <a:rPr sz="800" spc="35" dirty="0">
                <a:latin typeface="Times New Roman"/>
                <a:cs typeface="Times New Roman"/>
              </a:rPr>
              <a:t>32].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39" y="0"/>
            <a:ext cx="6704330" cy="10694035"/>
            <a:chOff x="853439" y="0"/>
            <a:chExt cx="6704330" cy="10694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163" y="0"/>
              <a:ext cx="6582352" cy="106939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743" y="889888"/>
              <a:ext cx="2121407" cy="11826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3504" y="1170303"/>
              <a:ext cx="2170176" cy="9022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511" y="2852799"/>
              <a:ext cx="2036064" cy="11338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1438" y="3950080"/>
              <a:ext cx="2596895" cy="365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1438" y="4352543"/>
              <a:ext cx="2596768" cy="1217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592" y="4632832"/>
              <a:ext cx="2279904" cy="8778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1438" y="5218175"/>
              <a:ext cx="2596895" cy="24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439" y="6169151"/>
              <a:ext cx="2353055" cy="9387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38014" y="6217792"/>
              <a:ext cx="2109216" cy="11704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5486" y="7814943"/>
              <a:ext cx="2182367" cy="90220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50366" y="669163"/>
            <a:ext cx="24491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60" dirty="0">
                <a:latin typeface="Georgia"/>
                <a:cs typeface="Georgia"/>
              </a:rPr>
              <a:t>I.</a:t>
            </a:r>
            <a:r>
              <a:rPr sz="700" spc="175" dirty="0">
                <a:latin typeface="Georgia"/>
                <a:cs typeface="Georgia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Image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Buffer: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Add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Copy(l)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[30-32],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700" spc="30" dirty="0">
                <a:latin typeface="Georgia"/>
                <a:cs typeface="Georgia"/>
              </a:rPr>
              <a:t>I.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4167" y="921130"/>
            <a:ext cx="132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Times New Roman"/>
                <a:cs typeface="Times New Roman"/>
              </a:rPr>
              <a:t>d)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600" y="2118232"/>
            <a:ext cx="3164205" cy="25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7040" marR="5080" indent="-434340">
              <a:lnSpc>
                <a:spcPct val="109600"/>
              </a:lnSpc>
              <a:spcBef>
                <a:spcPts val="95"/>
              </a:spcBef>
            </a:pPr>
            <a:r>
              <a:rPr sz="700" spc="10" dirty="0">
                <a:latin typeface="Cambria"/>
                <a:cs typeface="Cambria"/>
              </a:rPr>
              <a:t>Figure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0" dirty="0">
                <a:latin typeface="Georgia"/>
                <a:cs typeface="Georgia"/>
              </a:rPr>
              <a:t>1.</a:t>
            </a:r>
            <a:r>
              <a:rPr sz="700" spc="185" dirty="0">
                <a:latin typeface="Georgia"/>
                <a:cs typeface="Georgia"/>
              </a:rPr>
              <a:t> </a:t>
            </a:r>
            <a:r>
              <a:rPr sz="700" spc="10" dirty="0">
                <a:latin typeface="Cambria"/>
                <a:cs typeface="Cambria"/>
              </a:rPr>
              <a:t>Original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Image</a:t>
            </a:r>
            <a:r>
              <a:rPr sz="700" spc="6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captured</a:t>
            </a:r>
            <a:r>
              <a:rPr sz="700" spc="5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by</a:t>
            </a:r>
            <a:r>
              <a:rPr sz="700" spc="10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the</a:t>
            </a:r>
            <a:r>
              <a:rPr sz="700" spc="85" dirty="0">
                <a:latin typeface="Cambria"/>
                <a:cs typeface="Cambria"/>
              </a:rPr>
              <a:t> </a:t>
            </a:r>
            <a:r>
              <a:rPr sz="700" spc="120" dirty="0">
                <a:latin typeface="Cambria"/>
                <a:cs typeface="Cambria"/>
              </a:rPr>
              <a:t>CCD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camera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(a)</a:t>
            </a:r>
            <a:r>
              <a:rPr sz="700" spc="8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Reagent</a:t>
            </a:r>
            <a:r>
              <a:rPr sz="700" spc="6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anti-A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spc="-25" dirty="0">
                <a:latin typeface="Cambria"/>
                <a:cs typeface="Cambria"/>
              </a:rPr>
              <a:t>(b)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Reagent</a:t>
            </a:r>
            <a:r>
              <a:rPr sz="700" spc="21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anti-B</a:t>
            </a:r>
            <a:r>
              <a:rPr sz="700" spc="16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(c)</a:t>
            </a:r>
            <a:r>
              <a:rPr sz="700" spc="204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Reagent</a:t>
            </a:r>
            <a:r>
              <a:rPr sz="700" spc="19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anti-</a:t>
            </a:r>
            <a:r>
              <a:rPr sz="700" spc="50" dirty="0">
                <a:latin typeface="Cambria"/>
                <a:cs typeface="Cambria"/>
              </a:rPr>
              <a:t>AB</a:t>
            </a:r>
            <a:r>
              <a:rPr sz="700" spc="17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(d)</a:t>
            </a:r>
            <a:r>
              <a:rPr sz="700" spc="204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Reagent</a:t>
            </a:r>
            <a:r>
              <a:rPr sz="700" spc="19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anti-</a:t>
            </a:r>
            <a:r>
              <a:rPr sz="700" spc="-25" dirty="0">
                <a:latin typeface="Cambria"/>
                <a:cs typeface="Cambria"/>
              </a:rPr>
              <a:t>D.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158" y="2502153"/>
            <a:ext cx="304292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5745" marR="5080" indent="-233679">
              <a:lnSpc>
                <a:spcPct val="101699"/>
              </a:lnSpc>
              <a:spcBef>
                <a:spcPts val="80"/>
              </a:spcBef>
              <a:tabLst>
                <a:tab pos="240665" algn="l"/>
              </a:tabLst>
            </a:pPr>
            <a:r>
              <a:rPr sz="900" spc="-25" dirty="0">
                <a:latin typeface="Times New Roman"/>
                <a:cs typeface="Times New Roman"/>
              </a:rPr>
              <a:t>2.</a:t>
            </a:r>
            <a:r>
              <a:rPr sz="900" dirty="0">
                <a:latin typeface="Times New Roman"/>
                <a:cs typeface="Times New Roman"/>
              </a:rPr>
              <a:t>	Color</a:t>
            </a:r>
            <a:r>
              <a:rPr sz="900" spc="1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Plane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Extraction: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spc="55" dirty="0">
                <a:latin typeface="Times New Roman"/>
                <a:cs typeface="Times New Roman"/>
              </a:rPr>
              <a:t>RGB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Green</a:t>
            </a:r>
            <a:r>
              <a:rPr sz="900" spc="4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Plane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[30-</a:t>
            </a:r>
            <a:r>
              <a:rPr sz="900" spc="-20" dirty="0">
                <a:latin typeface="Times New Roman"/>
                <a:cs typeface="Times New Roman"/>
              </a:rPr>
              <a:t>32],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2.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031" y="5938138"/>
            <a:ext cx="2470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900" spc="-25" dirty="0">
                <a:latin typeface="Times New Roman"/>
                <a:cs typeface="Times New Roman"/>
              </a:rPr>
              <a:t>4.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10" dirty="0">
                <a:latin typeface="Times New Roman"/>
                <a:cs typeface="Times New Roman"/>
              </a:rPr>
              <a:t>Local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Threshold: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Niblack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[30-32],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Figure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4.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966" y="7205980"/>
            <a:ext cx="313944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89330" marR="5080" indent="-977265">
              <a:lnSpc>
                <a:spcPct val="110000"/>
              </a:lnSpc>
              <a:spcBef>
                <a:spcPts val="90"/>
              </a:spcBef>
            </a:pPr>
            <a:r>
              <a:rPr sz="700" spc="20" dirty="0">
                <a:latin typeface="Cambria"/>
                <a:cs typeface="Cambria"/>
              </a:rPr>
              <a:t>Figure</a:t>
            </a:r>
            <a:r>
              <a:rPr sz="700" spc="55" dirty="0">
                <a:latin typeface="Cambria"/>
                <a:cs typeface="Cambria"/>
              </a:rPr>
              <a:t> </a:t>
            </a:r>
            <a:r>
              <a:rPr sz="700" spc="20" dirty="0">
                <a:latin typeface="Georgia"/>
                <a:cs typeface="Georgia"/>
              </a:rPr>
              <a:t>4.</a:t>
            </a:r>
            <a:r>
              <a:rPr sz="700" spc="120" dirty="0">
                <a:latin typeface="Georgia"/>
                <a:cs typeface="Georgia"/>
              </a:rPr>
              <a:t> </a:t>
            </a:r>
            <a:r>
              <a:rPr sz="700" spc="20" dirty="0">
                <a:latin typeface="Cambria"/>
                <a:cs typeface="Cambria"/>
              </a:rPr>
              <a:t>Image</a:t>
            </a:r>
            <a:r>
              <a:rPr sz="700" spc="50" dirty="0">
                <a:latin typeface="Cambria"/>
                <a:cs typeface="Cambria"/>
              </a:rPr>
              <a:t> </a:t>
            </a:r>
            <a:r>
              <a:rPr sz="700" spc="20" dirty="0">
                <a:latin typeface="Cambria"/>
                <a:cs typeface="Cambria"/>
              </a:rPr>
              <a:t>obtained</a:t>
            </a:r>
            <a:r>
              <a:rPr sz="700" spc="55" dirty="0">
                <a:latin typeface="Cambria"/>
                <a:cs typeface="Cambria"/>
              </a:rPr>
              <a:t> </a:t>
            </a:r>
            <a:r>
              <a:rPr sz="700" spc="20" dirty="0">
                <a:latin typeface="Cambria"/>
                <a:cs typeface="Cambria"/>
              </a:rPr>
              <a:t>by</a:t>
            </a:r>
            <a:r>
              <a:rPr sz="700" spc="65" dirty="0">
                <a:latin typeface="Cambria"/>
                <a:cs typeface="Cambria"/>
              </a:rPr>
              <a:t> </a:t>
            </a:r>
            <a:r>
              <a:rPr sz="700" spc="20" dirty="0">
                <a:latin typeface="Cambria"/>
                <a:cs typeface="Cambria"/>
              </a:rPr>
              <a:t>applying</a:t>
            </a:r>
            <a:r>
              <a:rPr sz="700" spc="45" dirty="0">
                <a:latin typeface="Cambria"/>
                <a:cs typeface="Cambria"/>
              </a:rPr>
              <a:t> </a:t>
            </a:r>
            <a:r>
              <a:rPr sz="700" spc="20" dirty="0">
                <a:latin typeface="Cambria"/>
                <a:cs typeface="Cambria"/>
              </a:rPr>
              <a:t>the</a:t>
            </a:r>
            <a:r>
              <a:rPr sz="700" spc="50" dirty="0">
                <a:latin typeface="Cambria"/>
                <a:cs typeface="Cambria"/>
              </a:rPr>
              <a:t> </a:t>
            </a:r>
            <a:r>
              <a:rPr sz="700" spc="20" dirty="0">
                <a:latin typeface="Cambria"/>
                <a:cs typeface="Cambria"/>
              </a:rPr>
              <a:t>Local</a:t>
            </a:r>
            <a:r>
              <a:rPr sz="700" spc="7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Threshold:</a:t>
            </a:r>
            <a:r>
              <a:rPr sz="700" spc="85" dirty="0">
                <a:latin typeface="Cambria"/>
                <a:cs typeface="Cambria"/>
              </a:rPr>
              <a:t> </a:t>
            </a:r>
            <a:r>
              <a:rPr sz="700" spc="20" dirty="0">
                <a:latin typeface="Cambria"/>
                <a:cs typeface="Cambria"/>
              </a:rPr>
              <a:t>Niblack</a:t>
            </a:r>
            <a:r>
              <a:rPr sz="700" spc="60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function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under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the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Figure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spc="-25" dirty="0">
                <a:latin typeface="Georgia"/>
                <a:cs typeface="Georgia"/>
              </a:rPr>
              <a:t>3.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031" y="7599649"/>
            <a:ext cx="2882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475" algn="l"/>
              </a:tabLst>
            </a:pPr>
            <a:r>
              <a:rPr sz="1350" spc="-37" baseline="6172" dirty="0">
                <a:latin typeface="Times New Roman"/>
                <a:cs typeface="Times New Roman"/>
              </a:rPr>
              <a:t>5.</a:t>
            </a:r>
            <a:r>
              <a:rPr sz="1350" baseline="6172" dirty="0">
                <a:latin typeface="Times New Roman"/>
                <a:cs typeface="Times New Roman"/>
              </a:rPr>
              <a:t>	</a:t>
            </a:r>
            <a:r>
              <a:rPr sz="1350" spc="30" baseline="3086" dirty="0">
                <a:latin typeface="Times New Roman"/>
                <a:cs typeface="Times New Roman"/>
              </a:rPr>
              <a:t>Advanced</a:t>
            </a:r>
            <a:r>
              <a:rPr sz="1350" spc="225" baseline="3086" dirty="0">
                <a:latin typeface="Times New Roman"/>
                <a:cs typeface="Times New Roman"/>
              </a:rPr>
              <a:t> </a:t>
            </a:r>
            <a:r>
              <a:rPr sz="1350" spc="30" baseline="3086" dirty="0">
                <a:latin typeface="Times New Roman"/>
                <a:cs typeface="Times New Roman"/>
              </a:rPr>
              <a:t>Mo</a:t>
            </a:r>
            <a:r>
              <a:rPr sz="900" spc="20" dirty="0">
                <a:latin typeface="Times New Roman"/>
                <a:cs typeface="Times New Roman"/>
              </a:rPr>
              <a:t>rp</a:t>
            </a:r>
            <a:r>
              <a:rPr sz="1350" spc="30" baseline="3086" dirty="0">
                <a:latin typeface="Times New Roman"/>
                <a:cs typeface="Times New Roman"/>
              </a:rPr>
              <a:t>hology:</a:t>
            </a:r>
            <a:r>
              <a:rPr sz="1350" spc="150" baseline="3086" dirty="0">
                <a:latin typeface="Times New Roman"/>
                <a:cs typeface="Times New Roman"/>
              </a:rPr>
              <a:t> </a:t>
            </a:r>
            <a:r>
              <a:rPr sz="1350" spc="30" baseline="3086" dirty="0">
                <a:latin typeface="Times New Roman"/>
                <a:cs typeface="Times New Roman"/>
              </a:rPr>
              <a:t>Fill</a:t>
            </a:r>
            <a:r>
              <a:rPr sz="1350" spc="142" baseline="3086" dirty="0">
                <a:latin typeface="Times New Roman"/>
                <a:cs typeface="Times New Roman"/>
              </a:rPr>
              <a:t> </a:t>
            </a:r>
            <a:r>
              <a:rPr sz="1350" spc="30" baseline="3086" dirty="0">
                <a:latin typeface="Times New Roman"/>
                <a:cs typeface="Times New Roman"/>
              </a:rPr>
              <a:t>holes</a:t>
            </a:r>
            <a:r>
              <a:rPr sz="1350" spc="247" baseline="3086" dirty="0">
                <a:latin typeface="Times New Roman"/>
                <a:cs typeface="Times New Roman"/>
              </a:rPr>
              <a:t> </a:t>
            </a:r>
            <a:r>
              <a:rPr sz="1350" spc="15" baseline="3086" dirty="0">
                <a:latin typeface="Times New Roman"/>
                <a:cs typeface="Times New Roman"/>
              </a:rPr>
              <a:t>[30-</a:t>
            </a:r>
            <a:r>
              <a:rPr sz="1350" spc="30" baseline="3086" dirty="0">
                <a:latin typeface="Times New Roman"/>
                <a:cs typeface="Times New Roman"/>
              </a:rPr>
              <a:t>32],</a:t>
            </a:r>
            <a:r>
              <a:rPr sz="1350" spc="247" baseline="3086" dirty="0">
                <a:latin typeface="Times New Roman"/>
                <a:cs typeface="Times New Roman"/>
              </a:rPr>
              <a:t> </a:t>
            </a:r>
            <a:r>
              <a:rPr sz="1350" spc="30" baseline="3086" dirty="0">
                <a:latin typeface="Times New Roman"/>
                <a:cs typeface="Times New Roman"/>
              </a:rPr>
              <a:t>Figure</a:t>
            </a:r>
            <a:r>
              <a:rPr sz="1350" spc="142" baseline="3086" dirty="0">
                <a:latin typeface="Times New Roman"/>
                <a:cs typeface="Times New Roman"/>
              </a:rPr>
              <a:t> </a:t>
            </a:r>
            <a:r>
              <a:rPr sz="1350" spc="-37" baseline="3086" dirty="0">
                <a:latin typeface="Times New Roman"/>
                <a:cs typeface="Times New Roman"/>
              </a:rPr>
              <a:t>5.</a:t>
            </a:r>
            <a:endParaRPr sz="1350" baseline="308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9134" y="8769984"/>
            <a:ext cx="2737485" cy="259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8120" marR="5080" indent="-186055">
              <a:lnSpc>
                <a:spcPct val="109800"/>
              </a:lnSpc>
              <a:spcBef>
                <a:spcPts val="90"/>
              </a:spcBef>
            </a:pPr>
            <a:r>
              <a:rPr sz="700" dirty="0">
                <a:latin typeface="Cambria"/>
                <a:cs typeface="Cambria"/>
              </a:rPr>
              <a:t>Figure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dirty="0">
                <a:latin typeface="Georgia"/>
                <a:cs typeface="Georgia"/>
              </a:rPr>
              <a:t>5.</a:t>
            </a:r>
            <a:r>
              <a:rPr sz="700" spc="210" dirty="0">
                <a:latin typeface="Georgia"/>
                <a:cs typeface="Georg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15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obtained</a:t>
            </a:r>
            <a:r>
              <a:rPr sz="700" spc="15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by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the</a:t>
            </a:r>
            <a:r>
              <a:rPr sz="700" spc="16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application</a:t>
            </a:r>
            <a:r>
              <a:rPr sz="700" spc="17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14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Advanced</a:t>
            </a:r>
            <a:r>
              <a:rPr sz="700" spc="160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Function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Morphology:</a:t>
            </a:r>
            <a:r>
              <a:rPr sz="700" spc="19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Fill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holes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function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in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the</a:t>
            </a:r>
            <a:r>
              <a:rPr sz="700" spc="9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image</a:t>
            </a:r>
            <a:r>
              <a:rPr sz="700" spc="9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of</a:t>
            </a:r>
            <a:r>
              <a:rPr sz="700" spc="10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Figure</a:t>
            </a:r>
            <a:r>
              <a:rPr sz="700" spc="100" dirty="0">
                <a:latin typeface="Cambria"/>
                <a:cs typeface="Cambria"/>
              </a:rPr>
              <a:t> </a:t>
            </a:r>
            <a:r>
              <a:rPr sz="700" spc="-25" dirty="0">
                <a:latin typeface="Georgia"/>
                <a:cs typeface="Georgia"/>
              </a:rPr>
              <a:t>4.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6285" y="823924"/>
            <a:ext cx="3044190" cy="294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5745" marR="5080" indent="-233045">
              <a:lnSpc>
                <a:spcPts val="1030"/>
              </a:lnSpc>
              <a:spcBef>
                <a:spcPts val="175"/>
              </a:spcBef>
              <a:tabLst>
                <a:tab pos="240665" algn="l"/>
              </a:tabLst>
            </a:pPr>
            <a:r>
              <a:rPr sz="1350" spc="-37" baseline="3086" dirty="0">
                <a:latin typeface="Times New Roman"/>
                <a:cs typeface="Times New Roman"/>
              </a:rPr>
              <a:t>6.</a:t>
            </a:r>
            <a:r>
              <a:rPr sz="1350" baseline="3086" dirty="0">
                <a:latin typeface="Times New Roman"/>
                <a:cs typeface="Times New Roman"/>
              </a:rPr>
              <a:t>	</a:t>
            </a:r>
            <a:r>
              <a:rPr sz="1350" spc="30" baseline="3086" dirty="0">
                <a:latin typeface="Times New Roman"/>
                <a:cs typeface="Times New Roman"/>
              </a:rPr>
              <a:t>Advanced</a:t>
            </a:r>
            <a:r>
              <a:rPr sz="1350" spc="217" baseline="3086" dirty="0">
                <a:latin typeface="Times New Roman"/>
                <a:cs typeface="Times New Roman"/>
              </a:rPr>
              <a:t> </a:t>
            </a:r>
            <a:r>
              <a:rPr sz="1350" spc="30" baseline="3086" dirty="0">
                <a:latin typeface="Times New Roman"/>
                <a:cs typeface="Times New Roman"/>
              </a:rPr>
              <a:t>Mo</a:t>
            </a:r>
            <a:r>
              <a:rPr sz="900" spc="20" dirty="0">
                <a:latin typeface="Times New Roman"/>
                <a:cs typeface="Times New Roman"/>
              </a:rPr>
              <a:t>rp</a:t>
            </a:r>
            <a:r>
              <a:rPr sz="1350" spc="30" baseline="3086" dirty="0">
                <a:latin typeface="Times New Roman"/>
                <a:cs typeface="Times New Roman"/>
              </a:rPr>
              <a:t>hology:</a:t>
            </a:r>
            <a:r>
              <a:rPr sz="1350" spc="270" baseline="3086" dirty="0">
                <a:latin typeface="Times New Roman"/>
                <a:cs typeface="Times New Roman"/>
              </a:rPr>
              <a:t> </a:t>
            </a:r>
            <a:r>
              <a:rPr sz="1350" spc="30" baseline="3086" dirty="0">
                <a:latin typeface="Times New Roman"/>
                <a:cs typeface="Times New Roman"/>
              </a:rPr>
              <a:t>Remove</a:t>
            </a:r>
            <a:r>
              <a:rPr sz="1350" spc="247" baseline="3086" dirty="0">
                <a:latin typeface="Times New Roman"/>
                <a:cs typeface="Times New Roman"/>
              </a:rPr>
              <a:t> </a:t>
            </a:r>
            <a:r>
              <a:rPr sz="1350" spc="30" baseline="3086" dirty="0">
                <a:latin typeface="Times New Roman"/>
                <a:cs typeface="Times New Roman"/>
              </a:rPr>
              <a:t>small</a:t>
            </a:r>
            <a:r>
              <a:rPr sz="1350" spc="232" baseline="3086" dirty="0">
                <a:latin typeface="Times New Roman"/>
                <a:cs typeface="Times New Roman"/>
              </a:rPr>
              <a:t> </a:t>
            </a:r>
            <a:r>
              <a:rPr sz="1350" spc="30" baseline="3086" dirty="0">
                <a:latin typeface="Times New Roman"/>
                <a:cs typeface="Times New Roman"/>
              </a:rPr>
              <a:t>objects</a:t>
            </a:r>
            <a:r>
              <a:rPr sz="1350" spc="330" baseline="3086" dirty="0">
                <a:latin typeface="Times New Roman"/>
                <a:cs typeface="Times New Roman"/>
              </a:rPr>
              <a:t> </a:t>
            </a:r>
            <a:r>
              <a:rPr sz="1350" spc="30" baseline="3086" dirty="0">
                <a:latin typeface="Times New Roman"/>
                <a:cs typeface="Times New Roman"/>
              </a:rPr>
              <a:t>[30-</a:t>
            </a:r>
            <a:r>
              <a:rPr sz="1350" spc="-30" baseline="3086" dirty="0">
                <a:latin typeface="Times New Roman"/>
                <a:cs typeface="Times New Roman"/>
              </a:rPr>
              <a:t>32],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6.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1891" y="2132710"/>
            <a:ext cx="3069590" cy="25272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70865" marR="5080" indent="-558800">
              <a:lnSpc>
                <a:spcPct val="108500"/>
              </a:lnSpc>
              <a:spcBef>
                <a:spcPts val="55"/>
              </a:spcBef>
            </a:pPr>
            <a:r>
              <a:rPr sz="700" spc="10" dirty="0">
                <a:latin typeface="Cambria"/>
                <a:cs typeface="Cambria"/>
              </a:rPr>
              <a:t>Figure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spc="10" dirty="0">
                <a:latin typeface="Georgia"/>
                <a:cs typeface="Georgia"/>
              </a:rPr>
              <a:t>6.</a:t>
            </a:r>
            <a:r>
              <a:rPr sz="700" spc="170" dirty="0">
                <a:latin typeface="Georgia"/>
                <a:cs typeface="Georgia"/>
              </a:rPr>
              <a:t> </a:t>
            </a:r>
            <a:r>
              <a:rPr sz="700" spc="10" dirty="0">
                <a:latin typeface="Cambria"/>
                <a:cs typeface="Cambria"/>
              </a:rPr>
              <a:t>Image</a:t>
            </a:r>
            <a:r>
              <a:rPr sz="700" spc="8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obtained</a:t>
            </a:r>
            <a:r>
              <a:rPr sz="700" spc="8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by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applying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the</a:t>
            </a:r>
            <a:r>
              <a:rPr sz="700" spc="9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Advanced</a:t>
            </a:r>
            <a:r>
              <a:rPr sz="700" spc="13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Morphology:</a:t>
            </a:r>
            <a:r>
              <a:rPr sz="700" spc="190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Remove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small</a:t>
            </a:r>
            <a:r>
              <a:rPr sz="700" spc="14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objects</a:t>
            </a:r>
            <a:r>
              <a:rPr sz="700" spc="15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function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in</a:t>
            </a:r>
            <a:r>
              <a:rPr sz="700" spc="14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the</a:t>
            </a:r>
            <a:r>
              <a:rPr sz="700" spc="12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12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13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Figure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spc="-25" dirty="0">
                <a:latin typeface="Georgia"/>
                <a:cs typeface="Georgia"/>
              </a:rPr>
              <a:t>5.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83278" y="2509392"/>
            <a:ext cx="3228975" cy="7188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82245" algn="just">
              <a:lnSpc>
                <a:spcPct val="101299"/>
              </a:lnSpc>
              <a:spcBef>
                <a:spcPts val="85"/>
              </a:spcBef>
            </a:pP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techniques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presented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are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used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to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automate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process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determining</a:t>
            </a:r>
            <a:r>
              <a:rPr sz="900" spc="1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type.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Together</a:t>
            </a:r>
            <a:r>
              <a:rPr sz="900" spc="1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another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function </a:t>
            </a:r>
            <a:r>
              <a:rPr sz="900" spc="10" dirty="0">
                <a:latin typeface="Times New Roman"/>
                <a:cs typeface="Times New Roman"/>
              </a:rPr>
              <a:t>later,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ensure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that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analysis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is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carried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out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automatically,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but</a:t>
            </a:r>
            <a:r>
              <a:rPr sz="900" dirty="0">
                <a:latin typeface="Times New Roman"/>
                <a:cs typeface="Times New Roman"/>
              </a:rPr>
              <a:t> needs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ensure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function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particle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analysis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has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only </a:t>
            </a:r>
            <a:r>
              <a:rPr sz="900" spc="20" dirty="0">
                <a:latin typeface="Times New Roman"/>
                <a:cs typeface="Times New Roman"/>
              </a:rPr>
              <a:t>four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particles</a:t>
            </a:r>
            <a:r>
              <a:rPr sz="900" spc="10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corresponding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to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mixed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blood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and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reagent.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3687" y="3420622"/>
            <a:ext cx="6554470" cy="11607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35045">
              <a:lnSpc>
                <a:spcPct val="100000"/>
              </a:lnSpc>
              <a:spcBef>
                <a:spcPts val="680"/>
              </a:spcBef>
              <a:tabLst>
                <a:tab pos="3763645" algn="l"/>
              </a:tabLst>
            </a:pPr>
            <a:r>
              <a:rPr sz="900" spc="-25" dirty="0">
                <a:latin typeface="Times New Roman"/>
                <a:cs typeface="Times New Roman"/>
              </a:rPr>
              <a:t>7.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10" dirty="0">
                <a:latin typeface="Times New Roman"/>
                <a:cs typeface="Times New Roman"/>
              </a:rPr>
              <a:t>Particle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Analysis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[30-32],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TABLE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1.</a:t>
            </a:r>
            <a:endParaRPr sz="900">
              <a:latin typeface="Times New Roman"/>
              <a:cs typeface="Times New Roman"/>
            </a:endParaRPr>
          </a:p>
          <a:p>
            <a:pPr marL="4549140" marR="5080" indent="-1183005">
              <a:lnSpc>
                <a:spcPts val="919"/>
              </a:lnSpc>
              <a:spcBef>
                <a:spcPts val="635"/>
              </a:spcBef>
            </a:pPr>
            <a:r>
              <a:rPr sz="700" spc="95" dirty="0">
                <a:latin typeface="Cambria"/>
                <a:cs typeface="Cambria"/>
              </a:rPr>
              <a:t>TABLE</a:t>
            </a:r>
            <a:r>
              <a:rPr sz="700" spc="30" dirty="0">
                <a:latin typeface="Cambria"/>
                <a:cs typeface="Cambria"/>
              </a:rPr>
              <a:t> </a:t>
            </a:r>
            <a:r>
              <a:rPr sz="700" dirty="0">
                <a:latin typeface="Georgia"/>
                <a:cs typeface="Georgia"/>
              </a:rPr>
              <a:t>1.</a:t>
            </a:r>
            <a:r>
              <a:rPr sz="700" spc="110" dirty="0">
                <a:latin typeface="Georgia"/>
                <a:cs typeface="Georgia"/>
              </a:rPr>
              <a:t> </a:t>
            </a:r>
            <a:r>
              <a:rPr sz="800" spc="-65" dirty="0">
                <a:latin typeface="Tahoma"/>
                <a:cs typeface="Tahoma"/>
              </a:rPr>
              <a:t>RESULTS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800" spc="-95" dirty="0">
                <a:latin typeface="Tahoma"/>
                <a:cs typeface="Tahoma"/>
              </a:rPr>
              <a:t>OF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-55" dirty="0">
                <a:latin typeface="Tahoma"/>
                <a:cs typeface="Tahoma"/>
              </a:rPr>
              <a:t>ApPLICATION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95" dirty="0">
                <a:latin typeface="Tahoma"/>
                <a:cs typeface="Tahoma"/>
              </a:rPr>
              <a:t>OF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55" dirty="0">
                <a:latin typeface="Tahoma"/>
                <a:cs typeface="Tahoma"/>
              </a:rPr>
              <a:t>PARTICLES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50" dirty="0">
                <a:latin typeface="Tahoma"/>
                <a:cs typeface="Tahoma"/>
              </a:rPr>
              <a:t>ANAYLlS1S</a:t>
            </a:r>
            <a:r>
              <a:rPr sz="800" spc="55" dirty="0">
                <a:latin typeface="Tahoma"/>
                <a:cs typeface="Tahoma"/>
              </a:rPr>
              <a:t> </a:t>
            </a:r>
            <a:r>
              <a:rPr sz="800" spc="-75" dirty="0">
                <a:latin typeface="Tahoma"/>
                <a:cs typeface="Tahoma"/>
              </a:rPr>
              <a:t>FUNCTION</a:t>
            </a:r>
            <a:r>
              <a:rPr sz="800" spc="-10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ON </a:t>
            </a:r>
            <a:r>
              <a:rPr sz="800" spc="-55" dirty="0">
                <a:latin typeface="Tahoma"/>
                <a:cs typeface="Tahoma"/>
              </a:rPr>
              <a:t>IMAGE </a:t>
            </a:r>
            <a:r>
              <a:rPr sz="800" spc="-95" dirty="0">
                <a:latin typeface="Tahoma"/>
                <a:cs typeface="Tahoma"/>
              </a:rPr>
              <a:t>OF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60" dirty="0">
                <a:latin typeface="Tahoma"/>
                <a:cs typeface="Tahoma"/>
              </a:rPr>
              <a:t>FIGURE</a:t>
            </a:r>
            <a:r>
              <a:rPr sz="800" spc="-25" dirty="0">
                <a:latin typeface="Tahoma"/>
                <a:cs typeface="Tahoma"/>
              </a:rPr>
              <a:t> </a:t>
            </a:r>
            <a:r>
              <a:rPr sz="700" spc="-50" dirty="0">
                <a:latin typeface="Georgia"/>
                <a:cs typeface="Georgia"/>
              </a:rPr>
              <a:t>6</a:t>
            </a:r>
            <a:endParaRPr sz="700">
              <a:latin typeface="Georgia"/>
              <a:cs typeface="Georgia"/>
            </a:endParaRPr>
          </a:p>
          <a:p>
            <a:pPr marL="541020" marR="3515995" indent="-528955">
              <a:lnSpc>
                <a:spcPct val="109900"/>
              </a:lnSpc>
              <a:spcBef>
                <a:spcPts val="690"/>
              </a:spcBef>
            </a:pPr>
            <a:r>
              <a:rPr sz="700" dirty="0">
                <a:latin typeface="Cambria"/>
                <a:cs typeface="Cambria"/>
              </a:rPr>
              <a:t>Figure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dirty="0">
                <a:latin typeface="Georgia"/>
                <a:cs typeface="Georgia"/>
              </a:rPr>
              <a:t>2.</a:t>
            </a:r>
            <a:r>
              <a:rPr sz="700" spc="215" dirty="0">
                <a:latin typeface="Georgia"/>
                <a:cs typeface="Georg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15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obtained</a:t>
            </a:r>
            <a:r>
              <a:rPr sz="700" spc="15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by</a:t>
            </a:r>
            <a:r>
              <a:rPr sz="700" spc="17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applying</a:t>
            </a:r>
            <a:r>
              <a:rPr sz="700" spc="15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Color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Plane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Extraction:</a:t>
            </a:r>
            <a:r>
              <a:rPr sz="700" spc="200" dirty="0">
                <a:latin typeface="Cambria"/>
                <a:cs typeface="Cambria"/>
              </a:rPr>
              <a:t> </a:t>
            </a:r>
            <a:r>
              <a:rPr sz="700" spc="120" dirty="0">
                <a:latin typeface="Cambria"/>
                <a:cs typeface="Cambria"/>
              </a:rPr>
              <a:t>RGB</a:t>
            </a:r>
            <a:r>
              <a:rPr sz="700" spc="125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Green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Plane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function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in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the</a:t>
            </a:r>
            <a:r>
              <a:rPr sz="700" spc="16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original</a:t>
            </a:r>
            <a:r>
              <a:rPr sz="700" spc="16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12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Figure</a:t>
            </a:r>
            <a:r>
              <a:rPr sz="700" spc="125" dirty="0">
                <a:latin typeface="Cambria"/>
                <a:cs typeface="Cambria"/>
              </a:rPr>
              <a:t> </a:t>
            </a:r>
            <a:r>
              <a:rPr sz="700" spc="-25" dirty="0">
                <a:latin typeface="Georgia"/>
                <a:cs typeface="Georgia"/>
              </a:rPr>
              <a:t>1.</a:t>
            </a:r>
            <a:endParaRPr sz="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700">
              <a:latin typeface="Georgia"/>
              <a:cs typeface="Georgia"/>
            </a:endParaRPr>
          </a:p>
          <a:p>
            <a:pPr marL="105410">
              <a:lnSpc>
                <a:spcPct val="100000"/>
              </a:lnSpc>
              <a:tabLst>
                <a:tab pos="334010" algn="l"/>
              </a:tabLst>
            </a:pPr>
            <a:r>
              <a:rPr sz="900" spc="-25" dirty="0">
                <a:latin typeface="Times New Roman"/>
                <a:cs typeface="Times New Roman"/>
              </a:rPr>
              <a:t>3.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30" dirty="0">
                <a:latin typeface="Times New Roman"/>
                <a:cs typeface="Times New Roman"/>
              </a:rPr>
              <a:t>Auto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Threshold: Clustering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[30-</a:t>
            </a:r>
            <a:r>
              <a:rPr sz="900" spc="30" dirty="0">
                <a:latin typeface="Times New Roman"/>
                <a:cs typeface="Times New Roman"/>
              </a:rPr>
              <a:t>32],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Figure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3.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447285" y="4079214"/>
          <a:ext cx="2581910" cy="1062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R="27940" algn="ctr">
                        <a:lnSpc>
                          <a:spcPts val="900"/>
                        </a:lnSpc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Particle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Center</a:t>
                      </a:r>
                      <a:r>
                        <a:rPr sz="9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Mass</a:t>
                      </a:r>
                      <a:r>
                        <a:rPr sz="9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X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90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Center</a:t>
                      </a:r>
                      <a:r>
                        <a:rPr sz="9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Mass</a:t>
                      </a:r>
                      <a:r>
                        <a:rPr sz="9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338,48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537,65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1163,82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557,58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735,68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545,93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R="28575" algn="ctr">
                        <a:lnSpc>
                          <a:spcPts val="1010"/>
                        </a:lnSpc>
                        <a:spcBef>
                          <a:spcPts val="200"/>
                        </a:spcBef>
                      </a:pPr>
                      <a:r>
                        <a:rPr sz="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  <a:spcBef>
                          <a:spcPts val="204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1570,67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010"/>
                        </a:lnSpc>
                        <a:spcBef>
                          <a:spcPts val="20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545,81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453770" y="5428995"/>
            <a:ext cx="648144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4579">
              <a:lnSpc>
                <a:spcPts val="1075"/>
              </a:lnSpc>
              <a:spcBef>
                <a:spcPts val="100"/>
              </a:spcBef>
              <a:tabLst>
                <a:tab pos="3853179" algn="l"/>
              </a:tabLst>
            </a:pPr>
            <a:r>
              <a:rPr sz="900" spc="-25" dirty="0">
                <a:latin typeface="Times New Roman"/>
                <a:cs typeface="Times New Roman"/>
              </a:rPr>
              <a:t>8.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10" dirty="0">
                <a:latin typeface="Times New Roman"/>
                <a:cs typeface="Times New Roman"/>
              </a:rPr>
              <a:t>Image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Buffer: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Retrieve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buffer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700" spc="10" dirty="0">
                <a:latin typeface="Georgia"/>
                <a:cs typeface="Georgia"/>
              </a:rPr>
              <a:t>#</a:t>
            </a:r>
            <a:r>
              <a:rPr sz="700" spc="245" dirty="0">
                <a:latin typeface="Georgia"/>
                <a:cs typeface="Georgia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1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[30-32],</a:t>
            </a:r>
            <a:r>
              <a:rPr sz="900" spc="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Figure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1.</a:t>
            </a:r>
            <a:endParaRPr sz="900">
              <a:latin typeface="Times New Roman"/>
              <a:cs typeface="Times New Roman"/>
            </a:endParaRPr>
          </a:p>
          <a:p>
            <a:pPr marR="3247390" algn="ctr">
              <a:lnSpc>
                <a:spcPts val="835"/>
              </a:lnSpc>
            </a:pPr>
            <a:r>
              <a:rPr sz="700" spc="10" dirty="0">
                <a:latin typeface="Cambria"/>
                <a:cs typeface="Cambria"/>
              </a:rPr>
              <a:t>Figure</a:t>
            </a:r>
            <a:r>
              <a:rPr sz="700" spc="85" dirty="0">
                <a:latin typeface="Cambria"/>
                <a:cs typeface="Cambria"/>
              </a:rPr>
              <a:t> </a:t>
            </a:r>
            <a:r>
              <a:rPr sz="700" spc="10" dirty="0">
                <a:latin typeface="Georgia"/>
                <a:cs typeface="Georgia"/>
              </a:rPr>
              <a:t>3.</a:t>
            </a:r>
            <a:r>
              <a:rPr sz="700" spc="170" dirty="0">
                <a:latin typeface="Georgia"/>
                <a:cs typeface="Georgia"/>
              </a:rPr>
              <a:t> </a:t>
            </a:r>
            <a:r>
              <a:rPr sz="700" spc="10" dirty="0">
                <a:latin typeface="Cambria"/>
                <a:cs typeface="Cambria"/>
              </a:rPr>
              <a:t>Image</a:t>
            </a:r>
            <a:r>
              <a:rPr sz="700" spc="8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obtained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by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applying</a:t>
            </a:r>
            <a:r>
              <a:rPr sz="700" spc="8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the</a:t>
            </a:r>
            <a:r>
              <a:rPr sz="700" spc="7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Auto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Threshold:</a:t>
            </a:r>
            <a:r>
              <a:rPr sz="700" spc="17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Clustering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in</a:t>
            </a:r>
            <a:r>
              <a:rPr sz="700" spc="75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image</a:t>
            </a:r>
            <a:endParaRPr sz="700">
              <a:latin typeface="Cambria"/>
              <a:cs typeface="Cambria"/>
            </a:endParaRPr>
          </a:p>
          <a:p>
            <a:pPr marR="3251200" algn="ctr"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ambria"/>
                <a:cs typeface="Cambria"/>
              </a:rPr>
              <a:t>of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Figure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spc="-25" dirty="0">
                <a:latin typeface="Georgia"/>
                <a:cs typeface="Georgia"/>
              </a:rPr>
              <a:t>2.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66032" y="5859017"/>
            <a:ext cx="3051175" cy="30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900" spc="-25" dirty="0">
                <a:latin typeface="Times New Roman"/>
                <a:cs typeface="Times New Roman"/>
              </a:rPr>
              <a:t>9.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10" dirty="0">
                <a:latin typeface="Times New Roman"/>
                <a:cs typeface="Times New Roman"/>
              </a:rPr>
              <a:t>Color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Plane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Extraction: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Times New Roman"/>
                <a:cs typeface="Times New Roman"/>
              </a:rPr>
              <a:t>HSL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Luminance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Plane</a:t>
            </a:r>
            <a:r>
              <a:rPr sz="900" spc="49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[30- </a:t>
            </a:r>
            <a:r>
              <a:rPr sz="900" spc="20" dirty="0">
                <a:latin typeface="Times New Roman"/>
                <a:cs typeface="Times New Roman"/>
              </a:rPr>
              <a:t>32],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Figure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7.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68495" y="6189598"/>
            <a:ext cx="125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Times New Roman"/>
                <a:cs typeface="Times New Roman"/>
              </a:rPr>
              <a:t>a)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54015" y="6210934"/>
            <a:ext cx="1293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235" algn="l"/>
                <a:tab pos="1172845" algn="l"/>
              </a:tabLst>
            </a:pPr>
            <a:r>
              <a:rPr sz="900" spc="-25" dirty="0">
                <a:latin typeface="Times New Roman"/>
                <a:cs typeface="Times New Roman"/>
              </a:rPr>
              <a:t>b)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5" dirty="0">
                <a:latin typeface="Times New Roman"/>
                <a:cs typeface="Times New Roman"/>
              </a:rPr>
              <a:t>c)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5" dirty="0">
                <a:latin typeface="Times New Roman"/>
                <a:cs typeface="Times New Roman"/>
              </a:rPr>
              <a:t>d)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42790" y="7434706"/>
            <a:ext cx="290639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504" marR="5080" indent="-218440">
              <a:lnSpc>
                <a:spcPct val="109900"/>
              </a:lnSpc>
              <a:spcBef>
                <a:spcPts val="90"/>
              </a:spcBef>
            </a:pPr>
            <a:r>
              <a:rPr sz="700" dirty="0">
                <a:latin typeface="Cambria"/>
                <a:cs typeface="Cambria"/>
              </a:rPr>
              <a:t>Figure</a:t>
            </a:r>
            <a:r>
              <a:rPr sz="700" spc="180" dirty="0">
                <a:latin typeface="Cambria"/>
                <a:cs typeface="Cambria"/>
              </a:rPr>
              <a:t> </a:t>
            </a:r>
            <a:r>
              <a:rPr sz="700" dirty="0">
                <a:latin typeface="Georgia"/>
                <a:cs typeface="Georgia"/>
              </a:rPr>
              <a:t>7.</a:t>
            </a:r>
            <a:r>
              <a:rPr sz="700" spc="260" dirty="0">
                <a:latin typeface="Georgia"/>
                <a:cs typeface="Georg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obtained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by</a:t>
            </a:r>
            <a:r>
              <a:rPr sz="700" spc="16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applying</a:t>
            </a:r>
            <a:r>
              <a:rPr sz="700" spc="14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the</a:t>
            </a:r>
            <a:r>
              <a:rPr sz="700" spc="16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Color</a:t>
            </a:r>
            <a:r>
              <a:rPr sz="700" spc="15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Plane</a:t>
            </a:r>
            <a:r>
              <a:rPr sz="700" spc="1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Extraction:</a:t>
            </a:r>
            <a:r>
              <a:rPr sz="700" spc="204" dirty="0">
                <a:latin typeface="Cambria"/>
                <a:cs typeface="Cambria"/>
              </a:rPr>
              <a:t> </a:t>
            </a:r>
            <a:r>
              <a:rPr sz="700" spc="65" dirty="0">
                <a:latin typeface="Cambria"/>
                <a:cs typeface="Cambria"/>
              </a:rPr>
              <a:t>HSL </a:t>
            </a:r>
            <a:r>
              <a:rPr sz="700" spc="10" dirty="0">
                <a:latin typeface="Cambria"/>
                <a:cs typeface="Cambria"/>
              </a:rPr>
              <a:t>Luminance</a:t>
            </a:r>
            <a:r>
              <a:rPr sz="700" spc="9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Plane</a:t>
            </a:r>
            <a:r>
              <a:rPr sz="700" spc="10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function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to</a:t>
            </a:r>
            <a:r>
              <a:rPr sz="700" spc="8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the</a:t>
            </a:r>
            <a:r>
              <a:rPr sz="700" spc="9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original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image</a:t>
            </a:r>
            <a:r>
              <a:rPr sz="700" spc="9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of</a:t>
            </a:r>
            <a:r>
              <a:rPr sz="700" spc="10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Figure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spc="-25" dirty="0">
                <a:latin typeface="Georgia"/>
                <a:cs typeface="Georgia"/>
              </a:rPr>
              <a:t>6.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66540" y="7819897"/>
            <a:ext cx="2331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latin typeface="Times New Roman"/>
                <a:cs typeface="Times New Roman"/>
              </a:rPr>
              <a:t>10.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Set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Coordinate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System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[30-32],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Figure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8.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7516" cy="106939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127" y="670432"/>
            <a:ext cx="2084832" cy="11704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83" y="2560318"/>
            <a:ext cx="2255520" cy="12313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255" y="4413376"/>
            <a:ext cx="3084576" cy="36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255" y="4791328"/>
            <a:ext cx="3084576" cy="243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9248" y="4937632"/>
            <a:ext cx="3206495" cy="32430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2191" y="5657087"/>
            <a:ext cx="3096767" cy="243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30039" y="5966332"/>
            <a:ext cx="102107" cy="7162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23491" y="686434"/>
            <a:ext cx="132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Times New Roman"/>
                <a:cs typeface="Times New Roman"/>
              </a:rPr>
              <a:t>b)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8486" y="686180"/>
            <a:ext cx="125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Times New Roman"/>
                <a:cs typeface="Times New Roman"/>
              </a:rPr>
              <a:t>c)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5983" y="686689"/>
            <a:ext cx="132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Times New Roman"/>
                <a:cs typeface="Times New Roman"/>
              </a:rPr>
              <a:t>d)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698" y="1893697"/>
            <a:ext cx="285877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3870" marR="5080" indent="-471805">
              <a:lnSpc>
                <a:spcPct val="109900"/>
              </a:lnSpc>
              <a:spcBef>
                <a:spcPts val="90"/>
              </a:spcBef>
            </a:pPr>
            <a:r>
              <a:rPr sz="700" dirty="0">
                <a:latin typeface="Cambria"/>
                <a:cs typeface="Cambria"/>
              </a:rPr>
              <a:t>Figure</a:t>
            </a:r>
            <a:r>
              <a:rPr sz="700" spc="185" dirty="0">
                <a:latin typeface="Cambria"/>
                <a:cs typeface="Cambria"/>
              </a:rPr>
              <a:t> </a:t>
            </a:r>
            <a:r>
              <a:rPr sz="700" dirty="0">
                <a:latin typeface="Georgia"/>
                <a:cs typeface="Georgia"/>
              </a:rPr>
              <a:t>8.</a:t>
            </a:r>
            <a:r>
              <a:rPr sz="700" spc="254" dirty="0">
                <a:latin typeface="Georgia"/>
                <a:cs typeface="Georg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9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resulting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15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the</a:t>
            </a:r>
            <a:r>
              <a:rPr sz="700" spc="14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application</a:t>
            </a:r>
            <a:r>
              <a:rPr sz="700" spc="15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15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Set</a:t>
            </a:r>
            <a:r>
              <a:rPr sz="700" spc="7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Coordinate</a:t>
            </a:r>
            <a:r>
              <a:rPr sz="700" spc="50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System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functions</a:t>
            </a:r>
            <a:r>
              <a:rPr sz="700" spc="2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to</a:t>
            </a:r>
            <a:r>
              <a:rPr sz="700" spc="6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each</a:t>
            </a:r>
            <a:r>
              <a:rPr sz="700" spc="7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of</a:t>
            </a:r>
            <a:r>
              <a:rPr sz="700" spc="8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the</a:t>
            </a:r>
            <a:r>
              <a:rPr sz="700" spc="3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particles</a:t>
            </a:r>
            <a:r>
              <a:rPr sz="700" spc="4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in</a:t>
            </a:r>
            <a:r>
              <a:rPr sz="700" spc="6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the</a:t>
            </a:r>
            <a:r>
              <a:rPr sz="700" spc="45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image.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540" y="2343911"/>
            <a:ext cx="2368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latin typeface="Times New Roman"/>
                <a:cs typeface="Times New Roman"/>
              </a:rPr>
              <a:t>11.</a:t>
            </a:r>
            <a:r>
              <a:rPr sz="900" spc="4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Quantify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[30-32],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Figure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9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and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TABLE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2.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419" y="3845559"/>
            <a:ext cx="276034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0" dirty="0">
                <a:latin typeface="Cambria"/>
                <a:cs typeface="Cambria"/>
              </a:rPr>
              <a:t>Figure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9.lmage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resulting</a:t>
            </a:r>
            <a:r>
              <a:rPr sz="700" spc="12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from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application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of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Quantify</a:t>
            </a:r>
            <a:r>
              <a:rPr sz="700" spc="80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function.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058" y="4164329"/>
            <a:ext cx="3190240" cy="266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700" spc="95" dirty="0">
                <a:latin typeface="Cambria"/>
                <a:cs typeface="Cambria"/>
              </a:rPr>
              <a:t>TABLE</a:t>
            </a:r>
            <a:r>
              <a:rPr sz="700" spc="25" dirty="0">
                <a:latin typeface="Cambria"/>
                <a:cs typeface="Cambria"/>
              </a:rPr>
              <a:t> </a:t>
            </a:r>
            <a:r>
              <a:rPr sz="700" dirty="0">
                <a:latin typeface="Georgia"/>
                <a:cs typeface="Georgia"/>
              </a:rPr>
              <a:t>2.</a:t>
            </a:r>
            <a:r>
              <a:rPr sz="700" spc="90" dirty="0">
                <a:latin typeface="Georgia"/>
                <a:cs typeface="Georgia"/>
              </a:rPr>
              <a:t> </a:t>
            </a:r>
            <a:r>
              <a:rPr sz="800" spc="-65" dirty="0">
                <a:latin typeface="Tahoma"/>
                <a:cs typeface="Tahoma"/>
              </a:rPr>
              <a:t>RESULTS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95" dirty="0">
                <a:latin typeface="Tahoma"/>
                <a:cs typeface="Tahoma"/>
              </a:rPr>
              <a:t>OF</a:t>
            </a:r>
            <a:r>
              <a:rPr sz="800" spc="-55" dirty="0">
                <a:latin typeface="Tahoma"/>
                <a:cs typeface="Tahoma"/>
              </a:rPr>
              <a:t> ApPLICATION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95" dirty="0">
                <a:latin typeface="Tahoma"/>
                <a:cs typeface="Tahoma"/>
              </a:rPr>
              <a:t>OF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spc="-80" dirty="0">
                <a:latin typeface="Tahoma"/>
                <a:cs typeface="Tahoma"/>
              </a:rPr>
              <a:t>THE</a:t>
            </a:r>
            <a:r>
              <a:rPr sz="800" spc="-30" dirty="0">
                <a:latin typeface="Tahoma"/>
                <a:cs typeface="Tahoma"/>
              </a:rPr>
              <a:t> </a:t>
            </a:r>
            <a:r>
              <a:rPr sz="700" spc="-45" dirty="0">
                <a:latin typeface="Cambria"/>
                <a:cs typeface="Cambria"/>
              </a:rPr>
              <a:t>Q</a:t>
            </a:r>
            <a:r>
              <a:rPr sz="800" spc="-45" dirty="0">
                <a:latin typeface="Tahoma"/>
                <a:cs typeface="Tahoma"/>
              </a:rPr>
              <a:t>UANTIFY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-70" dirty="0">
                <a:latin typeface="Tahoma"/>
                <a:cs typeface="Tahoma"/>
              </a:rPr>
              <a:t>FUNCTION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160" dirty="0">
                <a:latin typeface="Tahoma"/>
                <a:cs typeface="Tahoma"/>
              </a:rPr>
              <a:t>TN</a:t>
            </a:r>
            <a:r>
              <a:rPr sz="800" spc="-55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FIGURE</a:t>
            </a:r>
            <a:endParaRPr sz="8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  <a:spcBef>
                <a:spcPts val="55"/>
              </a:spcBef>
            </a:pPr>
            <a:r>
              <a:rPr sz="700" spc="-50" dirty="0">
                <a:latin typeface="Cambria"/>
                <a:cs typeface="Cambria"/>
              </a:rPr>
              <a:t>9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1405" y="4496307"/>
            <a:ext cx="738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900" spc="-10" dirty="0">
                <a:latin typeface="Times New Roman"/>
                <a:cs typeface="Times New Roman"/>
              </a:rPr>
              <a:t>Figure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0" dirty="0">
                <a:latin typeface="Times New Roman"/>
                <a:cs typeface="Times New Roman"/>
              </a:rPr>
              <a:t>Area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0147" y="4426203"/>
            <a:ext cx="2118995" cy="3016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080">
              <a:lnSpc>
                <a:spcPct val="101200"/>
              </a:lnSpc>
              <a:spcBef>
                <a:spcPts val="85"/>
              </a:spcBef>
              <a:tabLst>
                <a:tab pos="450850" algn="l"/>
                <a:tab pos="473709" algn="l"/>
                <a:tab pos="1081405" algn="l"/>
                <a:tab pos="1147445" algn="l"/>
                <a:tab pos="1651635" algn="l"/>
                <a:tab pos="1728470" algn="l"/>
              </a:tabLst>
            </a:pPr>
            <a:r>
              <a:rPr sz="900" spc="30" dirty="0">
                <a:latin typeface="Times New Roman"/>
                <a:cs typeface="Times New Roman"/>
              </a:rPr>
              <a:t>Mean</a:t>
            </a:r>
            <a:r>
              <a:rPr sz="900" dirty="0">
                <a:latin typeface="Times New Roman"/>
                <a:cs typeface="Times New Roman"/>
              </a:rPr>
              <a:t>		</a:t>
            </a:r>
            <a:r>
              <a:rPr sz="900" spc="-10" dirty="0">
                <a:latin typeface="Times New Roman"/>
                <a:cs typeface="Times New Roman"/>
              </a:rPr>
              <a:t>Standard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10" dirty="0">
                <a:latin typeface="Times New Roman"/>
                <a:cs typeface="Times New Roman"/>
              </a:rPr>
              <a:t>Minimal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10" dirty="0">
                <a:latin typeface="Times New Roman"/>
                <a:cs typeface="Times New Roman"/>
              </a:rPr>
              <a:t>Maximal Value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10" dirty="0">
                <a:latin typeface="Times New Roman"/>
                <a:cs typeface="Times New Roman"/>
              </a:rPr>
              <a:t>Deviation</a:t>
            </a:r>
            <a:r>
              <a:rPr sz="900" dirty="0">
                <a:latin typeface="Times New Roman"/>
                <a:cs typeface="Times New Roman"/>
              </a:rPr>
              <a:t>		</a:t>
            </a:r>
            <a:r>
              <a:rPr sz="900" spc="-10" dirty="0">
                <a:latin typeface="Times New Roman"/>
                <a:cs typeface="Times New Roman"/>
              </a:rPr>
              <a:t>Value</a:t>
            </a:r>
            <a:r>
              <a:rPr sz="900" dirty="0">
                <a:latin typeface="Times New Roman"/>
                <a:cs typeface="Times New Roman"/>
              </a:rPr>
              <a:t>		</a:t>
            </a:r>
            <a:r>
              <a:rPr sz="900" spc="-10" dirty="0">
                <a:latin typeface="Times New Roman"/>
                <a:cs typeface="Times New Roman"/>
              </a:rPr>
              <a:t>Value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055" y="5871082"/>
            <a:ext cx="3237865" cy="32181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88595" algn="just">
              <a:lnSpc>
                <a:spcPct val="101299"/>
              </a:lnSpc>
              <a:spcBef>
                <a:spcPts val="85"/>
              </a:spcBef>
            </a:pP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through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function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detects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occurrence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dirty="0">
                <a:latin typeface="Times New Roman"/>
                <a:cs typeface="Times New Roman"/>
              </a:rPr>
              <a:t> agglutination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non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occurrence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each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four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blood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reagent,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such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being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essential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value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standard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deviation.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was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found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where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no</a:t>
            </a:r>
            <a:r>
              <a:rPr sz="900" dirty="0">
                <a:latin typeface="Times New Roman"/>
                <a:cs typeface="Times New Roman"/>
              </a:rPr>
              <a:t> agglutination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occurs,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standard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do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not</a:t>
            </a:r>
            <a:r>
              <a:rPr sz="900" dirty="0">
                <a:latin typeface="Times New Roman"/>
                <a:cs typeface="Times New Roman"/>
              </a:rPr>
              <a:t> exceed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16,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general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standard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deviation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3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between</a:t>
            </a:r>
            <a:r>
              <a:rPr sz="900" spc="3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0</a:t>
            </a:r>
            <a:r>
              <a:rPr sz="900" spc="3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3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10.</a:t>
            </a:r>
            <a:r>
              <a:rPr sz="900" spc="3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Moreover,</a:t>
            </a:r>
            <a:r>
              <a:rPr sz="900" spc="3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33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where </a:t>
            </a:r>
            <a:r>
              <a:rPr sz="900" spc="10" dirty="0">
                <a:latin typeface="Times New Roman"/>
                <a:cs typeface="Times New Roman"/>
              </a:rPr>
              <a:t>agglutination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occurs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present</a:t>
            </a:r>
            <a:r>
              <a:rPr sz="900" spc="3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standard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deviation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values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greater </a:t>
            </a:r>
            <a:r>
              <a:rPr sz="900" dirty="0">
                <a:latin typeface="Times New Roman"/>
                <a:cs typeface="Times New Roman"/>
              </a:rPr>
              <a:t>than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equal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16,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general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dirty="0">
                <a:latin typeface="Times New Roman"/>
                <a:cs typeface="Times New Roman"/>
              </a:rPr>
              <a:t> standard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between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20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70.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No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non</a:t>
            </a:r>
            <a:r>
              <a:rPr sz="900" dirty="0">
                <a:latin typeface="Times New Roman"/>
                <a:cs typeface="Times New Roman"/>
              </a:rPr>
              <a:t> agglutinated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was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found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standard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deviation </a:t>
            </a:r>
            <a:r>
              <a:rPr sz="900" spc="10" dirty="0">
                <a:latin typeface="Times New Roman"/>
                <a:cs typeface="Times New Roman"/>
              </a:rPr>
              <a:t>greater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than</a:t>
            </a:r>
            <a:r>
              <a:rPr sz="900" spc="3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16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or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equal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to</a:t>
            </a:r>
            <a:r>
              <a:rPr sz="900" spc="3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16,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or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samples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agglutinated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with </a:t>
            </a:r>
            <a:r>
              <a:rPr sz="900" spc="20" dirty="0">
                <a:latin typeface="Times New Roman"/>
                <a:cs typeface="Times New Roman"/>
              </a:rPr>
              <a:t>standard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deviation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values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below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16.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Thus,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it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was</a:t>
            </a:r>
            <a:r>
              <a:rPr sz="900" spc="10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established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as</a:t>
            </a:r>
            <a:r>
              <a:rPr sz="900" spc="5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threshold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value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for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classification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standard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deviation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16,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in</a:t>
            </a:r>
            <a:r>
              <a:rPr sz="900" dirty="0">
                <a:latin typeface="Times New Roman"/>
                <a:cs typeface="Times New Roman"/>
              </a:rPr>
              <a:t> which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4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standard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value</a:t>
            </a:r>
            <a:r>
              <a:rPr sz="900" spc="4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below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16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are</a:t>
            </a:r>
            <a:r>
              <a:rPr sz="900" dirty="0">
                <a:latin typeface="Times New Roman"/>
                <a:cs typeface="Times New Roman"/>
              </a:rPr>
              <a:t> classified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as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where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no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agglutination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occurred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and</a:t>
            </a:r>
            <a:r>
              <a:rPr sz="900" spc="10" dirty="0">
                <a:latin typeface="Times New Roman"/>
                <a:cs typeface="Times New Roman"/>
              </a:rPr>
              <a:t> samples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with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standard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deviation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values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greater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than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or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equal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to</a:t>
            </a:r>
            <a:r>
              <a:rPr sz="900" spc="10" dirty="0">
                <a:latin typeface="Times New Roman"/>
                <a:cs typeface="Times New Roman"/>
              </a:rPr>
              <a:t> 16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are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samples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classified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as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agglutination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occurred.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Observing </a:t>
            </a:r>
            <a:r>
              <a:rPr sz="900" spc="50" dirty="0">
                <a:latin typeface="Times New Roman"/>
                <a:cs typeface="Times New Roman"/>
              </a:rPr>
              <a:t>TABLE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9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shows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where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no</a:t>
            </a:r>
            <a:r>
              <a:rPr sz="900" spc="30" dirty="0">
                <a:latin typeface="Times New Roman"/>
                <a:cs typeface="Times New Roman"/>
              </a:rPr>
              <a:t> agglutination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occurred,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Figure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9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a)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the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standard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deviation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value </a:t>
            </a:r>
            <a:r>
              <a:rPr sz="900" spc="20" dirty="0">
                <a:latin typeface="Times New Roman"/>
                <a:cs typeface="Times New Roman"/>
              </a:rPr>
              <a:t>is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5.2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and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is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therefore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less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than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16,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and</a:t>
            </a:r>
            <a:r>
              <a:rPr sz="900" spc="10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where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the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agglutination </a:t>
            </a:r>
            <a:r>
              <a:rPr sz="900" dirty="0">
                <a:latin typeface="Times New Roman"/>
                <a:cs typeface="Times New Roman"/>
              </a:rPr>
              <a:t>occur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9</a:t>
            </a:r>
            <a:r>
              <a:rPr sz="900" spc="3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b),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c)</a:t>
            </a:r>
            <a:r>
              <a:rPr sz="900" spc="3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d),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standard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value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is</a:t>
            </a:r>
            <a:r>
              <a:rPr sz="900" spc="20" dirty="0">
                <a:latin typeface="Times New Roman"/>
                <a:cs typeface="Times New Roman"/>
              </a:rPr>
              <a:t> 43.7,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53.4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and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25.5,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respectively,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and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therefore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greater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than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16.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2644" y="646527"/>
            <a:ext cx="3231515" cy="26047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07770">
              <a:lnSpc>
                <a:spcPct val="100000"/>
              </a:lnSpc>
              <a:spcBef>
                <a:spcPts val="310"/>
              </a:spcBef>
              <a:tabLst>
                <a:tab pos="1512570" algn="l"/>
              </a:tabLst>
            </a:pPr>
            <a:r>
              <a:rPr sz="900" spc="-20" dirty="0">
                <a:latin typeface="Times New Roman"/>
                <a:cs typeface="Times New Roman"/>
              </a:rPr>
              <a:t>III.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700" spc="114" dirty="0">
                <a:latin typeface="Cambria"/>
                <a:cs typeface="Cambria"/>
              </a:rPr>
              <a:t>DATABASE</a:t>
            </a:r>
            <a:endParaRPr sz="700">
              <a:latin typeface="Cambria"/>
              <a:cs typeface="Cambria"/>
            </a:endParaRPr>
          </a:p>
          <a:p>
            <a:pPr marL="12700" marR="5080" indent="182880" algn="just">
              <a:lnSpc>
                <a:spcPct val="101299"/>
              </a:lnSpc>
              <a:spcBef>
                <a:spcPts val="420"/>
              </a:spcBef>
            </a:pPr>
            <a:r>
              <a:rPr sz="900" spc="50" dirty="0">
                <a:latin typeface="Times New Roman"/>
                <a:cs typeface="Times New Roman"/>
              </a:rPr>
              <a:t>To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store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information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resulting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from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analysis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agglutination</a:t>
            </a:r>
            <a:r>
              <a:rPr sz="900" spc="4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detection</a:t>
            </a:r>
            <a:r>
              <a:rPr sz="900" spc="4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perfonned</a:t>
            </a:r>
            <a:r>
              <a:rPr sz="900" spc="4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through</a:t>
            </a:r>
            <a:r>
              <a:rPr sz="900" spc="45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59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image </a:t>
            </a:r>
            <a:r>
              <a:rPr sz="900" dirty="0">
                <a:latin typeface="Times New Roman"/>
                <a:cs typeface="Times New Roman"/>
              </a:rPr>
              <a:t>processing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techniques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result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classification </a:t>
            </a:r>
            <a:r>
              <a:rPr sz="900" spc="20" dirty="0">
                <a:latin typeface="Times New Roman"/>
                <a:cs typeface="Times New Roman"/>
              </a:rPr>
              <a:t>algorithm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(blood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type),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database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was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constructed.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The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built </a:t>
            </a:r>
            <a:r>
              <a:rPr sz="900" dirty="0">
                <a:latin typeface="Times New Roman"/>
                <a:cs typeface="Times New Roman"/>
              </a:rPr>
              <a:t>database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can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store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images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captured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used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image </a:t>
            </a:r>
            <a:r>
              <a:rPr sz="900" spc="10" dirty="0">
                <a:latin typeface="Times New Roman"/>
                <a:cs typeface="Times New Roman"/>
              </a:rPr>
              <a:t>processing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techniques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70" dirty="0">
                <a:latin typeface="Times New Roman"/>
                <a:cs typeface="Times New Roman"/>
              </a:rPr>
              <a:t>(each</a:t>
            </a:r>
            <a:r>
              <a:rPr sz="900" spc="4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image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contain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four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samples</a:t>
            </a:r>
            <a:r>
              <a:rPr sz="900" spc="45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dirty="0">
                <a:latin typeface="Times New Roman"/>
                <a:cs typeface="Times New Roman"/>
              </a:rPr>
              <a:t> blood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reagent),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standard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calculated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each </a:t>
            </a:r>
            <a:r>
              <a:rPr sz="900" dirty="0">
                <a:latin typeface="Times New Roman"/>
                <a:cs typeface="Times New Roman"/>
              </a:rPr>
              <a:t>four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image,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based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by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value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dirty="0">
                <a:latin typeface="Times New Roman"/>
                <a:cs typeface="Times New Roman"/>
              </a:rPr>
              <a:t> standard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obtained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each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spc="70" dirty="0">
                <a:latin typeface="Times New Roman"/>
                <a:cs typeface="Times New Roman"/>
              </a:rPr>
              <a:t>(if </a:t>
            </a:r>
            <a:r>
              <a:rPr sz="900" dirty="0">
                <a:latin typeface="Times New Roman"/>
                <a:cs typeface="Times New Roman"/>
              </a:rPr>
              <a:t>agglutinated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not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agglutinated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and</a:t>
            </a:r>
            <a:r>
              <a:rPr sz="900" dirty="0">
                <a:latin typeface="Times New Roman"/>
                <a:cs typeface="Times New Roman"/>
              </a:rPr>
              <a:t> reagent)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4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fmal</a:t>
            </a:r>
            <a:r>
              <a:rPr sz="900" spc="4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obtained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by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9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classification </a:t>
            </a:r>
            <a:r>
              <a:rPr sz="900" spc="20" dirty="0">
                <a:latin typeface="Times New Roman"/>
                <a:cs typeface="Times New Roman"/>
              </a:rPr>
              <a:t>algorithm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(corresponding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of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blood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type).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The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database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was</a:t>
            </a:r>
            <a:r>
              <a:rPr sz="900" dirty="0">
                <a:latin typeface="Times New Roman"/>
                <a:cs typeface="Times New Roman"/>
              </a:rPr>
              <a:t> developed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Microsoft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Office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Access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2007,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since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this </a:t>
            </a:r>
            <a:r>
              <a:rPr sz="900" spc="10" dirty="0">
                <a:latin typeface="Times New Roman"/>
                <a:cs typeface="Times New Roman"/>
              </a:rPr>
              <a:t>was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compatible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with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software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used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to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process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images, </a:t>
            </a:r>
            <a:r>
              <a:rPr sz="900" spc="60" dirty="0">
                <a:latin typeface="Times New Roman"/>
                <a:cs typeface="Times New Roman"/>
              </a:rPr>
              <a:t>IMAQ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Vision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2010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software</a:t>
            </a:r>
            <a:r>
              <a:rPr sz="900" spc="4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used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develop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classification</a:t>
            </a:r>
            <a:r>
              <a:rPr sz="900" spc="4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algorithm</a:t>
            </a:r>
            <a:r>
              <a:rPr sz="900" spc="40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LabView,</a:t>
            </a:r>
            <a:r>
              <a:rPr sz="900" spc="4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both</a:t>
            </a:r>
            <a:r>
              <a:rPr sz="900" spc="40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from</a:t>
            </a:r>
            <a:r>
              <a:rPr sz="900" spc="42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National Instruments.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3102" y="3430651"/>
            <a:ext cx="154178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  <a:tabLst>
                <a:tab pos="332740" algn="l"/>
              </a:tabLst>
            </a:pPr>
            <a:r>
              <a:rPr sz="900" spc="-25" dirty="0">
                <a:latin typeface="Times New Roman"/>
                <a:cs typeface="Times New Roman"/>
              </a:rPr>
              <a:t>IV.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700" spc="95" dirty="0">
                <a:latin typeface="Cambria"/>
                <a:cs typeface="Cambria"/>
              </a:rPr>
              <a:t>SOFTWARE</a:t>
            </a:r>
            <a:r>
              <a:rPr sz="700" spc="60" dirty="0">
                <a:latin typeface="Cambria"/>
                <a:cs typeface="Cambria"/>
              </a:rPr>
              <a:t> </a:t>
            </a:r>
            <a:r>
              <a:rPr sz="700" spc="105" dirty="0">
                <a:latin typeface="Cambria"/>
                <a:cs typeface="Cambria"/>
              </a:rPr>
              <a:t>DEVELOPED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80739" y="3601846"/>
            <a:ext cx="3232150" cy="1133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84785" algn="just">
              <a:lnSpc>
                <a:spcPct val="101099"/>
              </a:lnSpc>
              <a:spcBef>
                <a:spcPts val="85"/>
              </a:spcBef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developed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software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allows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by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image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captured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by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Times New Roman"/>
                <a:cs typeface="Times New Roman"/>
              </a:rPr>
              <a:t>a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700" spc="265" dirty="0">
                <a:latin typeface="Cambria"/>
                <a:cs typeface="Cambria"/>
              </a:rPr>
              <a:t>CCD</a:t>
            </a:r>
            <a:r>
              <a:rPr sz="700" spc="180" dirty="0">
                <a:latin typeface="Cambria"/>
                <a:cs typeface="Cambria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camera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detecting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the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occurrence</a:t>
            </a:r>
            <a:r>
              <a:rPr sz="900" spc="10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of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agglutination,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through </a:t>
            </a:r>
            <a:r>
              <a:rPr sz="900" dirty="0">
                <a:latin typeface="Times New Roman"/>
                <a:cs typeface="Times New Roman"/>
              </a:rPr>
              <a:t>image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processing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techniques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developed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determine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occurrence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agglutination.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Secondly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allows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determine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blood</a:t>
            </a:r>
            <a:r>
              <a:rPr sz="900" spc="3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type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patient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through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classification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algorithm </a:t>
            </a:r>
            <a:r>
              <a:rPr sz="900" dirty="0">
                <a:latin typeface="Times New Roman"/>
                <a:cs typeface="Times New Roman"/>
              </a:rPr>
              <a:t>developed.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Finally,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allows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store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information</a:t>
            </a:r>
            <a:r>
              <a:rPr sz="900" spc="3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database </a:t>
            </a:r>
            <a:r>
              <a:rPr sz="900" dirty="0">
                <a:latin typeface="Times New Roman"/>
                <a:cs typeface="Times New Roman"/>
              </a:rPr>
              <a:t>built.</a:t>
            </a:r>
            <a:r>
              <a:rPr sz="900" spc="4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All</a:t>
            </a:r>
            <a:r>
              <a:rPr sz="900" spc="1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software</a:t>
            </a:r>
            <a:r>
              <a:rPr sz="900" spc="1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was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developed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LabView</a:t>
            </a:r>
            <a:r>
              <a:rPr sz="900" spc="49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from </a:t>
            </a:r>
            <a:r>
              <a:rPr sz="900" dirty="0">
                <a:latin typeface="Times New Roman"/>
                <a:cs typeface="Times New Roman"/>
              </a:rPr>
              <a:t>National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Instruments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[31]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front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panel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shown</a:t>
            </a:r>
            <a:r>
              <a:rPr sz="900" spc="13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in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05790" y="4747361"/>
          <a:ext cx="4887595" cy="84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3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900" spc="70" dirty="0">
                          <a:latin typeface="Times New Roman"/>
                          <a:cs typeface="Times New Roman"/>
                        </a:rPr>
                        <a:t>9(a)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0,5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/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57,6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5,2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43,0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83,0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9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9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10.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75" dirty="0">
                          <a:latin typeface="Times New Roman"/>
                          <a:cs typeface="Times New Roman"/>
                        </a:rPr>
                        <a:t>9(b)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0,4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193,5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700" spc="70" dirty="0">
                          <a:latin typeface="Georgia"/>
                          <a:cs typeface="Georgia"/>
                        </a:rPr>
                        <a:t>43,7</a:t>
                      </a:r>
                      <a:endParaRPr sz="700">
                        <a:latin typeface="Georgia"/>
                        <a:cs typeface="Georgia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63,0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250,0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97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00" spc="-65" dirty="0">
                          <a:solidFill>
                            <a:srgbClr val="4F4F4F"/>
                          </a:solidFill>
                          <a:latin typeface="Verdana"/>
                          <a:cs typeface="Verdana"/>
                        </a:rPr>
                        <a:t>'l'</a:t>
                      </a:r>
                      <a:r>
                        <a:rPr sz="500" spc="-65" dirty="0">
                          <a:solidFill>
                            <a:srgbClr val="8D8D8D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500" spc="-65" dirty="0">
                          <a:solidFill>
                            <a:srgbClr val="7D7D7D"/>
                          </a:solidFill>
                          <a:latin typeface="Verdana"/>
                          <a:cs typeface="Verdana"/>
                        </a:rPr>
                        <a:t>,</a:t>
                      </a:r>
                      <a:r>
                        <a:rPr sz="500" spc="-65" dirty="0">
                          <a:solidFill>
                            <a:srgbClr val="4F4F4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500" spc="-65" dirty="0">
                          <a:solidFill>
                            <a:srgbClr val="7D7D7D"/>
                          </a:solidFill>
                          <a:latin typeface="Verdana"/>
                          <a:cs typeface="Verdana"/>
                        </a:rPr>
                        <a:t>sas\</a:t>
                      </a:r>
                      <a:r>
                        <a:rPr sz="500" spc="-65" dirty="0">
                          <a:solidFill>
                            <a:srgbClr val="4F4F4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500" spc="-65" dirty="0">
                          <a:solidFill>
                            <a:srgbClr val="7D7D7D"/>
                          </a:solidFill>
                          <a:latin typeface="Verdana"/>
                          <a:cs typeface="Verdana"/>
                        </a:rPr>
                        <a:t>itlKl</a:t>
                      </a:r>
                      <a:r>
                        <a:rPr sz="500" spc="-65" dirty="0">
                          <a:solidFill>
                            <a:srgbClr val="4F4F4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500" spc="-65" dirty="0">
                          <a:solidFill>
                            <a:srgbClr val="7D7D7D"/>
                          </a:solidFill>
                          <a:latin typeface="Verdana"/>
                          <a:cs typeface="Verdana"/>
                        </a:rPr>
                        <a:t>\DisJa</a:t>
                      </a:r>
                      <a:r>
                        <a:rPr sz="500" spc="390" dirty="0">
                          <a:solidFill>
                            <a:srgbClr val="7D7D7D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-140" dirty="0">
                          <a:solidFill>
                            <a:srgbClr val="5E5E5E"/>
                          </a:solidFill>
                          <a:latin typeface="Verdana"/>
                          <a:cs typeface="Verdana"/>
                        </a:rPr>
                        <a:t>\A1l'lbr&lt;entE-</a:t>
                      </a:r>
                      <a:r>
                        <a:rPr sz="500" spc="-145" dirty="0">
                          <a:solidFill>
                            <a:srgbClr val="5E5E5E"/>
                          </a:solidFill>
                          <a:latin typeface="Verdana"/>
                          <a:cs typeface="Verdana"/>
                        </a:rPr>
                        <a:t>dE!</a:t>
                      </a:r>
                      <a:r>
                        <a:rPr sz="500" spc="-75" dirty="0">
                          <a:solidFill>
                            <a:srgbClr val="5E5E5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500" spc="-105" dirty="0">
                          <a:solidFill>
                            <a:srgbClr val="7D7D7D"/>
                          </a:solidFill>
                          <a:latin typeface="Verdana"/>
                          <a:cs typeface="Verdana"/>
                        </a:rPr>
                        <a:t>Tr</a:t>
                      </a:r>
                      <a:r>
                        <a:rPr sz="500" spc="-105" dirty="0">
                          <a:solidFill>
                            <a:srgbClr val="5E5E5E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500" spc="-105" dirty="0">
                          <a:solidFill>
                            <a:srgbClr val="4F4F4F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500" spc="-105" dirty="0">
                          <a:solidFill>
                            <a:srgbClr val="7D7D7D"/>
                          </a:solidFill>
                          <a:latin typeface="Verdana"/>
                          <a:cs typeface="Verdana"/>
                        </a:rPr>
                        <a:t>dtla-</a:t>
                      </a:r>
                      <a:r>
                        <a:rPr sz="500" spc="-90" dirty="0">
                          <a:solidFill>
                            <a:srgbClr val="7D7D7D"/>
                          </a:solidFill>
                          <a:latin typeface="Verdana"/>
                          <a:cs typeface="Verdana"/>
                        </a:rPr>
                        <a:t>\kJoos.</a:t>
                      </a:r>
                      <a:r>
                        <a:rPr sz="500" spc="-90" dirty="0">
                          <a:solidFill>
                            <a:srgbClr val="6F6F6F"/>
                          </a:solidFill>
                          <a:latin typeface="Verdana"/>
                          <a:cs typeface="Verdana"/>
                        </a:rPr>
                        <a:t>A.ewttad</a:t>
                      </a:r>
                      <a:r>
                        <a:rPr sz="500" spc="-90" dirty="0">
                          <a:solidFill>
                            <a:srgbClr val="7D7D7D"/>
                          </a:solidFill>
                          <a:latin typeface="Verdana"/>
                          <a:cs typeface="Verdana"/>
                        </a:rPr>
                        <a:t>os\</a:t>
                      </a:r>
                      <a:endParaRPr sz="5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70" dirty="0">
                          <a:latin typeface="Times New Roman"/>
                          <a:cs typeface="Times New Roman"/>
                        </a:rPr>
                        <a:t>9(c)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0,5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176,9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700" spc="70" dirty="0">
                          <a:latin typeface="Georgia"/>
                          <a:cs typeface="Georgia"/>
                        </a:rPr>
                        <a:t>53,4</a:t>
                      </a:r>
                      <a:endParaRPr sz="700">
                        <a:latin typeface="Georgia"/>
                        <a:cs typeface="Georgia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46,0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248,0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  <a:spcBef>
                          <a:spcPts val="190"/>
                        </a:spcBef>
                      </a:pPr>
                      <a:r>
                        <a:rPr sz="900" spc="75" dirty="0">
                          <a:latin typeface="Times New Roman"/>
                          <a:cs typeface="Times New Roman"/>
                        </a:rPr>
                        <a:t>9(d)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035"/>
                        </a:lnSpc>
                        <a:spcBef>
                          <a:spcPts val="185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0,4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035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182,9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805"/>
                        </a:lnSpc>
                        <a:spcBef>
                          <a:spcPts val="415"/>
                        </a:spcBef>
                      </a:pPr>
                      <a:r>
                        <a:rPr sz="700" spc="75" dirty="0">
                          <a:latin typeface="Georgia"/>
                          <a:cs typeface="Georgia"/>
                        </a:rPr>
                        <a:t>25,5</a:t>
                      </a:r>
                      <a:endParaRPr sz="700">
                        <a:latin typeface="Georgia"/>
                        <a:cs typeface="Georgia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030"/>
                        </a:lnSpc>
                        <a:spcBef>
                          <a:spcPts val="190"/>
                        </a:spcBef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61,0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030"/>
                        </a:lnSpc>
                        <a:spcBef>
                          <a:spcPts val="19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234,0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3882771" y="8233790"/>
            <a:ext cx="3230245" cy="727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05300"/>
              </a:lnSpc>
              <a:spcBef>
                <a:spcPts val="130"/>
              </a:spcBef>
            </a:pPr>
            <a:r>
              <a:rPr sz="700" dirty="0">
                <a:latin typeface="Cambria"/>
                <a:cs typeface="Cambria"/>
              </a:rPr>
              <a:t>Figure</a:t>
            </a:r>
            <a:r>
              <a:rPr sz="700" spc="245" dirty="0">
                <a:latin typeface="Cambria"/>
                <a:cs typeface="Cambria"/>
              </a:rPr>
              <a:t> </a:t>
            </a:r>
            <a:r>
              <a:rPr sz="700" dirty="0">
                <a:latin typeface="Georgia"/>
                <a:cs typeface="Georgia"/>
              </a:rPr>
              <a:t>10.</a:t>
            </a:r>
            <a:r>
              <a:rPr sz="700" spc="340" dirty="0">
                <a:latin typeface="Georgia"/>
                <a:cs typeface="Georgia"/>
              </a:rPr>
              <a:t> </a:t>
            </a:r>
            <a:r>
              <a:rPr sz="700" dirty="0">
                <a:latin typeface="Cambria"/>
                <a:cs typeface="Cambria"/>
              </a:rPr>
              <a:t>Developed</a:t>
            </a:r>
            <a:r>
              <a:rPr sz="700" spc="254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Software.</a:t>
            </a:r>
            <a:r>
              <a:rPr sz="700" spc="35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(a)</a:t>
            </a:r>
            <a:r>
              <a:rPr sz="700" spc="28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Selection</a:t>
            </a:r>
            <a:r>
              <a:rPr sz="700" spc="27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229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the</a:t>
            </a:r>
            <a:r>
              <a:rPr sz="700" spc="24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26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(b)</a:t>
            </a:r>
            <a:r>
              <a:rPr sz="700" spc="28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Selection</a:t>
            </a:r>
            <a:r>
              <a:rPr sz="700" spc="235" dirty="0">
                <a:latin typeface="Cambria"/>
                <a:cs typeface="Cambria"/>
              </a:rPr>
              <a:t> </a:t>
            </a:r>
            <a:r>
              <a:rPr sz="700" spc="-25" dirty="0">
                <a:latin typeface="Cambria"/>
                <a:cs typeface="Cambria"/>
              </a:rPr>
              <a:t>od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File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Database.dsn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and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entering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name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of</a:t>
            </a:r>
            <a:r>
              <a:rPr sz="700" spc="12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the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table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of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database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(c)</a:t>
            </a:r>
            <a:r>
              <a:rPr sz="700" spc="165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Original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33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(d)</a:t>
            </a:r>
            <a:r>
              <a:rPr sz="700" spc="34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Final</a:t>
            </a:r>
            <a:r>
              <a:rPr sz="700" spc="3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31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obtained</a:t>
            </a:r>
            <a:r>
              <a:rPr sz="700" spc="30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with</a:t>
            </a:r>
            <a:r>
              <a:rPr sz="700" spc="3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the</a:t>
            </a:r>
            <a:r>
              <a:rPr sz="700" spc="3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31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processing</a:t>
            </a:r>
            <a:r>
              <a:rPr sz="700" spc="3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techniques</a:t>
            </a:r>
            <a:r>
              <a:rPr sz="700" spc="350" dirty="0">
                <a:latin typeface="Cambria"/>
                <a:cs typeface="Cambria"/>
              </a:rPr>
              <a:t> </a:t>
            </a:r>
            <a:r>
              <a:rPr sz="700" spc="-25" dirty="0">
                <a:latin typeface="Cambria"/>
                <a:cs typeface="Cambria"/>
              </a:rPr>
              <a:t>(e)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Results</a:t>
            </a:r>
            <a:r>
              <a:rPr sz="700" spc="29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3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the</a:t>
            </a:r>
            <a:r>
              <a:rPr sz="700" spc="29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QuantifY</a:t>
            </a:r>
            <a:r>
              <a:rPr sz="700" spc="3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function</a:t>
            </a:r>
            <a:r>
              <a:rPr sz="700" spc="315" dirty="0">
                <a:latin typeface="Cambria"/>
                <a:cs typeface="Cambria"/>
              </a:rPr>
              <a:t> </a:t>
            </a:r>
            <a:r>
              <a:rPr sz="800" spc="-65" dirty="0">
                <a:latin typeface="Tahoma"/>
                <a:cs typeface="Tahoma"/>
              </a:rPr>
              <a:t>(1)</a:t>
            </a:r>
            <a:r>
              <a:rPr sz="800" spc="265" dirty="0">
                <a:latin typeface="Tahoma"/>
                <a:cs typeface="Tahoma"/>
              </a:rPr>
              <a:t> </a:t>
            </a:r>
            <a:r>
              <a:rPr sz="700" dirty="0">
                <a:latin typeface="Cambria"/>
                <a:cs typeface="Cambria"/>
              </a:rPr>
              <a:t>Values</a:t>
            </a:r>
            <a:r>
              <a:rPr sz="700" spc="3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34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standard</a:t>
            </a:r>
            <a:r>
              <a:rPr sz="700" spc="33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deviation</a:t>
            </a:r>
            <a:r>
              <a:rPr sz="700" spc="29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295" dirty="0">
                <a:latin typeface="Cambria"/>
                <a:cs typeface="Cambria"/>
              </a:rPr>
              <a:t> </a:t>
            </a:r>
            <a:r>
              <a:rPr sz="700" spc="-20" dirty="0">
                <a:latin typeface="Cambria"/>
                <a:cs typeface="Cambria"/>
              </a:rPr>
              <a:t>each</a:t>
            </a:r>
            <a:endParaRPr sz="700">
              <a:latin typeface="Cambria"/>
              <a:cs typeface="Cambria"/>
            </a:endParaRPr>
          </a:p>
          <a:p>
            <a:pPr marL="12700" marR="5715" algn="just">
              <a:lnSpc>
                <a:spcPts val="919"/>
              </a:lnSpc>
              <a:spcBef>
                <a:spcPts val="30"/>
              </a:spcBef>
            </a:pPr>
            <a:r>
              <a:rPr sz="700" dirty="0">
                <a:latin typeface="Cambria"/>
                <a:cs typeface="Cambria"/>
              </a:rPr>
              <a:t>sample</a:t>
            </a:r>
            <a:r>
              <a:rPr sz="700" spc="18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(g)</a:t>
            </a:r>
            <a:r>
              <a:rPr sz="700" spc="204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Results</a:t>
            </a:r>
            <a:r>
              <a:rPr sz="700" spc="17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based</a:t>
            </a:r>
            <a:r>
              <a:rPr sz="700" spc="16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on</a:t>
            </a:r>
            <a:r>
              <a:rPr sz="700" spc="16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de</a:t>
            </a:r>
            <a:r>
              <a:rPr sz="700" spc="17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standard</a:t>
            </a:r>
            <a:r>
              <a:rPr sz="700" spc="16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deviation</a:t>
            </a:r>
            <a:r>
              <a:rPr sz="700" spc="17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17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each</a:t>
            </a:r>
            <a:r>
              <a:rPr sz="700" spc="16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sample</a:t>
            </a:r>
            <a:r>
              <a:rPr sz="700" spc="19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(h)</a:t>
            </a:r>
            <a:r>
              <a:rPr sz="700" spc="190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Result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of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the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classification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algorithm.</a:t>
            </a:r>
            <a:endParaRPr sz="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6928" y="0"/>
            <a:ext cx="3510915" cy="10694035"/>
            <a:chOff x="4046928" y="0"/>
            <a:chExt cx="3510915" cy="10694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6928" y="0"/>
              <a:ext cx="3510588" cy="106939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559" y="2328544"/>
              <a:ext cx="2121407" cy="65836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2938271"/>
            <a:ext cx="2499360" cy="18653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96639" y="3547744"/>
            <a:ext cx="2243327" cy="13776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5135" y="5437503"/>
            <a:ext cx="2133600" cy="8168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5279" y="6352030"/>
            <a:ext cx="2389632" cy="156057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220083" y="2961131"/>
            <a:ext cx="2038985" cy="608330"/>
            <a:chOff x="4220083" y="2961131"/>
            <a:chExt cx="2038985" cy="60833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0083" y="2961131"/>
              <a:ext cx="671957" cy="6080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2167" y="3050920"/>
              <a:ext cx="1366901" cy="484632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56832" y="2572511"/>
            <a:ext cx="234823" cy="746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56146" y="2961004"/>
            <a:ext cx="163067" cy="60655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151503" y="6044057"/>
            <a:ext cx="2228215" cy="585470"/>
            <a:chOff x="4151503" y="6044057"/>
            <a:chExt cx="2228215" cy="58547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51503" y="6044057"/>
              <a:ext cx="2138172" cy="5852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9360" y="6295516"/>
              <a:ext cx="70105" cy="8686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89903" y="5823203"/>
            <a:ext cx="199644" cy="65532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627752" y="2098420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838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98235" y="4026407"/>
            <a:ext cx="38100" cy="1219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53390" y="669797"/>
            <a:ext cx="3228975" cy="1410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70" algn="just">
              <a:lnSpc>
                <a:spcPct val="101099"/>
              </a:lnSpc>
              <a:spcBef>
                <a:spcPts val="85"/>
              </a:spcBef>
            </a:pP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software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possible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select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image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used,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10</a:t>
            </a:r>
            <a:r>
              <a:rPr sz="900" spc="50" dirty="0">
                <a:latin typeface="Times New Roman"/>
                <a:cs typeface="Times New Roman"/>
              </a:rPr>
              <a:t> </a:t>
            </a:r>
            <a:r>
              <a:rPr sz="900" spc="75" dirty="0">
                <a:latin typeface="Times New Roman"/>
                <a:cs typeface="Times New Roman"/>
              </a:rPr>
              <a:t>(a),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database</a:t>
            </a:r>
            <a:r>
              <a:rPr sz="900" spc="3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establish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connection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table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from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database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where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information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added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analysis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10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75" dirty="0">
                <a:latin typeface="Times New Roman"/>
                <a:cs typeface="Times New Roman"/>
              </a:rPr>
              <a:t>(b),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see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original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image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10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75" dirty="0">
                <a:latin typeface="Times New Roman"/>
                <a:cs typeface="Times New Roman"/>
              </a:rPr>
              <a:t>(c),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as</a:t>
            </a:r>
            <a:r>
              <a:rPr sz="900" dirty="0">
                <a:latin typeface="Times New Roman"/>
                <a:cs typeface="Times New Roman"/>
              </a:rPr>
              <a:t> well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as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final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image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obtained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image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processing </a:t>
            </a:r>
            <a:r>
              <a:rPr sz="900" spc="10" dirty="0">
                <a:latin typeface="Times New Roman"/>
                <a:cs typeface="Times New Roman"/>
              </a:rPr>
              <a:t>techniques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Figure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75" dirty="0">
                <a:latin typeface="Times New Roman"/>
                <a:cs typeface="Times New Roman"/>
              </a:rPr>
              <a:t>10(d).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It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is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also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possible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see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result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Quantify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function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10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spc="75" dirty="0">
                <a:latin typeface="Times New Roman"/>
                <a:cs typeface="Times New Roman"/>
              </a:rPr>
              <a:t>(e),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results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standard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10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85" dirty="0">
                <a:latin typeface="Times New Roman"/>
                <a:cs typeface="Times New Roman"/>
              </a:rPr>
              <a:t>(t),</a:t>
            </a:r>
            <a:r>
              <a:rPr sz="900" spc="4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results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based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dirty="0">
                <a:latin typeface="Times New Roman"/>
                <a:cs typeface="Times New Roman"/>
              </a:rPr>
              <a:t> standard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10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spc="95" dirty="0">
                <a:latin typeface="Times New Roman"/>
                <a:cs typeface="Times New Roman"/>
              </a:rPr>
              <a:t>(g)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type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analysis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Times New Roman"/>
                <a:cs typeface="Times New Roman"/>
              </a:rPr>
              <a:t>10(h).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7955" y="2260218"/>
            <a:ext cx="137287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  <a:tabLst>
                <a:tab pos="308610" algn="l"/>
              </a:tabLst>
            </a:pPr>
            <a:r>
              <a:rPr sz="900" spc="-25" dirty="0">
                <a:latin typeface="Times New Roman"/>
                <a:cs typeface="Times New Roman"/>
              </a:rPr>
              <a:t>V.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700" spc="114" dirty="0">
                <a:latin typeface="Cambria"/>
                <a:cs typeface="Cambria"/>
              </a:rPr>
              <a:t>SYSTEM</a:t>
            </a:r>
            <a:r>
              <a:rPr sz="700" spc="30" dirty="0">
                <a:latin typeface="Cambria"/>
                <a:cs typeface="Cambria"/>
              </a:rPr>
              <a:t> </a:t>
            </a:r>
            <a:r>
              <a:rPr sz="700" spc="105" dirty="0">
                <a:latin typeface="Cambria"/>
                <a:cs typeface="Cambria"/>
              </a:rPr>
              <a:t>DEVELOPED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4151" y="2430906"/>
            <a:ext cx="3228340" cy="4413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82880" algn="just">
              <a:lnSpc>
                <a:spcPct val="101600"/>
              </a:lnSpc>
              <a:spcBef>
                <a:spcPts val="80"/>
              </a:spcBef>
            </a:pP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developed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system,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which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automatically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determines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spc="10" dirty="0">
                <a:latin typeface="Times New Roman"/>
                <a:cs typeface="Times New Roman"/>
              </a:rPr>
              <a:t> blood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types</a:t>
            </a:r>
            <a:r>
              <a:rPr sz="900" spc="10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patient,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using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as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reference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slide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test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[29],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is</a:t>
            </a:r>
            <a:r>
              <a:rPr sz="900" spc="10" dirty="0">
                <a:latin typeface="Times New Roman"/>
                <a:cs typeface="Times New Roman"/>
              </a:rPr>
              <a:t> presented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in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Figure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11.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8816" y="4867275"/>
            <a:ext cx="12280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Cambria"/>
                <a:cs typeface="Cambria"/>
              </a:rPr>
              <a:t>Figure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spc="55" dirty="0">
                <a:latin typeface="Georgia"/>
                <a:cs typeface="Georgia"/>
              </a:rPr>
              <a:t>11.</a:t>
            </a:r>
            <a:r>
              <a:rPr sz="700" spc="210" dirty="0">
                <a:latin typeface="Georgia"/>
                <a:cs typeface="Georgia"/>
              </a:rPr>
              <a:t> </a:t>
            </a:r>
            <a:r>
              <a:rPr sz="700" dirty="0">
                <a:latin typeface="Cambria"/>
                <a:cs typeface="Cambria"/>
              </a:rPr>
              <a:t>System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developed.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3644" y="5199379"/>
            <a:ext cx="3228975" cy="1687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82880" algn="just">
              <a:lnSpc>
                <a:spcPct val="101099"/>
              </a:lnSpc>
              <a:spcBef>
                <a:spcPts val="85"/>
              </a:spcBef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system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requires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reagents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are</a:t>
            </a:r>
            <a:r>
              <a:rPr sz="900" dirty="0">
                <a:latin typeface="Times New Roman"/>
                <a:cs typeface="Times New Roman"/>
              </a:rPr>
              <a:t> manually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introduced,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slides,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by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user.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placed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first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slide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reagent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anti-A,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second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reagent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anti-b,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third </a:t>
            </a:r>
            <a:r>
              <a:rPr sz="900" dirty="0">
                <a:latin typeface="Times New Roman"/>
                <a:cs typeface="Times New Roman"/>
              </a:rPr>
              <a:t>reagent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anti-</a:t>
            </a:r>
            <a:r>
              <a:rPr sz="900" spc="60" dirty="0">
                <a:latin typeface="Times New Roman"/>
                <a:cs typeface="Times New Roman"/>
              </a:rPr>
              <a:t>AB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fourth</a:t>
            </a:r>
            <a:r>
              <a:rPr sz="900" spc="2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slide</a:t>
            </a:r>
            <a:r>
              <a:rPr sz="900" spc="2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reagent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anti-</a:t>
            </a:r>
            <a:r>
              <a:rPr sz="900" spc="-25" dirty="0">
                <a:latin typeface="Times New Roman"/>
                <a:cs typeface="Times New Roman"/>
              </a:rPr>
              <a:t>D.</a:t>
            </a:r>
            <a:r>
              <a:rPr sz="900" spc="10" dirty="0">
                <a:latin typeface="Times New Roman"/>
                <a:cs typeface="Times New Roman"/>
              </a:rPr>
              <a:t> Thereafter,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system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moves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slides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for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mixing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area,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spc="10" dirty="0">
                <a:latin typeface="Times New Roman"/>
                <a:cs typeface="Times New Roman"/>
              </a:rPr>
              <a:t> blood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and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reagents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are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mixed.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This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mixture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is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performed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with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Times New Roman"/>
                <a:cs typeface="Times New Roman"/>
              </a:rPr>
              <a:t>a</a:t>
            </a:r>
            <a:r>
              <a:rPr sz="900" spc="60" dirty="0">
                <a:latin typeface="Times New Roman"/>
                <a:cs typeface="Times New Roman"/>
              </a:rPr>
              <a:t> DC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motor</a:t>
            </a:r>
            <a:r>
              <a:rPr sz="900" spc="4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without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contamination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between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samples. </a:t>
            </a:r>
            <a:r>
              <a:rPr sz="900" dirty="0">
                <a:latin typeface="Times New Roman"/>
                <a:cs typeface="Times New Roman"/>
              </a:rPr>
              <a:t>Ended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mixing,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slides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moved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image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capture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area, </a:t>
            </a:r>
            <a:r>
              <a:rPr sz="900" dirty="0">
                <a:latin typeface="Times New Roman"/>
                <a:cs typeface="Times New Roman"/>
              </a:rPr>
              <a:t>where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motor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drives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WebCam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Glossy,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5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Mega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pixels, </a:t>
            </a:r>
            <a:r>
              <a:rPr sz="900" dirty="0">
                <a:latin typeface="Times New Roman"/>
                <a:cs typeface="Times New Roman"/>
              </a:rPr>
              <a:t>along</a:t>
            </a:r>
            <a:r>
              <a:rPr sz="900" spc="4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sample,</a:t>
            </a:r>
            <a:r>
              <a:rPr sz="900" spc="4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capturing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image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each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slide.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These </a:t>
            </a:r>
            <a:r>
              <a:rPr sz="900" spc="10" dirty="0">
                <a:latin typeface="Times New Roman"/>
                <a:cs typeface="Times New Roman"/>
              </a:rPr>
              <a:t>images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are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stored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for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later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analysis.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The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system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is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controlled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by</a:t>
            </a:r>
            <a:r>
              <a:rPr sz="900" dirty="0">
                <a:latin typeface="Times New Roman"/>
                <a:cs typeface="Times New Roman"/>
              </a:rPr>
              <a:t> a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microcontroller.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1993" y="7018673"/>
            <a:ext cx="3231515" cy="21259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885190">
              <a:lnSpc>
                <a:spcPct val="100000"/>
              </a:lnSpc>
              <a:spcBef>
                <a:spcPts val="310"/>
              </a:spcBef>
              <a:tabLst>
                <a:tab pos="1201420" algn="l"/>
              </a:tabLst>
            </a:pPr>
            <a:r>
              <a:rPr sz="900" spc="-25" dirty="0">
                <a:latin typeface="Times New Roman"/>
                <a:cs typeface="Times New Roman"/>
              </a:rPr>
              <a:t>VI.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700" spc="90" dirty="0">
                <a:latin typeface="Cambria"/>
                <a:cs typeface="Cambria"/>
              </a:rPr>
              <a:t>STATISTICAL</a:t>
            </a:r>
            <a:r>
              <a:rPr sz="700" spc="100" dirty="0">
                <a:latin typeface="Cambria"/>
                <a:cs typeface="Cambria"/>
              </a:rPr>
              <a:t> </a:t>
            </a:r>
            <a:r>
              <a:rPr sz="700" spc="110" dirty="0">
                <a:latin typeface="Cambria"/>
                <a:cs typeface="Cambria"/>
              </a:rPr>
              <a:t>ANALYSIS</a:t>
            </a:r>
            <a:endParaRPr sz="700">
              <a:latin typeface="Cambria"/>
              <a:cs typeface="Cambria"/>
            </a:endParaRPr>
          </a:p>
          <a:p>
            <a:pPr marL="12700" marR="5080" indent="184785" algn="just">
              <a:lnSpc>
                <a:spcPct val="101499"/>
              </a:lnSpc>
              <a:spcBef>
                <a:spcPts val="425"/>
              </a:spcBef>
            </a:pP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section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presents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statistical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analysis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used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prove </a:t>
            </a:r>
            <a:r>
              <a:rPr sz="900" spc="20" dirty="0">
                <a:latin typeface="Times New Roman"/>
                <a:cs typeface="Times New Roman"/>
              </a:rPr>
              <a:t>that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the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boundary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between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occurrence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of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agglutination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and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non</a:t>
            </a:r>
            <a:r>
              <a:rPr sz="900" dirty="0">
                <a:latin typeface="Times New Roman"/>
                <a:cs typeface="Times New Roman"/>
              </a:rPr>
              <a:t> occurrence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reliable.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Namely,</a:t>
            </a:r>
            <a:r>
              <a:rPr sz="900" spc="2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there</a:t>
            </a:r>
            <a:r>
              <a:rPr sz="900" spc="25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no</a:t>
            </a:r>
            <a:r>
              <a:rPr sz="900" spc="2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dirty="0">
                <a:latin typeface="Times New Roman"/>
                <a:cs typeface="Times New Roman"/>
              </a:rPr>
              <a:t> agglutinated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below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limit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85" dirty="0">
                <a:latin typeface="Times New Roman"/>
                <a:cs typeface="Times New Roman"/>
              </a:rPr>
              <a:t>(16)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there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no</a:t>
            </a:r>
            <a:r>
              <a:rPr sz="900" dirty="0">
                <a:latin typeface="Times New Roman"/>
                <a:cs typeface="Times New Roman"/>
              </a:rPr>
              <a:t> values</a:t>
            </a:r>
            <a:r>
              <a:rPr sz="900" spc="25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upper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limit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spc="85" dirty="0">
                <a:latin typeface="Times New Roman"/>
                <a:cs typeface="Times New Roman"/>
              </a:rPr>
              <a:t>(16)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2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24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not</a:t>
            </a:r>
            <a:r>
              <a:rPr sz="900" spc="-10" dirty="0">
                <a:latin typeface="Times New Roman"/>
                <a:cs typeface="Times New Roman"/>
              </a:rPr>
              <a:t> agglutinated.</a:t>
            </a:r>
            <a:endParaRPr sz="900">
              <a:latin typeface="Times New Roman"/>
              <a:cs typeface="Times New Roman"/>
            </a:endParaRPr>
          </a:p>
          <a:p>
            <a:pPr marL="13970" marR="5080" indent="182880" algn="just">
              <a:lnSpc>
                <a:spcPct val="101099"/>
              </a:lnSpc>
              <a:spcBef>
                <a:spcPts val="600"/>
              </a:spcBef>
            </a:pPr>
            <a:r>
              <a:rPr sz="900" spc="10" dirty="0">
                <a:latin typeface="Times New Roman"/>
                <a:cs typeface="Times New Roman"/>
              </a:rPr>
              <a:t>This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statistical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analysis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allows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determining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reliability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spc="10" dirty="0">
                <a:latin typeface="Times New Roman"/>
                <a:cs typeface="Times New Roman"/>
              </a:rPr>
              <a:t> the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methodology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used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as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well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as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limit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set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on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basis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dirty="0">
                <a:latin typeface="Times New Roman"/>
                <a:cs typeface="Times New Roman"/>
              </a:rPr>
              <a:t> statistical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tests.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To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end,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was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used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24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patients </a:t>
            </a:r>
            <a:r>
              <a:rPr sz="900" spc="10" dirty="0">
                <a:latin typeface="Times New Roman"/>
                <a:cs typeface="Times New Roman"/>
              </a:rPr>
              <a:t>and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determining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blood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type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each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one,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using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software </a:t>
            </a:r>
            <a:r>
              <a:rPr sz="900" dirty="0">
                <a:latin typeface="Times New Roman"/>
                <a:cs typeface="Times New Roman"/>
              </a:rPr>
              <a:t>developed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presented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work.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each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patient,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procedure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determining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type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was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repeated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three </a:t>
            </a:r>
            <a:r>
              <a:rPr sz="900" dirty="0">
                <a:latin typeface="Times New Roman"/>
                <a:cs typeface="Times New Roman"/>
              </a:rPr>
              <a:t>times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order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verify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whether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results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were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similar.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There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2390" y="669163"/>
            <a:ext cx="3230880" cy="15500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099"/>
              </a:lnSpc>
              <a:spcBef>
                <a:spcPts val="85"/>
              </a:spcBef>
            </a:pPr>
            <a:r>
              <a:rPr sz="900" dirty="0">
                <a:latin typeface="Times New Roman"/>
                <a:cs typeface="Times New Roman"/>
              </a:rPr>
              <a:t>were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obtained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total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288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results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analysis.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is</a:t>
            </a:r>
            <a:r>
              <a:rPr sz="900" dirty="0">
                <a:latin typeface="Times New Roman"/>
                <a:cs typeface="Times New Roman"/>
              </a:rPr>
              <a:t> noteworthy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type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tested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patients</a:t>
            </a:r>
            <a:r>
              <a:rPr sz="900" spc="49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was</a:t>
            </a:r>
            <a:r>
              <a:rPr sz="900" dirty="0">
                <a:latin typeface="Times New Roman"/>
                <a:cs typeface="Times New Roman"/>
              </a:rPr>
              <a:t> previously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determined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by</a:t>
            </a:r>
            <a:r>
              <a:rPr sz="900" spc="1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technique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determining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blood</a:t>
            </a:r>
            <a:r>
              <a:rPr sz="900" spc="4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type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spc="70" dirty="0">
                <a:latin typeface="Times New Roman"/>
                <a:cs typeface="Times New Roman"/>
              </a:rPr>
              <a:t>curently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used</a:t>
            </a:r>
            <a:r>
              <a:rPr sz="900" spc="4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laboratories,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Cards-IO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[33]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in</a:t>
            </a:r>
            <a:r>
              <a:rPr sz="900" dirty="0">
                <a:latin typeface="Times New Roman"/>
                <a:cs typeface="Times New Roman"/>
              </a:rPr>
              <a:t> order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verify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validity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technique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developed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this </a:t>
            </a:r>
            <a:r>
              <a:rPr sz="900" dirty="0">
                <a:latin typeface="Times New Roman"/>
                <a:cs typeface="Times New Roman"/>
              </a:rPr>
              <a:t>work.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The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results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statistical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analysis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were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obtained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using </a:t>
            </a:r>
            <a:r>
              <a:rPr sz="700" spc="175" dirty="0">
                <a:latin typeface="Cambria"/>
                <a:cs typeface="Cambria"/>
              </a:rPr>
              <a:t>SPSS</a:t>
            </a:r>
            <a:r>
              <a:rPr sz="700" spc="80" dirty="0">
                <a:latin typeface="Cambria"/>
                <a:cs typeface="Cambria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software(version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17.0)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[34],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being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the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standard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deviation </a:t>
            </a:r>
            <a:r>
              <a:rPr sz="900" dirty="0">
                <a:latin typeface="Times New Roman"/>
                <a:cs typeface="Times New Roman"/>
              </a:rPr>
              <a:t>value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used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analyze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reliability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technique.</a:t>
            </a:r>
            <a:r>
              <a:rPr sz="900" spc="45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spc="10" dirty="0">
                <a:latin typeface="Times New Roman"/>
                <a:cs typeface="Times New Roman"/>
              </a:rPr>
              <a:t> statistical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analysis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was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based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on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descriptive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data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analysis.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dirty="0">
                <a:latin typeface="Times New Roman"/>
                <a:cs typeface="Times New Roman"/>
              </a:rPr>
              <a:t> study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variability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each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type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results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shown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in</a:t>
            </a:r>
            <a:r>
              <a:rPr sz="900" dirty="0">
                <a:latin typeface="Times New Roman"/>
                <a:cs typeface="Times New Roman"/>
              </a:rPr>
              <a:t> Figure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12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Figure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13.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56378" y="2643758"/>
            <a:ext cx="13150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50" dirty="0">
                <a:solidFill>
                  <a:srgbClr val="84A490"/>
                </a:solidFill>
                <a:latin typeface="Calibri"/>
                <a:cs typeface="Calibri"/>
              </a:rPr>
              <a:t>.</a:t>
            </a:r>
            <a:r>
              <a:rPr sz="1050" spc="250" dirty="0">
                <a:solidFill>
                  <a:srgbClr val="8D8B8D"/>
                </a:solidFill>
                <a:latin typeface="Calibri"/>
                <a:cs typeface="Calibri"/>
              </a:rPr>
              <a:t>...</a:t>
            </a:r>
            <a:r>
              <a:rPr sz="1050" spc="275" dirty="0">
                <a:solidFill>
                  <a:srgbClr val="8D8B8D"/>
                </a:solidFill>
                <a:latin typeface="Calibri"/>
                <a:cs typeface="Calibri"/>
              </a:rPr>
              <a:t>.</a:t>
            </a:r>
            <a:r>
              <a:rPr sz="200" spc="250" dirty="0">
                <a:solidFill>
                  <a:srgbClr val="8D8B8D"/>
                </a:solidFill>
                <a:latin typeface="Times New Roman"/>
                <a:cs typeface="Times New Roman"/>
              </a:rPr>
              <a:t>-</a:t>
            </a:r>
            <a:r>
              <a:rPr sz="200" spc="229" dirty="0">
                <a:solidFill>
                  <a:srgbClr val="8D8B8D"/>
                </a:solidFill>
                <a:latin typeface="Times New Roman"/>
                <a:cs typeface="Times New Roman"/>
              </a:rPr>
              <a:t>·</a:t>
            </a:r>
            <a:r>
              <a:rPr sz="1050" spc="260" dirty="0">
                <a:solidFill>
                  <a:srgbClr val="8D8B8D"/>
                </a:solidFill>
                <a:latin typeface="Calibri"/>
                <a:cs typeface="Calibri"/>
              </a:rPr>
              <a:t>.</a:t>
            </a:r>
            <a:r>
              <a:rPr sz="200" spc="240" dirty="0">
                <a:solidFill>
                  <a:srgbClr val="8D8B8D"/>
                </a:solidFill>
                <a:latin typeface="Times New Roman"/>
                <a:cs typeface="Times New Roman"/>
              </a:rPr>
              <a:t>.</a:t>
            </a:r>
            <a:r>
              <a:rPr sz="200" spc="229" dirty="0">
                <a:solidFill>
                  <a:srgbClr val="8D8B8D"/>
                </a:solidFill>
                <a:latin typeface="Times New Roman"/>
                <a:cs typeface="Times New Roman"/>
              </a:rPr>
              <a:t>-</a:t>
            </a:r>
            <a:r>
              <a:rPr sz="200" spc="260" dirty="0">
                <a:solidFill>
                  <a:srgbClr val="8D8B8D"/>
                </a:solidFill>
                <a:latin typeface="Times New Roman"/>
                <a:cs typeface="Times New Roman"/>
              </a:rPr>
              <a:t>·...</a:t>
            </a:r>
            <a:r>
              <a:rPr sz="200" spc="25" dirty="0">
                <a:solidFill>
                  <a:srgbClr val="8D8B8D"/>
                </a:solidFill>
                <a:latin typeface="Times New Roman"/>
                <a:cs typeface="Times New Roman"/>
              </a:rPr>
              <a:t> </a:t>
            </a:r>
            <a:r>
              <a:rPr sz="200" spc="220" dirty="0">
                <a:solidFill>
                  <a:srgbClr val="8D8B8D"/>
                </a:solidFill>
                <a:latin typeface="Times New Roman"/>
                <a:cs typeface="Times New Roman"/>
              </a:rPr>
              <a:t>·</a:t>
            </a:r>
            <a:r>
              <a:rPr sz="200" spc="-15" dirty="0">
                <a:solidFill>
                  <a:srgbClr val="8D8B8D"/>
                </a:solidFill>
                <a:latin typeface="Times New Roman"/>
                <a:cs typeface="Times New Roman"/>
              </a:rPr>
              <a:t> </a:t>
            </a:r>
            <a:r>
              <a:rPr sz="200" spc="229" dirty="0">
                <a:solidFill>
                  <a:srgbClr val="828282"/>
                </a:solidFill>
                <a:latin typeface="Times New Roman"/>
                <a:cs typeface="Times New Roman"/>
              </a:rPr>
              <a:t>..</a:t>
            </a:r>
            <a:r>
              <a:rPr sz="200" spc="20" dirty="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sz="200" spc="310" dirty="0">
                <a:solidFill>
                  <a:srgbClr val="8D8B8D"/>
                </a:solidFill>
                <a:latin typeface="Times New Roman"/>
                <a:cs typeface="Times New Roman"/>
              </a:rPr>
              <a:t>··-</a:t>
            </a:r>
            <a:r>
              <a:rPr sz="200" spc="320" dirty="0">
                <a:solidFill>
                  <a:srgbClr val="8D8B8D"/>
                </a:solidFill>
                <a:latin typeface="Times New Roman"/>
                <a:cs typeface="Times New Roman"/>
              </a:rPr>
              <a:t>··-</a:t>
            </a:r>
            <a:r>
              <a:rPr sz="1050" spc="145" dirty="0">
                <a:solidFill>
                  <a:srgbClr val="8D8B8D"/>
                </a:solidFill>
                <a:latin typeface="Calibri"/>
                <a:cs typeface="Calibri"/>
              </a:rPr>
              <a:t>.</a:t>
            </a:r>
            <a:r>
              <a:rPr sz="200" spc="114" dirty="0">
                <a:solidFill>
                  <a:srgbClr val="8D8B8D"/>
                </a:solidFill>
                <a:latin typeface="Times New Roman"/>
                <a:cs typeface="Times New Roman"/>
              </a:rPr>
              <a:t>.</a:t>
            </a:r>
            <a:endParaRPr sz="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90034" y="3058159"/>
            <a:ext cx="91440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spc="-50" dirty="0">
                <a:solidFill>
                  <a:srgbClr val="535353"/>
                </a:solidFill>
                <a:latin typeface="Microsoft Himalaya"/>
                <a:cs typeface="Microsoft Himalaya"/>
              </a:rPr>
              <a:t>j</a:t>
            </a:r>
            <a:endParaRPr sz="2700">
              <a:latin typeface="Microsoft Himalaya"/>
              <a:cs typeface="Microsoft Himalay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99478" y="3174364"/>
            <a:ext cx="95885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535353"/>
                </a:solidFill>
                <a:latin typeface="Sitka Subheading"/>
                <a:cs typeface="Sitka Subheading"/>
              </a:rPr>
              <a:t>i</a:t>
            </a:r>
            <a:endParaRPr sz="1800">
              <a:latin typeface="Sitka Subheading"/>
              <a:cs typeface="Sitka Subheading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0079" y="3410584"/>
            <a:ext cx="213233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07720" algn="l"/>
              </a:tabLst>
            </a:pPr>
            <a:r>
              <a:rPr sz="1050" spc="210" dirty="0">
                <a:solidFill>
                  <a:srgbClr val="535353"/>
                </a:solidFill>
                <a:latin typeface="Calibri"/>
                <a:cs typeface="Calibri"/>
              </a:rPr>
              <a:t>.</a:t>
            </a:r>
            <a:r>
              <a:rPr sz="200" spc="200" dirty="0">
                <a:solidFill>
                  <a:srgbClr val="535353"/>
                </a:solidFill>
                <a:latin typeface="Times New Roman"/>
                <a:cs typeface="Times New Roman"/>
              </a:rPr>
              <a:t>.</a:t>
            </a:r>
            <a:r>
              <a:rPr sz="200" spc="204" dirty="0">
                <a:solidFill>
                  <a:srgbClr val="535353"/>
                </a:solidFill>
                <a:latin typeface="Times New Roman"/>
                <a:cs typeface="Times New Roman"/>
              </a:rPr>
              <a:t>.</a:t>
            </a:r>
            <a:r>
              <a:rPr sz="200" spc="200" dirty="0">
                <a:solidFill>
                  <a:srgbClr val="535353"/>
                </a:solidFill>
                <a:latin typeface="Times New Roman"/>
                <a:cs typeface="Times New Roman"/>
              </a:rPr>
              <a:t>-</a:t>
            </a:r>
            <a:r>
              <a:rPr sz="200" spc="310" dirty="0">
                <a:solidFill>
                  <a:srgbClr val="535353"/>
                </a:solidFill>
                <a:latin typeface="Times New Roman"/>
                <a:cs typeface="Times New Roman"/>
              </a:rPr>
              <a:t>--</a:t>
            </a:r>
            <a:r>
              <a:rPr sz="200" spc="3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200" spc="229" dirty="0">
                <a:solidFill>
                  <a:srgbClr val="535353"/>
                </a:solidFill>
                <a:latin typeface="Times New Roman"/>
                <a:cs typeface="Times New Roman"/>
              </a:rPr>
              <a:t>..</a:t>
            </a:r>
            <a:r>
              <a:rPr sz="200" spc="3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050" spc="140" dirty="0">
                <a:solidFill>
                  <a:srgbClr val="535353"/>
                </a:solidFill>
                <a:latin typeface="Calibri"/>
                <a:cs typeface="Calibri"/>
              </a:rPr>
              <a:t>.</a:t>
            </a:r>
            <a:r>
              <a:rPr sz="200" spc="140" dirty="0">
                <a:solidFill>
                  <a:srgbClr val="535353"/>
                </a:solidFill>
                <a:latin typeface="Times New Roman"/>
                <a:cs typeface="Times New Roman"/>
              </a:rPr>
              <a:t>.</a:t>
            </a:r>
            <a:r>
              <a:rPr sz="200" spc="-25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050" spc="85" dirty="0">
                <a:solidFill>
                  <a:srgbClr val="535353"/>
                </a:solidFill>
                <a:latin typeface="Calibri"/>
                <a:cs typeface="Calibri"/>
              </a:rPr>
              <a:t>.</a:t>
            </a:r>
            <a:r>
              <a:rPr sz="1050" spc="90" dirty="0">
                <a:solidFill>
                  <a:srgbClr val="535353"/>
                </a:solidFill>
                <a:latin typeface="Calibri"/>
                <a:cs typeface="Calibri"/>
              </a:rPr>
              <a:t>.</a:t>
            </a:r>
            <a:r>
              <a:rPr sz="200" spc="105" dirty="0">
                <a:solidFill>
                  <a:srgbClr val="535353"/>
                </a:solidFill>
                <a:latin typeface="Times New Roman"/>
                <a:cs typeface="Times New Roman"/>
              </a:rPr>
              <a:t>.</a:t>
            </a:r>
            <a:r>
              <a:rPr sz="200" u="sng" dirty="0">
                <a:solidFill>
                  <a:srgbClr val="535353"/>
                </a:solidFill>
                <a:uFill>
                  <a:solidFill>
                    <a:srgbClr val="525252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25" dirty="0">
                <a:solidFill>
                  <a:srgbClr val="474747"/>
                </a:solidFill>
                <a:latin typeface="Palatino Linotype"/>
                <a:cs typeface="Palatino Linotype"/>
              </a:rPr>
              <a:t>.</a:t>
            </a:r>
            <a:r>
              <a:rPr sz="1700" spc="125" dirty="0">
                <a:solidFill>
                  <a:srgbClr val="867785"/>
                </a:solidFill>
                <a:latin typeface="Palatino Linotype"/>
                <a:cs typeface="Palatino Linotype"/>
              </a:rPr>
              <a:t>!</a:t>
            </a:r>
            <a:r>
              <a:rPr sz="1700" spc="145" dirty="0">
                <a:solidFill>
                  <a:srgbClr val="535353"/>
                </a:solidFill>
                <a:latin typeface="Palatino Linotype"/>
                <a:cs typeface="Palatino Linotype"/>
              </a:rPr>
              <a:t>_</a:t>
            </a:r>
            <a:r>
              <a:rPr sz="1050" spc="120" dirty="0">
                <a:solidFill>
                  <a:srgbClr val="535353"/>
                </a:solidFill>
                <a:latin typeface="Calibri"/>
                <a:cs typeface="Calibri"/>
              </a:rPr>
              <a:t>..</a:t>
            </a:r>
            <a:r>
              <a:rPr sz="1050" spc="135" dirty="0">
                <a:solidFill>
                  <a:srgbClr val="535353"/>
                </a:solidFill>
                <a:latin typeface="Calibri"/>
                <a:cs typeface="Calibri"/>
              </a:rPr>
              <a:t>.</a:t>
            </a:r>
            <a:r>
              <a:rPr sz="200" spc="125" dirty="0">
                <a:solidFill>
                  <a:srgbClr val="535353"/>
                </a:solidFill>
                <a:latin typeface="Times New Roman"/>
                <a:cs typeface="Times New Roman"/>
              </a:rPr>
              <a:t>_-</a:t>
            </a:r>
            <a:r>
              <a:rPr sz="200" spc="280" dirty="0">
                <a:solidFill>
                  <a:srgbClr val="535353"/>
                </a:solidFill>
                <a:latin typeface="Times New Roman"/>
                <a:cs typeface="Times New Roman"/>
              </a:rPr>
              <a:t>.-</a:t>
            </a:r>
            <a:r>
              <a:rPr sz="200" spc="310" dirty="0">
                <a:solidFill>
                  <a:srgbClr val="535353"/>
                </a:solidFill>
                <a:latin typeface="Times New Roman"/>
                <a:cs typeface="Times New Roman"/>
              </a:rPr>
              <a:t>-</a:t>
            </a:r>
            <a:r>
              <a:rPr sz="20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4850" spc="-590" dirty="0">
                <a:solidFill>
                  <a:srgbClr val="535353"/>
                </a:solidFill>
                <a:latin typeface="Cambria"/>
                <a:cs typeface="Cambria"/>
              </a:rPr>
              <a:t>...</a:t>
            </a:r>
            <a:r>
              <a:rPr sz="4850" spc="-630" dirty="0">
                <a:solidFill>
                  <a:srgbClr val="535353"/>
                </a:solidFill>
                <a:latin typeface="Cambria"/>
                <a:cs typeface="Cambria"/>
              </a:rPr>
              <a:t> </a:t>
            </a:r>
            <a:r>
              <a:rPr sz="1200" spc="-660" dirty="0">
                <a:solidFill>
                  <a:srgbClr val="535353"/>
                </a:solidFill>
                <a:latin typeface="Times New Roman"/>
                <a:cs typeface="Times New Roman"/>
              </a:rPr>
              <a:t>�</a:t>
            </a:r>
            <a:r>
              <a:rPr sz="1200" spc="35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535353"/>
                </a:solidFill>
                <a:latin typeface="Palatino Linotype"/>
                <a:cs typeface="Palatino Linotype"/>
              </a:rPr>
              <a:t>i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1279" y="4944871"/>
            <a:ext cx="328930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4A4A4A"/>
                </a:solidFill>
                <a:latin typeface="Georgia"/>
                <a:cs typeface="Georgia"/>
              </a:rPr>
              <a:t>SubJoct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52159" y="4440554"/>
            <a:ext cx="67310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500" spc="175" dirty="0">
                <a:solidFill>
                  <a:srgbClr val="444444"/>
                </a:solidFill>
                <a:latin typeface="Verdana"/>
                <a:cs typeface="Verdana"/>
              </a:rPr>
              <a:t>o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62700" y="4492497"/>
            <a:ext cx="48895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500" spc="-85" dirty="0">
                <a:solidFill>
                  <a:srgbClr val="575757"/>
                </a:solidFill>
                <a:latin typeface="Verdana"/>
                <a:cs typeface="Verdana"/>
              </a:rPr>
              <a:t>+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70167" y="2354072"/>
            <a:ext cx="238760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114" dirty="0">
                <a:solidFill>
                  <a:srgbClr val="747474"/>
                </a:solidFill>
                <a:latin typeface="Georgia"/>
                <a:cs typeface="Georgia"/>
              </a:rPr>
              <a:t>S_n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30543" y="2468372"/>
            <a:ext cx="273050" cy="13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959699"/>
                </a:solidFill>
                <a:latin typeface="Georgia"/>
                <a:cs typeface="Georgia"/>
              </a:rPr>
              <a:t>OAltA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30543" y="2541142"/>
            <a:ext cx="318135" cy="19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05"/>
              </a:lnSpc>
              <a:spcBef>
                <a:spcPts val="95"/>
              </a:spcBef>
            </a:pPr>
            <a:r>
              <a:rPr sz="700" spc="210" dirty="0">
                <a:solidFill>
                  <a:srgbClr val="A8BBAB"/>
                </a:solidFill>
                <a:latin typeface="Georgia"/>
                <a:cs typeface="Georgia"/>
              </a:rPr>
              <a:t>°</a:t>
            </a:r>
            <a:endParaRPr sz="700">
              <a:latin typeface="Georgia"/>
              <a:cs typeface="Georgia"/>
            </a:endParaRPr>
          </a:p>
          <a:p>
            <a:pPr marL="91440">
              <a:lnSpc>
                <a:spcPts val="565"/>
              </a:lnSpc>
            </a:pPr>
            <a:r>
              <a:rPr sz="500" spc="-10" dirty="0">
                <a:solidFill>
                  <a:srgbClr val="858587"/>
                </a:solidFill>
                <a:latin typeface="Verdana"/>
                <a:cs typeface="Verdana"/>
              </a:rPr>
              <a:t>M!&gt;A!i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39459" y="2433573"/>
            <a:ext cx="570230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3530" algn="l"/>
              </a:tabLst>
            </a:pPr>
            <a:r>
              <a:rPr sz="2700" spc="-2240" dirty="0">
                <a:solidFill>
                  <a:srgbClr val="444444"/>
                </a:solidFill>
                <a:latin typeface="Microsoft Himalaya"/>
                <a:cs typeface="Microsoft Himalaya"/>
              </a:rPr>
              <a:t>�</a:t>
            </a:r>
            <a:r>
              <a:rPr sz="2700" dirty="0">
                <a:solidFill>
                  <a:srgbClr val="444444"/>
                </a:solidFill>
                <a:latin typeface="Microsoft Himalaya"/>
                <a:cs typeface="Microsoft Himalaya"/>
              </a:rPr>
              <a:t>	</a:t>
            </a:r>
            <a:r>
              <a:rPr sz="500" spc="55" dirty="0">
                <a:solidFill>
                  <a:srgbClr val="A897A8"/>
                </a:solidFill>
                <a:latin typeface="Verdana"/>
                <a:cs typeface="Verdana"/>
              </a:rPr>
              <a:t>O</a:t>
            </a:r>
            <a:r>
              <a:rPr sz="500" spc="55" dirty="0">
                <a:solidFill>
                  <a:srgbClr val="909090"/>
                </a:solidFill>
                <a:latin typeface="Verdana"/>
                <a:cs typeface="Verdana"/>
              </a:rPr>
              <a:t>""'</a:t>
            </a:r>
            <a:r>
              <a:rPr sz="500" spc="55" dirty="0">
                <a:solidFill>
                  <a:srgbClr val="676767"/>
                </a:solidFill>
                <a:latin typeface="Verdana"/>
                <a:cs typeface="Verdana"/>
              </a:rPr>
              <a:t>H)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2771" y="5157977"/>
            <a:ext cx="3229610" cy="25272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635">
              <a:lnSpc>
                <a:spcPct val="108500"/>
              </a:lnSpc>
              <a:spcBef>
                <a:spcPts val="55"/>
              </a:spcBef>
            </a:pPr>
            <a:r>
              <a:rPr sz="700" dirty="0">
                <a:latin typeface="Cambria"/>
                <a:cs typeface="Cambria"/>
              </a:rPr>
              <a:t>Figure</a:t>
            </a:r>
            <a:r>
              <a:rPr sz="700" spc="220" dirty="0">
                <a:latin typeface="Cambria"/>
                <a:cs typeface="Cambria"/>
              </a:rPr>
              <a:t>  </a:t>
            </a:r>
            <a:r>
              <a:rPr sz="700" dirty="0">
                <a:latin typeface="Georgia"/>
                <a:cs typeface="Georgia"/>
              </a:rPr>
              <a:t>12.</a:t>
            </a:r>
            <a:r>
              <a:rPr sz="700" spc="250" dirty="0">
                <a:latin typeface="Georgia"/>
                <a:cs typeface="Georgia"/>
              </a:rPr>
              <a:t>  </a:t>
            </a:r>
            <a:r>
              <a:rPr sz="700" dirty="0">
                <a:latin typeface="Cambria"/>
                <a:cs typeface="Cambria"/>
              </a:rPr>
              <a:t>Standard</a:t>
            </a:r>
            <a:r>
              <a:rPr sz="700" spc="220" dirty="0">
                <a:latin typeface="Cambria"/>
                <a:cs typeface="Cambria"/>
              </a:rPr>
              <a:t>  </a:t>
            </a:r>
            <a:r>
              <a:rPr sz="700" dirty="0">
                <a:latin typeface="Cambria"/>
                <a:cs typeface="Cambria"/>
              </a:rPr>
              <a:t>deviation</a:t>
            </a:r>
            <a:r>
              <a:rPr sz="700" spc="220" dirty="0">
                <a:latin typeface="Cambria"/>
                <a:cs typeface="Cambria"/>
              </a:rPr>
              <a:t>  </a:t>
            </a:r>
            <a:r>
              <a:rPr sz="700" dirty="0">
                <a:latin typeface="Cambria"/>
                <a:cs typeface="Cambria"/>
              </a:rPr>
              <a:t>values</a:t>
            </a:r>
            <a:r>
              <a:rPr sz="700" spc="225" dirty="0">
                <a:latin typeface="Cambria"/>
                <a:cs typeface="Cambria"/>
              </a:rPr>
              <a:t>  </a:t>
            </a:r>
            <a:r>
              <a:rPr sz="700" dirty="0">
                <a:latin typeface="Cambria"/>
                <a:cs typeface="Cambria"/>
              </a:rPr>
              <a:t>obtained</a:t>
            </a:r>
            <a:r>
              <a:rPr sz="700" spc="225" dirty="0">
                <a:latin typeface="Cambria"/>
                <a:cs typeface="Cambria"/>
              </a:rPr>
              <a:t>  </a:t>
            </a:r>
            <a:r>
              <a:rPr sz="700" dirty="0">
                <a:latin typeface="Cambria"/>
                <a:cs typeface="Cambria"/>
              </a:rPr>
              <a:t>by</a:t>
            </a:r>
            <a:r>
              <a:rPr sz="700" spc="225" dirty="0">
                <a:latin typeface="Cambria"/>
                <a:cs typeface="Cambria"/>
              </a:rPr>
              <a:t> 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225" dirty="0">
                <a:latin typeface="Cambria"/>
                <a:cs typeface="Cambria"/>
              </a:rPr>
              <a:t>  </a:t>
            </a:r>
            <a:r>
              <a:rPr sz="700" spc="-10" dirty="0">
                <a:latin typeface="Cambria"/>
                <a:cs typeface="Cambria"/>
              </a:rPr>
              <a:t>processing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techniques,</a:t>
            </a:r>
            <a:r>
              <a:rPr sz="700" spc="16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for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all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patients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dirty="0">
                <a:latin typeface="Georgia"/>
                <a:cs typeface="Georgia"/>
              </a:rPr>
              <a:t>Rh</a:t>
            </a:r>
            <a:r>
              <a:rPr sz="700" spc="114" dirty="0">
                <a:latin typeface="Georgia"/>
                <a:cs typeface="Georgia"/>
              </a:rPr>
              <a:t> </a:t>
            </a:r>
            <a:r>
              <a:rPr sz="700" dirty="0">
                <a:latin typeface="Cambria"/>
                <a:cs typeface="Cambria"/>
              </a:rPr>
              <a:t>Positive</a:t>
            </a:r>
            <a:r>
              <a:rPr sz="700" spc="15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(D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Positive).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78600" y="5459095"/>
            <a:ext cx="304800" cy="4521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indent="42545">
              <a:lnSpc>
                <a:spcPct val="100000"/>
              </a:lnSpc>
              <a:spcBef>
                <a:spcPts val="315"/>
              </a:spcBef>
            </a:pPr>
            <a:r>
              <a:rPr sz="500" spc="-10" dirty="0">
                <a:solidFill>
                  <a:srgbClr val="717171"/>
                </a:solidFill>
                <a:latin typeface="Verdana"/>
                <a:cs typeface="Verdana"/>
              </a:rPr>
              <a:t>Serum</a:t>
            </a:r>
            <a:endParaRPr sz="500">
              <a:latin typeface="Verdana"/>
              <a:cs typeface="Verdana"/>
            </a:endParaRPr>
          </a:p>
          <a:p>
            <a:pPr marL="12700" marR="42545" algn="r">
              <a:lnSpc>
                <a:spcPts val="590"/>
              </a:lnSpc>
              <a:spcBef>
                <a:spcPts val="240"/>
              </a:spcBef>
            </a:pPr>
            <a:r>
              <a:rPr sz="500" spc="-10" dirty="0">
                <a:solidFill>
                  <a:srgbClr val="A8AFB8"/>
                </a:solidFill>
                <a:latin typeface="Verdana"/>
                <a:cs typeface="Verdana"/>
              </a:rPr>
              <a:t>O</a:t>
            </a:r>
            <a:r>
              <a:rPr sz="500" spc="-10" dirty="0">
                <a:solidFill>
                  <a:srgbClr val="717171"/>
                </a:solidFill>
                <a:latin typeface="Verdana"/>
                <a:cs typeface="Verdana"/>
              </a:rPr>
              <a:t>A</a:t>
            </a:r>
            <a:r>
              <a:rPr sz="500" spc="-10" dirty="0">
                <a:solidFill>
                  <a:srgbClr val="505050"/>
                </a:solidFill>
                <a:latin typeface="Verdana"/>
                <a:cs typeface="Verdana"/>
              </a:rPr>
              <a:t>f</a:t>
            </a:r>
            <a:r>
              <a:rPr sz="500" spc="-10" dirty="0">
                <a:solidFill>
                  <a:srgbClr val="434343"/>
                </a:solidFill>
                <a:latin typeface="Verdana"/>
                <a:cs typeface="Verdana"/>
              </a:rPr>
              <a:t>l</a:t>
            </a:r>
            <a:r>
              <a:rPr sz="500" spc="-10" dirty="0">
                <a:solidFill>
                  <a:srgbClr val="848484"/>
                </a:solidFill>
                <a:latin typeface="Verdana"/>
                <a:cs typeface="Verdana"/>
              </a:rPr>
              <a:t>r.</a:t>
            </a:r>
            <a:r>
              <a:rPr sz="500" spc="-10" dirty="0">
                <a:solidFill>
                  <a:srgbClr val="717171"/>
                </a:solidFill>
                <a:latin typeface="Verdana"/>
                <a:cs typeface="Verdana"/>
              </a:rPr>
              <a:t>A</a:t>
            </a:r>
            <a:r>
              <a:rPr sz="500" spc="225" dirty="0">
                <a:solidFill>
                  <a:srgbClr val="717171"/>
                </a:solidFill>
                <a:latin typeface="Verdana"/>
                <a:cs typeface="Verdana"/>
              </a:rPr>
              <a:t> </a:t>
            </a:r>
            <a:r>
              <a:rPr sz="500" spc="225" dirty="0">
                <a:solidFill>
                  <a:srgbClr val="ABC0AF"/>
                </a:solidFill>
                <a:latin typeface="Verdana"/>
                <a:cs typeface="Verdana"/>
              </a:rPr>
              <a:t>o</a:t>
            </a:r>
            <a:r>
              <a:rPr sz="500" spc="-75" dirty="0">
                <a:solidFill>
                  <a:srgbClr val="ABC0AF"/>
                </a:solidFill>
                <a:latin typeface="Verdana"/>
                <a:cs typeface="Verdana"/>
              </a:rPr>
              <a:t> </a:t>
            </a:r>
            <a:r>
              <a:rPr sz="500" spc="-55" dirty="0">
                <a:solidFill>
                  <a:srgbClr val="797979"/>
                </a:solidFill>
                <a:latin typeface="Verdana"/>
                <a:cs typeface="Verdana"/>
              </a:rPr>
              <a:t>Anb-</a:t>
            </a:r>
            <a:r>
              <a:rPr sz="500" spc="-75" dirty="0">
                <a:solidFill>
                  <a:srgbClr val="797979"/>
                </a:solidFill>
                <a:latin typeface="Verdana"/>
                <a:cs typeface="Verdana"/>
              </a:rPr>
              <a:t>B</a:t>
            </a:r>
            <a:endParaRPr sz="500">
              <a:latin typeface="Verdana"/>
              <a:cs typeface="Verdana"/>
            </a:endParaRPr>
          </a:p>
          <a:p>
            <a:pPr marR="5080" algn="r">
              <a:lnSpc>
                <a:spcPts val="525"/>
              </a:lnSpc>
            </a:pPr>
            <a:r>
              <a:rPr sz="500" spc="-85" dirty="0">
                <a:solidFill>
                  <a:srgbClr val="6D6D6D"/>
                </a:solidFill>
                <a:latin typeface="Verdana"/>
                <a:cs typeface="Verdana"/>
              </a:rPr>
              <a:t>AnD-</a:t>
            </a:r>
            <a:r>
              <a:rPr sz="500" spc="-25" dirty="0">
                <a:solidFill>
                  <a:srgbClr val="6D6D6D"/>
                </a:solidFill>
                <a:latin typeface="Verdana"/>
                <a:cs typeface="Verdana"/>
              </a:rPr>
              <a:t>A.B</a:t>
            </a:r>
            <a:endParaRPr sz="500">
              <a:latin typeface="Verdana"/>
              <a:cs typeface="Verdana"/>
            </a:endParaRPr>
          </a:p>
          <a:p>
            <a:pPr marR="43180" algn="r">
              <a:lnSpc>
                <a:spcPts val="595"/>
              </a:lnSpc>
            </a:pPr>
            <a:r>
              <a:rPr sz="500" spc="-50" dirty="0">
                <a:solidFill>
                  <a:srgbClr val="797979"/>
                </a:solidFill>
                <a:latin typeface="Verdana"/>
                <a:cs typeface="Verdana"/>
              </a:rPr>
              <a:t>D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82771" y="7808347"/>
            <a:ext cx="3232785" cy="132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320675" algn="ctr">
              <a:lnSpc>
                <a:spcPct val="100000"/>
              </a:lnSpc>
              <a:spcBef>
                <a:spcPts val="275"/>
              </a:spcBef>
            </a:pPr>
            <a:r>
              <a:rPr sz="500" spc="270" dirty="0">
                <a:solidFill>
                  <a:srgbClr val="747474"/>
                </a:solidFill>
                <a:latin typeface="Verdana"/>
                <a:cs typeface="Verdana"/>
              </a:rPr>
              <a:t>0</a:t>
            </a:r>
            <a:r>
              <a:rPr sz="500" spc="270" dirty="0">
                <a:solidFill>
                  <a:srgbClr val="878787"/>
                </a:solidFill>
                <a:latin typeface="Verdana"/>
                <a:cs typeface="Verdana"/>
              </a:rPr>
              <a:t>,23</a:t>
            </a:r>
            <a:r>
              <a:rPr sz="500" spc="270" dirty="0">
                <a:solidFill>
                  <a:srgbClr val="636363"/>
                </a:solidFill>
                <a:latin typeface="Verdana"/>
                <a:cs typeface="Verdana"/>
              </a:rPr>
              <a:t>4</a:t>
            </a:r>
            <a:r>
              <a:rPr sz="500" spc="270" dirty="0">
                <a:solidFill>
                  <a:srgbClr val="878787"/>
                </a:solidFill>
                <a:latin typeface="Verdana"/>
                <a:cs typeface="Verdana"/>
              </a:rPr>
              <a:t>58</a:t>
            </a:r>
            <a:r>
              <a:rPr sz="500" spc="270" dirty="0">
                <a:solidFill>
                  <a:srgbClr val="747474"/>
                </a:solidFill>
                <a:latin typeface="Verdana"/>
                <a:cs typeface="Verdana"/>
              </a:rPr>
              <a:t>1</a:t>
            </a:r>
            <a:r>
              <a:rPr sz="500" spc="270" dirty="0">
                <a:solidFill>
                  <a:srgbClr val="878787"/>
                </a:solidFill>
                <a:latin typeface="Verdana"/>
                <a:cs typeface="Verdana"/>
              </a:rPr>
              <a:t>8</a:t>
            </a:r>
            <a:r>
              <a:rPr sz="500" spc="170" dirty="0">
                <a:solidFill>
                  <a:srgbClr val="878787"/>
                </a:solidFill>
                <a:latin typeface="Verdana"/>
                <a:cs typeface="Verdana"/>
              </a:rPr>
              <a:t> </a:t>
            </a:r>
            <a:r>
              <a:rPr sz="500" dirty="0">
                <a:solidFill>
                  <a:srgbClr val="878787"/>
                </a:solidFill>
                <a:latin typeface="Verdana"/>
                <a:cs typeface="Verdana"/>
              </a:rPr>
              <a:t>9</a:t>
            </a:r>
            <a:r>
              <a:rPr sz="500" spc="120" dirty="0">
                <a:solidFill>
                  <a:srgbClr val="878787"/>
                </a:solidFill>
                <a:latin typeface="Verdana"/>
                <a:cs typeface="Verdana"/>
              </a:rPr>
              <a:t> </a:t>
            </a:r>
            <a:r>
              <a:rPr sz="500" spc="100" dirty="0">
                <a:solidFill>
                  <a:srgbClr val="535353"/>
                </a:solidFill>
                <a:latin typeface="Verdana"/>
                <a:cs typeface="Verdana"/>
              </a:rPr>
              <a:t>'</a:t>
            </a:r>
            <a:r>
              <a:rPr sz="500" spc="100" dirty="0">
                <a:solidFill>
                  <a:srgbClr val="878787"/>
                </a:solidFill>
                <a:latin typeface="Verdana"/>
                <a:cs typeface="Verdana"/>
              </a:rPr>
              <a:t>Oll</a:t>
            </a:r>
            <a:r>
              <a:rPr sz="500" spc="100" dirty="0">
                <a:solidFill>
                  <a:srgbClr val="747474"/>
                </a:solidFill>
                <a:latin typeface="Verdana"/>
                <a:cs typeface="Verdana"/>
              </a:rPr>
              <a:t>n'</a:t>
            </a:r>
            <a:r>
              <a:rPr sz="500" spc="100" dirty="0">
                <a:solidFill>
                  <a:srgbClr val="878787"/>
                </a:solidFill>
                <a:latin typeface="Verdana"/>
                <a:cs typeface="Verdana"/>
              </a:rPr>
              <a:t>3"</a:t>
            </a:r>
            <a:r>
              <a:rPr sz="500" spc="254" dirty="0">
                <a:solidFill>
                  <a:srgbClr val="878787"/>
                </a:solidFill>
                <a:latin typeface="Verdana"/>
                <a:cs typeface="Verdana"/>
              </a:rPr>
              <a:t> </a:t>
            </a:r>
            <a:r>
              <a:rPr sz="500" spc="-10" dirty="0">
                <a:solidFill>
                  <a:srgbClr val="747474"/>
                </a:solidFill>
                <a:latin typeface="Verdana"/>
                <a:cs typeface="Verdana"/>
              </a:rPr>
              <a:t>'</a:t>
            </a:r>
            <a:r>
              <a:rPr sz="500" spc="-10" dirty="0">
                <a:solidFill>
                  <a:srgbClr val="878787"/>
                </a:solidFill>
                <a:latin typeface="Verdana"/>
                <a:cs typeface="Verdana"/>
              </a:rPr>
              <a:t>51611</a:t>
            </a:r>
            <a:r>
              <a:rPr sz="500" spc="-10" dirty="0">
                <a:solidFill>
                  <a:srgbClr val="747474"/>
                </a:solidFill>
                <a:latin typeface="Verdana"/>
                <a:cs typeface="Verdana"/>
              </a:rPr>
              <a:t>18'</a:t>
            </a:r>
            <a:r>
              <a:rPr sz="500" spc="-10" dirty="0">
                <a:solidFill>
                  <a:srgbClr val="878787"/>
                </a:solidFill>
                <a:latin typeface="Verdana"/>
                <a:cs typeface="Verdana"/>
              </a:rPr>
              <a:t>9202'</a:t>
            </a:r>
            <a:r>
              <a:rPr sz="500" spc="-10" dirty="0">
                <a:solidFill>
                  <a:srgbClr val="747474"/>
                </a:solidFill>
                <a:latin typeface="Verdana"/>
                <a:cs typeface="Verdana"/>
              </a:rPr>
              <a:t>22</a:t>
            </a:r>
            <a:r>
              <a:rPr sz="500" spc="-10" dirty="0">
                <a:solidFill>
                  <a:srgbClr val="878787"/>
                </a:solidFill>
                <a:latin typeface="Verdana"/>
                <a:cs typeface="Verdana"/>
              </a:rPr>
              <a:t>Z32</a:t>
            </a:r>
            <a:r>
              <a:rPr sz="500" spc="-10" dirty="0">
                <a:solidFill>
                  <a:srgbClr val="636363"/>
                </a:solidFill>
                <a:latin typeface="Verdana"/>
                <a:cs typeface="Verdana"/>
              </a:rPr>
              <a:t>�</a:t>
            </a:r>
            <a:endParaRPr sz="500">
              <a:latin typeface="Verdana"/>
              <a:cs typeface="Verdana"/>
            </a:endParaRPr>
          </a:p>
          <a:p>
            <a:pPr marR="338455" algn="ctr">
              <a:lnSpc>
                <a:spcPct val="100000"/>
              </a:lnSpc>
              <a:spcBef>
                <a:spcPts val="265"/>
              </a:spcBef>
            </a:pPr>
            <a:r>
              <a:rPr sz="700" spc="-10" dirty="0">
                <a:solidFill>
                  <a:srgbClr val="3C3C3C"/>
                </a:solidFill>
                <a:latin typeface="Georgia"/>
                <a:cs typeface="Georgia"/>
              </a:rPr>
              <a:t>Subject</a:t>
            </a:r>
            <a:endParaRPr sz="700">
              <a:latin typeface="Georgia"/>
              <a:cs typeface="Georgia"/>
            </a:endParaRPr>
          </a:p>
          <a:p>
            <a:pPr marL="517525" marR="170815" indent="-344805">
              <a:lnSpc>
                <a:spcPts val="919"/>
              </a:lnSpc>
              <a:spcBef>
                <a:spcPts val="785"/>
              </a:spcBef>
            </a:pPr>
            <a:r>
              <a:rPr sz="700" dirty="0">
                <a:latin typeface="Cambria"/>
                <a:cs typeface="Cambria"/>
              </a:rPr>
              <a:t>Figure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dirty="0">
                <a:latin typeface="Georgia"/>
                <a:cs typeface="Georgia"/>
              </a:rPr>
              <a:t>13.</a:t>
            </a:r>
            <a:r>
              <a:rPr sz="700" spc="235" dirty="0">
                <a:latin typeface="Georgia"/>
                <a:cs typeface="Georgia"/>
              </a:rPr>
              <a:t> </a:t>
            </a:r>
            <a:r>
              <a:rPr sz="700" dirty="0">
                <a:latin typeface="Cambria"/>
                <a:cs typeface="Cambria"/>
              </a:rPr>
              <a:t>Standard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deviation</a:t>
            </a:r>
            <a:r>
              <a:rPr sz="700" spc="12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values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obtained</a:t>
            </a:r>
            <a:r>
              <a:rPr sz="700" spc="13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by</a:t>
            </a:r>
            <a:r>
              <a:rPr sz="700" spc="14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the</a:t>
            </a:r>
            <a:r>
              <a:rPr sz="700" spc="13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135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processing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techniques,</a:t>
            </a:r>
            <a:r>
              <a:rPr sz="700" spc="114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for</a:t>
            </a:r>
            <a:r>
              <a:rPr sz="700" spc="8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all</a:t>
            </a:r>
            <a:r>
              <a:rPr sz="700" spc="8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patients</a:t>
            </a:r>
            <a:r>
              <a:rPr sz="700" spc="70" dirty="0">
                <a:latin typeface="Cambria"/>
                <a:cs typeface="Cambria"/>
              </a:rPr>
              <a:t> </a:t>
            </a:r>
            <a:r>
              <a:rPr sz="700" spc="10" dirty="0">
                <a:latin typeface="Georgia"/>
                <a:cs typeface="Georgia"/>
              </a:rPr>
              <a:t>Rh</a:t>
            </a:r>
            <a:r>
              <a:rPr sz="700" spc="30" dirty="0">
                <a:latin typeface="Georgia"/>
                <a:cs typeface="Georgia"/>
              </a:rPr>
              <a:t> </a:t>
            </a:r>
            <a:r>
              <a:rPr sz="700" spc="10" dirty="0">
                <a:latin typeface="Cambria"/>
                <a:cs typeface="Cambria"/>
              </a:rPr>
              <a:t>Negative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800" spc="10" dirty="0">
                <a:latin typeface="Tahoma"/>
                <a:cs typeface="Tahoma"/>
              </a:rPr>
              <a:t>(0</a:t>
            </a:r>
            <a:r>
              <a:rPr sz="8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Cambria"/>
                <a:cs typeface="Cambria"/>
              </a:rPr>
              <a:t>Negative).</a:t>
            </a:r>
            <a:endParaRPr sz="700">
              <a:latin typeface="Cambria"/>
              <a:cs typeface="Cambria"/>
            </a:endParaRPr>
          </a:p>
          <a:p>
            <a:pPr marL="195580" algn="just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study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variability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was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performed,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initially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for</a:t>
            </a:r>
            <a:endParaRPr sz="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300"/>
              </a:lnSpc>
              <a:spcBef>
                <a:spcPts val="5"/>
              </a:spcBef>
            </a:pPr>
            <a:r>
              <a:rPr sz="900" dirty="0">
                <a:latin typeface="Times New Roman"/>
                <a:cs typeface="Times New Roman"/>
              </a:rPr>
              <a:t>individuals'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700" spc="130" dirty="0">
                <a:latin typeface="Georgia"/>
                <a:cs typeface="Georgia"/>
              </a:rPr>
              <a:t>Rh</a:t>
            </a:r>
            <a:r>
              <a:rPr sz="700" spc="315" dirty="0">
                <a:latin typeface="Georgia"/>
                <a:cs typeface="Georgia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positive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at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second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stage,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individuals </a:t>
            </a:r>
            <a:r>
              <a:rPr sz="700" spc="130" dirty="0">
                <a:latin typeface="Georgia"/>
                <a:cs typeface="Georgia"/>
              </a:rPr>
              <a:t>Rh</a:t>
            </a:r>
            <a:r>
              <a:rPr sz="700" spc="350" dirty="0">
                <a:latin typeface="Georgia"/>
                <a:cs typeface="Georgia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Negative.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dashed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line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represents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limit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standard </a:t>
            </a:r>
            <a:r>
              <a:rPr sz="900" dirty="0">
                <a:latin typeface="Times New Roman"/>
                <a:cs typeface="Times New Roman"/>
              </a:rPr>
              <a:t>deviation,</a:t>
            </a:r>
            <a:r>
              <a:rPr sz="900" spc="2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16,</a:t>
            </a:r>
            <a:r>
              <a:rPr sz="900" spc="2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set</a:t>
            </a:r>
            <a:r>
              <a:rPr sz="900" spc="2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out</a:t>
            </a:r>
            <a:r>
              <a:rPr sz="900" spc="2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2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determine</a:t>
            </a:r>
            <a:r>
              <a:rPr sz="900" spc="2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occurrence</a:t>
            </a:r>
            <a:r>
              <a:rPr sz="900" spc="280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spc="10" dirty="0">
                <a:latin typeface="Times New Roman"/>
                <a:cs typeface="Times New Roman"/>
              </a:rPr>
              <a:t> agglutination,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or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non-occurrence.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For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all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samples,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there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were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7516" cy="106939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4742686"/>
            <a:ext cx="2121407" cy="10241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79" y="6266559"/>
            <a:ext cx="2121407" cy="10485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255" y="8205089"/>
            <a:ext cx="3084576" cy="36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77695" y="8387968"/>
            <a:ext cx="12192" cy="975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255" y="8583040"/>
            <a:ext cx="3084576" cy="2438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692529" y="4158995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838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6904" y="4158995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838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3560" y="6742175"/>
            <a:ext cx="67055" cy="457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981576" y="7127620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838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3241" y="7127620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838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3898" y="663955"/>
            <a:ext cx="3228340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6400"/>
              </a:lnSpc>
              <a:spcBef>
                <a:spcPts val="105"/>
              </a:spcBef>
            </a:pPr>
            <a:r>
              <a:rPr sz="900" dirty="0">
                <a:latin typeface="Times New Roman"/>
                <a:cs typeface="Times New Roman"/>
              </a:rPr>
              <a:t>no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standard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could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lead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wrong </a:t>
            </a:r>
            <a:r>
              <a:rPr sz="900" spc="10" dirty="0">
                <a:latin typeface="Times New Roman"/>
                <a:cs typeface="Times New Roman"/>
              </a:rPr>
              <a:t>decisions.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For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example,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in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case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blood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type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A+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145" dirty="0">
                <a:latin typeface="Times New Roman"/>
                <a:cs typeface="Times New Roman"/>
              </a:rPr>
              <a:t>(A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Positive), </a:t>
            </a:r>
            <a:r>
              <a:rPr sz="900" dirty="0">
                <a:latin typeface="Times New Roman"/>
                <a:cs typeface="Times New Roman"/>
              </a:rPr>
              <a:t>agglutination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was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not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observed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reagent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anti-</a:t>
            </a:r>
            <a:r>
              <a:rPr sz="900" spc="60" dirty="0">
                <a:latin typeface="Times New Roman"/>
                <a:cs typeface="Times New Roman"/>
              </a:rPr>
              <a:t>B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all</a:t>
            </a:r>
            <a:r>
              <a:rPr sz="900" dirty="0">
                <a:latin typeface="Times New Roman"/>
                <a:cs typeface="Times New Roman"/>
              </a:rPr>
              <a:t> tests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Times New Roman"/>
                <a:cs typeface="Times New Roman"/>
              </a:rPr>
              <a:t>(Figure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13,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green).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case,</a:t>
            </a:r>
            <a:r>
              <a:rPr sz="900" spc="3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all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standard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deviation </a:t>
            </a:r>
            <a:r>
              <a:rPr sz="900" spc="10" dirty="0">
                <a:latin typeface="Times New Roman"/>
                <a:cs typeface="Times New Roman"/>
              </a:rPr>
              <a:t>values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obtained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are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below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threshold.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For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case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blood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279" y="1380743"/>
            <a:ext cx="322834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Times New Roman"/>
                <a:cs typeface="Times New Roman"/>
              </a:rPr>
              <a:t>type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1050" spc="60" dirty="0">
                <a:latin typeface="Calibri"/>
                <a:cs typeface="Calibri"/>
              </a:rPr>
              <a:t>0-</a:t>
            </a:r>
            <a:r>
              <a:rPr sz="1050" spc="140" dirty="0">
                <a:latin typeface="Calibri"/>
                <a:cs typeface="Calibri"/>
              </a:rPr>
              <a:t>  </a:t>
            </a:r>
            <a:r>
              <a:rPr sz="1050" spc="75" dirty="0">
                <a:latin typeface="Calibri"/>
                <a:cs typeface="Calibri"/>
              </a:rPr>
              <a:t>(0</a:t>
            </a:r>
            <a:r>
              <a:rPr sz="1050" spc="140" dirty="0">
                <a:latin typeface="Calibri"/>
                <a:cs typeface="Calibri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Negative),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agglutination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does</a:t>
            </a:r>
            <a:r>
              <a:rPr sz="900" spc="4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not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occur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all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390" y="1542415"/>
            <a:ext cx="3228975" cy="1047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just">
              <a:lnSpc>
                <a:spcPct val="106400"/>
              </a:lnSpc>
              <a:spcBef>
                <a:spcPts val="95"/>
              </a:spcBef>
            </a:pPr>
            <a:r>
              <a:rPr sz="900" dirty="0">
                <a:latin typeface="Times New Roman"/>
                <a:cs typeface="Times New Roman"/>
              </a:rPr>
              <a:t>reagents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all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tests,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all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standard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obtained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below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16</a:t>
            </a:r>
            <a:r>
              <a:rPr sz="900" spc="35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Times New Roman"/>
                <a:cs typeface="Times New Roman"/>
              </a:rPr>
              <a:t>(Figure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14).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other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hand,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type </a:t>
            </a:r>
            <a:r>
              <a:rPr sz="900" spc="30" dirty="0">
                <a:latin typeface="Times New Roman"/>
                <a:cs typeface="Times New Roman"/>
              </a:rPr>
              <a:t>AB+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spc="114" dirty="0">
                <a:latin typeface="Times New Roman"/>
                <a:cs typeface="Times New Roman"/>
              </a:rPr>
              <a:t>(AB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Positive),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all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greater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than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16</a:t>
            </a:r>
            <a:r>
              <a:rPr sz="900" spc="-55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Times New Roman"/>
                <a:cs typeface="Times New Roman"/>
              </a:rPr>
              <a:t>(Figure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13).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each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test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agglutination</a:t>
            </a:r>
            <a:r>
              <a:rPr sz="900" spc="4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was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detected</a:t>
            </a:r>
            <a:r>
              <a:rPr sz="900" spc="4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always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getting </a:t>
            </a:r>
            <a:r>
              <a:rPr sz="900" spc="10" dirty="0">
                <a:latin typeface="Times New Roman"/>
                <a:cs typeface="Times New Roman"/>
              </a:rPr>
              <a:t>standard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deviation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values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greater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than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or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equal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to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16.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same </a:t>
            </a:r>
            <a:r>
              <a:rPr sz="900" dirty="0">
                <a:latin typeface="Times New Roman"/>
                <a:cs typeface="Times New Roman"/>
              </a:rPr>
              <a:t>was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true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absence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agglutination,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obtaining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spc="10" dirty="0">
                <a:latin typeface="Times New Roman"/>
                <a:cs typeface="Times New Roman"/>
              </a:rPr>
              <a:t> standard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deviation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always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below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16.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306" y="2649676"/>
            <a:ext cx="3286125" cy="22669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310"/>
              </a:spcBef>
            </a:pPr>
            <a:r>
              <a:rPr sz="900" dirty="0">
                <a:latin typeface="Times New Roman"/>
                <a:cs typeface="Times New Roman"/>
              </a:rPr>
              <a:t>VII.</a:t>
            </a:r>
            <a:r>
              <a:rPr sz="900" spc="305" dirty="0">
                <a:latin typeface="Times New Roman"/>
                <a:cs typeface="Times New Roman"/>
              </a:rPr>
              <a:t>  </a:t>
            </a:r>
            <a:r>
              <a:rPr sz="700" spc="110" dirty="0">
                <a:latin typeface="Cambria"/>
                <a:cs typeface="Cambria"/>
              </a:rPr>
              <a:t>EXPERIMENTAL</a:t>
            </a:r>
            <a:r>
              <a:rPr sz="700" spc="40" dirty="0">
                <a:latin typeface="Cambria"/>
                <a:cs typeface="Cambria"/>
              </a:rPr>
              <a:t> </a:t>
            </a:r>
            <a:r>
              <a:rPr sz="700" spc="100" dirty="0">
                <a:latin typeface="Cambria"/>
                <a:cs typeface="Cambria"/>
              </a:rPr>
              <a:t>RESULTS</a:t>
            </a:r>
            <a:endParaRPr sz="700">
              <a:latin typeface="Cambria"/>
              <a:cs typeface="Cambria"/>
            </a:endParaRPr>
          </a:p>
          <a:p>
            <a:pPr marL="38100" marR="30480" indent="187325" algn="just">
              <a:lnSpc>
                <a:spcPct val="100899"/>
              </a:lnSpc>
              <a:spcBef>
                <a:spcPts val="425"/>
              </a:spcBef>
            </a:pPr>
            <a:r>
              <a:rPr sz="900" spc="20" dirty="0">
                <a:latin typeface="Times New Roman"/>
                <a:cs typeface="Times New Roman"/>
              </a:rPr>
              <a:t>This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section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presents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the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experimental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results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of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this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work. </a:t>
            </a:r>
            <a:r>
              <a:rPr sz="900" spc="20" dirty="0">
                <a:latin typeface="Times New Roman"/>
                <a:cs typeface="Times New Roman"/>
              </a:rPr>
              <a:t>Observing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Figure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14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agglutination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not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occurred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in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samples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a),</a:t>
            </a:r>
            <a:endParaRPr sz="900">
              <a:latin typeface="Times New Roman"/>
              <a:cs typeface="Times New Roman"/>
            </a:endParaRPr>
          </a:p>
          <a:p>
            <a:pPr marL="41910" marR="33020" indent="1270" algn="just">
              <a:lnSpc>
                <a:spcPct val="101099"/>
              </a:lnSpc>
            </a:pPr>
            <a:r>
              <a:rPr sz="900" spc="10" dirty="0">
                <a:latin typeface="Times New Roman"/>
                <a:cs typeface="Times New Roman"/>
              </a:rPr>
              <a:t>b)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and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c);</a:t>
            </a:r>
            <a:r>
              <a:rPr sz="900" spc="3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and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in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sample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d)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there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was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agglutination.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Through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standard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spc="50" dirty="0">
                <a:latin typeface="Times New Roman"/>
                <a:cs typeface="Times New Roman"/>
              </a:rPr>
              <a:t>TABLE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3,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spc="-20" dirty="0">
                <a:latin typeface="Times New Roman"/>
                <a:cs typeface="Times New Roman"/>
              </a:rPr>
              <a:t>also </a:t>
            </a:r>
            <a:r>
              <a:rPr sz="900" dirty="0">
                <a:latin typeface="Times New Roman"/>
                <a:cs typeface="Times New Roman"/>
              </a:rPr>
              <a:t>confirmed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a),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b)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c)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present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values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standard </a:t>
            </a:r>
            <a:r>
              <a:rPr sz="900" spc="10" dirty="0">
                <a:latin typeface="Times New Roman"/>
                <a:cs typeface="Times New Roman"/>
              </a:rPr>
              <a:t>deviation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3.0,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2.3,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and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2.4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respectively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80" dirty="0">
                <a:latin typeface="Times New Roman"/>
                <a:cs typeface="Times New Roman"/>
              </a:rPr>
              <a:t>(all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bellow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16), </a:t>
            </a:r>
            <a:r>
              <a:rPr sz="900" dirty="0">
                <a:latin typeface="Times New Roman"/>
                <a:cs typeface="Times New Roman"/>
              </a:rPr>
              <a:t>sample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d)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obtained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56.2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(above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16).</a:t>
            </a:r>
            <a:r>
              <a:rPr sz="900" spc="3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Having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verified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non</a:t>
            </a:r>
            <a:r>
              <a:rPr sz="900" dirty="0">
                <a:latin typeface="Times New Roman"/>
                <a:cs typeface="Times New Roman"/>
              </a:rPr>
              <a:t> occurrence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agglutination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anti-A,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anti-</a:t>
            </a:r>
            <a:r>
              <a:rPr sz="900" spc="60" dirty="0">
                <a:latin typeface="Times New Roman"/>
                <a:cs typeface="Times New Roman"/>
              </a:rPr>
              <a:t>B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anti-</a:t>
            </a:r>
            <a:r>
              <a:rPr sz="900" spc="30" dirty="0">
                <a:latin typeface="Times New Roman"/>
                <a:cs typeface="Times New Roman"/>
              </a:rPr>
              <a:t>AB </a:t>
            </a:r>
            <a:r>
              <a:rPr sz="900" dirty="0">
                <a:latin typeface="Times New Roman"/>
                <a:cs typeface="Times New Roman"/>
              </a:rPr>
              <a:t>reagents,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confirmed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absence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antigens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Times New Roman"/>
                <a:cs typeface="Times New Roman"/>
              </a:rPr>
              <a:t>AB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the</a:t>
            </a:r>
            <a:r>
              <a:rPr sz="900" spc="10" dirty="0">
                <a:latin typeface="Times New Roman"/>
                <a:cs typeface="Times New Roman"/>
              </a:rPr>
              <a:t> blood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sample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analyzed.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For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other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hand,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with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anti-</a:t>
            </a:r>
            <a:r>
              <a:rPr sz="900" spc="65" dirty="0">
                <a:latin typeface="Times New Roman"/>
                <a:cs typeface="Times New Roman"/>
              </a:rPr>
              <a:t>D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reagent </a:t>
            </a:r>
            <a:r>
              <a:rPr sz="900" dirty="0">
                <a:latin typeface="Times New Roman"/>
                <a:cs typeface="Times New Roman"/>
              </a:rPr>
              <a:t>agglutination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occurred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so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confirmed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presence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endParaRPr sz="900">
              <a:latin typeface="Times New Roman"/>
              <a:cs typeface="Times New Roman"/>
            </a:endParaRPr>
          </a:p>
          <a:p>
            <a:pPr marL="42545" marR="33655">
              <a:lnSpc>
                <a:spcPts val="1090"/>
              </a:lnSpc>
              <a:spcBef>
                <a:spcPts val="45"/>
              </a:spcBef>
            </a:pPr>
            <a:r>
              <a:rPr sz="900" dirty="0">
                <a:latin typeface="Times New Roman"/>
                <a:cs typeface="Times New Roman"/>
              </a:rPr>
              <a:t>antigens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700" spc="130" dirty="0">
                <a:latin typeface="Georgia"/>
                <a:cs typeface="Georgia"/>
              </a:rPr>
              <a:t>Rh</a:t>
            </a:r>
            <a:r>
              <a:rPr sz="700" spc="475" dirty="0">
                <a:latin typeface="Georgia"/>
                <a:cs typeface="Georgia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sample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analyzed.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Thus,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can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be</a:t>
            </a:r>
            <a:r>
              <a:rPr sz="900" spc="10" dirty="0">
                <a:latin typeface="Times New Roman"/>
                <a:cs typeface="Times New Roman"/>
              </a:rPr>
              <a:t> concluded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that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blood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type</a:t>
            </a:r>
            <a:r>
              <a:rPr sz="900" spc="10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in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question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is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1050" spc="125" dirty="0">
                <a:latin typeface="Calibri"/>
                <a:cs typeface="Calibri"/>
              </a:rPr>
              <a:t>0</a:t>
            </a:r>
            <a:r>
              <a:rPr sz="1050" spc="130" dirty="0">
                <a:latin typeface="Calibri"/>
                <a:cs typeface="Calibri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Positive.</a:t>
            </a:r>
            <a:endParaRPr sz="900">
              <a:latin typeface="Times New Roman"/>
              <a:cs typeface="Times New Roman"/>
            </a:endParaRPr>
          </a:p>
          <a:p>
            <a:pPr marL="1225550">
              <a:lnSpc>
                <a:spcPct val="100000"/>
              </a:lnSpc>
              <a:spcBef>
                <a:spcPts val="620"/>
              </a:spcBef>
              <a:tabLst>
                <a:tab pos="1800860" algn="l"/>
                <a:tab pos="2330450" algn="l"/>
              </a:tabLst>
            </a:pPr>
            <a:r>
              <a:rPr sz="900" spc="-25" dirty="0">
                <a:latin typeface="Times New Roman"/>
                <a:cs typeface="Times New Roman"/>
              </a:rPr>
              <a:t>b)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1350" spc="-37" baseline="6172" dirty="0">
                <a:latin typeface="Times New Roman"/>
                <a:cs typeface="Times New Roman"/>
              </a:rPr>
              <a:t>c)</a:t>
            </a:r>
            <a:r>
              <a:rPr sz="1350" baseline="6172" dirty="0">
                <a:latin typeface="Times New Roman"/>
                <a:cs typeface="Times New Roman"/>
              </a:rPr>
              <a:t>	</a:t>
            </a:r>
            <a:r>
              <a:rPr sz="1350" spc="-37" baseline="6172" dirty="0">
                <a:latin typeface="Times New Roman"/>
                <a:cs typeface="Times New Roman"/>
              </a:rPr>
              <a:t>d)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915" y="5816726"/>
            <a:ext cx="3209290" cy="2597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20" dirty="0">
                <a:latin typeface="Cambria"/>
                <a:cs typeface="Cambria"/>
              </a:rPr>
              <a:t>Figure</a:t>
            </a:r>
            <a:r>
              <a:rPr sz="700" spc="70" dirty="0">
                <a:latin typeface="Cambria"/>
                <a:cs typeface="Cambria"/>
              </a:rPr>
              <a:t> </a:t>
            </a:r>
            <a:r>
              <a:rPr sz="700" spc="20" dirty="0">
                <a:latin typeface="Georgia"/>
                <a:cs typeface="Georgia"/>
              </a:rPr>
              <a:t>14.</a:t>
            </a:r>
            <a:r>
              <a:rPr sz="700" spc="105" dirty="0">
                <a:latin typeface="Georgia"/>
                <a:cs typeface="Georgia"/>
              </a:rPr>
              <a:t> </a:t>
            </a:r>
            <a:r>
              <a:rPr sz="700" spc="20" dirty="0">
                <a:latin typeface="Cambria"/>
                <a:cs typeface="Cambria"/>
              </a:rPr>
              <a:t>Original</a:t>
            </a:r>
            <a:r>
              <a:rPr sz="700" spc="45" dirty="0">
                <a:latin typeface="Cambria"/>
                <a:cs typeface="Cambria"/>
              </a:rPr>
              <a:t> </a:t>
            </a:r>
            <a:r>
              <a:rPr sz="700" spc="20" dirty="0">
                <a:latin typeface="Cambria"/>
                <a:cs typeface="Cambria"/>
              </a:rPr>
              <a:t>image</a:t>
            </a:r>
            <a:r>
              <a:rPr sz="700" spc="65" dirty="0">
                <a:latin typeface="Cambria"/>
                <a:cs typeface="Cambria"/>
              </a:rPr>
              <a:t> </a:t>
            </a:r>
            <a:r>
              <a:rPr sz="700" spc="20" dirty="0">
                <a:latin typeface="Cambria"/>
                <a:cs typeface="Cambria"/>
              </a:rPr>
              <a:t>of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20" dirty="0">
                <a:latin typeface="Georgia"/>
                <a:cs typeface="Georgia"/>
              </a:rPr>
              <a:t>0</a:t>
            </a:r>
            <a:r>
              <a:rPr sz="700" spc="20" dirty="0">
                <a:latin typeface="Georgia"/>
                <a:cs typeface="Georgia"/>
              </a:rPr>
              <a:t> </a:t>
            </a:r>
            <a:r>
              <a:rPr sz="700" spc="20" dirty="0">
                <a:latin typeface="Cambria"/>
                <a:cs typeface="Cambria"/>
              </a:rPr>
              <a:t>Positive</a:t>
            </a:r>
            <a:r>
              <a:rPr sz="700" spc="4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(a)</a:t>
            </a:r>
            <a:r>
              <a:rPr sz="700" spc="70" dirty="0">
                <a:latin typeface="Cambria"/>
                <a:cs typeface="Cambria"/>
              </a:rPr>
              <a:t> </a:t>
            </a:r>
            <a:r>
              <a:rPr sz="700" spc="20" dirty="0">
                <a:latin typeface="Cambria"/>
                <a:cs typeface="Cambria"/>
              </a:rPr>
              <a:t>Reagent</a:t>
            </a:r>
            <a:r>
              <a:rPr sz="700" spc="8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anti-</a:t>
            </a:r>
            <a:r>
              <a:rPr sz="700" spc="60" dirty="0">
                <a:latin typeface="Cambria"/>
                <a:cs typeface="Cambria"/>
              </a:rPr>
              <a:t>A</a:t>
            </a:r>
            <a:r>
              <a:rPr sz="700" spc="9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(b)</a:t>
            </a:r>
            <a:r>
              <a:rPr sz="700" spc="75" dirty="0">
                <a:latin typeface="Cambria"/>
                <a:cs typeface="Cambria"/>
              </a:rPr>
              <a:t> </a:t>
            </a:r>
            <a:r>
              <a:rPr sz="700" spc="20" dirty="0">
                <a:latin typeface="Cambria"/>
                <a:cs typeface="Cambria"/>
              </a:rPr>
              <a:t>Reagent</a:t>
            </a:r>
            <a:r>
              <a:rPr sz="700" spc="40" dirty="0">
                <a:latin typeface="Cambria"/>
                <a:cs typeface="Cambria"/>
              </a:rPr>
              <a:t> </a:t>
            </a:r>
            <a:r>
              <a:rPr sz="700" spc="20" dirty="0">
                <a:latin typeface="Cambria"/>
                <a:cs typeface="Cambria"/>
              </a:rPr>
              <a:t>anti-</a:t>
            </a:r>
            <a:r>
              <a:rPr sz="700" spc="-50" dirty="0">
                <a:latin typeface="Cambria"/>
                <a:cs typeface="Cambria"/>
              </a:rPr>
              <a:t>B</a:t>
            </a:r>
            <a:endParaRPr sz="700">
              <a:latin typeface="Cambria"/>
              <a:cs typeface="Cambria"/>
            </a:endParaRPr>
          </a:p>
          <a:p>
            <a:pPr marL="788035">
              <a:lnSpc>
                <a:spcPct val="100000"/>
              </a:lnSpc>
              <a:spcBef>
                <a:spcPts val="80"/>
              </a:spcBef>
            </a:pPr>
            <a:r>
              <a:rPr sz="700" dirty="0">
                <a:latin typeface="Cambria"/>
                <a:cs typeface="Cambria"/>
              </a:rPr>
              <a:t>(c)</a:t>
            </a:r>
            <a:r>
              <a:rPr sz="700" spc="2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Reagent</a:t>
            </a:r>
            <a:r>
              <a:rPr sz="700" spc="16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anti-</a:t>
            </a:r>
            <a:r>
              <a:rPr sz="700" spc="60" dirty="0">
                <a:latin typeface="Cambria"/>
                <a:cs typeface="Cambria"/>
              </a:rPr>
              <a:t>AB</a:t>
            </a:r>
            <a:r>
              <a:rPr sz="700" spc="17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(d)</a:t>
            </a:r>
            <a:r>
              <a:rPr sz="700" spc="19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Reagent</a:t>
            </a:r>
            <a:r>
              <a:rPr sz="700" spc="18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anti-</a:t>
            </a:r>
            <a:r>
              <a:rPr sz="700" spc="-25" dirty="0">
                <a:latin typeface="Cambria"/>
                <a:cs typeface="Cambria"/>
              </a:rPr>
              <a:t>D.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7792" y="6277990"/>
            <a:ext cx="132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Times New Roman"/>
                <a:cs typeface="Times New Roman"/>
              </a:rPr>
              <a:t>b)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2975" y="6277609"/>
            <a:ext cx="125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Times New Roman"/>
                <a:cs typeface="Times New Roman"/>
              </a:rPr>
              <a:t>c)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491" y="7956295"/>
            <a:ext cx="3136900" cy="2686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346835" marR="5080" indent="-1334770">
              <a:lnSpc>
                <a:spcPts val="910"/>
              </a:lnSpc>
              <a:spcBef>
                <a:spcPts val="204"/>
              </a:spcBef>
            </a:pPr>
            <a:r>
              <a:rPr sz="700" spc="95" dirty="0">
                <a:latin typeface="Cambria"/>
                <a:cs typeface="Cambria"/>
              </a:rPr>
              <a:t>TABLE</a:t>
            </a:r>
            <a:r>
              <a:rPr sz="700" spc="40" dirty="0">
                <a:latin typeface="Cambria"/>
                <a:cs typeface="Cambria"/>
              </a:rPr>
              <a:t> </a:t>
            </a:r>
            <a:r>
              <a:rPr sz="700" dirty="0">
                <a:latin typeface="Georgia"/>
                <a:cs typeface="Georgia"/>
              </a:rPr>
              <a:t>3.</a:t>
            </a:r>
            <a:r>
              <a:rPr sz="700" spc="85" dirty="0">
                <a:latin typeface="Georgia"/>
                <a:cs typeface="Georgia"/>
              </a:rPr>
              <a:t> </a:t>
            </a:r>
            <a:r>
              <a:rPr sz="800" spc="-65" dirty="0">
                <a:latin typeface="Tahoma"/>
                <a:cs typeface="Tahoma"/>
              </a:rPr>
              <a:t>RESULTS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-95" dirty="0">
                <a:latin typeface="Tahoma"/>
                <a:cs typeface="Tahoma"/>
              </a:rPr>
              <a:t>OF</a:t>
            </a:r>
            <a:r>
              <a:rPr sz="800" spc="-55" dirty="0">
                <a:latin typeface="Tahoma"/>
                <a:cs typeface="Tahoma"/>
              </a:rPr>
              <a:t> ApPLICATION</a:t>
            </a:r>
            <a:r>
              <a:rPr sz="800" spc="-40" dirty="0">
                <a:latin typeface="Tahoma"/>
                <a:cs typeface="Tahoma"/>
              </a:rPr>
              <a:t> </a:t>
            </a:r>
            <a:r>
              <a:rPr sz="800" spc="-90" dirty="0">
                <a:latin typeface="Tahoma"/>
                <a:cs typeface="Tahoma"/>
              </a:rPr>
              <a:t>OF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spc="-55" dirty="0">
                <a:latin typeface="Tahoma"/>
                <a:cs typeface="Tahoma"/>
              </a:rPr>
              <a:t>QUANTIFY</a:t>
            </a:r>
            <a:r>
              <a:rPr sz="800" spc="-60" dirty="0">
                <a:latin typeface="Tahoma"/>
                <a:cs typeface="Tahoma"/>
              </a:rPr>
              <a:t> </a:t>
            </a:r>
            <a:r>
              <a:rPr sz="800" spc="-70" dirty="0">
                <a:latin typeface="Tahoma"/>
                <a:cs typeface="Tahoma"/>
              </a:rPr>
              <a:t>FUNCTION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800" spc="-95" dirty="0">
                <a:latin typeface="Tahoma"/>
                <a:cs typeface="Tahoma"/>
              </a:rPr>
              <a:t>ON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55" dirty="0">
                <a:latin typeface="Tahoma"/>
                <a:cs typeface="Tahoma"/>
              </a:rPr>
              <a:t>IMAGE</a:t>
            </a:r>
            <a:r>
              <a:rPr sz="800" spc="-45" dirty="0">
                <a:latin typeface="Tahoma"/>
                <a:cs typeface="Tahoma"/>
              </a:rPr>
              <a:t> </a:t>
            </a:r>
            <a:r>
              <a:rPr sz="800" spc="-25" dirty="0">
                <a:latin typeface="Tahoma"/>
                <a:cs typeface="Tahoma"/>
              </a:rPr>
              <a:t>OF </a:t>
            </a:r>
            <a:r>
              <a:rPr sz="800" spc="-55" dirty="0">
                <a:latin typeface="Tahoma"/>
                <a:cs typeface="Tahoma"/>
              </a:rPr>
              <a:t>FIGURE</a:t>
            </a:r>
            <a:r>
              <a:rPr sz="800" spc="-50" dirty="0">
                <a:latin typeface="Tahoma"/>
                <a:cs typeface="Tahoma"/>
              </a:rPr>
              <a:t> </a:t>
            </a:r>
            <a:r>
              <a:rPr sz="700" spc="45" dirty="0">
                <a:latin typeface="Georgia"/>
                <a:cs typeface="Georgia"/>
              </a:rPr>
              <a:t>15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1405" y="8288401"/>
            <a:ext cx="738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900" spc="-10" dirty="0">
                <a:latin typeface="Times New Roman"/>
                <a:cs typeface="Times New Roman"/>
              </a:rPr>
              <a:t>Figure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0" dirty="0">
                <a:latin typeface="Times New Roman"/>
                <a:cs typeface="Times New Roman"/>
              </a:rPr>
              <a:t>Area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4868" y="8501633"/>
            <a:ext cx="680085" cy="4552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710"/>
              </a:spcBef>
              <a:tabLst>
                <a:tab pos="508634" algn="l"/>
              </a:tabLst>
            </a:pPr>
            <a:r>
              <a:rPr sz="900" spc="70" dirty="0">
                <a:latin typeface="Times New Roman"/>
                <a:cs typeface="Times New Roman"/>
              </a:rPr>
              <a:t>15(a)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5" dirty="0">
                <a:latin typeface="Times New Roman"/>
                <a:cs typeface="Times New Roman"/>
              </a:rPr>
              <a:t>0,5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508634" algn="l"/>
              </a:tabLst>
            </a:pPr>
            <a:r>
              <a:rPr sz="900" spc="75" dirty="0">
                <a:latin typeface="Times New Roman"/>
                <a:cs typeface="Times New Roman"/>
              </a:rPr>
              <a:t>15(b)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5" dirty="0">
                <a:latin typeface="Times New Roman"/>
                <a:cs typeface="Times New Roman"/>
              </a:rPr>
              <a:t>0,5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30147" y="8217407"/>
            <a:ext cx="326390" cy="7391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080">
              <a:lnSpc>
                <a:spcPct val="101400"/>
              </a:lnSpc>
              <a:spcBef>
                <a:spcPts val="85"/>
              </a:spcBef>
            </a:pPr>
            <a:r>
              <a:rPr sz="900" spc="30" dirty="0">
                <a:latin typeface="Times New Roman"/>
                <a:cs typeface="Times New Roman"/>
              </a:rPr>
              <a:t>Mean </a:t>
            </a:r>
            <a:r>
              <a:rPr sz="900" spc="-10" dirty="0">
                <a:latin typeface="Times New Roman"/>
                <a:cs typeface="Times New Roman"/>
              </a:rPr>
              <a:t>Value</a:t>
            </a:r>
            <a:endParaRPr sz="9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670"/>
              </a:spcBef>
            </a:pPr>
            <a:r>
              <a:rPr sz="900" spc="-20" dirty="0">
                <a:latin typeface="Times New Roman"/>
                <a:cs typeface="Times New Roman"/>
              </a:rPr>
              <a:t>49,3</a:t>
            </a:r>
            <a:endParaRPr sz="9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615"/>
              </a:spcBef>
            </a:pPr>
            <a:r>
              <a:rPr sz="900" spc="-20" dirty="0">
                <a:latin typeface="Times New Roman"/>
                <a:cs typeface="Times New Roman"/>
              </a:rPr>
              <a:t>77,7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8677" y="8217407"/>
            <a:ext cx="520700" cy="7391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-2540" algn="ctr">
              <a:lnSpc>
                <a:spcPct val="101400"/>
              </a:lnSpc>
              <a:spcBef>
                <a:spcPts val="85"/>
              </a:spcBef>
            </a:pPr>
            <a:r>
              <a:rPr sz="900" spc="-10" dirty="0">
                <a:latin typeface="Times New Roman"/>
                <a:cs typeface="Times New Roman"/>
              </a:rPr>
              <a:t>Standard Deviation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spc="-25" dirty="0">
                <a:latin typeface="Times New Roman"/>
                <a:cs typeface="Times New Roman"/>
              </a:rPr>
              <a:t>3,0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900" spc="-25" dirty="0">
                <a:latin typeface="Times New Roman"/>
                <a:cs typeface="Times New Roman"/>
              </a:rPr>
              <a:t>2,3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9614" y="8217407"/>
            <a:ext cx="458470" cy="7391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400"/>
              </a:lnSpc>
              <a:spcBef>
                <a:spcPts val="85"/>
              </a:spcBef>
            </a:pPr>
            <a:r>
              <a:rPr sz="900" spc="-10" dirty="0">
                <a:latin typeface="Times New Roman"/>
                <a:cs typeface="Times New Roman"/>
              </a:rPr>
              <a:t>Minimal Value</a:t>
            </a:r>
            <a:endParaRPr sz="9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670"/>
              </a:spcBef>
            </a:pPr>
            <a:r>
              <a:rPr sz="900" spc="-20" dirty="0">
                <a:latin typeface="Times New Roman"/>
                <a:cs typeface="Times New Roman"/>
              </a:rPr>
              <a:t>39,0</a:t>
            </a:r>
            <a:endParaRPr sz="9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615"/>
              </a:spcBef>
            </a:pPr>
            <a:r>
              <a:rPr sz="900" spc="-20" dirty="0">
                <a:latin typeface="Times New Roman"/>
                <a:cs typeface="Times New Roman"/>
              </a:rPr>
              <a:t>70,0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66795" y="8217407"/>
            <a:ext cx="486409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900" spc="40" dirty="0">
                <a:latin typeface="Times New Roman"/>
                <a:cs typeface="Times New Roman"/>
              </a:rPr>
              <a:t>Maximal </a:t>
            </a:r>
            <a:r>
              <a:rPr sz="900" spc="-10" dirty="0">
                <a:latin typeface="Times New Roman"/>
                <a:cs typeface="Times New Roman"/>
              </a:rPr>
              <a:t>Value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900" spc="-20" dirty="0">
                <a:latin typeface="Times New Roman"/>
                <a:cs typeface="Times New Roman"/>
              </a:rPr>
              <a:t>61,0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900" spc="-20" dirty="0">
                <a:latin typeface="Times New Roman"/>
                <a:cs typeface="Times New Roman"/>
              </a:rPr>
              <a:t>89,0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004817" y="703935"/>
          <a:ext cx="2984500" cy="337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34290">
                        <a:lnSpc>
                          <a:spcPts val="910"/>
                        </a:lnSpc>
                      </a:pPr>
                      <a:r>
                        <a:rPr sz="900" spc="70" dirty="0">
                          <a:latin typeface="Times New Roman"/>
                          <a:cs typeface="Times New Roman"/>
                        </a:rPr>
                        <a:t>15(c)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10"/>
                        </a:lnSpc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0,5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ts val="915"/>
                        </a:lnSpc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84,9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ts val="900"/>
                        </a:lnSpc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2,4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910"/>
                        </a:lnSpc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78,0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910"/>
                        </a:lnSpc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95,0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  <a:spcBef>
                          <a:spcPts val="200"/>
                        </a:spcBef>
                      </a:pPr>
                      <a:r>
                        <a:rPr sz="900" spc="75" dirty="0">
                          <a:latin typeface="Times New Roman"/>
                          <a:cs typeface="Times New Roman"/>
                        </a:rPr>
                        <a:t>15(d)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40"/>
                        </a:lnSpc>
                        <a:spcBef>
                          <a:spcPts val="200"/>
                        </a:spcBef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0,5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1050"/>
                        </a:lnSpc>
                        <a:spcBef>
                          <a:spcPts val="19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123,5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ts val="805"/>
                        </a:lnSpc>
                        <a:spcBef>
                          <a:spcPts val="434"/>
                        </a:spcBef>
                      </a:pPr>
                      <a:r>
                        <a:rPr sz="700" spc="65" dirty="0">
                          <a:latin typeface="Georgia"/>
                          <a:cs typeface="Georgia"/>
                        </a:rPr>
                        <a:t>56,2</a:t>
                      </a:r>
                      <a:endParaRPr sz="700">
                        <a:latin typeface="Georgia"/>
                        <a:cs typeface="Georgia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040"/>
                        </a:lnSpc>
                        <a:spcBef>
                          <a:spcPts val="204"/>
                        </a:spcBef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31,0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40"/>
                        </a:lnSpc>
                        <a:spcBef>
                          <a:spcPts val="20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229,0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882771" y="1185698"/>
            <a:ext cx="3231515" cy="43097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078865">
              <a:lnSpc>
                <a:spcPct val="100000"/>
              </a:lnSpc>
              <a:spcBef>
                <a:spcPts val="305"/>
              </a:spcBef>
            </a:pPr>
            <a:r>
              <a:rPr sz="900" dirty="0">
                <a:latin typeface="Times New Roman"/>
                <a:cs typeface="Times New Roman"/>
              </a:rPr>
              <a:t>VIII.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700" spc="105" dirty="0">
                <a:latin typeface="Cambria"/>
                <a:cs typeface="Cambria"/>
              </a:rPr>
              <a:t>CONCLUSIONS</a:t>
            </a:r>
            <a:endParaRPr sz="700">
              <a:latin typeface="Cambria"/>
              <a:cs typeface="Cambria"/>
            </a:endParaRPr>
          </a:p>
          <a:p>
            <a:pPr marL="12700" marR="5080" indent="182880" algn="just">
              <a:lnSpc>
                <a:spcPct val="101200"/>
              </a:lnSpc>
              <a:spcBef>
                <a:spcPts val="420"/>
              </a:spcBef>
            </a:pP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methodology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used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in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this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work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prove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be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effective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and</a:t>
            </a:r>
            <a:r>
              <a:rPr sz="900" spc="10" dirty="0">
                <a:latin typeface="Times New Roman"/>
                <a:cs typeface="Times New Roman"/>
              </a:rPr>
              <a:t> effIcient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to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detect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agglutination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and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determining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blood </a:t>
            </a:r>
            <a:r>
              <a:rPr sz="900" dirty="0">
                <a:latin typeface="Times New Roman"/>
                <a:cs typeface="Times New Roman"/>
              </a:rPr>
              <a:t>type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patient.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use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image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processing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techniques </a:t>
            </a:r>
            <a:r>
              <a:rPr sz="900" spc="20" dirty="0">
                <a:latin typeface="Times New Roman"/>
                <a:cs typeface="Times New Roman"/>
              </a:rPr>
              <a:t>enable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automatically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detect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the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occurrence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of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agglutination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and</a:t>
            </a:r>
            <a:r>
              <a:rPr sz="900" dirty="0">
                <a:latin typeface="Times New Roman"/>
                <a:cs typeface="Times New Roman"/>
              </a:rPr>
              <a:t> determine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type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patient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3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3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short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interval</a:t>
            </a:r>
            <a:r>
              <a:rPr sz="900" spc="31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dirty="0">
                <a:latin typeface="Times New Roman"/>
                <a:cs typeface="Times New Roman"/>
              </a:rPr>
              <a:t> time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(about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5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minutes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from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moment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sample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collected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until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output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results),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adapting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emergency </a:t>
            </a:r>
            <a:r>
              <a:rPr sz="900" dirty="0">
                <a:latin typeface="Times New Roman"/>
                <a:cs typeface="Times New Roman"/>
              </a:rPr>
              <a:t>situations.</a:t>
            </a:r>
            <a:r>
              <a:rPr sz="900" spc="275" dirty="0">
                <a:latin typeface="Times New Roman"/>
                <a:cs typeface="Times New Roman"/>
              </a:rPr>
              <a:t>  </a:t>
            </a:r>
            <a:r>
              <a:rPr sz="900" spc="50" dirty="0">
                <a:latin typeface="Times New Roman"/>
                <a:cs typeface="Times New Roman"/>
              </a:rPr>
              <a:t>The</a:t>
            </a:r>
            <a:r>
              <a:rPr sz="900" spc="2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approximately</a:t>
            </a:r>
            <a:r>
              <a:rPr sz="900" spc="2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288</a:t>
            </a:r>
            <a:r>
              <a:rPr sz="900" spc="2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tests</a:t>
            </a:r>
            <a:r>
              <a:rPr sz="900" spc="2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performed</a:t>
            </a:r>
            <a:r>
              <a:rPr sz="900" spc="290" dirty="0">
                <a:latin typeface="Times New Roman"/>
                <a:cs typeface="Times New Roman"/>
              </a:rPr>
              <a:t>  </a:t>
            </a:r>
            <a:r>
              <a:rPr sz="900" spc="-20" dirty="0">
                <a:latin typeface="Times New Roman"/>
                <a:cs typeface="Times New Roman"/>
              </a:rPr>
              <a:t>with </a:t>
            </a:r>
            <a:r>
              <a:rPr sz="900" spc="10" dirty="0">
                <a:latin typeface="Times New Roman"/>
                <a:cs typeface="Times New Roman"/>
              </a:rPr>
              <a:t>different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blood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types,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allowed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validate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3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methodology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used </a:t>
            </a:r>
            <a:r>
              <a:rPr sz="900" dirty="0">
                <a:latin typeface="Times New Roman"/>
                <a:cs typeface="Times New Roman"/>
              </a:rPr>
              <a:t>since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had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always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same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expected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results.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performance</a:t>
            </a:r>
            <a:r>
              <a:rPr sz="900" spc="5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these</a:t>
            </a:r>
            <a:r>
              <a:rPr sz="900" spc="2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tests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in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addition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to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validate</a:t>
            </a:r>
            <a:r>
              <a:rPr sz="900" spc="2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methodology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allowed </a:t>
            </a:r>
            <a:r>
              <a:rPr sz="900" spc="10" dirty="0">
                <a:latin typeface="Times New Roman"/>
                <a:cs typeface="Times New Roman"/>
              </a:rPr>
              <a:t>certifies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validity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threshold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value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established,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standard </a:t>
            </a:r>
            <a:r>
              <a:rPr sz="900" dirty="0">
                <a:latin typeface="Times New Roman"/>
                <a:cs typeface="Times New Roman"/>
              </a:rPr>
              <a:t>deviation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Times New Roman"/>
                <a:cs typeface="Times New Roman"/>
              </a:rPr>
              <a:t>(sd=16)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between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samples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agglutinated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4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non</a:t>
            </a:r>
            <a:r>
              <a:rPr sz="900" dirty="0">
                <a:latin typeface="Times New Roman"/>
                <a:cs typeface="Times New Roman"/>
              </a:rPr>
              <a:t> agglutinated.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This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methodology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makes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possible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analysis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for</a:t>
            </a:r>
            <a:r>
              <a:rPr sz="900" dirty="0">
                <a:latin typeface="Times New Roman"/>
                <a:cs typeface="Times New Roman"/>
              </a:rPr>
              <a:t> determining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type,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emergency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situations,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enabling </a:t>
            </a:r>
            <a:r>
              <a:rPr sz="900" spc="20" dirty="0">
                <a:latin typeface="Times New Roman"/>
                <a:cs typeface="Times New Roman"/>
              </a:rPr>
              <a:t>the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administration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of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compatible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blood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type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on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the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first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unit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spc="10" dirty="0">
                <a:latin typeface="Times New Roman"/>
                <a:cs typeface="Times New Roman"/>
              </a:rPr>
              <a:t> blood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transfusion,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eliminating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possible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blood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incompatibilities.</a:t>
            </a:r>
            <a:endParaRPr sz="900">
              <a:latin typeface="Times New Roman"/>
              <a:cs typeface="Times New Roman"/>
            </a:endParaRPr>
          </a:p>
          <a:p>
            <a:pPr marL="12700" marR="6350" indent="182880" algn="just">
              <a:lnSpc>
                <a:spcPct val="101099"/>
              </a:lnSpc>
              <a:spcBef>
                <a:spcPts val="600"/>
              </a:spcBef>
            </a:pPr>
            <a:r>
              <a:rPr sz="900" spc="10" dirty="0">
                <a:latin typeface="Times New Roman"/>
                <a:cs typeface="Times New Roman"/>
              </a:rPr>
              <a:t>In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future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it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is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intended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to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improve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system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developed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by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latin typeface="Times New Roman"/>
                <a:cs typeface="Times New Roman"/>
              </a:rPr>
              <a:t>making</a:t>
            </a:r>
            <a:r>
              <a:rPr sz="1350" spc="525" baseline="3086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latin typeface="Times New Roman"/>
                <a:cs typeface="Times New Roman"/>
              </a:rPr>
              <a:t>it</a:t>
            </a:r>
            <a:r>
              <a:rPr sz="1350" spc="532" baseline="3086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latin typeface="Times New Roman"/>
                <a:cs typeface="Times New Roman"/>
              </a:rPr>
              <a:t>smaller</a:t>
            </a:r>
            <a:r>
              <a:rPr sz="1350" spc="517" baseline="3086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latin typeface="Times New Roman"/>
                <a:cs typeface="Times New Roman"/>
              </a:rPr>
              <a:t>so</a:t>
            </a:r>
            <a:r>
              <a:rPr sz="1350" spc="509" baseline="3086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latin typeface="Times New Roman"/>
                <a:cs typeface="Times New Roman"/>
              </a:rPr>
              <a:t>that</a:t>
            </a:r>
            <a:r>
              <a:rPr sz="1350" spc="517" baseline="3086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latin typeface="Times New Roman"/>
                <a:cs typeface="Times New Roman"/>
              </a:rPr>
              <a:t>it</a:t>
            </a:r>
            <a:r>
              <a:rPr sz="1350" spc="509" baseline="3086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latin typeface="Times New Roman"/>
                <a:cs typeface="Times New Roman"/>
              </a:rPr>
              <a:t>can</a:t>
            </a:r>
            <a:r>
              <a:rPr sz="1350" spc="532" baseline="3086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latin typeface="Times New Roman"/>
                <a:cs typeface="Times New Roman"/>
              </a:rPr>
              <a:t>be</a:t>
            </a:r>
            <a:r>
              <a:rPr sz="1350" spc="525" baseline="3086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latin typeface="Times New Roman"/>
                <a:cs typeface="Times New Roman"/>
              </a:rPr>
              <a:t>portable</a:t>
            </a:r>
            <a:r>
              <a:rPr sz="1350" spc="540" baseline="3086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latin typeface="Times New Roman"/>
                <a:cs typeface="Times New Roman"/>
              </a:rPr>
              <a:t>and</a:t>
            </a:r>
            <a:r>
              <a:rPr sz="1350" spc="540" baseline="3086" dirty="0">
                <a:latin typeface="Times New Roman"/>
                <a:cs typeface="Times New Roman"/>
              </a:rPr>
              <a:t> </a:t>
            </a:r>
            <a:r>
              <a:rPr sz="1350" spc="-15" baseline="3086" dirty="0">
                <a:latin typeface="Times New Roman"/>
                <a:cs typeface="Times New Roman"/>
              </a:rPr>
              <a:t>inco</a:t>
            </a:r>
            <a:r>
              <a:rPr sz="900" spc="-10" dirty="0">
                <a:latin typeface="Times New Roman"/>
                <a:cs typeface="Times New Roman"/>
              </a:rPr>
              <a:t>rp</a:t>
            </a:r>
            <a:r>
              <a:rPr sz="1350" spc="-15" baseline="3086" dirty="0">
                <a:latin typeface="Times New Roman"/>
                <a:cs typeface="Times New Roman"/>
              </a:rPr>
              <a:t>orate </a:t>
            </a:r>
            <a:r>
              <a:rPr sz="900" spc="65" dirty="0">
                <a:latin typeface="Times New Roman"/>
                <a:cs typeface="Times New Roman"/>
              </a:rPr>
              <a:t>GSM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technology,</a:t>
            </a:r>
            <a:r>
              <a:rPr sz="900" spc="2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send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message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mobile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dirty="0">
                <a:latin typeface="Times New Roman"/>
                <a:cs typeface="Times New Roman"/>
              </a:rPr>
              <a:t> technician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laboratory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order</a:t>
            </a:r>
            <a:r>
              <a:rPr sz="900" spc="1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avoid</a:t>
            </a:r>
            <a:r>
              <a:rPr sz="900" spc="4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unnecessary </a:t>
            </a:r>
            <a:r>
              <a:rPr sz="1350" baseline="3086" dirty="0">
                <a:latin typeface="Times New Roman"/>
                <a:cs typeface="Times New Roman"/>
              </a:rPr>
              <a:t>travel.</a:t>
            </a:r>
            <a:r>
              <a:rPr sz="1350" spc="742" baseline="3086" dirty="0">
                <a:latin typeface="Times New Roman"/>
                <a:cs typeface="Times New Roman"/>
              </a:rPr>
              <a:t> </a:t>
            </a:r>
            <a:r>
              <a:rPr sz="1350" baseline="3086" dirty="0">
                <a:latin typeface="Times New Roman"/>
                <a:cs typeface="Times New Roman"/>
              </a:rPr>
              <a:t>In</a:t>
            </a:r>
            <a:r>
              <a:rPr sz="1350" spc="225" baseline="3086" dirty="0">
                <a:latin typeface="Times New Roman"/>
                <a:cs typeface="Times New Roman"/>
              </a:rPr>
              <a:t>  </a:t>
            </a:r>
            <a:r>
              <a:rPr sz="1350" baseline="3086" dirty="0">
                <a:latin typeface="Times New Roman"/>
                <a:cs typeface="Times New Roman"/>
              </a:rPr>
              <a:t>addition,</a:t>
            </a:r>
            <a:r>
              <a:rPr sz="1350" spc="232" baseline="3086" dirty="0">
                <a:latin typeface="Times New Roman"/>
                <a:cs typeface="Times New Roman"/>
              </a:rPr>
              <a:t>  </a:t>
            </a:r>
            <a:r>
              <a:rPr sz="1350" baseline="3086" dirty="0">
                <a:latin typeface="Times New Roman"/>
                <a:cs typeface="Times New Roman"/>
              </a:rPr>
              <a:t>it</a:t>
            </a:r>
            <a:r>
              <a:rPr sz="1350" spc="225" baseline="3086" dirty="0">
                <a:latin typeface="Times New Roman"/>
                <a:cs typeface="Times New Roman"/>
              </a:rPr>
              <a:t>  </a:t>
            </a:r>
            <a:r>
              <a:rPr sz="1350" baseline="3086" dirty="0">
                <a:latin typeface="Times New Roman"/>
                <a:cs typeface="Times New Roman"/>
              </a:rPr>
              <a:t>is</a:t>
            </a:r>
            <a:r>
              <a:rPr sz="1350" spc="217" baseline="3086" dirty="0">
                <a:latin typeface="Times New Roman"/>
                <a:cs typeface="Times New Roman"/>
              </a:rPr>
              <a:t>  </a:t>
            </a:r>
            <a:r>
              <a:rPr sz="1350" baseline="3086" dirty="0">
                <a:latin typeface="Times New Roman"/>
                <a:cs typeface="Times New Roman"/>
              </a:rPr>
              <a:t>intended</a:t>
            </a:r>
            <a:r>
              <a:rPr sz="1350" spc="217" baseline="3086" dirty="0">
                <a:latin typeface="Times New Roman"/>
                <a:cs typeface="Times New Roman"/>
              </a:rPr>
              <a:t>  </a:t>
            </a:r>
            <a:r>
              <a:rPr sz="1350" baseline="3086" dirty="0">
                <a:latin typeface="Times New Roman"/>
                <a:cs typeface="Times New Roman"/>
              </a:rPr>
              <a:t>to</a:t>
            </a:r>
            <a:r>
              <a:rPr sz="1350" spc="240" baseline="3086" dirty="0">
                <a:latin typeface="Times New Roman"/>
                <a:cs typeface="Times New Roman"/>
              </a:rPr>
              <a:t>  </a:t>
            </a:r>
            <a:r>
              <a:rPr sz="1350" baseline="3086" dirty="0">
                <a:latin typeface="Times New Roman"/>
                <a:cs typeface="Times New Roman"/>
              </a:rPr>
              <a:t>inco</a:t>
            </a:r>
            <a:r>
              <a:rPr sz="900" dirty="0">
                <a:latin typeface="Times New Roman"/>
                <a:cs typeface="Times New Roman"/>
              </a:rPr>
              <a:t>rp</a:t>
            </a:r>
            <a:r>
              <a:rPr sz="1350" baseline="3086" dirty="0">
                <a:latin typeface="Times New Roman"/>
                <a:cs typeface="Times New Roman"/>
              </a:rPr>
              <a:t>orate</a:t>
            </a:r>
            <a:r>
              <a:rPr sz="1350" spc="225" baseline="3086" dirty="0">
                <a:latin typeface="Times New Roman"/>
                <a:cs typeface="Times New Roman"/>
              </a:rPr>
              <a:t>  </a:t>
            </a:r>
            <a:r>
              <a:rPr sz="1350" baseline="3086" dirty="0">
                <a:latin typeface="Times New Roman"/>
                <a:cs typeface="Times New Roman"/>
              </a:rPr>
              <a:t>other</a:t>
            </a:r>
            <a:r>
              <a:rPr sz="1350" spc="217" baseline="3086" dirty="0">
                <a:latin typeface="Times New Roman"/>
                <a:cs typeface="Times New Roman"/>
              </a:rPr>
              <a:t>  </a:t>
            </a:r>
            <a:r>
              <a:rPr sz="1350" spc="-37" baseline="3086" dirty="0">
                <a:latin typeface="Times New Roman"/>
                <a:cs typeface="Times New Roman"/>
              </a:rPr>
              <a:t>pre</a:t>
            </a:r>
            <a:r>
              <a:rPr sz="1350" spc="15" baseline="3086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transfusion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tests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required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in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system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so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that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performing </a:t>
            </a:r>
            <a:r>
              <a:rPr sz="900" spc="20" dirty="0">
                <a:latin typeface="Times New Roman"/>
                <a:cs typeface="Times New Roman"/>
              </a:rPr>
              <a:t>transfusion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been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more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safely</a:t>
            </a:r>
            <a:r>
              <a:rPr sz="900" spc="10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as</a:t>
            </a:r>
            <a:r>
              <a:rPr sz="900" spc="10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possible.</a:t>
            </a:r>
            <a:endParaRPr sz="900">
              <a:latin typeface="Times New Roman"/>
              <a:cs typeface="Times New Roman"/>
            </a:endParaRPr>
          </a:p>
          <a:p>
            <a:pPr marL="1035050">
              <a:lnSpc>
                <a:spcPct val="100000"/>
              </a:lnSpc>
              <a:spcBef>
                <a:spcPts val="844"/>
              </a:spcBef>
            </a:pPr>
            <a:r>
              <a:rPr sz="700" spc="105" dirty="0">
                <a:latin typeface="Cambria"/>
                <a:cs typeface="Cambria"/>
              </a:rPr>
              <a:t>ACKNOWLEDGEMENTS</a:t>
            </a:r>
            <a:endParaRPr sz="700">
              <a:latin typeface="Cambria"/>
              <a:cs typeface="Cambria"/>
            </a:endParaRPr>
          </a:p>
          <a:p>
            <a:pPr marL="12700" marR="6350" algn="just">
              <a:lnSpc>
                <a:spcPct val="106700"/>
              </a:lnSpc>
              <a:spcBef>
                <a:spcPts val="55"/>
              </a:spcBef>
            </a:pP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master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thesis</a:t>
            </a:r>
            <a:r>
              <a:rPr sz="900" spc="3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author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grateful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3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supervisors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Vitor </a:t>
            </a:r>
            <a:r>
              <a:rPr sz="900" dirty="0">
                <a:latin typeface="Times New Roman"/>
                <a:cs typeface="Times New Roman"/>
              </a:rPr>
              <a:t>Carvalho</a:t>
            </a:r>
            <a:r>
              <a:rPr sz="900" spc="1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Filomena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Soares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(Algoritmi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Research</a:t>
            </a:r>
            <a:r>
              <a:rPr sz="900" spc="13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Centre, Portugal).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82897" y="5635469"/>
            <a:ext cx="3229610" cy="8832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700" spc="100" dirty="0">
                <a:latin typeface="Cambria"/>
                <a:cs typeface="Cambria"/>
              </a:rPr>
              <a:t>DISCLOSURE</a:t>
            </a:r>
            <a:endParaRPr sz="700">
              <a:latin typeface="Cambria"/>
              <a:cs typeface="Cambria"/>
            </a:endParaRPr>
          </a:p>
          <a:p>
            <a:pPr marL="12700" marR="5080" algn="just">
              <a:lnSpc>
                <a:spcPct val="106000"/>
              </a:lnSpc>
              <a:spcBef>
                <a:spcPts val="50"/>
              </a:spcBef>
            </a:pPr>
            <a:r>
              <a:rPr sz="900" spc="20" dirty="0">
                <a:latin typeface="Times New Roman"/>
                <a:cs typeface="Times New Roman"/>
              </a:rPr>
              <a:t>Part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of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information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included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in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this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paper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has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been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previously </a:t>
            </a:r>
            <a:r>
              <a:rPr sz="900" dirty="0">
                <a:latin typeface="Times New Roman"/>
                <a:cs typeface="Times New Roman"/>
              </a:rPr>
              <a:t>published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in: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Sensors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&amp;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Actuators: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A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Physical,</a:t>
            </a:r>
            <a:r>
              <a:rPr sz="900" spc="3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Volume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172, </a:t>
            </a:r>
            <a:r>
              <a:rPr sz="900" dirty="0">
                <a:latin typeface="Times New Roman"/>
                <a:cs typeface="Times New Roman"/>
              </a:rPr>
              <a:t>Issue</a:t>
            </a:r>
            <a:r>
              <a:rPr sz="900" spc="3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1,</a:t>
            </a:r>
            <a:r>
              <a:rPr sz="900" spc="3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December</a:t>
            </a:r>
            <a:r>
              <a:rPr sz="900" spc="3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2011;</a:t>
            </a:r>
            <a:r>
              <a:rPr sz="900" spc="4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10</a:t>
            </a:r>
            <a:r>
              <a:rPr sz="900" spc="3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Encontro</a:t>
            </a:r>
            <a:r>
              <a:rPr sz="900" spc="3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Nacional</a:t>
            </a:r>
            <a:r>
              <a:rPr sz="900" spc="360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de</a:t>
            </a:r>
            <a:endParaRPr sz="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800"/>
              </a:lnSpc>
            </a:pPr>
            <a:r>
              <a:rPr sz="900" dirty="0">
                <a:latin typeface="Times New Roman"/>
                <a:cs typeface="Times New Roman"/>
              </a:rPr>
              <a:t>Bioengenharia,</a:t>
            </a:r>
            <a:r>
              <a:rPr sz="900" spc="40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1-4</a:t>
            </a:r>
            <a:r>
              <a:rPr sz="900" spc="40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March,</a:t>
            </a:r>
            <a:r>
              <a:rPr sz="900" spc="40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2011;</a:t>
            </a:r>
            <a:r>
              <a:rPr sz="900" spc="4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BIODEVICES</a:t>
            </a:r>
            <a:r>
              <a:rPr sz="900" spc="400" dirty="0">
                <a:latin typeface="Times New Roman"/>
                <a:cs typeface="Times New Roman"/>
              </a:rPr>
              <a:t>  </a:t>
            </a:r>
            <a:r>
              <a:rPr sz="900" spc="-20" dirty="0">
                <a:latin typeface="Times New Roman"/>
                <a:cs typeface="Times New Roman"/>
              </a:rPr>
              <a:t>2011 </a:t>
            </a:r>
            <a:r>
              <a:rPr sz="900" dirty="0">
                <a:latin typeface="Times New Roman"/>
                <a:cs typeface="Times New Roman"/>
              </a:rPr>
              <a:t>International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Joint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Conference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on</a:t>
            </a:r>
            <a:r>
              <a:rPr sz="900" spc="2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Biomedical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Engineering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206" y="6491858"/>
            <a:ext cx="6598920" cy="113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2010" marR="10795" algn="just">
              <a:lnSpc>
                <a:spcPct val="106900"/>
              </a:lnSpc>
              <a:spcBef>
                <a:spcPts val="100"/>
              </a:spcBef>
              <a:tabLst>
                <a:tab pos="5318125" algn="l"/>
              </a:tabLst>
            </a:pPr>
            <a:r>
              <a:rPr sz="900" dirty="0">
                <a:latin typeface="Times New Roman"/>
                <a:cs typeface="Times New Roman"/>
              </a:rPr>
              <a:t>Systems</a:t>
            </a:r>
            <a:r>
              <a:rPr sz="900" spc="285" dirty="0">
                <a:latin typeface="Times New Roman"/>
                <a:cs typeface="Times New Roman"/>
              </a:rPr>
              <a:t> 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75" dirty="0">
                <a:latin typeface="Times New Roman"/>
                <a:cs typeface="Times New Roman"/>
              </a:rPr>
              <a:t>   </a:t>
            </a:r>
            <a:r>
              <a:rPr sz="900" dirty="0">
                <a:latin typeface="Times New Roman"/>
                <a:cs typeface="Times New Roman"/>
              </a:rPr>
              <a:t>Technologies,</a:t>
            </a:r>
            <a:r>
              <a:rPr sz="900" spc="280" dirty="0">
                <a:latin typeface="Times New Roman"/>
                <a:cs typeface="Times New Roman"/>
              </a:rPr>
              <a:t>   </a:t>
            </a:r>
            <a:r>
              <a:rPr sz="900" dirty="0">
                <a:latin typeface="Times New Roman"/>
                <a:cs typeface="Times New Roman"/>
              </a:rPr>
              <a:t>26-29th</a:t>
            </a:r>
            <a:r>
              <a:rPr sz="900" spc="280" dirty="0">
                <a:latin typeface="Times New Roman"/>
                <a:cs typeface="Times New Roman"/>
              </a:rPr>
              <a:t>   </a:t>
            </a:r>
            <a:r>
              <a:rPr sz="900" dirty="0">
                <a:latin typeface="Times New Roman"/>
                <a:cs typeface="Times New Roman"/>
              </a:rPr>
              <a:t>January,</a:t>
            </a:r>
            <a:r>
              <a:rPr sz="900" spc="280" dirty="0">
                <a:latin typeface="Times New Roman"/>
                <a:cs typeface="Times New Roman"/>
              </a:rPr>
              <a:t>   </a:t>
            </a:r>
            <a:r>
              <a:rPr sz="900" spc="-10" dirty="0">
                <a:latin typeface="Times New Roman"/>
                <a:cs typeface="Times New Roman"/>
              </a:rPr>
              <a:t>2011; </a:t>
            </a:r>
            <a:r>
              <a:rPr sz="900" spc="55" dirty="0">
                <a:latin typeface="Times New Roman"/>
                <a:cs typeface="Times New Roman"/>
              </a:rPr>
              <a:t>EUROSENSORS</a:t>
            </a:r>
            <a:r>
              <a:rPr sz="900" spc="3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XXIV,</a:t>
            </a:r>
            <a:r>
              <a:rPr sz="900" spc="395" dirty="0">
                <a:latin typeface="Times New Roman"/>
                <a:cs typeface="Times New Roman"/>
              </a:rPr>
              <a:t>  </a:t>
            </a:r>
            <a:r>
              <a:rPr sz="900" spc="-50" dirty="0">
                <a:latin typeface="Times New Roman"/>
                <a:cs typeface="Times New Roman"/>
              </a:rPr>
              <a:t>5</a:t>
            </a:r>
            <a:r>
              <a:rPr sz="900" dirty="0">
                <a:latin typeface="Times New Roman"/>
                <a:cs typeface="Times New Roman"/>
              </a:rPr>
              <a:t>	8th</a:t>
            </a:r>
            <a:r>
              <a:rPr sz="900" spc="4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September</a:t>
            </a:r>
            <a:r>
              <a:rPr sz="900" spc="434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2010;</a:t>
            </a:r>
            <a:endParaRPr sz="900">
              <a:latin typeface="Times New Roman"/>
              <a:cs typeface="Times New Roman"/>
            </a:endParaRPr>
          </a:p>
          <a:p>
            <a:pPr marL="3382010" marR="5080" algn="just">
              <a:lnSpc>
                <a:spcPct val="106400"/>
              </a:lnSpc>
            </a:pPr>
            <a:r>
              <a:rPr sz="900" spc="10" dirty="0">
                <a:latin typeface="Times New Roman"/>
                <a:cs typeface="Times New Roman"/>
              </a:rPr>
              <a:t>BIODEVICES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2010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International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Conference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on</a:t>
            </a:r>
            <a:r>
              <a:rPr sz="900" spc="4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Biomedical </a:t>
            </a:r>
            <a:r>
              <a:rPr sz="900" dirty="0">
                <a:latin typeface="Times New Roman"/>
                <a:cs typeface="Times New Roman"/>
              </a:rPr>
              <a:t>Electronics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Devices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2010,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spc="204" dirty="0">
                <a:latin typeface="Times New Roman"/>
                <a:cs typeface="Times New Roman"/>
              </a:rPr>
              <a:t>-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23th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January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2010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and</a:t>
            </a:r>
            <a:r>
              <a:rPr sz="900" spc="55" dirty="0">
                <a:latin typeface="Times New Roman"/>
                <a:cs typeface="Times New Roman"/>
              </a:rPr>
              <a:t> CBIS'2008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XI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Congresso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Brasileiro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Informatica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em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Saude, </a:t>
            </a:r>
            <a:r>
              <a:rPr sz="900" spc="20" dirty="0">
                <a:latin typeface="Times New Roman"/>
                <a:cs typeface="Times New Roman"/>
              </a:rPr>
              <a:t>29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November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-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3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December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2008.</a:t>
            </a:r>
            <a:endParaRPr sz="900">
              <a:latin typeface="Times New Roman"/>
              <a:cs typeface="Times New Roman"/>
            </a:endParaRPr>
          </a:p>
          <a:p>
            <a:pPr marL="553720" marR="3495040" indent="-541655">
              <a:lnSpc>
                <a:spcPts val="919"/>
              </a:lnSpc>
              <a:spcBef>
                <a:spcPts val="10"/>
              </a:spcBef>
            </a:pPr>
            <a:r>
              <a:rPr sz="700" spc="10" dirty="0">
                <a:latin typeface="Cambria"/>
                <a:cs typeface="Cambria"/>
              </a:rPr>
              <a:t>Figure</a:t>
            </a:r>
            <a:r>
              <a:rPr sz="700" spc="105" dirty="0">
                <a:latin typeface="Cambria"/>
                <a:cs typeface="Cambria"/>
              </a:rPr>
              <a:t> </a:t>
            </a:r>
            <a:r>
              <a:rPr sz="700" spc="10" dirty="0">
                <a:latin typeface="Georgia"/>
                <a:cs typeface="Georgia"/>
              </a:rPr>
              <a:t>15.</a:t>
            </a:r>
            <a:r>
              <a:rPr sz="700" spc="185" dirty="0">
                <a:latin typeface="Georgia"/>
                <a:cs typeface="Georgia"/>
              </a:rPr>
              <a:t> </a:t>
            </a:r>
            <a:r>
              <a:rPr sz="700" spc="10" dirty="0">
                <a:latin typeface="Cambria"/>
                <a:cs typeface="Cambria"/>
              </a:rPr>
              <a:t>Image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resulting</a:t>
            </a:r>
            <a:r>
              <a:rPr sz="700" spc="12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from</a:t>
            </a:r>
            <a:r>
              <a:rPr sz="700" spc="7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application</a:t>
            </a:r>
            <a:r>
              <a:rPr sz="700" spc="7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of</a:t>
            </a:r>
            <a:r>
              <a:rPr sz="700" spc="95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image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spc="10" dirty="0">
                <a:latin typeface="Cambria"/>
                <a:cs typeface="Cambria"/>
              </a:rPr>
              <a:t>processing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spc="-10" dirty="0">
                <a:latin typeface="Cambria"/>
                <a:cs typeface="Cambria"/>
              </a:rPr>
              <a:t>techniques</a:t>
            </a:r>
            <a:r>
              <a:rPr sz="700" spc="50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presented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in</a:t>
            </a:r>
            <a:r>
              <a:rPr sz="700" spc="12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Section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II</a:t>
            </a:r>
            <a:r>
              <a:rPr sz="700" spc="125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to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the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image</a:t>
            </a:r>
            <a:r>
              <a:rPr sz="700" spc="11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of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dirty="0">
                <a:latin typeface="Cambria"/>
                <a:cs typeface="Cambria"/>
              </a:rPr>
              <a:t>Figure</a:t>
            </a:r>
            <a:r>
              <a:rPr sz="700" spc="120" dirty="0">
                <a:latin typeface="Cambria"/>
                <a:cs typeface="Cambria"/>
              </a:rPr>
              <a:t> </a:t>
            </a:r>
            <a:r>
              <a:rPr sz="700" spc="-25" dirty="0">
                <a:latin typeface="Georgia"/>
                <a:cs typeface="Georgia"/>
              </a:rPr>
              <a:t>14.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1915" y="7596000"/>
            <a:ext cx="3220720" cy="15601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50"/>
              </a:spcBef>
            </a:pPr>
            <a:r>
              <a:rPr sz="700" spc="95" dirty="0">
                <a:latin typeface="Cambria"/>
                <a:cs typeface="Cambria"/>
              </a:rPr>
              <a:t>REFERENCES</a:t>
            </a:r>
            <a:endParaRPr sz="700">
              <a:latin typeface="Cambria"/>
              <a:cs typeface="Cambria"/>
            </a:endParaRPr>
          </a:p>
          <a:p>
            <a:pPr marL="232410" marR="5080" indent="-220345" algn="just">
              <a:lnSpc>
                <a:spcPct val="105900"/>
              </a:lnSpc>
              <a:spcBef>
                <a:spcPts val="459"/>
              </a:spcBef>
            </a:pPr>
            <a:r>
              <a:rPr sz="900" spc="90" dirty="0">
                <a:latin typeface="Times New Roman"/>
                <a:cs typeface="Times New Roman"/>
              </a:rPr>
              <a:t>[I]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M.</a:t>
            </a:r>
            <a:r>
              <a:rPr sz="900" spc="2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R.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Brown,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P.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Crim.</a:t>
            </a:r>
            <a:r>
              <a:rPr sz="900" spc="2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"Organizing</a:t>
            </a:r>
            <a:r>
              <a:rPr sz="900" spc="2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4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antibody </a:t>
            </a:r>
            <a:r>
              <a:rPr sz="900" spc="10" dirty="0">
                <a:latin typeface="Times New Roman"/>
                <a:cs typeface="Times New Roman"/>
              </a:rPr>
              <a:t>identification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process,"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Clin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Lab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Sci,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vol.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20,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2007,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pp.</a:t>
            </a:r>
            <a:r>
              <a:rPr sz="900" spc="65" dirty="0">
                <a:latin typeface="Times New Roman"/>
                <a:cs typeface="Times New Roman"/>
              </a:rPr>
              <a:t> 122-</a:t>
            </a:r>
            <a:r>
              <a:rPr sz="900" spc="40" dirty="0">
                <a:latin typeface="Times New Roman"/>
                <a:cs typeface="Times New Roman"/>
              </a:rPr>
              <a:t>126.</a:t>
            </a:r>
            <a:endParaRPr sz="900">
              <a:latin typeface="Times New Roman"/>
              <a:cs typeface="Times New Roman"/>
            </a:endParaRPr>
          </a:p>
          <a:p>
            <a:pPr marL="230504" marR="5715" indent="-218440" algn="just">
              <a:lnSpc>
                <a:spcPct val="106700"/>
              </a:lnSpc>
              <a:buAutoNum type="arabicPlain" startAt="2"/>
              <a:tabLst>
                <a:tab pos="232410" algn="l"/>
              </a:tabLst>
            </a:pPr>
            <a:r>
              <a:rPr sz="900" dirty="0">
                <a:latin typeface="Times New Roman"/>
                <a:cs typeface="Times New Roman"/>
              </a:rPr>
              <a:t>B.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A.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Myhre,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D.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McRuer.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"Human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error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spc="204" dirty="0">
                <a:latin typeface="Times New Roman"/>
                <a:cs typeface="Times New Roman"/>
              </a:rPr>
              <a:t>-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significant 	</a:t>
            </a:r>
            <a:r>
              <a:rPr sz="900" spc="10" dirty="0">
                <a:latin typeface="Times New Roman"/>
                <a:cs typeface="Times New Roman"/>
              </a:rPr>
              <a:t>cause</a:t>
            </a:r>
            <a:r>
              <a:rPr sz="900" spc="3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transfusion</a:t>
            </a:r>
            <a:r>
              <a:rPr sz="900" spc="3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mortality,"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Transfusion,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vol.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40,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Jul. 	</a:t>
            </a:r>
            <a:r>
              <a:rPr sz="900" dirty="0">
                <a:latin typeface="Times New Roman"/>
                <a:cs typeface="Times New Roman"/>
              </a:rPr>
              <a:t>2000,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pp.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879-</a:t>
            </a:r>
            <a:r>
              <a:rPr sz="900" spc="40" dirty="0">
                <a:latin typeface="Times New Roman"/>
                <a:cs typeface="Times New Roman"/>
              </a:rPr>
              <a:t>885.</a:t>
            </a:r>
            <a:endParaRPr sz="900">
              <a:latin typeface="Times New Roman"/>
              <a:cs typeface="Times New Roman"/>
            </a:endParaRPr>
          </a:p>
          <a:p>
            <a:pPr marL="231140" marR="6985" indent="-219075" algn="just">
              <a:lnSpc>
                <a:spcPct val="106200"/>
              </a:lnSpc>
              <a:buAutoNum type="arabicPlain" startAt="2"/>
              <a:tabLst>
                <a:tab pos="232410" algn="l"/>
              </a:tabLst>
            </a:pPr>
            <a:r>
              <a:rPr sz="900" dirty="0">
                <a:latin typeface="Times New Roman"/>
                <a:cs typeface="Times New Roman"/>
              </a:rPr>
              <a:t>J.</a:t>
            </a:r>
            <a:r>
              <a:rPr sz="900" spc="3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Petaja,</a:t>
            </a:r>
            <a:r>
              <a:rPr sz="900" spc="3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S.</a:t>
            </a:r>
            <a:r>
              <a:rPr sz="900" spc="3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Andersson,</a:t>
            </a:r>
            <a:r>
              <a:rPr sz="900" spc="335" dirty="0">
                <a:latin typeface="Times New Roman"/>
                <a:cs typeface="Times New Roman"/>
              </a:rPr>
              <a:t>  </a:t>
            </a:r>
            <a:r>
              <a:rPr sz="900" spc="60" dirty="0">
                <a:latin typeface="Times New Roman"/>
                <a:cs typeface="Times New Roman"/>
              </a:rPr>
              <a:t>M.</a:t>
            </a:r>
            <a:r>
              <a:rPr sz="900" spc="3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Syrjala.</a:t>
            </a:r>
            <a:r>
              <a:rPr sz="900" spc="330" dirty="0">
                <a:latin typeface="Times New Roman"/>
                <a:cs typeface="Times New Roman"/>
              </a:rPr>
              <a:t>  </a:t>
            </a:r>
            <a:r>
              <a:rPr sz="900" spc="60" dirty="0">
                <a:latin typeface="Times New Roman"/>
                <a:cs typeface="Times New Roman"/>
              </a:rPr>
              <a:t>"A</a:t>
            </a:r>
            <a:r>
              <a:rPr sz="900" spc="32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simple 	</a:t>
            </a:r>
            <a:r>
              <a:rPr sz="900" dirty="0">
                <a:latin typeface="Times New Roman"/>
                <a:cs typeface="Times New Roman"/>
              </a:rPr>
              <a:t>automatized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audit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system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following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managing 	</a:t>
            </a:r>
            <a:r>
              <a:rPr sz="900" spc="20" dirty="0">
                <a:latin typeface="Times New Roman"/>
                <a:cs typeface="Times New Roman"/>
              </a:rPr>
              <a:t>practices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of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platelet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and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plasma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transfusions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in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neonatal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7516" cy="106939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2915" y="665352"/>
            <a:ext cx="3220085" cy="528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marR="5715">
              <a:lnSpc>
                <a:spcPct val="1065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intensive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care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unit,"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Transfus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Med,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vol.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14,</a:t>
            </a:r>
            <a:r>
              <a:rPr sz="900" spc="4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2004,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pp.</a:t>
            </a:r>
            <a:r>
              <a:rPr sz="900" spc="65" dirty="0">
                <a:latin typeface="Times New Roman"/>
                <a:cs typeface="Times New Roman"/>
              </a:rPr>
              <a:t> 281-</a:t>
            </a:r>
            <a:r>
              <a:rPr sz="900" spc="40" dirty="0">
                <a:latin typeface="Times New Roman"/>
                <a:cs typeface="Times New Roman"/>
              </a:rPr>
              <a:t>288.</a:t>
            </a:r>
            <a:endParaRPr sz="900">
              <a:latin typeface="Times New Roman"/>
              <a:cs typeface="Times New Roman"/>
            </a:endParaRPr>
          </a:p>
          <a:p>
            <a:pPr marL="230504" marR="5080" indent="-218440">
              <a:lnSpc>
                <a:spcPct val="105500"/>
              </a:lnSpc>
              <a:spcBef>
                <a:spcPts val="15"/>
              </a:spcBef>
              <a:buAutoNum type="arabicPlain" startAt="4"/>
              <a:tabLst>
                <a:tab pos="232410" algn="l"/>
              </a:tabLst>
            </a:pPr>
            <a:r>
              <a:rPr sz="900" spc="55" dirty="0">
                <a:latin typeface="Times New Roman"/>
                <a:cs typeface="Times New Roman"/>
              </a:rPr>
              <a:t>M.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Delamaire.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"Automation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49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immunohematology 	</a:t>
            </a:r>
            <a:r>
              <a:rPr sz="900" spc="20" dirty="0">
                <a:latin typeface="Times New Roman"/>
                <a:cs typeface="Times New Roman"/>
              </a:rPr>
              <a:t>laboratory,"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TransfusClinBiol,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vol.</a:t>
            </a:r>
            <a:r>
              <a:rPr sz="900" spc="45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12,</a:t>
            </a:r>
            <a:r>
              <a:rPr sz="900" spc="4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2005,</a:t>
            </a:r>
            <a:r>
              <a:rPr sz="900" spc="4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pp.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163-</a:t>
            </a:r>
            <a:endParaRPr sz="90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  <a:spcBef>
                <a:spcPts val="70"/>
              </a:spcBef>
            </a:pPr>
            <a:r>
              <a:rPr sz="900" spc="-20" dirty="0">
                <a:latin typeface="Times New Roman"/>
                <a:cs typeface="Times New Roman"/>
              </a:rPr>
              <a:t>168.</a:t>
            </a:r>
            <a:endParaRPr sz="900">
              <a:latin typeface="Times New Roman"/>
              <a:cs typeface="Times New Roman"/>
            </a:endParaRPr>
          </a:p>
          <a:p>
            <a:pPr marL="230504" marR="5080" indent="-218440" algn="just">
              <a:lnSpc>
                <a:spcPct val="106500"/>
              </a:lnSpc>
              <a:buAutoNum type="arabicPlain" startAt="5"/>
              <a:tabLst>
                <a:tab pos="233045" algn="l"/>
              </a:tabLst>
            </a:pPr>
            <a:r>
              <a:rPr sz="900" dirty="0">
                <a:latin typeface="Times New Roman"/>
                <a:cs typeface="Times New Roman"/>
              </a:rPr>
              <a:t>E.</a:t>
            </a:r>
            <a:r>
              <a:rPr sz="900" spc="45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A.</a:t>
            </a:r>
            <a:r>
              <a:rPr sz="900" spc="4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Henneman,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G.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S.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Avrunin,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L.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A.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Clarke,</a:t>
            </a:r>
            <a:r>
              <a:rPr sz="900" spc="1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L.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J.</a:t>
            </a:r>
            <a:r>
              <a:rPr sz="900" spc="20" dirty="0">
                <a:latin typeface="Times New Roman"/>
                <a:cs typeface="Times New Roman"/>
              </a:rPr>
              <a:t> 	Osterweil,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C.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Jr.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Andrzejewski,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K.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Merrigan,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R.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Cobleigh,</a:t>
            </a:r>
            <a:endParaRPr sz="900">
              <a:latin typeface="Times New Roman"/>
              <a:cs typeface="Times New Roman"/>
            </a:endParaRPr>
          </a:p>
          <a:p>
            <a:pPr marL="232410" marR="7620" indent="-635" algn="just">
              <a:lnSpc>
                <a:spcPct val="106500"/>
              </a:lnSpc>
              <a:spcBef>
                <a:spcPts val="5"/>
              </a:spcBef>
            </a:pPr>
            <a:r>
              <a:rPr sz="900" dirty="0">
                <a:latin typeface="Times New Roman"/>
                <a:cs typeface="Times New Roman"/>
              </a:rPr>
              <a:t>K.</a:t>
            </a:r>
            <a:r>
              <a:rPr sz="900" spc="3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Frederick,</a:t>
            </a:r>
            <a:r>
              <a:rPr sz="900" spc="3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E.</a:t>
            </a:r>
            <a:r>
              <a:rPr sz="900" spc="3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Katz-Bassett,</a:t>
            </a:r>
            <a:r>
              <a:rPr sz="900" spc="3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P.</a:t>
            </a:r>
            <a:r>
              <a:rPr sz="900" spc="3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L.</a:t>
            </a:r>
            <a:r>
              <a:rPr sz="900" spc="35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Henneman. </a:t>
            </a:r>
            <a:r>
              <a:rPr sz="900" dirty="0">
                <a:latin typeface="Times New Roman"/>
                <a:cs typeface="Times New Roman"/>
              </a:rPr>
              <a:t>"Increasing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patient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safety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efficiency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transfusion </a:t>
            </a:r>
            <a:r>
              <a:rPr sz="900" spc="10" dirty="0">
                <a:latin typeface="Times New Roman"/>
                <a:cs typeface="Times New Roman"/>
              </a:rPr>
              <a:t>therapy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using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formal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process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defmitions,"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Transfus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Med </a:t>
            </a:r>
            <a:r>
              <a:rPr sz="900" dirty="0">
                <a:latin typeface="Times New Roman"/>
                <a:cs typeface="Times New Roman"/>
              </a:rPr>
              <a:t>Rev,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vol.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21,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2007,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pp.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70" dirty="0">
                <a:latin typeface="Times New Roman"/>
                <a:cs typeface="Times New Roman"/>
              </a:rPr>
              <a:t>49-</a:t>
            </a:r>
            <a:r>
              <a:rPr sz="900" spc="40" dirty="0">
                <a:latin typeface="Times New Roman"/>
                <a:cs typeface="Times New Roman"/>
              </a:rPr>
              <a:t>57.</a:t>
            </a:r>
            <a:endParaRPr sz="900">
              <a:latin typeface="Times New Roman"/>
              <a:cs typeface="Times New Roman"/>
            </a:endParaRPr>
          </a:p>
          <a:p>
            <a:pPr marL="231140" marR="8255" indent="-219075" algn="just">
              <a:lnSpc>
                <a:spcPts val="1150"/>
              </a:lnSpc>
              <a:spcBef>
                <a:spcPts val="45"/>
              </a:spcBef>
              <a:buAutoNum type="arabicPlain" startAt="6"/>
              <a:tabLst>
                <a:tab pos="232410" algn="l"/>
              </a:tabLst>
            </a:pPr>
            <a:r>
              <a:rPr sz="900" spc="10" dirty="0">
                <a:latin typeface="Times New Roman"/>
                <a:cs typeface="Times New Roman"/>
              </a:rPr>
              <a:t>E.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A.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Wagar,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L.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Tamashiro,</a:t>
            </a:r>
            <a:r>
              <a:rPr sz="900" spc="2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B.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Yasin,</a:t>
            </a:r>
            <a:r>
              <a:rPr sz="900" spc="2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L.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Hilborne,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D.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A.</a:t>
            </a:r>
            <a:r>
              <a:rPr sz="900" dirty="0">
                <a:latin typeface="Times New Roman"/>
                <a:cs typeface="Times New Roman"/>
              </a:rPr>
              <a:t> 	Bruckner.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"Patient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safety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clinical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laboratory: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spc="-50" dirty="0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  <a:p>
            <a:pPr marL="232410" marR="7620" algn="just">
              <a:lnSpc>
                <a:spcPts val="1150"/>
              </a:lnSpc>
              <a:spcBef>
                <a:spcPts val="20"/>
              </a:spcBef>
            </a:pPr>
            <a:r>
              <a:rPr sz="900" dirty="0">
                <a:latin typeface="Times New Roman"/>
                <a:cs typeface="Times New Roman"/>
              </a:rPr>
              <a:t>longitudinal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analysis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specimen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identification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errors," </a:t>
            </a:r>
            <a:r>
              <a:rPr sz="900" dirty="0">
                <a:latin typeface="Times New Roman"/>
                <a:cs typeface="Times New Roman"/>
              </a:rPr>
              <a:t>Arch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Pathol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Lab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Med,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vol.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130,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2006,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pp.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1662-</a:t>
            </a:r>
            <a:r>
              <a:rPr sz="900" spc="45" dirty="0">
                <a:latin typeface="Times New Roman"/>
                <a:cs typeface="Times New Roman"/>
              </a:rPr>
              <a:t>1668.</a:t>
            </a:r>
            <a:endParaRPr sz="900">
              <a:latin typeface="Times New Roman"/>
              <a:cs typeface="Times New Roman"/>
            </a:endParaRPr>
          </a:p>
          <a:p>
            <a:pPr marL="230504" indent="-217804" algn="just">
              <a:lnSpc>
                <a:spcPct val="100000"/>
              </a:lnSpc>
              <a:spcBef>
                <a:spcPts val="10"/>
              </a:spcBef>
              <a:buAutoNum type="arabicPlain" startAt="7"/>
              <a:tabLst>
                <a:tab pos="230504" algn="l"/>
              </a:tabLst>
            </a:pPr>
            <a:r>
              <a:rPr sz="900" dirty="0">
                <a:latin typeface="Times New Roman"/>
                <a:cs typeface="Times New Roman"/>
              </a:rPr>
              <a:t>C.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L.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Turner,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A.</a:t>
            </a:r>
            <a:r>
              <a:rPr sz="900" spc="3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C.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Casbard,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M.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F.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Murphy.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"Barcode</a:t>
            </a:r>
            <a:endParaRPr sz="900">
              <a:latin typeface="Times New Roman"/>
              <a:cs typeface="Times New Roman"/>
            </a:endParaRPr>
          </a:p>
          <a:p>
            <a:pPr marL="232410" marR="5715" algn="just">
              <a:lnSpc>
                <a:spcPts val="1150"/>
              </a:lnSpc>
              <a:spcBef>
                <a:spcPts val="50"/>
              </a:spcBef>
            </a:pPr>
            <a:r>
              <a:rPr sz="900" dirty="0">
                <a:latin typeface="Times New Roman"/>
                <a:cs typeface="Times New Roman"/>
              </a:rPr>
              <a:t>technology: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its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role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increasing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safety</a:t>
            </a:r>
            <a:r>
              <a:rPr sz="900" spc="1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blood </a:t>
            </a:r>
            <a:r>
              <a:rPr sz="900" spc="20" dirty="0">
                <a:latin typeface="Times New Roman"/>
                <a:cs typeface="Times New Roman"/>
              </a:rPr>
              <a:t>transfusion,"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Transfusion,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vol.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43,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2003,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pp.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Times New Roman"/>
                <a:cs typeface="Times New Roman"/>
              </a:rPr>
              <a:t>1200-</a:t>
            </a:r>
            <a:r>
              <a:rPr sz="900" spc="50" dirty="0">
                <a:latin typeface="Times New Roman"/>
                <a:cs typeface="Times New Roman"/>
              </a:rPr>
              <a:t>1209.</a:t>
            </a:r>
            <a:endParaRPr sz="900">
              <a:latin typeface="Times New Roman"/>
              <a:cs typeface="Times New Roman"/>
            </a:endParaRPr>
          </a:p>
          <a:p>
            <a:pPr marL="219075" marR="5080" indent="-219075" algn="r">
              <a:lnSpc>
                <a:spcPct val="100000"/>
              </a:lnSpc>
              <a:spcBef>
                <a:spcPts val="20"/>
              </a:spcBef>
              <a:buAutoNum type="arabicPlain" startAt="8"/>
              <a:tabLst>
                <a:tab pos="219075" algn="l"/>
              </a:tabLst>
            </a:pPr>
            <a:r>
              <a:rPr sz="900" dirty="0">
                <a:latin typeface="Times New Roman"/>
                <a:cs typeface="Times New Roman"/>
              </a:rPr>
              <a:t>J.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L.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Callum,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spc="50" dirty="0">
                <a:latin typeface="Times New Roman"/>
                <a:cs typeface="Times New Roman"/>
              </a:rPr>
              <a:t>H.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S.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Kaplan,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L.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L.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Merkley,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P.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spc="25" dirty="0">
                <a:latin typeface="Times New Roman"/>
                <a:cs typeface="Times New Roman"/>
              </a:rPr>
              <a:t>H.</a:t>
            </a:r>
            <a:endParaRPr sz="900">
              <a:latin typeface="Times New Roman"/>
              <a:cs typeface="Times New Roman"/>
            </a:endParaRPr>
          </a:p>
          <a:p>
            <a:pPr marR="7620" algn="r">
              <a:lnSpc>
                <a:spcPct val="100000"/>
              </a:lnSpc>
              <a:spcBef>
                <a:spcPts val="80"/>
              </a:spcBef>
            </a:pPr>
            <a:r>
              <a:rPr sz="900" spc="10" dirty="0">
                <a:latin typeface="Times New Roman"/>
                <a:cs typeface="Times New Roman"/>
              </a:rPr>
              <a:t>Pinkerton,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B.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R.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Fastman,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R.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A.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Romans,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A.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S.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Coovadia,</a:t>
            </a:r>
            <a:endParaRPr sz="900">
              <a:latin typeface="Times New Roman"/>
              <a:cs typeface="Times New Roman"/>
            </a:endParaRPr>
          </a:p>
          <a:p>
            <a:pPr marL="232410" marR="6985" algn="just">
              <a:lnSpc>
                <a:spcPct val="106100"/>
              </a:lnSpc>
              <a:spcBef>
                <a:spcPts val="5"/>
              </a:spcBef>
            </a:pPr>
            <a:r>
              <a:rPr sz="900" spc="55" dirty="0">
                <a:latin typeface="Times New Roman"/>
                <a:cs typeface="Times New Roman"/>
              </a:rPr>
              <a:t>M.</a:t>
            </a:r>
            <a:r>
              <a:rPr sz="900" spc="3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D.</a:t>
            </a:r>
            <a:r>
              <a:rPr sz="900" spc="3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Reis.</a:t>
            </a:r>
            <a:r>
              <a:rPr sz="900" spc="33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"Reporting</a:t>
            </a:r>
            <a:r>
              <a:rPr sz="900" spc="33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near-miss</a:t>
            </a:r>
            <a:r>
              <a:rPr sz="900" spc="3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events</a:t>
            </a:r>
            <a:r>
              <a:rPr sz="900" spc="32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for</a:t>
            </a:r>
            <a:r>
              <a:rPr sz="900" dirty="0">
                <a:latin typeface="Times New Roman"/>
                <a:cs typeface="Times New Roman"/>
              </a:rPr>
              <a:t> transfusion</a:t>
            </a:r>
            <a:r>
              <a:rPr sz="900" spc="3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medicine:</a:t>
            </a:r>
            <a:r>
              <a:rPr sz="900" spc="3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improving</a:t>
            </a:r>
            <a:r>
              <a:rPr sz="900" spc="3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transfusion</a:t>
            </a:r>
            <a:r>
              <a:rPr sz="900" spc="38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safety," </a:t>
            </a:r>
            <a:r>
              <a:rPr sz="900" spc="20" dirty="0">
                <a:latin typeface="Times New Roman"/>
                <a:cs typeface="Times New Roman"/>
              </a:rPr>
              <a:t>Transfusion,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vol.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41,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2001,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pp.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Times New Roman"/>
                <a:cs typeface="Times New Roman"/>
              </a:rPr>
              <a:t>1204-</a:t>
            </a:r>
            <a:r>
              <a:rPr sz="900" spc="50" dirty="0">
                <a:latin typeface="Times New Roman"/>
                <a:cs typeface="Times New Roman"/>
              </a:rPr>
              <a:t>1211.</a:t>
            </a:r>
            <a:endParaRPr sz="900">
              <a:latin typeface="Times New Roman"/>
              <a:cs typeface="Times New Roman"/>
            </a:endParaRPr>
          </a:p>
          <a:p>
            <a:pPr marL="232410" marR="5080" indent="-220345" algn="just">
              <a:lnSpc>
                <a:spcPct val="106200"/>
              </a:lnSpc>
              <a:spcBef>
                <a:spcPts val="10"/>
              </a:spcBef>
            </a:pPr>
            <a:r>
              <a:rPr sz="900" spc="20" dirty="0">
                <a:latin typeface="Times New Roman"/>
                <a:cs typeface="Times New Roman"/>
              </a:rPr>
              <a:t>[9]</a:t>
            </a:r>
            <a:r>
              <a:rPr sz="900" spc="465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M.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M.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Mueller,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E.</a:t>
            </a:r>
            <a:r>
              <a:rPr sz="900" spc="10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Seifried.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"Blood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transfusion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in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Europe: </a:t>
            </a:r>
            <a:r>
              <a:rPr sz="900" dirty="0">
                <a:latin typeface="Times New Roman"/>
                <a:cs typeface="Times New Roman"/>
              </a:rPr>
              <a:t>basic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principles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initial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continuous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training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in</a:t>
            </a:r>
            <a:r>
              <a:rPr sz="900" dirty="0">
                <a:latin typeface="Times New Roman"/>
                <a:cs typeface="Times New Roman"/>
              </a:rPr>
              <a:t> transfusion</a:t>
            </a:r>
            <a:r>
              <a:rPr sz="900" spc="2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medicine:</a:t>
            </a:r>
            <a:r>
              <a:rPr sz="900" spc="2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</a:t>
            </a:r>
            <a:r>
              <a:rPr sz="900" spc="2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approach</a:t>
            </a:r>
            <a:r>
              <a:rPr sz="900" spc="2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2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</a:t>
            </a:r>
            <a:r>
              <a:rPr sz="900" spc="29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European </a:t>
            </a:r>
            <a:r>
              <a:rPr sz="900" dirty="0">
                <a:latin typeface="Times New Roman"/>
                <a:cs typeface="Times New Roman"/>
              </a:rPr>
              <a:t>harmonization,"</a:t>
            </a:r>
            <a:r>
              <a:rPr sz="900" spc="2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TransfusClinBiol,</a:t>
            </a:r>
            <a:r>
              <a:rPr sz="900" spc="29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vol.</a:t>
            </a:r>
            <a:r>
              <a:rPr sz="900" spc="2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13,</a:t>
            </a:r>
            <a:r>
              <a:rPr sz="900" spc="2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2006,</a:t>
            </a:r>
            <a:r>
              <a:rPr sz="900" spc="28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pp.</a:t>
            </a:r>
            <a:endParaRPr sz="900">
              <a:latin typeface="Times New Roman"/>
              <a:cs typeface="Times New Roman"/>
            </a:endParaRPr>
          </a:p>
          <a:p>
            <a:pPr marL="232410">
              <a:lnSpc>
                <a:spcPct val="100000"/>
              </a:lnSpc>
              <a:spcBef>
                <a:spcPts val="70"/>
              </a:spcBef>
            </a:pPr>
            <a:r>
              <a:rPr sz="900" spc="65" dirty="0">
                <a:latin typeface="Times New Roman"/>
                <a:cs typeface="Times New Roman"/>
              </a:rPr>
              <a:t>282-</a:t>
            </a:r>
            <a:r>
              <a:rPr sz="900" spc="40" dirty="0">
                <a:latin typeface="Times New Roman"/>
                <a:cs typeface="Times New Roman"/>
              </a:rPr>
              <a:t>285.</a:t>
            </a:r>
            <a:endParaRPr sz="900">
              <a:latin typeface="Times New Roman"/>
              <a:cs typeface="Times New Roman"/>
            </a:endParaRPr>
          </a:p>
          <a:p>
            <a:pPr marL="232410" marR="6985" indent="-220345" algn="just">
              <a:lnSpc>
                <a:spcPct val="106500"/>
              </a:lnSpc>
            </a:pPr>
            <a:r>
              <a:rPr sz="900" spc="50" dirty="0">
                <a:latin typeface="Times New Roman"/>
                <a:cs typeface="Times New Roman"/>
              </a:rPr>
              <a:t>[10]D.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Stainsby,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spc="50" dirty="0">
                <a:latin typeface="Times New Roman"/>
                <a:cs typeface="Times New Roman"/>
              </a:rPr>
              <a:t>H.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Jones,</a:t>
            </a:r>
            <a:r>
              <a:rPr sz="900" spc="2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D.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Asher,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C.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Atterbury,</a:t>
            </a:r>
            <a:r>
              <a:rPr sz="900" spc="21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A.</a:t>
            </a:r>
            <a:r>
              <a:rPr sz="900" dirty="0">
                <a:latin typeface="Times New Roman"/>
                <a:cs typeface="Times New Roman"/>
              </a:rPr>
              <a:t> Boncinelli,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L.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Brant,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C.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E.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Chapman,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K.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Davison,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R.</a:t>
            </a:r>
            <a:endParaRPr sz="900">
              <a:latin typeface="Times New Roman"/>
              <a:cs typeface="Times New Roman"/>
            </a:endParaRPr>
          </a:p>
          <a:p>
            <a:pPr marL="232410" algn="just">
              <a:lnSpc>
                <a:spcPct val="100000"/>
              </a:lnSpc>
              <a:spcBef>
                <a:spcPts val="85"/>
              </a:spcBef>
            </a:pPr>
            <a:r>
              <a:rPr sz="900" spc="10" dirty="0">
                <a:latin typeface="Times New Roman"/>
                <a:cs typeface="Times New Roman"/>
              </a:rPr>
              <a:t>Gerrard,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A.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Gray,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S.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Knowles,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E.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M.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Love,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C.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Milkins,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D.</a:t>
            </a:r>
            <a:endParaRPr sz="900">
              <a:latin typeface="Times New Roman"/>
              <a:cs typeface="Times New Roman"/>
            </a:endParaRPr>
          </a:p>
          <a:p>
            <a:pPr marL="232410" marR="5080" algn="just">
              <a:lnSpc>
                <a:spcPct val="106500"/>
              </a:lnSpc>
              <a:spcBef>
                <a:spcPts val="15"/>
              </a:spcBef>
            </a:pPr>
            <a:r>
              <a:rPr sz="900" spc="10" dirty="0">
                <a:latin typeface="Times New Roman"/>
                <a:cs typeface="Times New Roman"/>
              </a:rPr>
              <a:t>B.</a:t>
            </a:r>
            <a:r>
              <a:rPr sz="900" spc="270" dirty="0">
                <a:latin typeface="Times New Roman"/>
                <a:cs typeface="Times New Roman"/>
              </a:rPr>
              <a:t>  </a:t>
            </a:r>
            <a:r>
              <a:rPr sz="900" spc="10" dirty="0">
                <a:latin typeface="Times New Roman"/>
                <a:cs typeface="Times New Roman"/>
              </a:rPr>
              <a:t>McClelland,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D.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R.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Norfolk,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K.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Soldan,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C.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Taylor,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J.</a:t>
            </a:r>
            <a:r>
              <a:rPr sz="900" dirty="0">
                <a:latin typeface="Times New Roman"/>
                <a:cs typeface="Times New Roman"/>
              </a:rPr>
              <a:t> Revill,</a:t>
            </a:r>
            <a:r>
              <a:rPr sz="900" spc="1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L.</a:t>
            </a:r>
            <a:r>
              <a:rPr sz="900" spc="160" dirty="0">
                <a:latin typeface="Times New Roman"/>
                <a:cs typeface="Times New Roman"/>
              </a:rPr>
              <a:t>  </a:t>
            </a:r>
            <a:r>
              <a:rPr sz="900" spc="55" dirty="0">
                <a:latin typeface="Times New Roman"/>
                <a:cs typeface="Times New Roman"/>
              </a:rPr>
              <a:t>M.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Williamson,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spc="50" dirty="0">
                <a:latin typeface="Times New Roman"/>
                <a:cs typeface="Times New Roman"/>
              </a:rPr>
              <a:t>H.</a:t>
            </a:r>
            <a:r>
              <a:rPr sz="900" spc="1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Cohen.</a:t>
            </a:r>
            <a:r>
              <a:rPr sz="900" spc="16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spc="40" dirty="0">
                <a:latin typeface="Times New Roman"/>
                <a:cs typeface="Times New Roman"/>
              </a:rPr>
              <a:t>SHOT </a:t>
            </a:r>
            <a:r>
              <a:rPr sz="900" spc="10" dirty="0">
                <a:latin typeface="Times New Roman"/>
                <a:cs typeface="Times New Roman"/>
              </a:rPr>
              <a:t>Steering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Group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"Serious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hazards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transfusion: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</a:t>
            </a:r>
            <a:r>
              <a:rPr sz="900" spc="28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decade </a:t>
            </a:r>
            <a:r>
              <a:rPr sz="900" spc="20" dirty="0">
                <a:latin typeface="Times New Roman"/>
                <a:cs typeface="Times New Roman"/>
              </a:rPr>
              <a:t>of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hemovigilance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in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the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70" dirty="0">
                <a:latin typeface="Times New Roman"/>
                <a:cs typeface="Times New Roman"/>
              </a:rPr>
              <a:t>UK"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Transfus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Med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Rev,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vol.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20,</a:t>
            </a:r>
            <a:r>
              <a:rPr sz="900" dirty="0">
                <a:latin typeface="Times New Roman"/>
                <a:cs typeface="Times New Roman"/>
              </a:rPr>
              <a:t> 2006,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pp.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273-</a:t>
            </a:r>
            <a:r>
              <a:rPr sz="900" spc="40" dirty="0">
                <a:latin typeface="Times New Roman"/>
                <a:cs typeface="Times New Roman"/>
              </a:rPr>
              <a:t>282.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2010" y="5926454"/>
            <a:ext cx="796925" cy="4641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 algn="just">
              <a:lnSpc>
                <a:spcPct val="106400"/>
              </a:lnSpc>
              <a:spcBef>
                <a:spcPts val="105"/>
              </a:spcBef>
            </a:pPr>
            <a:r>
              <a:rPr sz="900" dirty="0">
                <a:latin typeface="Times New Roman"/>
                <a:cs typeface="Times New Roman"/>
              </a:rPr>
              <a:t>L.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P.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Celina, </a:t>
            </a:r>
            <a:r>
              <a:rPr sz="900" dirty="0">
                <a:latin typeface="Times New Roman"/>
                <a:cs typeface="Times New Roman"/>
              </a:rPr>
              <a:t>Using</a:t>
            </a:r>
            <a:r>
              <a:rPr sz="900" spc="36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Image </a:t>
            </a:r>
            <a:r>
              <a:rPr sz="900" dirty="0">
                <a:latin typeface="Times New Roman"/>
                <a:cs typeface="Times New Roman"/>
              </a:rPr>
              <a:t>Actuators:</a:t>
            </a:r>
            <a:r>
              <a:rPr sz="900" spc="440" dirty="0">
                <a:latin typeface="Times New Roman"/>
                <a:cs typeface="Times New Roman"/>
              </a:rPr>
              <a:t>  </a:t>
            </a:r>
            <a:r>
              <a:rPr sz="900" spc="-35" dirty="0">
                <a:latin typeface="Times New Roman"/>
                <a:cs typeface="Times New Roman"/>
              </a:rPr>
              <a:t>A.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915" y="5926454"/>
            <a:ext cx="2352675" cy="610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410" marR="5080" indent="-220345" algn="just">
              <a:lnSpc>
                <a:spcPct val="106500"/>
              </a:lnSpc>
              <a:spcBef>
                <a:spcPts val="105"/>
              </a:spcBef>
            </a:pPr>
            <a:r>
              <a:rPr sz="900" spc="95" dirty="0">
                <a:latin typeface="Times New Roman"/>
                <a:cs typeface="Times New Roman"/>
              </a:rPr>
              <a:t>[II]F.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Ana,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C.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Vitor,</a:t>
            </a:r>
            <a:r>
              <a:rPr sz="900" spc="23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S.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Filomena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and</a:t>
            </a:r>
            <a:r>
              <a:rPr sz="900" dirty="0">
                <a:latin typeface="Times New Roman"/>
                <a:cs typeface="Times New Roman"/>
              </a:rPr>
              <a:t> "Characterization</a:t>
            </a:r>
            <a:r>
              <a:rPr sz="900" spc="4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40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41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Samples </a:t>
            </a:r>
            <a:r>
              <a:rPr sz="900" dirty="0">
                <a:latin typeface="Times New Roman"/>
                <a:cs typeface="Times New Roman"/>
              </a:rPr>
              <a:t>Processing</a:t>
            </a:r>
            <a:r>
              <a:rPr sz="900" spc="4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Techniques",</a:t>
            </a:r>
            <a:r>
              <a:rPr sz="900" spc="4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Sensors</a:t>
            </a:r>
            <a:r>
              <a:rPr sz="900" spc="459" dirty="0">
                <a:latin typeface="Times New Roman"/>
                <a:cs typeface="Times New Roman"/>
              </a:rPr>
              <a:t>  </a:t>
            </a:r>
            <a:r>
              <a:rPr sz="900" spc="-50" dirty="0">
                <a:latin typeface="Times New Roman"/>
                <a:cs typeface="Times New Roman"/>
              </a:rPr>
              <a:t>&amp;</a:t>
            </a:r>
            <a:r>
              <a:rPr sz="900" spc="50" dirty="0">
                <a:latin typeface="Times New Roman"/>
                <a:cs typeface="Times New Roman"/>
              </a:rPr>
              <a:t> Physical(impact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factor: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l.674).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915" y="6511670"/>
            <a:ext cx="321754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2410" marR="5080" indent="-220345" algn="just">
              <a:lnSpc>
                <a:spcPct val="106600"/>
              </a:lnSpc>
              <a:spcBef>
                <a:spcPts val="95"/>
              </a:spcBef>
              <a:tabLst>
                <a:tab pos="1481455" algn="l"/>
                <a:tab pos="2969260" algn="l"/>
              </a:tabLst>
            </a:pPr>
            <a:r>
              <a:rPr sz="900" dirty="0">
                <a:latin typeface="Times New Roman"/>
                <a:cs typeface="Times New Roman"/>
              </a:rPr>
              <a:t>[12]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"Blood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Policy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technology",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Congress,</a:t>
            </a:r>
            <a:r>
              <a:rPr sz="900" spc="2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Office</a:t>
            </a:r>
            <a:r>
              <a:rPr sz="900" spc="24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spc="10" dirty="0">
                <a:latin typeface="Times New Roman"/>
                <a:cs typeface="Times New Roman"/>
              </a:rPr>
              <a:t> Technology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Assessment,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Washington,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DC: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U.S.</a:t>
            </a:r>
            <a:r>
              <a:rPr sz="900" spc="4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January 1985.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10" dirty="0">
                <a:latin typeface="Times New Roman"/>
                <a:cs typeface="Times New Roman"/>
              </a:rPr>
              <a:t>Available: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25" dirty="0">
                <a:latin typeface="Times New Roman"/>
                <a:cs typeface="Times New Roman"/>
              </a:rPr>
              <a:t>FAS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879" y="6957694"/>
            <a:ext cx="2078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Times New Roman"/>
                <a:cs typeface="Times New Roman"/>
                <a:hlinkClick r:id="rId3"/>
              </a:rPr>
              <a:t>http://www.fas.orglota/reports/8505.pd</a:t>
            </a:r>
            <a:r>
              <a:rPr sz="800" spc="-10" dirty="0">
                <a:latin typeface="Tahoma"/>
                <a:cs typeface="Tahoma"/>
                <a:hlinkClick r:id="rId3"/>
              </a:rPr>
              <a:t>f.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915" y="7093965"/>
            <a:ext cx="3220085" cy="163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marR="5080" indent="-220345" algn="just">
              <a:lnSpc>
                <a:spcPct val="106700"/>
              </a:lnSpc>
              <a:spcBef>
                <a:spcPts val="100"/>
              </a:spcBef>
            </a:pPr>
            <a:r>
              <a:rPr sz="900" spc="10" dirty="0">
                <a:latin typeface="Times New Roman"/>
                <a:cs typeface="Times New Roman"/>
              </a:rPr>
              <a:t>[13]P.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Sturgeon,</a:t>
            </a:r>
            <a:r>
              <a:rPr sz="900" spc="3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"Automation: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its</a:t>
            </a:r>
            <a:r>
              <a:rPr sz="900" spc="3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introduction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to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the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field</a:t>
            </a:r>
            <a:r>
              <a:rPr sz="900" spc="30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spc="20" dirty="0">
                <a:latin typeface="Times New Roman"/>
                <a:cs typeface="Times New Roman"/>
              </a:rPr>
              <a:t> blood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spc="20" dirty="0">
                <a:latin typeface="Times New Roman"/>
                <a:cs typeface="Times New Roman"/>
              </a:rPr>
              <a:t>group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spc="20" dirty="0">
                <a:latin typeface="Times New Roman"/>
                <a:cs typeface="Times New Roman"/>
              </a:rPr>
              <a:t>serology,"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spc="20" dirty="0">
                <a:latin typeface="Times New Roman"/>
                <a:cs typeface="Times New Roman"/>
              </a:rPr>
              <a:t>Immunohematology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spc="20" dirty="0">
                <a:latin typeface="Times New Roman"/>
                <a:cs typeface="Times New Roman"/>
              </a:rPr>
              <a:t>Journal</a:t>
            </a:r>
            <a:r>
              <a:rPr sz="900" spc="155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of</a:t>
            </a:r>
            <a:r>
              <a:rPr sz="900" dirty="0">
                <a:latin typeface="Times New Roman"/>
                <a:cs typeface="Times New Roman"/>
              </a:rPr>
              <a:t> Blood</a:t>
            </a:r>
            <a:r>
              <a:rPr sz="900" spc="4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Group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Serology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Education,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vol.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17,</a:t>
            </a:r>
            <a:r>
              <a:rPr sz="900" spc="4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no.</a:t>
            </a:r>
            <a:r>
              <a:rPr sz="900" spc="420" dirty="0">
                <a:latin typeface="Times New Roman"/>
                <a:cs typeface="Times New Roman"/>
              </a:rPr>
              <a:t>  </a:t>
            </a:r>
            <a:r>
              <a:rPr sz="900" spc="-35" dirty="0">
                <a:latin typeface="Times New Roman"/>
                <a:cs typeface="Times New Roman"/>
              </a:rPr>
              <a:t>4,</a:t>
            </a:r>
            <a:r>
              <a:rPr sz="900" spc="-10" dirty="0">
                <a:latin typeface="Times New Roman"/>
                <a:cs typeface="Times New Roman"/>
              </a:rPr>
              <a:t> 2001.</a:t>
            </a:r>
            <a:endParaRPr sz="900">
              <a:latin typeface="Times New Roman"/>
              <a:cs typeface="Times New Roman"/>
            </a:endParaRPr>
          </a:p>
          <a:p>
            <a:pPr marL="232410" marR="6985" indent="-220345" algn="just">
              <a:lnSpc>
                <a:spcPct val="106900"/>
              </a:lnSpc>
              <a:spcBef>
                <a:spcPts val="10"/>
              </a:spcBef>
            </a:pPr>
            <a:r>
              <a:rPr sz="900" spc="50" dirty="0">
                <a:latin typeface="Times New Roman"/>
                <a:cs typeface="Times New Roman"/>
              </a:rPr>
              <a:t>[14]W.</a:t>
            </a:r>
            <a:r>
              <a:rPr sz="900" spc="1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A.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Coakly,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spc="50" dirty="0">
                <a:latin typeface="Times New Roman"/>
                <a:cs typeface="Times New Roman"/>
              </a:rPr>
              <a:t>"Handbook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1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Automated</a:t>
            </a:r>
            <a:r>
              <a:rPr sz="900" spc="18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Analysis", </a:t>
            </a:r>
            <a:r>
              <a:rPr sz="900" spc="10" dirty="0">
                <a:latin typeface="Times New Roman"/>
                <a:cs typeface="Times New Roman"/>
              </a:rPr>
              <a:t>Mercel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Dekker,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1981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pp.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75" dirty="0">
                <a:latin typeface="Times New Roman"/>
                <a:cs typeface="Times New Roman"/>
              </a:rPr>
              <a:t>6l.</a:t>
            </a:r>
            <a:endParaRPr sz="900">
              <a:latin typeface="Times New Roman"/>
              <a:cs typeface="Times New Roman"/>
            </a:endParaRPr>
          </a:p>
          <a:p>
            <a:pPr marL="232410" marR="8255" indent="-220345" algn="just">
              <a:lnSpc>
                <a:spcPct val="106100"/>
              </a:lnSpc>
              <a:spcBef>
                <a:spcPts val="10"/>
              </a:spcBef>
            </a:pPr>
            <a:r>
              <a:rPr sz="900" spc="50" dirty="0">
                <a:latin typeface="Times New Roman"/>
                <a:cs typeface="Times New Roman"/>
              </a:rPr>
              <a:t>[15]G.</a:t>
            </a:r>
            <a:r>
              <a:rPr sz="900" spc="145" dirty="0">
                <a:latin typeface="Times New Roman"/>
                <a:cs typeface="Times New Roman"/>
              </a:rPr>
              <a:t>  </a:t>
            </a:r>
            <a:r>
              <a:rPr sz="900" spc="55" dirty="0">
                <a:latin typeface="Times New Roman"/>
                <a:cs typeface="Times New Roman"/>
              </a:rPr>
              <a:t>W.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Ewing,</a:t>
            </a:r>
            <a:r>
              <a:rPr sz="900" spc="1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"Analytical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Instrumentation</a:t>
            </a:r>
            <a:r>
              <a:rPr sz="900" spc="15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Handbook," </a:t>
            </a:r>
            <a:r>
              <a:rPr sz="900" spc="10" dirty="0">
                <a:latin typeface="Times New Roman"/>
                <a:cs typeface="Times New Roman"/>
              </a:rPr>
              <a:t>2nd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ed.,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Ed.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New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York: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Marcel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Dekker,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pp.152.</a:t>
            </a:r>
            <a:endParaRPr sz="900">
              <a:latin typeface="Times New Roman"/>
              <a:cs typeface="Times New Roman"/>
            </a:endParaRPr>
          </a:p>
          <a:p>
            <a:pPr marL="207010" marR="33020" indent="-194310">
              <a:lnSpc>
                <a:spcPct val="106400"/>
              </a:lnSpc>
              <a:spcBef>
                <a:spcPts val="5"/>
              </a:spcBef>
            </a:pPr>
            <a:r>
              <a:rPr sz="900" spc="-10" dirty="0">
                <a:latin typeface="Times New Roman"/>
                <a:cs typeface="Times New Roman"/>
              </a:rPr>
              <a:t>[16]</a:t>
            </a:r>
            <a:r>
              <a:rPr sz="900" spc="-10" dirty="0">
                <a:latin typeface="Times New Roman"/>
                <a:cs typeface="Times New Roman"/>
                <a:hlinkClick r:id="rId4"/>
              </a:rPr>
              <a:t>AutoAnalyzerhttp://weather.nmsu.edu/Teaching_Material</a:t>
            </a:r>
            <a:r>
              <a:rPr sz="900" spc="500" dirty="0">
                <a:latin typeface="Times New Roman"/>
                <a:cs typeface="Times New Roman"/>
              </a:rPr>
              <a:t>   </a:t>
            </a:r>
            <a:r>
              <a:rPr sz="900" spc="-10" dirty="0">
                <a:latin typeface="Times New Roman"/>
                <a:cs typeface="Times New Roman"/>
              </a:rPr>
              <a:t>Isoil698/Student_Material!AutoanalyzerlAutodiag.html</a:t>
            </a:r>
            <a:r>
              <a:rPr sz="900" spc="500" dirty="0">
                <a:latin typeface="Times New Roman"/>
                <a:cs typeface="Times New Roman"/>
              </a:rPr>
              <a:t>   </a:t>
            </a:r>
            <a:r>
              <a:rPr sz="900" spc="60" dirty="0">
                <a:latin typeface="Times New Roman"/>
                <a:cs typeface="Times New Roman"/>
              </a:rPr>
              <a:t>(accessed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January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2013).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1915" y="665352"/>
            <a:ext cx="3221990" cy="820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5080" indent="-220345" algn="just">
              <a:lnSpc>
                <a:spcPct val="106300"/>
              </a:lnSpc>
              <a:spcBef>
                <a:spcPts val="100"/>
              </a:spcBef>
            </a:pPr>
            <a:r>
              <a:rPr sz="900" spc="55" dirty="0">
                <a:latin typeface="Times New Roman"/>
                <a:cs typeface="Times New Roman"/>
              </a:rPr>
              <a:t>[17]M.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Garretta,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J.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Gener,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A.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Muller,</a:t>
            </a:r>
            <a:r>
              <a:rPr sz="900" spc="3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C.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Matte,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J.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Moullec, </a:t>
            </a:r>
            <a:r>
              <a:rPr sz="900" spc="50" dirty="0">
                <a:latin typeface="Times New Roman"/>
                <a:cs typeface="Times New Roman"/>
              </a:rPr>
              <a:t>"The</a:t>
            </a:r>
            <a:r>
              <a:rPr sz="900" spc="385" dirty="0">
                <a:latin typeface="Times New Roman"/>
                <a:cs typeface="Times New Roman"/>
              </a:rPr>
              <a:t>    </a:t>
            </a:r>
            <a:r>
              <a:rPr sz="900" dirty="0">
                <a:latin typeface="Times New Roman"/>
                <a:cs typeface="Times New Roman"/>
              </a:rPr>
              <a:t>Groupamatic</a:t>
            </a:r>
            <a:r>
              <a:rPr sz="900" spc="385" dirty="0">
                <a:latin typeface="Times New Roman"/>
                <a:cs typeface="Times New Roman"/>
              </a:rPr>
              <a:t>    </a:t>
            </a:r>
            <a:r>
              <a:rPr sz="900" dirty="0">
                <a:latin typeface="Times New Roman"/>
                <a:cs typeface="Times New Roman"/>
              </a:rPr>
              <a:t>System</a:t>
            </a:r>
            <a:r>
              <a:rPr sz="900" spc="390" dirty="0">
                <a:latin typeface="Times New Roman"/>
                <a:cs typeface="Times New Roman"/>
              </a:rPr>
              <a:t>   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385" dirty="0">
                <a:latin typeface="Times New Roman"/>
                <a:cs typeface="Times New Roman"/>
              </a:rPr>
              <a:t>    </a:t>
            </a:r>
            <a:r>
              <a:rPr sz="900" spc="-10" dirty="0">
                <a:latin typeface="Times New Roman"/>
                <a:cs typeface="Times New Roman"/>
              </a:rPr>
              <a:t>Routine </a:t>
            </a:r>
            <a:r>
              <a:rPr sz="900" spc="10" dirty="0">
                <a:latin typeface="Times New Roman"/>
                <a:cs typeface="Times New Roman"/>
              </a:rPr>
              <a:t>Immunohematology",</a:t>
            </a:r>
            <a:r>
              <a:rPr sz="900" spc="330" dirty="0">
                <a:latin typeface="Times New Roman"/>
                <a:cs typeface="Times New Roman"/>
              </a:rPr>
              <a:t>  </a:t>
            </a:r>
            <a:r>
              <a:rPr sz="900" spc="10" dirty="0">
                <a:latin typeface="Times New Roman"/>
                <a:cs typeface="Times New Roman"/>
              </a:rPr>
              <a:t>Transfusion,</a:t>
            </a:r>
            <a:r>
              <a:rPr sz="900" spc="305" dirty="0">
                <a:latin typeface="Times New Roman"/>
                <a:cs typeface="Times New Roman"/>
              </a:rPr>
              <a:t>  </a:t>
            </a:r>
            <a:r>
              <a:rPr sz="900" spc="10" dirty="0">
                <a:latin typeface="Times New Roman"/>
                <a:cs typeface="Times New Roman"/>
              </a:rPr>
              <a:t>vol.</a:t>
            </a:r>
            <a:r>
              <a:rPr sz="900" spc="310" dirty="0">
                <a:latin typeface="Times New Roman"/>
                <a:cs typeface="Times New Roman"/>
              </a:rPr>
              <a:t>  </a:t>
            </a:r>
            <a:r>
              <a:rPr sz="900" spc="10" dirty="0">
                <a:latin typeface="Times New Roman"/>
                <a:cs typeface="Times New Roman"/>
              </a:rPr>
              <a:t>15,</a:t>
            </a:r>
            <a:r>
              <a:rPr sz="900" spc="300" dirty="0">
                <a:latin typeface="Times New Roman"/>
                <a:cs typeface="Times New Roman"/>
              </a:rPr>
              <a:t>  </a:t>
            </a:r>
            <a:r>
              <a:rPr sz="900" spc="10" dirty="0">
                <a:latin typeface="Times New Roman"/>
                <a:cs typeface="Times New Roman"/>
              </a:rPr>
              <a:t>Sep.-</a:t>
            </a:r>
            <a:r>
              <a:rPr sz="900" spc="-20" dirty="0">
                <a:latin typeface="Times New Roman"/>
                <a:cs typeface="Times New Roman"/>
              </a:rPr>
              <a:t>Oct. </a:t>
            </a:r>
            <a:r>
              <a:rPr sz="900" dirty="0">
                <a:latin typeface="Times New Roman"/>
                <a:cs typeface="Times New Roman"/>
              </a:rPr>
              <a:t>1975,</a:t>
            </a:r>
            <a:r>
              <a:rPr sz="900" spc="2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pp.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422-</a:t>
            </a:r>
            <a:r>
              <a:rPr sz="900" spc="-20" dirty="0">
                <a:latin typeface="Times New Roman"/>
                <a:cs typeface="Times New Roman"/>
              </a:rPr>
              <a:t>431.</a:t>
            </a:r>
            <a:endParaRPr sz="900">
              <a:latin typeface="Times New Roman"/>
              <a:cs typeface="Times New Roman"/>
            </a:endParaRPr>
          </a:p>
          <a:p>
            <a:pPr marL="233045" marR="6985" indent="-220345" algn="just">
              <a:lnSpc>
                <a:spcPct val="106600"/>
              </a:lnSpc>
            </a:pPr>
            <a:r>
              <a:rPr sz="900" spc="50" dirty="0">
                <a:latin typeface="Times New Roman"/>
                <a:cs typeface="Times New Roman"/>
              </a:rPr>
              <a:t>[18]D.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Zaccarelli,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G.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Monti,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J.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Malaguti,</a:t>
            </a:r>
            <a:r>
              <a:rPr sz="900" spc="43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D.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Marchesini,</a:t>
            </a:r>
            <a:r>
              <a:rPr sz="900" spc="44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F.</a:t>
            </a:r>
            <a:r>
              <a:rPr sz="900" dirty="0">
                <a:latin typeface="Times New Roman"/>
                <a:cs typeface="Times New Roman"/>
              </a:rPr>
              <a:t> Figliola,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G.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Cagliari,</a:t>
            </a:r>
            <a:r>
              <a:rPr sz="900" spc="3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C.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basile,</a:t>
            </a:r>
            <a:r>
              <a:rPr sz="900" spc="3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P.</a:t>
            </a:r>
            <a:r>
              <a:rPr sz="900" spc="3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Zucchelli.</a:t>
            </a:r>
            <a:r>
              <a:rPr sz="900" spc="34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"Esperienza</a:t>
            </a:r>
            <a:r>
              <a:rPr sz="900" spc="5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</a:t>
            </a:r>
            <a:r>
              <a:rPr sz="900" spc="4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automazione</a:t>
            </a:r>
            <a:r>
              <a:rPr sz="900" spc="4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nella</a:t>
            </a:r>
            <a:r>
              <a:rPr sz="900" spc="4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determinazione</a:t>
            </a:r>
            <a:r>
              <a:rPr sz="900" spc="4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dei</a:t>
            </a:r>
            <a:r>
              <a:rPr sz="900" spc="46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gruppi</a:t>
            </a:r>
            <a:endParaRPr sz="900">
              <a:latin typeface="Times New Roman"/>
              <a:cs typeface="Times New Roman"/>
            </a:endParaRPr>
          </a:p>
          <a:p>
            <a:pPr marL="231775" marR="5715" algn="just">
              <a:lnSpc>
                <a:spcPct val="106800"/>
              </a:lnSpc>
            </a:pPr>
            <a:r>
              <a:rPr sz="900" spc="10" dirty="0">
                <a:latin typeface="Times New Roman"/>
                <a:cs typeface="Times New Roman"/>
              </a:rPr>
              <a:t>sanguigni,"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La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Transfusione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del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Sangue,</a:t>
            </a:r>
            <a:r>
              <a:rPr sz="900" spc="36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vol.</a:t>
            </a:r>
            <a:r>
              <a:rPr sz="900" spc="35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45,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no.</a:t>
            </a:r>
            <a:r>
              <a:rPr sz="900" spc="35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1,</a:t>
            </a:r>
            <a:r>
              <a:rPr sz="900" spc="10" dirty="0">
                <a:latin typeface="Times New Roman"/>
                <a:cs typeface="Times New Roman"/>
              </a:rPr>
              <a:t> gennaio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204" dirty="0">
                <a:latin typeface="Times New Roman"/>
                <a:cs typeface="Times New Roman"/>
              </a:rPr>
              <a:t>-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febbraio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2000.</a:t>
            </a:r>
            <a:endParaRPr sz="900">
              <a:latin typeface="Times New Roman"/>
              <a:cs typeface="Times New Roman"/>
            </a:endParaRPr>
          </a:p>
          <a:p>
            <a:pPr marL="207010" marR="8255" indent="-194310">
              <a:lnSpc>
                <a:spcPts val="1150"/>
              </a:lnSpc>
              <a:spcBef>
                <a:spcPts val="45"/>
              </a:spcBef>
              <a:buSzPct val="88888"/>
              <a:buAutoNum type="arabicPlain" startAt="19"/>
              <a:tabLst>
                <a:tab pos="207010" algn="l"/>
                <a:tab pos="232410" algn="l"/>
                <a:tab pos="2116455" algn="l"/>
              </a:tabLst>
            </a:pP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35" dirty="0">
                <a:latin typeface="Times New Roman"/>
                <a:cs typeface="Times New Roman"/>
              </a:rPr>
              <a:t>Olympus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10" dirty="0">
                <a:latin typeface="Times New Roman"/>
                <a:cs typeface="Times New Roman"/>
              </a:rPr>
              <a:t>http://www.olympus-</a:t>
            </a:r>
            <a:r>
              <a:rPr sz="900" spc="5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global.com/en/magazine/techzone/vol67_e/page5.cfm</a:t>
            </a:r>
            <a:r>
              <a:rPr sz="900" spc="500" dirty="0">
                <a:latin typeface="Times New Roman"/>
                <a:cs typeface="Times New Roman"/>
              </a:rPr>
              <a:t>   </a:t>
            </a:r>
            <a:r>
              <a:rPr sz="900" spc="60" dirty="0">
                <a:latin typeface="Times New Roman"/>
                <a:cs typeface="Times New Roman"/>
              </a:rPr>
              <a:t>(accessed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January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2013).</a:t>
            </a:r>
            <a:endParaRPr sz="900">
              <a:latin typeface="Times New Roman"/>
              <a:cs typeface="Times New Roman"/>
            </a:endParaRPr>
          </a:p>
          <a:p>
            <a:pPr marL="229870" indent="-217170">
              <a:lnSpc>
                <a:spcPct val="100000"/>
              </a:lnSpc>
              <a:spcBef>
                <a:spcPts val="20"/>
              </a:spcBef>
              <a:buSzPct val="88888"/>
              <a:buAutoNum type="arabicPlain" startAt="19"/>
              <a:tabLst>
                <a:tab pos="229870" algn="l"/>
                <a:tab pos="684530" algn="l"/>
              </a:tabLst>
            </a:pPr>
            <a:r>
              <a:rPr sz="900" spc="-20" dirty="0">
                <a:latin typeface="Times New Roman"/>
                <a:cs typeface="Times New Roman"/>
              </a:rPr>
              <a:t>Fuji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10" dirty="0">
                <a:latin typeface="Times New Roman"/>
                <a:cs typeface="Times New Roman"/>
                <a:hlinkClick r:id="rId5"/>
              </a:rPr>
              <a:t>http://www.mastgrp.com/Fuji/IFU/TPPAauto.pdf</a:t>
            </a:r>
            <a:endParaRPr sz="900">
              <a:latin typeface="Times New Roman"/>
              <a:cs typeface="Times New Roman"/>
            </a:endParaRPr>
          </a:p>
          <a:p>
            <a:pPr marL="207010">
              <a:lnSpc>
                <a:spcPct val="100000"/>
              </a:lnSpc>
              <a:spcBef>
                <a:spcPts val="80"/>
              </a:spcBef>
            </a:pPr>
            <a:r>
              <a:rPr sz="900" spc="60" dirty="0">
                <a:latin typeface="Times New Roman"/>
                <a:cs typeface="Times New Roman"/>
              </a:rPr>
              <a:t>(accessed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January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2013).</a:t>
            </a:r>
            <a:endParaRPr sz="900">
              <a:latin typeface="Times New Roman"/>
              <a:cs typeface="Times New Roman"/>
            </a:endParaRPr>
          </a:p>
          <a:p>
            <a:pPr marL="230504" marR="7620" indent="-218440" algn="just">
              <a:lnSpc>
                <a:spcPct val="105000"/>
              </a:lnSpc>
              <a:spcBef>
                <a:spcPts val="30"/>
              </a:spcBef>
              <a:buSzPct val="88888"/>
              <a:buAutoNum type="arabicPlain" startAt="21"/>
              <a:tabLst>
                <a:tab pos="233045" algn="l"/>
              </a:tabLst>
            </a:pPr>
            <a:r>
              <a:rPr sz="900" dirty="0">
                <a:latin typeface="Times New Roman"/>
                <a:cs typeface="Times New Roman"/>
              </a:rPr>
              <a:t>Olympus,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"Formulated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use</a:t>
            </a:r>
            <a:r>
              <a:rPr sz="900" spc="2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Automated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System 	</a:t>
            </a:r>
            <a:r>
              <a:rPr sz="900" spc="20" dirty="0">
                <a:latin typeface="Times New Roman"/>
                <a:cs typeface="Times New Roman"/>
              </a:rPr>
              <a:t>Olympus®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Times New Roman"/>
                <a:cs typeface="Times New Roman"/>
              </a:rPr>
              <a:t>PK®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Systems",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December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2007.</a:t>
            </a:r>
            <a:endParaRPr sz="900">
              <a:latin typeface="Times New Roman"/>
              <a:cs typeface="Times New Roman"/>
            </a:endParaRPr>
          </a:p>
          <a:p>
            <a:pPr marL="229235" marR="36830" indent="-217170" algn="just">
              <a:lnSpc>
                <a:spcPct val="105900"/>
              </a:lnSpc>
              <a:spcBef>
                <a:spcPts val="10"/>
              </a:spcBef>
              <a:buSzPct val="88888"/>
              <a:buAutoNum type="arabicPlain" startAt="21"/>
              <a:tabLst>
                <a:tab pos="231775" algn="l"/>
              </a:tabLst>
            </a:pPr>
            <a:r>
              <a:rPr sz="900" spc="-10" dirty="0">
                <a:latin typeface="Times New Roman"/>
                <a:cs typeface="Times New Roman"/>
                <a:hlinkClick r:id="rId6"/>
              </a:rPr>
              <a:t>Immucorhttp://immucor.comlsite/aum_company</a:t>
            </a:r>
            <a:r>
              <a:rPr sz="900" spc="-10" dirty="0">
                <a:latin typeface="Times New Roman"/>
                <a:cs typeface="Times New Roman"/>
              </a:rPr>
              <a:t>�rofile.j 	</a:t>
            </a:r>
            <a:r>
              <a:rPr sz="900" spc="60" dirty="0">
                <a:latin typeface="Times New Roman"/>
                <a:cs typeface="Times New Roman"/>
              </a:rPr>
              <a:t>sp(accessed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January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2013).</a:t>
            </a:r>
            <a:endParaRPr sz="900">
              <a:latin typeface="Times New Roman"/>
              <a:cs typeface="Times New Roman"/>
            </a:endParaRPr>
          </a:p>
          <a:p>
            <a:pPr marL="232410" marR="5080" indent="-220345" algn="just">
              <a:lnSpc>
                <a:spcPct val="106300"/>
              </a:lnSpc>
              <a:spcBef>
                <a:spcPts val="10"/>
              </a:spcBef>
            </a:pPr>
            <a:r>
              <a:rPr sz="900" spc="20" dirty="0">
                <a:latin typeface="Times New Roman"/>
                <a:cs typeface="Times New Roman"/>
              </a:rPr>
              <a:t>[23]G.</a:t>
            </a:r>
            <a:r>
              <a:rPr sz="900" spc="14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Wittmann,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J.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Frank,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W.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Schram,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M.</a:t>
            </a:r>
            <a:r>
              <a:rPr sz="900" spc="1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Spannagl.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(2007). </a:t>
            </a:r>
            <a:r>
              <a:rPr sz="900" dirty="0">
                <a:latin typeface="Times New Roman"/>
                <a:cs typeface="Times New Roman"/>
              </a:rPr>
              <a:t>"Automation</a:t>
            </a:r>
            <a:r>
              <a:rPr sz="900" spc="2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Data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Processing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Immucor </a:t>
            </a:r>
            <a:r>
              <a:rPr sz="900" dirty="0">
                <a:latin typeface="Times New Roman"/>
                <a:cs typeface="Times New Roman"/>
              </a:rPr>
              <a:t>Galileo®</a:t>
            </a:r>
            <a:r>
              <a:rPr sz="900" spc="3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System</a:t>
            </a:r>
            <a:r>
              <a:rPr sz="900" spc="4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38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900" spc="4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University</a:t>
            </a:r>
            <a:r>
              <a:rPr sz="900" spc="3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39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Bank," </a:t>
            </a:r>
            <a:r>
              <a:rPr sz="900" dirty="0">
                <a:latin typeface="Times New Roman"/>
                <a:cs typeface="Times New Roman"/>
              </a:rPr>
              <a:t>Transfusion</a:t>
            </a:r>
            <a:r>
              <a:rPr sz="900" spc="4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Medicine</a:t>
            </a:r>
            <a:r>
              <a:rPr sz="900" spc="1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Hemotherapy.</a:t>
            </a:r>
            <a:r>
              <a:rPr sz="900" spc="260" dirty="0">
                <a:latin typeface="Times New Roman"/>
                <a:cs typeface="Times New Roman"/>
              </a:rPr>
              <a:t>   </a:t>
            </a:r>
            <a:r>
              <a:rPr sz="900" dirty="0">
                <a:latin typeface="Times New Roman"/>
                <a:cs typeface="Times New Roman"/>
              </a:rPr>
              <a:t>vol.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34,</a:t>
            </a:r>
            <a:r>
              <a:rPr sz="900" spc="4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pp.</a:t>
            </a:r>
            <a:r>
              <a:rPr sz="900" spc="47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347-</a:t>
            </a:r>
            <a:endParaRPr sz="900">
              <a:latin typeface="Times New Roman"/>
              <a:cs typeface="Times New Roman"/>
            </a:endParaRPr>
          </a:p>
          <a:p>
            <a:pPr marL="12700" marR="12065" indent="219075">
              <a:lnSpc>
                <a:spcPts val="1160"/>
              </a:lnSpc>
              <a:spcBef>
                <a:spcPts val="40"/>
              </a:spcBef>
            </a:pPr>
            <a:r>
              <a:rPr sz="900" spc="20" dirty="0">
                <a:latin typeface="Times New Roman"/>
                <a:cs typeface="Times New Roman"/>
              </a:rPr>
              <a:t>352.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Available: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  <a:hlinkClick r:id="rId7"/>
              </a:rPr>
              <a:t>Kargerwww.karger.com/tmh.</a:t>
            </a:r>
            <a:r>
              <a:rPr sz="900" spc="50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[24]Briefi</a:t>
            </a:r>
            <a:r>
              <a:rPr sz="900" spc="-10" dirty="0">
                <a:latin typeface="Times New Roman"/>
                <a:cs typeface="Times New Roman"/>
                <a:hlinkClick r:id="rId8"/>
              </a:rPr>
              <a:t>ngresearchhttp://www.briefingresearch.com/General</a:t>
            </a:r>
            <a:endParaRPr sz="9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Times New Roman"/>
                <a:cs typeface="Times New Roman"/>
              </a:rPr>
              <a:t>Content/lnvestorlActivelArticlePopuplArticlePopup.aspx</a:t>
            </a:r>
            <a:endParaRPr sz="900">
              <a:latin typeface="Times New Roman"/>
              <a:cs typeface="Times New Roman"/>
            </a:endParaRPr>
          </a:p>
          <a:p>
            <a:pPr marL="233045" marR="27305" indent="3175">
              <a:lnSpc>
                <a:spcPct val="105600"/>
              </a:lnSpc>
              <a:spcBef>
                <a:spcPts val="10"/>
              </a:spcBef>
            </a:pPr>
            <a:r>
              <a:rPr sz="900" spc="-10" dirty="0">
                <a:latin typeface="Times New Roman"/>
                <a:cs typeface="Times New Roman"/>
              </a:rPr>
              <a:t>?SiteName=lnvestorPopUp&amp;Articleld=NS20070619155I</a:t>
            </a:r>
            <a:r>
              <a:rPr sz="900" spc="500" dirty="0">
                <a:latin typeface="Times New Roman"/>
                <a:cs typeface="Times New Roman"/>
              </a:rPr>
              <a:t>   </a:t>
            </a:r>
            <a:r>
              <a:rPr sz="900" spc="50" dirty="0">
                <a:latin typeface="Times New Roman"/>
                <a:cs typeface="Times New Roman"/>
              </a:rPr>
              <a:t>12AheadOfTheCurve(accessed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January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2013).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00" spc="-10" dirty="0">
                <a:latin typeface="Times New Roman"/>
                <a:cs typeface="Times New Roman"/>
              </a:rPr>
              <a:t>[25]Stanford</a:t>
            </a:r>
            <a:endParaRPr sz="900">
              <a:latin typeface="Times New Roman"/>
              <a:cs typeface="Times New Roman"/>
            </a:endParaRPr>
          </a:p>
          <a:p>
            <a:pPr marL="234950" marR="19685" indent="-2540">
              <a:lnSpc>
                <a:spcPct val="106600"/>
              </a:lnSpc>
            </a:pPr>
            <a:r>
              <a:rPr sz="900" spc="40" dirty="0">
                <a:latin typeface="Times New Roman"/>
                <a:cs typeface="Times New Roman"/>
                <a:hlinkClick r:id="rId9"/>
              </a:rPr>
              <a:t>http://securities.stanford.edull035/BLUD05_01/200622</a:t>
            </a:r>
            <a:r>
              <a:rPr sz="700" spc="40" dirty="0">
                <a:latin typeface="Georgia"/>
                <a:cs typeface="Georgia"/>
                <a:hlinkClick r:id="rId9"/>
              </a:rPr>
              <a:t>J</a:t>
            </a:r>
            <a:r>
              <a:rPr sz="700" spc="40" dirty="0">
                <a:latin typeface="Georgia"/>
                <a:cs typeface="Georgia"/>
              </a:rPr>
              <a:t> </a:t>
            </a:r>
            <a:r>
              <a:rPr sz="700" spc="55" dirty="0">
                <a:latin typeface="Georgia"/>
                <a:cs typeface="Georgia"/>
              </a:rPr>
              <a:t>o</a:t>
            </a:r>
            <a:r>
              <a:rPr sz="900" spc="55" dirty="0">
                <a:latin typeface="Times New Roman"/>
                <a:cs typeface="Times New Roman"/>
              </a:rPr>
              <a:t>1c_0502276.pdf(accessed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January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2013).</a:t>
            </a:r>
            <a:endParaRPr sz="900">
              <a:latin typeface="Times New Roman"/>
              <a:cs typeface="Times New Roman"/>
            </a:endParaRPr>
          </a:p>
          <a:p>
            <a:pPr marL="231140" marR="7620" indent="-215265" algn="just">
              <a:lnSpc>
                <a:spcPct val="106500"/>
              </a:lnSpc>
              <a:spcBef>
                <a:spcPts val="15"/>
              </a:spcBef>
            </a:pPr>
            <a:r>
              <a:rPr sz="900" spc="20" dirty="0">
                <a:latin typeface="Times New Roman"/>
                <a:cs typeface="Times New Roman"/>
              </a:rPr>
              <a:t>[26]A.</a:t>
            </a:r>
            <a:r>
              <a:rPr sz="900" spc="254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Dada,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D.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Beck,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G.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Schmitz.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(2007).</a:t>
            </a:r>
            <a:r>
              <a:rPr sz="900" spc="229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"Automation</a:t>
            </a:r>
            <a:r>
              <a:rPr sz="900" spc="24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and</a:t>
            </a:r>
            <a:r>
              <a:rPr sz="900" dirty="0">
                <a:latin typeface="Times New Roman"/>
                <a:cs typeface="Times New Roman"/>
              </a:rPr>
              <a:t> Data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Processing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Blood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Banking</a:t>
            </a:r>
            <a:r>
              <a:rPr sz="900" spc="2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Using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220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Ortho </a:t>
            </a:r>
            <a:r>
              <a:rPr sz="900" dirty="0">
                <a:latin typeface="Times New Roman"/>
                <a:cs typeface="Times New Roman"/>
              </a:rPr>
              <a:t>AutoVue®</a:t>
            </a:r>
            <a:r>
              <a:rPr sz="900" spc="4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Innova</a:t>
            </a:r>
            <a:r>
              <a:rPr sz="900" spc="45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System".</a:t>
            </a:r>
            <a:r>
              <a:rPr sz="900" spc="45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Transfusion</a:t>
            </a:r>
            <a:r>
              <a:rPr sz="900" spc="459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Medicine </a:t>
            </a:r>
            <a:r>
              <a:rPr sz="900" dirty="0">
                <a:latin typeface="Times New Roman"/>
                <a:cs typeface="Times New Roman"/>
              </a:rPr>
              <a:t>Hemotherapy,</a:t>
            </a:r>
            <a:r>
              <a:rPr sz="900" spc="4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vol.</a:t>
            </a:r>
            <a:r>
              <a:rPr sz="900" spc="44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34,</a:t>
            </a:r>
            <a:r>
              <a:rPr sz="900" spc="4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pp.</a:t>
            </a:r>
            <a:r>
              <a:rPr sz="900" spc="440" dirty="0">
                <a:latin typeface="Times New Roman"/>
                <a:cs typeface="Times New Roman"/>
              </a:rPr>
              <a:t>  </a:t>
            </a:r>
            <a:r>
              <a:rPr sz="900" spc="65" dirty="0">
                <a:latin typeface="Times New Roman"/>
                <a:cs typeface="Times New Roman"/>
              </a:rPr>
              <a:t>341-</a:t>
            </a:r>
            <a:r>
              <a:rPr sz="900" spc="60" dirty="0">
                <a:latin typeface="Times New Roman"/>
                <a:cs typeface="Times New Roman"/>
              </a:rPr>
              <a:t>346.</a:t>
            </a:r>
            <a:r>
              <a:rPr sz="900" spc="434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Available: </a:t>
            </a:r>
            <a:r>
              <a:rPr sz="900" spc="-10" dirty="0">
                <a:latin typeface="Times New Roman"/>
                <a:cs typeface="Times New Roman"/>
                <a:hlinkClick r:id="rId7"/>
              </a:rPr>
              <a:t>Kargerwww.karger.com/tmh.</a:t>
            </a:r>
            <a:endParaRPr sz="900">
              <a:latin typeface="Times New Roman"/>
              <a:cs typeface="Times New Roman"/>
            </a:endParaRPr>
          </a:p>
          <a:p>
            <a:pPr marL="231775" marR="23495" indent="-219710" algn="just">
              <a:lnSpc>
                <a:spcPct val="106200"/>
              </a:lnSpc>
              <a:spcBef>
                <a:spcPts val="10"/>
              </a:spcBef>
            </a:pPr>
            <a:r>
              <a:rPr sz="900" spc="-10" dirty="0">
                <a:latin typeface="Times New Roman"/>
                <a:cs typeface="Times New Roman"/>
              </a:rPr>
              <a:t>[27]</a:t>
            </a:r>
            <a:r>
              <a:rPr sz="900" spc="-10" dirty="0">
                <a:latin typeface="Times New Roman"/>
                <a:cs typeface="Times New Roman"/>
                <a:hlinkClick r:id="rId10"/>
              </a:rPr>
              <a:t>Biologichttp://www.fda.gov/downloads/BiologicsBloodV</a:t>
            </a:r>
            <a:r>
              <a:rPr sz="900" spc="-10" dirty="0">
                <a:latin typeface="Times New Roman"/>
                <a:cs typeface="Times New Roman"/>
              </a:rPr>
              <a:t> accines/BloodBloodProductslApprovedProducts/Licensed ProductsBLAs/B</a:t>
            </a:r>
            <a:r>
              <a:rPr sz="700" spc="-10" dirty="0">
                <a:latin typeface="Georgia"/>
                <a:cs typeface="Georgia"/>
              </a:rPr>
              <a:t>I</a:t>
            </a:r>
            <a:r>
              <a:rPr sz="900" spc="-10" dirty="0">
                <a:latin typeface="Times New Roman"/>
                <a:cs typeface="Times New Roman"/>
              </a:rPr>
              <a:t>oodDonorScreening/B</a:t>
            </a:r>
            <a:r>
              <a:rPr sz="700" spc="-10" dirty="0">
                <a:latin typeface="Georgia"/>
                <a:cs typeface="Georgia"/>
              </a:rPr>
              <a:t>I</a:t>
            </a:r>
            <a:r>
              <a:rPr sz="900" spc="-10" dirty="0">
                <a:latin typeface="Times New Roman"/>
                <a:cs typeface="Times New Roman"/>
              </a:rPr>
              <a:t>oodGroupingRea </a:t>
            </a:r>
            <a:r>
              <a:rPr sz="900" spc="40" dirty="0">
                <a:latin typeface="Times New Roman"/>
                <a:cs typeface="Times New Roman"/>
              </a:rPr>
              <a:t>gent/ucm080763.pdf(accessed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in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40" dirty="0">
                <a:latin typeface="Times New Roman"/>
                <a:cs typeface="Times New Roman"/>
              </a:rPr>
              <a:t>January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2013).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900" dirty="0">
                <a:latin typeface="Times New Roman"/>
                <a:cs typeface="Times New Roman"/>
              </a:rPr>
              <a:t>[28]S.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Y.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Shin,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K.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C.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Kwon,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S.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H.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koo,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J.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W.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Park,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C.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S.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Ko,</a:t>
            </a:r>
            <a:endParaRPr sz="900">
              <a:latin typeface="Times New Roman"/>
              <a:cs typeface="Times New Roman"/>
            </a:endParaRPr>
          </a:p>
          <a:p>
            <a:pPr marL="232410" indent="635" algn="just">
              <a:lnSpc>
                <a:spcPct val="100000"/>
              </a:lnSpc>
              <a:spcBef>
                <a:spcPts val="65"/>
              </a:spcBef>
            </a:pPr>
            <a:r>
              <a:rPr sz="900" dirty="0">
                <a:latin typeface="Times New Roman"/>
                <a:cs typeface="Times New Roman"/>
              </a:rPr>
              <a:t>J.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H.</a:t>
            </a:r>
            <a:r>
              <a:rPr sz="900" spc="38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Song,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J.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Y.</a:t>
            </a:r>
            <a:r>
              <a:rPr sz="900" spc="3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Sung,</a:t>
            </a:r>
            <a:r>
              <a:rPr sz="900" spc="4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"Evaluation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3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two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automated</a:t>
            </a:r>
            <a:endParaRPr sz="900">
              <a:latin typeface="Times New Roman"/>
              <a:cs typeface="Times New Roman"/>
            </a:endParaRPr>
          </a:p>
          <a:p>
            <a:pPr marL="232410" marR="6350" algn="just">
              <a:lnSpc>
                <a:spcPct val="105800"/>
              </a:lnSpc>
              <a:spcBef>
                <a:spcPts val="15"/>
              </a:spcBef>
            </a:pPr>
            <a:r>
              <a:rPr sz="900" dirty="0">
                <a:latin typeface="Times New Roman"/>
                <a:cs typeface="Times New Roman"/>
              </a:rPr>
              <a:t>instruments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for</a:t>
            </a:r>
            <a:r>
              <a:rPr sz="900" spc="20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pre-transfusion</a:t>
            </a:r>
            <a:r>
              <a:rPr sz="900" spc="19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testing:</a:t>
            </a:r>
            <a:r>
              <a:rPr sz="900" spc="204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AutoVueInnova </a:t>
            </a:r>
            <a:r>
              <a:rPr sz="900" spc="30" dirty="0">
                <a:latin typeface="Times New Roman"/>
                <a:cs typeface="Times New Roman"/>
              </a:rPr>
              <a:t>and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Techno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TwinStation",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Korean</a:t>
            </a:r>
            <a:r>
              <a:rPr sz="900" spc="9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j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Lab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Med.,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vol.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3,</a:t>
            </a:r>
            <a:r>
              <a:rPr sz="900" spc="10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Jun. </a:t>
            </a:r>
            <a:r>
              <a:rPr sz="900" dirty="0">
                <a:latin typeface="Times New Roman"/>
                <a:cs typeface="Times New Roman"/>
              </a:rPr>
              <a:t>2008,</a:t>
            </a:r>
            <a:r>
              <a:rPr sz="900" spc="26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pp.</a:t>
            </a:r>
            <a:r>
              <a:rPr sz="900" spc="2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214-</a:t>
            </a:r>
            <a:r>
              <a:rPr sz="900" spc="-20" dirty="0">
                <a:latin typeface="Times New Roman"/>
                <a:cs typeface="Times New Roman"/>
              </a:rPr>
              <a:t>220.</a:t>
            </a:r>
            <a:endParaRPr sz="900">
              <a:latin typeface="Times New Roman"/>
              <a:cs typeface="Times New Roman"/>
            </a:endParaRPr>
          </a:p>
          <a:p>
            <a:pPr marL="231140" marR="7620" indent="-219075" algn="just">
              <a:lnSpc>
                <a:spcPts val="1160"/>
              </a:lnSpc>
              <a:spcBef>
                <a:spcPts val="45"/>
              </a:spcBef>
              <a:buSzPct val="88888"/>
              <a:buAutoNum type="arabicPlain" startAt="29"/>
              <a:tabLst>
                <a:tab pos="232410" algn="l"/>
              </a:tabLst>
            </a:pPr>
            <a:r>
              <a:rPr sz="900" dirty="0">
                <a:latin typeface="Times New Roman"/>
                <a:cs typeface="Times New Roman"/>
              </a:rPr>
              <a:t>Datasheet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DiamedDiaclon</a:t>
            </a:r>
            <a:r>
              <a:rPr sz="900" spc="26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Anti-A,</a:t>
            </a:r>
            <a:r>
              <a:rPr sz="900" spc="25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Diaclon</a:t>
            </a:r>
            <a:r>
              <a:rPr sz="900" spc="254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Anti-</a:t>
            </a:r>
            <a:r>
              <a:rPr sz="900" spc="-25" dirty="0">
                <a:latin typeface="Times New Roman"/>
                <a:cs typeface="Times New Roman"/>
              </a:rPr>
              <a:t>B,</a:t>
            </a:r>
            <a:r>
              <a:rPr sz="900" spc="30" dirty="0">
                <a:latin typeface="Times New Roman"/>
                <a:cs typeface="Times New Roman"/>
              </a:rPr>
              <a:t> 	Diaclon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Anti-AB.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Times New Roman"/>
                <a:cs typeface="Times New Roman"/>
              </a:rPr>
              <a:t>Cressiers/Morat,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2008.</a:t>
            </a:r>
            <a:endParaRPr sz="900">
              <a:latin typeface="Times New Roman"/>
              <a:cs typeface="Times New Roman"/>
            </a:endParaRPr>
          </a:p>
          <a:p>
            <a:pPr marL="232410" indent="-219710" algn="just">
              <a:lnSpc>
                <a:spcPct val="100000"/>
              </a:lnSpc>
              <a:spcBef>
                <a:spcPts val="15"/>
              </a:spcBef>
              <a:buSzPct val="88888"/>
              <a:buAutoNum type="arabicPlain" startAt="29"/>
              <a:tabLst>
                <a:tab pos="232410" algn="l"/>
              </a:tabLst>
            </a:pPr>
            <a:r>
              <a:rPr sz="900" dirty="0">
                <a:latin typeface="Times New Roman"/>
                <a:cs typeface="Times New Roman"/>
              </a:rPr>
              <a:t>IMAQ,</a:t>
            </a:r>
            <a:r>
              <a:rPr sz="900" spc="285" dirty="0">
                <a:latin typeface="Times New Roman"/>
                <a:cs typeface="Times New Roman"/>
              </a:rPr>
              <a:t>  </a:t>
            </a:r>
            <a:r>
              <a:rPr sz="900" spc="60" dirty="0">
                <a:latin typeface="Times New Roman"/>
                <a:cs typeface="Times New Roman"/>
              </a:rPr>
              <a:t>"IMAQ</a:t>
            </a:r>
            <a:r>
              <a:rPr sz="900" spc="28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Vision</a:t>
            </a:r>
            <a:r>
              <a:rPr sz="900" spc="27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Concepts</a:t>
            </a:r>
            <a:r>
              <a:rPr sz="900" spc="27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Manual",</a:t>
            </a:r>
            <a:r>
              <a:rPr sz="900" spc="275" dirty="0">
                <a:latin typeface="Times New Roman"/>
                <a:cs typeface="Times New Roman"/>
              </a:rPr>
              <a:t>  </a:t>
            </a:r>
            <a:r>
              <a:rPr sz="900" spc="-10" dirty="0">
                <a:latin typeface="Times New Roman"/>
                <a:cs typeface="Times New Roman"/>
              </a:rPr>
              <a:t>National</a:t>
            </a:r>
            <a:endParaRPr sz="900">
              <a:latin typeface="Times New Roman"/>
              <a:cs typeface="Times New Roman"/>
            </a:endParaRPr>
          </a:p>
          <a:p>
            <a:pPr marL="233679" algn="just">
              <a:lnSpc>
                <a:spcPct val="100000"/>
              </a:lnSpc>
              <a:spcBef>
                <a:spcPts val="75"/>
              </a:spcBef>
            </a:pPr>
            <a:r>
              <a:rPr sz="900" spc="20" dirty="0">
                <a:latin typeface="Times New Roman"/>
                <a:cs typeface="Times New Roman"/>
              </a:rPr>
              <a:t>Instruments,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Austin,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2004.</a:t>
            </a:r>
            <a:endParaRPr sz="900">
              <a:latin typeface="Times New Roman"/>
              <a:cs typeface="Times New Roman"/>
            </a:endParaRPr>
          </a:p>
          <a:p>
            <a:pPr marL="233045" marR="6350" indent="-220979" algn="just">
              <a:lnSpc>
                <a:spcPct val="106500"/>
              </a:lnSpc>
              <a:spcBef>
                <a:spcPts val="15"/>
              </a:spcBef>
              <a:buSzPct val="114285"/>
              <a:buFont typeface="Times New Roman"/>
              <a:buAutoNum type="arabicPlain" startAt="31"/>
              <a:tabLst>
                <a:tab pos="233045" algn="l"/>
              </a:tabLst>
            </a:pPr>
            <a:r>
              <a:rPr sz="700" spc="80" dirty="0">
                <a:latin typeface="Georgia"/>
                <a:cs typeface="Georgia"/>
              </a:rPr>
              <a:t>T.</a:t>
            </a:r>
            <a:r>
              <a:rPr sz="700" spc="330" dirty="0">
                <a:latin typeface="Georgia"/>
                <a:cs typeface="Georgia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Klinger,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"Image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Processing</a:t>
            </a:r>
            <a:r>
              <a:rPr sz="900" spc="22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with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LabVIEW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and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IMAQ </a:t>
            </a:r>
            <a:r>
              <a:rPr sz="900" spc="10" dirty="0">
                <a:latin typeface="Times New Roman"/>
                <a:cs typeface="Times New Roman"/>
              </a:rPr>
              <a:t>Vision",</a:t>
            </a:r>
            <a:r>
              <a:rPr sz="900" spc="1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Prentice</a:t>
            </a:r>
            <a:r>
              <a:rPr sz="900" spc="17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Hall,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New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Jersey,</a:t>
            </a:r>
            <a:r>
              <a:rPr sz="900" spc="1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2003.</a:t>
            </a:r>
            <a:endParaRPr sz="900">
              <a:latin typeface="Times New Roman"/>
              <a:cs typeface="Times New Roman"/>
            </a:endParaRPr>
          </a:p>
          <a:p>
            <a:pPr marL="231775" marR="8255" indent="-219710" algn="just">
              <a:lnSpc>
                <a:spcPct val="106500"/>
              </a:lnSpc>
            </a:pPr>
            <a:r>
              <a:rPr sz="900" dirty="0">
                <a:latin typeface="Times New Roman"/>
                <a:cs typeface="Times New Roman"/>
              </a:rPr>
              <a:t>[32]C.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G.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Relf,</a:t>
            </a:r>
            <a:r>
              <a:rPr sz="900" spc="229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"Image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Acquisition</a:t>
            </a:r>
            <a:r>
              <a:rPr sz="900" spc="210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and</a:t>
            </a:r>
            <a:r>
              <a:rPr sz="900" spc="215" dirty="0">
                <a:latin typeface="Times New Roman"/>
                <a:cs typeface="Times New Roman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Processing</a:t>
            </a:r>
            <a:r>
              <a:rPr sz="900" spc="225" dirty="0">
                <a:latin typeface="Times New Roman"/>
                <a:cs typeface="Times New Roman"/>
              </a:rPr>
              <a:t>  </a:t>
            </a:r>
            <a:r>
              <a:rPr sz="900" spc="-20" dirty="0">
                <a:latin typeface="Times New Roman"/>
                <a:cs typeface="Times New Roman"/>
              </a:rPr>
              <a:t>with </a:t>
            </a:r>
            <a:r>
              <a:rPr sz="900" spc="50" dirty="0">
                <a:latin typeface="Times New Roman"/>
                <a:cs typeface="Times New Roman"/>
              </a:rPr>
              <a:t>LabVIEW",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Times New Roman"/>
                <a:cs typeface="Times New Roman"/>
              </a:rPr>
              <a:t>CRC</a:t>
            </a:r>
            <a:r>
              <a:rPr sz="900" spc="85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Boca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Raton,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2003.</a:t>
            </a:r>
            <a:endParaRPr sz="900">
              <a:latin typeface="Times New Roman"/>
              <a:cs typeface="Times New Roman"/>
            </a:endParaRPr>
          </a:p>
          <a:p>
            <a:pPr marL="229870" marR="5715" indent="-217804">
              <a:lnSpc>
                <a:spcPts val="1160"/>
              </a:lnSpc>
              <a:spcBef>
                <a:spcPts val="45"/>
              </a:spcBef>
              <a:buSzPct val="88888"/>
              <a:buAutoNum type="arabicPlain" startAt="33"/>
              <a:tabLst>
                <a:tab pos="232410" algn="l"/>
              </a:tabLst>
            </a:pPr>
            <a:r>
              <a:rPr sz="900" spc="10" dirty="0">
                <a:latin typeface="Times New Roman"/>
                <a:cs typeface="Times New Roman"/>
              </a:rPr>
              <a:t>Datasheet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of</a:t>
            </a:r>
            <a:r>
              <a:rPr sz="900" spc="300" dirty="0">
                <a:latin typeface="Times New Roman"/>
                <a:cs typeface="Times New Roman"/>
              </a:rPr>
              <a:t> </a:t>
            </a:r>
            <a:r>
              <a:rPr sz="900" spc="45" dirty="0">
                <a:latin typeface="Times New Roman"/>
                <a:cs typeface="Times New Roman"/>
              </a:rPr>
              <a:t>Diamed-</a:t>
            </a:r>
            <a:r>
              <a:rPr sz="900" spc="10" dirty="0">
                <a:latin typeface="Times New Roman"/>
                <a:cs typeface="Times New Roman"/>
              </a:rPr>
              <a:t>ID</a:t>
            </a:r>
            <a:r>
              <a:rPr sz="900" spc="29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Micro</a:t>
            </a:r>
            <a:r>
              <a:rPr sz="900" spc="3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Typing</a:t>
            </a:r>
            <a:r>
              <a:rPr sz="900" spc="29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System,</a:t>
            </a:r>
            <a:r>
              <a:rPr sz="900" spc="28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Card-</a:t>
            </a:r>
            <a:r>
              <a:rPr sz="900" spc="-25" dirty="0">
                <a:latin typeface="Times New Roman"/>
                <a:cs typeface="Times New Roman"/>
              </a:rPr>
              <a:t>ID.</a:t>
            </a:r>
            <a:r>
              <a:rPr sz="900" spc="20" dirty="0">
                <a:latin typeface="Times New Roman"/>
                <a:cs typeface="Times New Roman"/>
              </a:rPr>
              <a:t> 	Diaclon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900" spc="50" dirty="0">
                <a:latin typeface="Times New Roman"/>
                <a:cs typeface="Times New Roman"/>
              </a:rPr>
              <a:t>ABO\Rh</a:t>
            </a:r>
            <a:r>
              <a:rPr sz="900" spc="15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for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patients.</a:t>
            </a:r>
            <a:r>
              <a:rPr sz="900" spc="10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Cressier,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2008.</a:t>
            </a:r>
            <a:endParaRPr sz="900">
              <a:latin typeface="Times New Roman"/>
              <a:cs typeface="Times New Roman"/>
            </a:endParaRPr>
          </a:p>
          <a:p>
            <a:pPr marL="229870" indent="-217170">
              <a:lnSpc>
                <a:spcPct val="100000"/>
              </a:lnSpc>
              <a:spcBef>
                <a:spcPts val="10"/>
              </a:spcBef>
              <a:buSzPct val="88888"/>
              <a:buAutoNum type="arabicPlain" startAt="33"/>
              <a:tabLst>
                <a:tab pos="229870" algn="l"/>
              </a:tabLst>
            </a:pPr>
            <a:r>
              <a:rPr sz="900" spc="50" dirty="0">
                <a:latin typeface="Times New Roman"/>
                <a:cs typeface="Times New Roman"/>
              </a:rPr>
              <a:t>SPSS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spc="20" dirty="0">
                <a:latin typeface="Times New Roman"/>
                <a:cs typeface="Times New Roman"/>
              </a:rPr>
              <a:t>17.0,</a:t>
            </a:r>
            <a:r>
              <a:rPr sz="900" spc="185" dirty="0">
                <a:latin typeface="Times New Roman"/>
                <a:cs typeface="Times New Roman"/>
              </a:rPr>
              <a:t>  </a:t>
            </a:r>
            <a:r>
              <a:rPr sz="900" spc="50" dirty="0">
                <a:latin typeface="Times New Roman"/>
                <a:cs typeface="Times New Roman"/>
              </a:rPr>
              <a:t>SPSS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spc="20" dirty="0">
                <a:latin typeface="Times New Roman"/>
                <a:cs typeface="Times New Roman"/>
                <a:hlinkClick r:id="rId11"/>
              </a:rPr>
              <a:t>http://www.spss.com/</a:t>
            </a:r>
            <a:r>
              <a:rPr sz="900" spc="365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Times New Roman"/>
                <a:cs typeface="Times New Roman"/>
              </a:rPr>
              <a:t>(accessed</a:t>
            </a:r>
            <a:r>
              <a:rPr sz="900" spc="190" dirty="0">
                <a:latin typeface="Times New Roman"/>
                <a:cs typeface="Times New Roman"/>
              </a:rPr>
              <a:t>  </a:t>
            </a:r>
            <a:r>
              <a:rPr sz="900" spc="-25" dirty="0">
                <a:latin typeface="Times New Roman"/>
                <a:cs typeface="Times New Roman"/>
              </a:rPr>
              <a:t>in</a:t>
            </a:r>
            <a:endParaRPr sz="9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  <a:spcBef>
                <a:spcPts val="60"/>
              </a:spcBef>
            </a:pPr>
            <a:r>
              <a:rPr sz="900" spc="10" dirty="0">
                <a:latin typeface="Times New Roman"/>
                <a:cs typeface="Times New Roman"/>
              </a:rPr>
              <a:t>January</a:t>
            </a:r>
            <a:r>
              <a:rPr sz="900" spc="204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2013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4815</Words>
  <Application>Microsoft Office PowerPoint</Application>
  <PresentationFormat>Custom</PresentationFormat>
  <Paragraphs>250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Cambria</vt:lpstr>
      <vt:lpstr>Georgia</vt:lpstr>
      <vt:lpstr>Microsoft Himalaya</vt:lpstr>
      <vt:lpstr>Palatino Linotype</vt:lpstr>
      <vt:lpstr>Sitka Subheading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</cp:lastModifiedBy>
  <cp:revision>2</cp:revision>
  <dcterms:created xsi:type="dcterms:W3CDTF">2025-06-14T05:07:13Z</dcterms:created>
  <dcterms:modified xsi:type="dcterms:W3CDTF">2025-06-14T05:09:30Z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2013-05-18T00:00:00Z</vt:filetime>
  </property>
  <property fmtid="{D5CDD505-2E9C-101B-9397-08002B2CF9AE}" pid="3" name="Creator">
    <vt:lpwstr>Adobe Acrobat 9.2</vt:lpwstr>
  </property>
  <property fmtid="{D5CDD505-2E9C-101B-9397-08002B2CF9AE}" pid="4" name="LastSaved">
    <vt:filetime>2025-06-14T00:00:00Z</vt:filetime>
  </property>
  <property fmtid="{D5CDD505-2E9C-101B-9397-08002B2CF9AE}" pid="5" name="Producer">
    <vt:lpwstr>Adobe Acrobat 9.32 Paper Capture Plug-in with ClearScan</vt:lpwstr>
  </property>
</Properties>
</file>