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643E7-4A99-4BF5-B5A2-0A2FA4AFA9D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BFC8A2-5806-4E29-8010-3FF95849117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 primary focus of this project was to ensure that the area selected in California was suitable for business or not. Hence some key factors were taken into consideration:</a:t>
          </a:r>
        </a:p>
      </dgm:t>
    </dgm:pt>
    <dgm:pt modelId="{2C852987-98DF-4506-94E2-FD4C7473E8F7}" type="parTrans" cxnId="{8EB75414-C4DE-4112-9B5E-9BFEAB2F1E7C}">
      <dgm:prSet/>
      <dgm:spPr/>
      <dgm:t>
        <a:bodyPr/>
        <a:lstStyle/>
        <a:p>
          <a:endParaRPr lang="en-US"/>
        </a:p>
      </dgm:t>
    </dgm:pt>
    <dgm:pt modelId="{816AF62F-C7BE-4667-BA52-0EBDD9F5EA9D}" type="sibTrans" cxnId="{8EB75414-C4DE-4112-9B5E-9BFEAB2F1E7C}">
      <dgm:prSet/>
      <dgm:spPr/>
      <dgm:t>
        <a:bodyPr/>
        <a:lstStyle/>
        <a:p>
          <a:endParaRPr lang="en-US"/>
        </a:p>
      </dgm:t>
    </dgm:pt>
    <dgm:pt modelId="{9657F57D-9FF6-48F7-A8E6-7ACCE5CC6D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Area Population</a:t>
          </a:r>
        </a:p>
      </dgm:t>
    </dgm:pt>
    <dgm:pt modelId="{781FE661-4091-4448-B43B-ED05704EA8B0}" type="parTrans" cxnId="{896F39D3-285F-4F52-A122-76EB7BBB3B86}">
      <dgm:prSet/>
      <dgm:spPr/>
      <dgm:t>
        <a:bodyPr/>
        <a:lstStyle/>
        <a:p>
          <a:endParaRPr lang="en-US"/>
        </a:p>
      </dgm:t>
    </dgm:pt>
    <dgm:pt modelId="{8D7C646A-3FFA-4194-9824-FCAEB37FF697}" type="sibTrans" cxnId="{896F39D3-285F-4F52-A122-76EB7BBB3B86}">
      <dgm:prSet/>
      <dgm:spPr/>
      <dgm:t>
        <a:bodyPr/>
        <a:lstStyle/>
        <a:p>
          <a:endParaRPr lang="en-US"/>
        </a:p>
      </dgm:t>
    </dgm:pt>
    <dgm:pt modelId="{4252F02E-CD29-4348-8D14-45B5A1ED70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Longitude </a:t>
          </a:r>
        </a:p>
      </dgm:t>
    </dgm:pt>
    <dgm:pt modelId="{41858A41-EFD5-4325-B693-5E6CE630B73F}" type="parTrans" cxnId="{E3A9FA0F-A5A4-44F2-BD2B-06726665D3AB}">
      <dgm:prSet/>
      <dgm:spPr/>
      <dgm:t>
        <a:bodyPr/>
        <a:lstStyle/>
        <a:p>
          <a:endParaRPr lang="en-US"/>
        </a:p>
      </dgm:t>
    </dgm:pt>
    <dgm:pt modelId="{45F97D36-B48A-44E9-A692-40A08C7FE73D}" type="sibTrans" cxnId="{E3A9FA0F-A5A4-44F2-BD2B-06726665D3AB}">
      <dgm:prSet/>
      <dgm:spPr/>
      <dgm:t>
        <a:bodyPr/>
        <a:lstStyle/>
        <a:p>
          <a:endParaRPr lang="en-US"/>
        </a:p>
      </dgm:t>
    </dgm:pt>
    <dgm:pt modelId="{F0ACE6D4-CB99-446F-9137-87A9518B2B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Latitude</a:t>
          </a:r>
        </a:p>
      </dgm:t>
    </dgm:pt>
    <dgm:pt modelId="{E16B33C6-59DF-48BB-9C47-D9CDD2C1018F}" type="parTrans" cxnId="{FF313673-B070-48FE-A3A5-4587501D4625}">
      <dgm:prSet/>
      <dgm:spPr/>
      <dgm:t>
        <a:bodyPr/>
        <a:lstStyle/>
        <a:p>
          <a:endParaRPr lang="en-US"/>
        </a:p>
      </dgm:t>
    </dgm:pt>
    <dgm:pt modelId="{76D401CA-240A-4EAF-A7A0-027E3C6A0D77}" type="sibTrans" cxnId="{FF313673-B070-48FE-A3A5-4587501D4625}">
      <dgm:prSet/>
      <dgm:spPr/>
      <dgm:t>
        <a:bodyPr/>
        <a:lstStyle/>
        <a:p>
          <a:endParaRPr lang="en-US"/>
        </a:p>
      </dgm:t>
    </dgm:pt>
    <dgm:pt modelId="{44EAB635-0E09-461B-8822-9A2FBA248C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area in sq.m</a:t>
          </a:r>
        </a:p>
      </dgm:t>
    </dgm:pt>
    <dgm:pt modelId="{E583F55D-18F0-45B0-8E05-84E7D3F9691A}" type="parTrans" cxnId="{5DE6C4EC-C79B-440E-924D-371A4968ECCC}">
      <dgm:prSet/>
      <dgm:spPr/>
      <dgm:t>
        <a:bodyPr/>
        <a:lstStyle/>
        <a:p>
          <a:endParaRPr lang="en-US"/>
        </a:p>
      </dgm:t>
    </dgm:pt>
    <dgm:pt modelId="{981E7472-AACB-41CE-AEB8-05A92D3AC641}" type="sibTrans" cxnId="{5DE6C4EC-C79B-440E-924D-371A4968ECCC}">
      <dgm:prSet/>
      <dgm:spPr/>
      <dgm:t>
        <a:bodyPr/>
        <a:lstStyle/>
        <a:p>
          <a:endParaRPr lang="en-US"/>
        </a:p>
      </dgm:t>
    </dgm:pt>
    <dgm:pt modelId="{036AA342-F9C4-4632-9515-21560F0A520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 project focuses on the struggles dealt with setting up a restaurant. Many factors come into picture when it comes to starting a restaurant and a lot of time goes with investment.</a:t>
          </a:r>
        </a:p>
      </dgm:t>
    </dgm:pt>
    <dgm:pt modelId="{A1190417-CCDD-4865-91F3-74AAA796CC2F}" type="parTrans" cxnId="{C75D0BB7-7068-4FBE-8FD3-03EAAF2F55DA}">
      <dgm:prSet/>
      <dgm:spPr/>
      <dgm:t>
        <a:bodyPr/>
        <a:lstStyle/>
        <a:p>
          <a:endParaRPr lang="en-US"/>
        </a:p>
      </dgm:t>
    </dgm:pt>
    <dgm:pt modelId="{0D674DFE-4CA4-4EA5-A1E5-356D521C89F4}" type="sibTrans" cxnId="{C75D0BB7-7068-4FBE-8FD3-03EAAF2F55DA}">
      <dgm:prSet/>
      <dgm:spPr/>
      <dgm:t>
        <a:bodyPr/>
        <a:lstStyle/>
        <a:p>
          <a:endParaRPr lang="en-US"/>
        </a:p>
      </dgm:t>
    </dgm:pt>
    <dgm:pt modelId="{BBAF1C49-717E-4B05-B62A-E81E9AC5CD7B}" type="pres">
      <dgm:prSet presAssocID="{F00643E7-4A99-4BF5-B5A2-0A2FA4AFA9D3}" presName="root" presStyleCnt="0">
        <dgm:presLayoutVars>
          <dgm:dir/>
          <dgm:resizeHandles val="exact"/>
        </dgm:presLayoutVars>
      </dgm:prSet>
      <dgm:spPr/>
    </dgm:pt>
    <dgm:pt modelId="{6F8E3561-55C5-418F-B726-4FBA2B26E16D}" type="pres">
      <dgm:prSet presAssocID="{D7BFC8A2-5806-4E29-8010-3FF95849117C}" presName="compNode" presStyleCnt="0"/>
      <dgm:spPr/>
    </dgm:pt>
    <dgm:pt modelId="{3AA24F80-D421-43CC-8367-184A3319CF20}" type="pres">
      <dgm:prSet presAssocID="{D7BFC8A2-5806-4E29-8010-3FF9584911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331DA38-28F4-40B1-9D1C-EB3FFE15E6E4}" type="pres">
      <dgm:prSet presAssocID="{D7BFC8A2-5806-4E29-8010-3FF95849117C}" presName="iconSpace" presStyleCnt="0"/>
      <dgm:spPr/>
    </dgm:pt>
    <dgm:pt modelId="{8976E944-55AA-420F-868D-5298BF61CE38}" type="pres">
      <dgm:prSet presAssocID="{D7BFC8A2-5806-4E29-8010-3FF95849117C}" presName="parTx" presStyleLbl="revTx" presStyleIdx="0" presStyleCnt="4">
        <dgm:presLayoutVars>
          <dgm:chMax val="0"/>
          <dgm:chPref val="0"/>
        </dgm:presLayoutVars>
      </dgm:prSet>
      <dgm:spPr/>
    </dgm:pt>
    <dgm:pt modelId="{AA79D5DD-F1A3-455E-851A-B5C1D1C7D0B0}" type="pres">
      <dgm:prSet presAssocID="{D7BFC8A2-5806-4E29-8010-3FF95849117C}" presName="txSpace" presStyleCnt="0"/>
      <dgm:spPr/>
    </dgm:pt>
    <dgm:pt modelId="{417A696E-9607-4D41-9D3F-7DC4B44E436B}" type="pres">
      <dgm:prSet presAssocID="{D7BFC8A2-5806-4E29-8010-3FF95849117C}" presName="desTx" presStyleLbl="revTx" presStyleIdx="1" presStyleCnt="4">
        <dgm:presLayoutVars/>
      </dgm:prSet>
      <dgm:spPr/>
    </dgm:pt>
    <dgm:pt modelId="{AEDC3E44-76BF-4999-AAF7-53368911BCBB}" type="pres">
      <dgm:prSet presAssocID="{816AF62F-C7BE-4667-BA52-0EBDD9F5EA9D}" presName="sibTrans" presStyleCnt="0"/>
      <dgm:spPr/>
    </dgm:pt>
    <dgm:pt modelId="{9009A15D-4664-4FEF-B620-8F4CC58B6B12}" type="pres">
      <dgm:prSet presAssocID="{036AA342-F9C4-4632-9515-21560F0A5201}" presName="compNode" presStyleCnt="0"/>
      <dgm:spPr/>
    </dgm:pt>
    <dgm:pt modelId="{ED175AF9-C4DE-419B-B1B3-B47482CB7FDF}" type="pres">
      <dgm:prSet presAssocID="{036AA342-F9C4-4632-9515-21560F0A52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5566A157-644F-4675-9EAA-62BBE9D4FB84}" type="pres">
      <dgm:prSet presAssocID="{036AA342-F9C4-4632-9515-21560F0A5201}" presName="iconSpace" presStyleCnt="0"/>
      <dgm:spPr/>
    </dgm:pt>
    <dgm:pt modelId="{9557DEC9-8C93-4CEA-8808-0D9FF2D80CD8}" type="pres">
      <dgm:prSet presAssocID="{036AA342-F9C4-4632-9515-21560F0A5201}" presName="parTx" presStyleLbl="revTx" presStyleIdx="2" presStyleCnt="4">
        <dgm:presLayoutVars>
          <dgm:chMax val="0"/>
          <dgm:chPref val="0"/>
        </dgm:presLayoutVars>
      </dgm:prSet>
      <dgm:spPr/>
    </dgm:pt>
    <dgm:pt modelId="{8A5CA44E-8519-4900-B157-DBF610756AA6}" type="pres">
      <dgm:prSet presAssocID="{036AA342-F9C4-4632-9515-21560F0A5201}" presName="txSpace" presStyleCnt="0"/>
      <dgm:spPr/>
    </dgm:pt>
    <dgm:pt modelId="{6432F7C3-26AF-43D0-84C1-C95C817DB5FB}" type="pres">
      <dgm:prSet presAssocID="{036AA342-F9C4-4632-9515-21560F0A5201}" presName="desTx" presStyleLbl="revTx" presStyleIdx="3" presStyleCnt="4">
        <dgm:presLayoutVars/>
      </dgm:prSet>
      <dgm:spPr/>
    </dgm:pt>
  </dgm:ptLst>
  <dgm:cxnLst>
    <dgm:cxn modelId="{E3A9FA0F-A5A4-44F2-BD2B-06726665D3AB}" srcId="{D7BFC8A2-5806-4E29-8010-3FF95849117C}" destId="{4252F02E-CD29-4348-8D14-45B5A1ED7014}" srcOrd="1" destOrd="0" parTransId="{41858A41-EFD5-4325-B693-5E6CE630B73F}" sibTransId="{45F97D36-B48A-44E9-A692-40A08C7FE73D}"/>
    <dgm:cxn modelId="{8EB75414-C4DE-4112-9B5E-9BFEAB2F1E7C}" srcId="{F00643E7-4A99-4BF5-B5A2-0A2FA4AFA9D3}" destId="{D7BFC8A2-5806-4E29-8010-3FF95849117C}" srcOrd="0" destOrd="0" parTransId="{2C852987-98DF-4506-94E2-FD4C7473E8F7}" sibTransId="{816AF62F-C7BE-4667-BA52-0EBDD9F5EA9D}"/>
    <dgm:cxn modelId="{D0670D19-386C-46DC-8E2F-03CACF2DC62A}" type="presOf" srcId="{036AA342-F9C4-4632-9515-21560F0A5201}" destId="{9557DEC9-8C93-4CEA-8808-0D9FF2D80CD8}" srcOrd="0" destOrd="0" presId="urn:microsoft.com/office/officeart/2018/2/layout/IconLabelDescriptionList"/>
    <dgm:cxn modelId="{E3F2BB23-8826-46F7-99C1-22B98A3CDE7B}" type="presOf" srcId="{4252F02E-CD29-4348-8D14-45B5A1ED7014}" destId="{417A696E-9607-4D41-9D3F-7DC4B44E436B}" srcOrd="0" destOrd="1" presId="urn:microsoft.com/office/officeart/2018/2/layout/IconLabelDescriptionList"/>
    <dgm:cxn modelId="{F5D47836-3227-47E3-93E2-506156DF92E8}" type="presOf" srcId="{F00643E7-4A99-4BF5-B5A2-0A2FA4AFA9D3}" destId="{BBAF1C49-717E-4B05-B62A-E81E9AC5CD7B}" srcOrd="0" destOrd="0" presId="urn:microsoft.com/office/officeart/2018/2/layout/IconLabelDescriptionList"/>
    <dgm:cxn modelId="{FF313673-B070-48FE-A3A5-4587501D4625}" srcId="{D7BFC8A2-5806-4E29-8010-3FF95849117C}" destId="{F0ACE6D4-CB99-446F-9137-87A9518B2B4C}" srcOrd="2" destOrd="0" parTransId="{E16B33C6-59DF-48BB-9C47-D9CDD2C1018F}" sibTransId="{76D401CA-240A-4EAF-A7A0-027E3C6A0D77}"/>
    <dgm:cxn modelId="{C75D0BB7-7068-4FBE-8FD3-03EAAF2F55DA}" srcId="{F00643E7-4A99-4BF5-B5A2-0A2FA4AFA9D3}" destId="{036AA342-F9C4-4632-9515-21560F0A5201}" srcOrd="1" destOrd="0" parTransId="{A1190417-CCDD-4865-91F3-74AAA796CC2F}" sibTransId="{0D674DFE-4CA4-4EA5-A1E5-356D521C89F4}"/>
    <dgm:cxn modelId="{2B1F8DBB-C5C7-4D0E-846E-462550D5F1F9}" type="presOf" srcId="{9657F57D-9FF6-48F7-A8E6-7ACCE5CC6DAD}" destId="{417A696E-9607-4D41-9D3F-7DC4B44E436B}" srcOrd="0" destOrd="0" presId="urn:microsoft.com/office/officeart/2018/2/layout/IconLabelDescriptionList"/>
    <dgm:cxn modelId="{CA4B66CB-3DB5-44C2-B297-FCDFD34CCFBB}" type="presOf" srcId="{44EAB635-0E09-461B-8822-9A2FBA248CCF}" destId="{417A696E-9607-4D41-9D3F-7DC4B44E436B}" srcOrd="0" destOrd="3" presId="urn:microsoft.com/office/officeart/2018/2/layout/IconLabelDescriptionList"/>
    <dgm:cxn modelId="{D13C4DD2-1400-464E-8AC5-8377376DD375}" type="presOf" srcId="{D7BFC8A2-5806-4E29-8010-3FF95849117C}" destId="{8976E944-55AA-420F-868D-5298BF61CE38}" srcOrd="0" destOrd="0" presId="urn:microsoft.com/office/officeart/2018/2/layout/IconLabelDescriptionList"/>
    <dgm:cxn modelId="{896F39D3-285F-4F52-A122-76EB7BBB3B86}" srcId="{D7BFC8A2-5806-4E29-8010-3FF95849117C}" destId="{9657F57D-9FF6-48F7-A8E6-7ACCE5CC6DAD}" srcOrd="0" destOrd="0" parTransId="{781FE661-4091-4448-B43B-ED05704EA8B0}" sibTransId="{8D7C646A-3FFA-4194-9824-FCAEB37FF697}"/>
    <dgm:cxn modelId="{5DE6C4EC-C79B-440E-924D-371A4968ECCC}" srcId="{D7BFC8A2-5806-4E29-8010-3FF95849117C}" destId="{44EAB635-0E09-461B-8822-9A2FBA248CCF}" srcOrd="3" destOrd="0" parTransId="{E583F55D-18F0-45B0-8E05-84E7D3F9691A}" sibTransId="{981E7472-AACB-41CE-AEB8-05A92D3AC641}"/>
    <dgm:cxn modelId="{C8F903FC-9055-4455-8990-EFF998F2F7BD}" type="presOf" srcId="{F0ACE6D4-CB99-446F-9137-87A9518B2B4C}" destId="{417A696E-9607-4D41-9D3F-7DC4B44E436B}" srcOrd="0" destOrd="2" presId="urn:microsoft.com/office/officeart/2018/2/layout/IconLabelDescriptionList"/>
    <dgm:cxn modelId="{107855C8-6A91-479E-A8D8-8C27F1D0B5AE}" type="presParOf" srcId="{BBAF1C49-717E-4B05-B62A-E81E9AC5CD7B}" destId="{6F8E3561-55C5-418F-B726-4FBA2B26E16D}" srcOrd="0" destOrd="0" presId="urn:microsoft.com/office/officeart/2018/2/layout/IconLabelDescriptionList"/>
    <dgm:cxn modelId="{E6F09A91-1A22-4801-9B0A-AB54CF434AC6}" type="presParOf" srcId="{6F8E3561-55C5-418F-B726-4FBA2B26E16D}" destId="{3AA24F80-D421-43CC-8367-184A3319CF20}" srcOrd="0" destOrd="0" presId="urn:microsoft.com/office/officeart/2018/2/layout/IconLabelDescriptionList"/>
    <dgm:cxn modelId="{71A668A2-74C1-4D97-B8FC-270D66ACA752}" type="presParOf" srcId="{6F8E3561-55C5-418F-B726-4FBA2B26E16D}" destId="{4331DA38-28F4-40B1-9D1C-EB3FFE15E6E4}" srcOrd="1" destOrd="0" presId="urn:microsoft.com/office/officeart/2018/2/layout/IconLabelDescriptionList"/>
    <dgm:cxn modelId="{487C930A-7355-4271-92C2-642F841E7089}" type="presParOf" srcId="{6F8E3561-55C5-418F-B726-4FBA2B26E16D}" destId="{8976E944-55AA-420F-868D-5298BF61CE38}" srcOrd="2" destOrd="0" presId="urn:microsoft.com/office/officeart/2018/2/layout/IconLabelDescriptionList"/>
    <dgm:cxn modelId="{8AF89139-F389-4CF9-A8E0-2C3D4384C59D}" type="presParOf" srcId="{6F8E3561-55C5-418F-B726-4FBA2B26E16D}" destId="{AA79D5DD-F1A3-455E-851A-B5C1D1C7D0B0}" srcOrd="3" destOrd="0" presId="urn:microsoft.com/office/officeart/2018/2/layout/IconLabelDescriptionList"/>
    <dgm:cxn modelId="{FB6391D8-D10A-40FB-9B6D-84D0C85905A5}" type="presParOf" srcId="{6F8E3561-55C5-418F-B726-4FBA2B26E16D}" destId="{417A696E-9607-4D41-9D3F-7DC4B44E436B}" srcOrd="4" destOrd="0" presId="urn:microsoft.com/office/officeart/2018/2/layout/IconLabelDescriptionList"/>
    <dgm:cxn modelId="{DDA5D295-1608-4875-A9F6-7D21253C72EB}" type="presParOf" srcId="{BBAF1C49-717E-4B05-B62A-E81E9AC5CD7B}" destId="{AEDC3E44-76BF-4999-AAF7-53368911BCBB}" srcOrd="1" destOrd="0" presId="urn:microsoft.com/office/officeart/2018/2/layout/IconLabelDescriptionList"/>
    <dgm:cxn modelId="{573C2454-22AC-439B-A353-6513E8D070E8}" type="presParOf" srcId="{BBAF1C49-717E-4B05-B62A-E81E9AC5CD7B}" destId="{9009A15D-4664-4FEF-B620-8F4CC58B6B12}" srcOrd="2" destOrd="0" presId="urn:microsoft.com/office/officeart/2018/2/layout/IconLabelDescriptionList"/>
    <dgm:cxn modelId="{97FD13E6-73F5-4612-A5C1-1F4D064B315A}" type="presParOf" srcId="{9009A15D-4664-4FEF-B620-8F4CC58B6B12}" destId="{ED175AF9-C4DE-419B-B1B3-B47482CB7FDF}" srcOrd="0" destOrd="0" presId="urn:microsoft.com/office/officeart/2018/2/layout/IconLabelDescriptionList"/>
    <dgm:cxn modelId="{2C9DA2F7-6AEA-4F5E-A30C-B1934E1F3E48}" type="presParOf" srcId="{9009A15D-4664-4FEF-B620-8F4CC58B6B12}" destId="{5566A157-644F-4675-9EAA-62BBE9D4FB84}" srcOrd="1" destOrd="0" presId="urn:microsoft.com/office/officeart/2018/2/layout/IconLabelDescriptionList"/>
    <dgm:cxn modelId="{53C20A0B-B887-4828-9FEB-FF1EDE0181AF}" type="presParOf" srcId="{9009A15D-4664-4FEF-B620-8F4CC58B6B12}" destId="{9557DEC9-8C93-4CEA-8808-0D9FF2D80CD8}" srcOrd="2" destOrd="0" presId="urn:microsoft.com/office/officeart/2018/2/layout/IconLabelDescriptionList"/>
    <dgm:cxn modelId="{0EA43596-4474-4DB0-8BD4-CB04E2A2F943}" type="presParOf" srcId="{9009A15D-4664-4FEF-B620-8F4CC58B6B12}" destId="{8A5CA44E-8519-4900-B157-DBF610756AA6}" srcOrd="3" destOrd="0" presId="urn:microsoft.com/office/officeart/2018/2/layout/IconLabelDescriptionList"/>
    <dgm:cxn modelId="{0586C39E-705A-416F-BE0B-D852A857F0B6}" type="presParOf" srcId="{9009A15D-4664-4FEF-B620-8F4CC58B6B12}" destId="{6432F7C3-26AF-43D0-84C1-C95C817DB5F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29272-04DA-4A3D-AE23-60F6216926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BA1146-4FD4-4E0B-8778-8A8ECD903C50}">
      <dgm:prSet/>
      <dgm:spPr/>
      <dgm:t>
        <a:bodyPr/>
        <a:lstStyle/>
        <a:p>
          <a:r>
            <a:rPr lang="en-US"/>
            <a:t>A lot of critical factors need to be considered while setting up a restaurant. The area and the population in that area is one of them. The preference of people living in the area is also another critical factor to be considered. </a:t>
          </a:r>
        </a:p>
      </dgm:t>
    </dgm:pt>
    <dgm:pt modelId="{3AD06764-C927-408B-A2A6-C855F3193CA1}" type="parTrans" cxnId="{FC601B04-9E07-42C4-B19D-4286990CEF53}">
      <dgm:prSet/>
      <dgm:spPr/>
      <dgm:t>
        <a:bodyPr/>
        <a:lstStyle/>
        <a:p>
          <a:endParaRPr lang="en-US"/>
        </a:p>
      </dgm:t>
    </dgm:pt>
    <dgm:pt modelId="{81F5D88A-7B92-4C9A-979A-E9094CF4AAAA}" type="sibTrans" cxnId="{FC601B04-9E07-42C4-B19D-4286990CEF53}">
      <dgm:prSet/>
      <dgm:spPr/>
      <dgm:t>
        <a:bodyPr/>
        <a:lstStyle/>
        <a:p>
          <a:endParaRPr lang="en-US"/>
        </a:p>
      </dgm:t>
    </dgm:pt>
    <dgm:pt modelId="{8570FBBA-5B1A-4855-B0B3-BAF231894C7D}">
      <dgm:prSet/>
      <dgm:spPr/>
      <dgm:t>
        <a:bodyPr/>
        <a:lstStyle/>
        <a:p>
          <a:r>
            <a:rPr lang="en-US"/>
            <a:t>A k- means were also used to locate all the nearby points into a cluster. This is the reason why using K means felt like an ideal choice to me.  </a:t>
          </a:r>
        </a:p>
      </dgm:t>
    </dgm:pt>
    <dgm:pt modelId="{C318BE9D-A21F-48F4-8B9B-96C081CCEF4E}" type="parTrans" cxnId="{77755A4C-2A50-450C-AC3C-60F83840E252}">
      <dgm:prSet/>
      <dgm:spPr/>
      <dgm:t>
        <a:bodyPr/>
        <a:lstStyle/>
        <a:p>
          <a:endParaRPr lang="en-US"/>
        </a:p>
      </dgm:t>
    </dgm:pt>
    <dgm:pt modelId="{358AF80B-9AD5-4FCE-8CF8-22F06FBBA6C9}" type="sibTrans" cxnId="{77755A4C-2A50-450C-AC3C-60F83840E252}">
      <dgm:prSet/>
      <dgm:spPr/>
      <dgm:t>
        <a:bodyPr/>
        <a:lstStyle/>
        <a:p>
          <a:endParaRPr lang="en-US"/>
        </a:p>
      </dgm:t>
    </dgm:pt>
    <dgm:pt modelId="{F5B18A1B-56C4-4FB6-BC97-1A35A45664F4}">
      <dgm:prSet/>
      <dgm:spPr/>
      <dgm:t>
        <a:bodyPr/>
        <a:lstStyle/>
        <a:p>
          <a:r>
            <a:rPr lang="en-US"/>
            <a:t>Locating the map area to set up a restaurant was one of the primary aims, and I was successful. </a:t>
          </a:r>
        </a:p>
      </dgm:t>
    </dgm:pt>
    <dgm:pt modelId="{C95AE6CE-BC86-4D75-B41E-70DF2A0F7948}" type="parTrans" cxnId="{19968048-1C51-4E95-B237-14E20A047DD7}">
      <dgm:prSet/>
      <dgm:spPr/>
      <dgm:t>
        <a:bodyPr/>
        <a:lstStyle/>
        <a:p>
          <a:endParaRPr lang="en-US"/>
        </a:p>
      </dgm:t>
    </dgm:pt>
    <dgm:pt modelId="{7477C375-D153-416A-9692-F382F710C81E}" type="sibTrans" cxnId="{19968048-1C51-4E95-B237-14E20A047DD7}">
      <dgm:prSet/>
      <dgm:spPr/>
      <dgm:t>
        <a:bodyPr/>
        <a:lstStyle/>
        <a:p>
          <a:endParaRPr lang="en-US"/>
        </a:p>
      </dgm:t>
    </dgm:pt>
    <dgm:pt modelId="{97D917B7-25B4-43D5-A646-F937DBB2FB5C}" type="pres">
      <dgm:prSet presAssocID="{3D829272-04DA-4A3D-AE23-60F621692637}" presName="root" presStyleCnt="0">
        <dgm:presLayoutVars>
          <dgm:dir/>
          <dgm:resizeHandles val="exact"/>
        </dgm:presLayoutVars>
      </dgm:prSet>
      <dgm:spPr/>
    </dgm:pt>
    <dgm:pt modelId="{80DA1458-A7CD-4640-A7AC-916CC4D79AFC}" type="pres">
      <dgm:prSet presAssocID="{8ABA1146-4FD4-4E0B-8778-8A8ECD903C50}" presName="compNode" presStyleCnt="0"/>
      <dgm:spPr/>
    </dgm:pt>
    <dgm:pt modelId="{26ABA06E-ED76-4F46-A942-8928556E1856}" type="pres">
      <dgm:prSet presAssocID="{8ABA1146-4FD4-4E0B-8778-8A8ECD903C50}" presName="bgRect" presStyleLbl="bgShp" presStyleIdx="0" presStyleCnt="3"/>
      <dgm:spPr/>
    </dgm:pt>
    <dgm:pt modelId="{1B621192-6AD7-4B05-95BF-38837E2C9AF4}" type="pres">
      <dgm:prSet presAssocID="{8ABA1146-4FD4-4E0B-8778-8A8ECD903C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A0B1C57-1E3A-4D39-90CE-9309202C4922}" type="pres">
      <dgm:prSet presAssocID="{8ABA1146-4FD4-4E0B-8778-8A8ECD903C50}" presName="spaceRect" presStyleCnt="0"/>
      <dgm:spPr/>
    </dgm:pt>
    <dgm:pt modelId="{F54AFCB6-340C-4E16-81D1-170F90B9C1C0}" type="pres">
      <dgm:prSet presAssocID="{8ABA1146-4FD4-4E0B-8778-8A8ECD903C50}" presName="parTx" presStyleLbl="revTx" presStyleIdx="0" presStyleCnt="3">
        <dgm:presLayoutVars>
          <dgm:chMax val="0"/>
          <dgm:chPref val="0"/>
        </dgm:presLayoutVars>
      </dgm:prSet>
      <dgm:spPr/>
    </dgm:pt>
    <dgm:pt modelId="{FB58DF5B-1045-416A-BE8D-081BC8B29252}" type="pres">
      <dgm:prSet presAssocID="{81F5D88A-7B92-4C9A-979A-E9094CF4AAAA}" presName="sibTrans" presStyleCnt="0"/>
      <dgm:spPr/>
    </dgm:pt>
    <dgm:pt modelId="{0F85BAE0-486B-46A6-9211-A91001E5E139}" type="pres">
      <dgm:prSet presAssocID="{8570FBBA-5B1A-4855-B0B3-BAF231894C7D}" presName="compNode" presStyleCnt="0"/>
      <dgm:spPr/>
    </dgm:pt>
    <dgm:pt modelId="{1FB635FE-C037-4F86-A32B-E3322BF8170C}" type="pres">
      <dgm:prSet presAssocID="{8570FBBA-5B1A-4855-B0B3-BAF231894C7D}" presName="bgRect" presStyleLbl="bgShp" presStyleIdx="1" presStyleCnt="3"/>
      <dgm:spPr/>
    </dgm:pt>
    <dgm:pt modelId="{345D3F90-8ABD-49BA-9335-4F0ABD1CCD5C}" type="pres">
      <dgm:prSet presAssocID="{8570FBBA-5B1A-4855-B0B3-BAF231894C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F9D9EB12-F23D-4E0A-B101-D4CF778B575D}" type="pres">
      <dgm:prSet presAssocID="{8570FBBA-5B1A-4855-B0B3-BAF231894C7D}" presName="spaceRect" presStyleCnt="0"/>
      <dgm:spPr/>
    </dgm:pt>
    <dgm:pt modelId="{F6CDA55A-54C8-4ACD-86EB-69FCA19251D6}" type="pres">
      <dgm:prSet presAssocID="{8570FBBA-5B1A-4855-B0B3-BAF231894C7D}" presName="parTx" presStyleLbl="revTx" presStyleIdx="1" presStyleCnt="3">
        <dgm:presLayoutVars>
          <dgm:chMax val="0"/>
          <dgm:chPref val="0"/>
        </dgm:presLayoutVars>
      </dgm:prSet>
      <dgm:spPr/>
    </dgm:pt>
    <dgm:pt modelId="{56D42CBD-49F0-4A16-9A89-0C2DD9A54853}" type="pres">
      <dgm:prSet presAssocID="{358AF80B-9AD5-4FCE-8CF8-22F06FBBA6C9}" presName="sibTrans" presStyleCnt="0"/>
      <dgm:spPr/>
    </dgm:pt>
    <dgm:pt modelId="{D94D9358-DAB8-4282-BBCA-286FE6BFA4B9}" type="pres">
      <dgm:prSet presAssocID="{F5B18A1B-56C4-4FB6-BC97-1A35A45664F4}" presName="compNode" presStyleCnt="0"/>
      <dgm:spPr/>
    </dgm:pt>
    <dgm:pt modelId="{7979C281-A3B9-49B5-ADD0-1AA656C1203D}" type="pres">
      <dgm:prSet presAssocID="{F5B18A1B-56C4-4FB6-BC97-1A35A45664F4}" presName="bgRect" presStyleLbl="bgShp" presStyleIdx="2" presStyleCnt="3"/>
      <dgm:spPr/>
    </dgm:pt>
    <dgm:pt modelId="{4102BE41-5C6E-4A9E-AB3E-317AEEDD7282}" type="pres">
      <dgm:prSet presAssocID="{F5B18A1B-56C4-4FB6-BC97-1A35A45664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85E1F47C-5EC8-427F-82A1-284C584CF2CA}" type="pres">
      <dgm:prSet presAssocID="{F5B18A1B-56C4-4FB6-BC97-1A35A45664F4}" presName="spaceRect" presStyleCnt="0"/>
      <dgm:spPr/>
    </dgm:pt>
    <dgm:pt modelId="{EF8935DA-298A-4E1A-8BD3-3057C1E9936D}" type="pres">
      <dgm:prSet presAssocID="{F5B18A1B-56C4-4FB6-BC97-1A35A45664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601B04-9E07-42C4-B19D-4286990CEF53}" srcId="{3D829272-04DA-4A3D-AE23-60F621692637}" destId="{8ABA1146-4FD4-4E0B-8778-8A8ECD903C50}" srcOrd="0" destOrd="0" parTransId="{3AD06764-C927-408B-A2A6-C855F3193CA1}" sibTransId="{81F5D88A-7B92-4C9A-979A-E9094CF4AAAA}"/>
    <dgm:cxn modelId="{99E2562F-6C09-4B85-8012-BF70E90A8A7A}" type="presOf" srcId="{F5B18A1B-56C4-4FB6-BC97-1A35A45664F4}" destId="{EF8935DA-298A-4E1A-8BD3-3057C1E9936D}" srcOrd="0" destOrd="0" presId="urn:microsoft.com/office/officeart/2018/2/layout/IconVerticalSolidList"/>
    <dgm:cxn modelId="{19968048-1C51-4E95-B237-14E20A047DD7}" srcId="{3D829272-04DA-4A3D-AE23-60F621692637}" destId="{F5B18A1B-56C4-4FB6-BC97-1A35A45664F4}" srcOrd="2" destOrd="0" parTransId="{C95AE6CE-BC86-4D75-B41E-70DF2A0F7948}" sibTransId="{7477C375-D153-416A-9692-F382F710C81E}"/>
    <dgm:cxn modelId="{77755A4C-2A50-450C-AC3C-60F83840E252}" srcId="{3D829272-04DA-4A3D-AE23-60F621692637}" destId="{8570FBBA-5B1A-4855-B0B3-BAF231894C7D}" srcOrd="1" destOrd="0" parTransId="{C318BE9D-A21F-48F4-8B9B-96C081CCEF4E}" sibTransId="{358AF80B-9AD5-4FCE-8CF8-22F06FBBA6C9}"/>
    <dgm:cxn modelId="{8D69518B-4B47-429A-9C6E-FDB7227A2769}" type="presOf" srcId="{3D829272-04DA-4A3D-AE23-60F621692637}" destId="{97D917B7-25B4-43D5-A646-F937DBB2FB5C}" srcOrd="0" destOrd="0" presId="urn:microsoft.com/office/officeart/2018/2/layout/IconVerticalSolidList"/>
    <dgm:cxn modelId="{799A76BB-EE7A-4173-BFE5-9FA639C05BD4}" type="presOf" srcId="{8570FBBA-5B1A-4855-B0B3-BAF231894C7D}" destId="{F6CDA55A-54C8-4ACD-86EB-69FCA19251D6}" srcOrd="0" destOrd="0" presId="urn:microsoft.com/office/officeart/2018/2/layout/IconVerticalSolidList"/>
    <dgm:cxn modelId="{D9DD32CC-2BFF-49F9-83AE-04D692AEF741}" type="presOf" srcId="{8ABA1146-4FD4-4E0B-8778-8A8ECD903C50}" destId="{F54AFCB6-340C-4E16-81D1-170F90B9C1C0}" srcOrd="0" destOrd="0" presId="urn:microsoft.com/office/officeart/2018/2/layout/IconVerticalSolidList"/>
    <dgm:cxn modelId="{AB46DBA9-75EF-49C9-92B5-7C227E19ED82}" type="presParOf" srcId="{97D917B7-25B4-43D5-A646-F937DBB2FB5C}" destId="{80DA1458-A7CD-4640-A7AC-916CC4D79AFC}" srcOrd="0" destOrd="0" presId="urn:microsoft.com/office/officeart/2018/2/layout/IconVerticalSolidList"/>
    <dgm:cxn modelId="{B0E9AB10-B76B-4E5C-9265-15D121C0D80E}" type="presParOf" srcId="{80DA1458-A7CD-4640-A7AC-916CC4D79AFC}" destId="{26ABA06E-ED76-4F46-A942-8928556E1856}" srcOrd="0" destOrd="0" presId="urn:microsoft.com/office/officeart/2018/2/layout/IconVerticalSolidList"/>
    <dgm:cxn modelId="{E4614F1F-FFEC-4764-A021-22E7FD6D9FC5}" type="presParOf" srcId="{80DA1458-A7CD-4640-A7AC-916CC4D79AFC}" destId="{1B621192-6AD7-4B05-95BF-38837E2C9AF4}" srcOrd="1" destOrd="0" presId="urn:microsoft.com/office/officeart/2018/2/layout/IconVerticalSolidList"/>
    <dgm:cxn modelId="{533DA032-C82A-46A3-892E-9F7DD562F469}" type="presParOf" srcId="{80DA1458-A7CD-4640-A7AC-916CC4D79AFC}" destId="{5A0B1C57-1E3A-4D39-90CE-9309202C4922}" srcOrd="2" destOrd="0" presId="urn:microsoft.com/office/officeart/2018/2/layout/IconVerticalSolidList"/>
    <dgm:cxn modelId="{7020D25E-C80F-456B-9C4F-AE68555D51F8}" type="presParOf" srcId="{80DA1458-A7CD-4640-A7AC-916CC4D79AFC}" destId="{F54AFCB6-340C-4E16-81D1-170F90B9C1C0}" srcOrd="3" destOrd="0" presId="urn:microsoft.com/office/officeart/2018/2/layout/IconVerticalSolidList"/>
    <dgm:cxn modelId="{0D00E7B3-2954-4A50-AB89-83BF6BA1986E}" type="presParOf" srcId="{97D917B7-25B4-43D5-A646-F937DBB2FB5C}" destId="{FB58DF5B-1045-416A-BE8D-081BC8B29252}" srcOrd="1" destOrd="0" presId="urn:microsoft.com/office/officeart/2018/2/layout/IconVerticalSolidList"/>
    <dgm:cxn modelId="{DAFB07AC-6AA9-41FC-AAED-90623373C9F2}" type="presParOf" srcId="{97D917B7-25B4-43D5-A646-F937DBB2FB5C}" destId="{0F85BAE0-486B-46A6-9211-A91001E5E139}" srcOrd="2" destOrd="0" presId="urn:microsoft.com/office/officeart/2018/2/layout/IconVerticalSolidList"/>
    <dgm:cxn modelId="{D8E70232-1CE7-4B97-8483-88EBB6AECAA9}" type="presParOf" srcId="{0F85BAE0-486B-46A6-9211-A91001E5E139}" destId="{1FB635FE-C037-4F86-A32B-E3322BF8170C}" srcOrd="0" destOrd="0" presId="urn:microsoft.com/office/officeart/2018/2/layout/IconVerticalSolidList"/>
    <dgm:cxn modelId="{C09C2CC4-C4A6-43C1-B6D6-300315E5BCF2}" type="presParOf" srcId="{0F85BAE0-486B-46A6-9211-A91001E5E139}" destId="{345D3F90-8ABD-49BA-9335-4F0ABD1CCD5C}" srcOrd="1" destOrd="0" presId="urn:microsoft.com/office/officeart/2018/2/layout/IconVerticalSolidList"/>
    <dgm:cxn modelId="{7482E36F-11E8-477D-965F-303701934E99}" type="presParOf" srcId="{0F85BAE0-486B-46A6-9211-A91001E5E139}" destId="{F9D9EB12-F23D-4E0A-B101-D4CF778B575D}" srcOrd="2" destOrd="0" presId="urn:microsoft.com/office/officeart/2018/2/layout/IconVerticalSolidList"/>
    <dgm:cxn modelId="{1AEF8BC3-6587-48D5-90E6-4A2C9FABAC07}" type="presParOf" srcId="{0F85BAE0-486B-46A6-9211-A91001E5E139}" destId="{F6CDA55A-54C8-4ACD-86EB-69FCA19251D6}" srcOrd="3" destOrd="0" presId="urn:microsoft.com/office/officeart/2018/2/layout/IconVerticalSolidList"/>
    <dgm:cxn modelId="{C1177BF5-62FD-4B54-BEDF-8B1C31C01CE3}" type="presParOf" srcId="{97D917B7-25B4-43D5-A646-F937DBB2FB5C}" destId="{56D42CBD-49F0-4A16-9A89-0C2DD9A54853}" srcOrd="3" destOrd="0" presId="urn:microsoft.com/office/officeart/2018/2/layout/IconVerticalSolidList"/>
    <dgm:cxn modelId="{3D0468AD-1537-4E43-9DA3-5F37D27FEAB7}" type="presParOf" srcId="{97D917B7-25B4-43D5-A646-F937DBB2FB5C}" destId="{D94D9358-DAB8-4282-BBCA-286FE6BFA4B9}" srcOrd="4" destOrd="0" presId="urn:microsoft.com/office/officeart/2018/2/layout/IconVerticalSolidList"/>
    <dgm:cxn modelId="{3CFA7205-A268-465D-8095-9F270B147B59}" type="presParOf" srcId="{D94D9358-DAB8-4282-BBCA-286FE6BFA4B9}" destId="{7979C281-A3B9-49B5-ADD0-1AA656C1203D}" srcOrd="0" destOrd="0" presId="urn:microsoft.com/office/officeart/2018/2/layout/IconVerticalSolidList"/>
    <dgm:cxn modelId="{7E8AB37F-CB52-41E6-9C42-3053BBD7972A}" type="presParOf" srcId="{D94D9358-DAB8-4282-BBCA-286FE6BFA4B9}" destId="{4102BE41-5C6E-4A9E-AB3E-317AEEDD7282}" srcOrd="1" destOrd="0" presId="urn:microsoft.com/office/officeart/2018/2/layout/IconVerticalSolidList"/>
    <dgm:cxn modelId="{0D1D1EBB-42D3-4E14-A10F-35BF2F6904D9}" type="presParOf" srcId="{D94D9358-DAB8-4282-BBCA-286FE6BFA4B9}" destId="{85E1F47C-5EC8-427F-82A1-284C584CF2CA}" srcOrd="2" destOrd="0" presId="urn:microsoft.com/office/officeart/2018/2/layout/IconVerticalSolidList"/>
    <dgm:cxn modelId="{71754463-BB29-4226-9DEE-6386C8A836A9}" type="presParOf" srcId="{D94D9358-DAB8-4282-BBCA-286FE6BFA4B9}" destId="{EF8935DA-298A-4E1A-8BD3-3057C1E993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24F80-D421-43CC-8367-184A3319CF20}">
      <dsp:nvSpPr>
        <dsp:cNvPr id="0" name=""/>
        <dsp:cNvSpPr/>
      </dsp:nvSpPr>
      <dsp:spPr>
        <a:xfrm>
          <a:off x="104187" y="17307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6E944-55AA-420F-868D-5298BF61CE38}">
      <dsp:nvSpPr>
        <dsp:cNvPr id="0" name=""/>
        <dsp:cNvSpPr/>
      </dsp:nvSpPr>
      <dsp:spPr>
        <a:xfrm>
          <a:off x="104187" y="1830286"/>
          <a:ext cx="4320000" cy="83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 primary focus of this project was to ensure that the area selected in California was suitable for business or not. Hence some key factors were taken into consideration:</a:t>
          </a:r>
        </a:p>
      </dsp:txBody>
      <dsp:txXfrm>
        <a:off x="104187" y="1830286"/>
        <a:ext cx="4320000" cy="830250"/>
      </dsp:txXfrm>
    </dsp:sp>
    <dsp:sp modelId="{417A696E-9607-4D41-9D3F-7DC4B44E436B}">
      <dsp:nvSpPr>
        <dsp:cNvPr id="0" name=""/>
        <dsp:cNvSpPr/>
      </dsp:nvSpPr>
      <dsp:spPr>
        <a:xfrm>
          <a:off x="104187" y="2728078"/>
          <a:ext cx="4320000" cy="82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Area Population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Longitude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Latitude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area in sq.m</a:t>
          </a:r>
        </a:p>
      </dsp:txBody>
      <dsp:txXfrm>
        <a:off x="104187" y="2728078"/>
        <a:ext cx="4320000" cy="822076"/>
      </dsp:txXfrm>
    </dsp:sp>
    <dsp:sp modelId="{ED175AF9-C4DE-419B-B1B3-B47482CB7FDF}">
      <dsp:nvSpPr>
        <dsp:cNvPr id="0" name=""/>
        <dsp:cNvSpPr/>
      </dsp:nvSpPr>
      <dsp:spPr>
        <a:xfrm>
          <a:off x="5180187" y="17307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7DEC9-8C93-4CEA-8808-0D9FF2D80CD8}">
      <dsp:nvSpPr>
        <dsp:cNvPr id="0" name=""/>
        <dsp:cNvSpPr/>
      </dsp:nvSpPr>
      <dsp:spPr>
        <a:xfrm>
          <a:off x="5180187" y="1830286"/>
          <a:ext cx="4320000" cy="83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 project focuses on the struggles dealt with setting up a restaurant. Many factors come into picture when it comes to starting a restaurant and a lot of time goes with investment.</a:t>
          </a:r>
        </a:p>
      </dsp:txBody>
      <dsp:txXfrm>
        <a:off x="5180187" y="1830286"/>
        <a:ext cx="4320000" cy="830250"/>
      </dsp:txXfrm>
    </dsp:sp>
    <dsp:sp modelId="{6432F7C3-26AF-43D0-84C1-C95C817DB5FB}">
      <dsp:nvSpPr>
        <dsp:cNvPr id="0" name=""/>
        <dsp:cNvSpPr/>
      </dsp:nvSpPr>
      <dsp:spPr>
        <a:xfrm>
          <a:off x="5180187" y="2728078"/>
          <a:ext cx="4320000" cy="82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BA06E-ED76-4F46-A942-8928556E1856}">
      <dsp:nvSpPr>
        <dsp:cNvPr id="0" name=""/>
        <dsp:cNvSpPr/>
      </dsp:nvSpPr>
      <dsp:spPr>
        <a:xfrm>
          <a:off x="0" y="421"/>
          <a:ext cx="9604375" cy="985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21192-6AD7-4B05-95BF-38837E2C9AF4}">
      <dsp:nvSpPr>
        <dsp:cNvPr id="0" name=""/>
        <dsp:cNvSpPr/>
      </dsp:nvSpPr>
      <dsp:spPr>
        <a:xfrm>
          <a:off x="298074" y="222129"/>
          <a:ext cx="541953" cy="541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AFCB6-340C-4E16-81D1-170F90B9C1C0}">
      <dsp:nvSpPr>
        <dsp:cNvPr id="0" name=""/>
        <dsp:cNvSpPr/>
      </dsp:nvSpPr>
      <dsp:spPr>
        <a:xfrm>
          <a:off x="1138102" y="421"/>
          <a:ext cx="8466272" cy="98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85" tIns="104285" rIns="104285" bIns="1042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lot of critical factors need to be considered while setting up a restaurant. The area and the population in that area is one of them. The preference of people living in the area is also another critical factor to be considered. </a:t>
          </a:r>
        </a:p>
      </dsp:txBody>
      <dsp:txXfrm>
        <a:off x="1138102" y="421"/>
        <a:ext cx="8466272" cy="985370"/>
      </dsp:txXfrm>
    </dsp:sp>
    <dsp:sp modelId="{1FB635FE-C037-4F86-A32B-E3322BF8170C}">
      <dsp:nvSpPr>
        <dsp:cNvPr id="0" name=""/>
        <dsp:cNvSpPr/>
      </dsp:nvSpPr>
      <dsp:spPr>
        <a:xfrm>
          <a:off x="0" y="1232133"/>
          <a:ext cx="9604375" cy="985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D3F90-8ABD-49BA-9335-4F0ABD1CCD5C}">
      <dsp:nvSpPr>
        <dsp:cNvPr id="0" name=""/>
        <dsp:cNvSpPr/>
      </dsp:nvSpPr>
      <dsp:spPr>
        <a:xfrm>
          <a:off x="298074" y="1453842"/>
          <a:ext cx="541953" cy="541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DA55A-54C8-4ACD-86EB-69FCA19251D6}">
      <dsp:nvSpPr>
        <dsp:cNvPr id="0" name=""/>
        <dsp:cNvSpPr/>
      </dsp:nvSpPr>
      <dsp:spPr>
        <a:xfrm>
          <a:off x="1138102" y="1232133"/>
          <a:ext cx="8466272" cy="98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85" tIns="104285" rIns="104285" bIns="1042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k- means were also used to locate all the nearby points into a cluster. This is the reason why using K means felt like an ideal choice to me.  </a:t>
          </a:r>
        </a:p>
      </dsp:txBody>
      <dsp:txXfrm>
        <a:off x="1138102" y="1232133"/>
        <a:ext cx="8466272" cy="985370"/>
      </dsp:txXfrm>
    </dsp:sp>
    <dsp:sp modelId="{7979C281-A3B9-49B5-ADD0-1AA656C1203D}">
      <dsp:nvSpPr>
        <dsp:cNvPr id="0" name=""/>
        <dsp:cNvSpPr/>
      </dsp:nvSpPr>
      <dsp:spPr>
        <a:xfrm>
          <a:off x="0" y="2463846"/>
          <a:ext cx="9604375" cy="985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2BE41-5C6E-4A9E-AB3E-317AEEDD7282}">
      <dsp:nvSpPr>
        <dsp:cNvPr id="0" name=""/>
        <dsp:cNvSpPr/>
      </dsp:nvSpPr>
      <dsp:spPr>
        <a:xfrm>
          <a:off x="298074" y="2685554"/>
          <a:ext cx="541953" cy="541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935DA-298A-4E1A-8BD3-3057C1E9936D}">
      <dsp:nvSpPr>
        <dsp:cNvPr id="0" name=""/>
        <dsp:cNvSpPr/>
      </dsp:nvSpPr>
      <dsp:spPr>
        <a:xfrm>
          <a:off x="1138102" y="2463846"/>
          <a:ext cx="8466272" cy="98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85" tIns="104285" rIns="104285" bIns="1042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Locating the map area to set up a restaurant was one of the primary aims, and I was successful. </a:t>
          </a:r>
        </a:p>
      </dsp:txBody>
      <dsp:txXfrm>
        <a:off x="1138102" y="2463846"/>
        <a:ext cx="8466272" cy="985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1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0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3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3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5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5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5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BC80-504C-489B-B379-CCC98F80F6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384911-DA8E-4167-B3DF-50BE7FBC6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hare.cocalc.com/share/e9d2f604-5c15-48c1-8c69-4d560cf9a933/PythonDataScienceHandbook/notebooks/data/california_cities.csv?viewer=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en.wikipedia.org/wiki/Signal_processing" TargetMode="External"/><Relationship Id="rId7" Type="http://schemas.openxmlformats.org/officeDocument/2006/relationships/hyperlink" Target="https://en.wikipedia.org/wiki/Centroid" TargetMode="External"/><Relationship Id="rId2" Type="http://schemas.openxmlformats.org/officeDocument/2006/relationships/hyperlink" Target="https://en.wikipedia.org/wiki/Vector_quant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an" TargetMode="External"/><Relationship Id="rId5" Type="http://schemas.openxmlformats.org/officeDocument/2006/relationships/hyperlink" Target="https://en.wikipedia.org/wiki/Cluster_(statistics)" TargetMode="External"/><Relationship Id="rId4" Type="http://schemas.openxmlformats.org/officeDocument/2006/relationships/hyperlink" Target="https://en.wikipedia.org/wiki/Partition_of_a_se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929C1-7CF2-4D72-BF66-5AD809148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rgbClr val="454545"/>
                </a:solidFill>
              </a:rPr>
              <a:t>Capstone </a:t>
            </a:r>
            <a:r>
              <a:rPr lang="en-US" sz="5600">
                <a:solidFill>
                  <a:srgbClr val="454545"/>
                </a:solidFill>
              </a:rPr>
              <a:t>Project:(Week 2): </a:t>
            </a:r>
            <a:r>
              <a:rPr lang="en-US" sz="5600" dirty="0">
                <a:solidFill>
                  <a:srgbClr val="454545"/>
                </a:solidFill>
              </a:rPr>
              <a:t>Starting a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99DE1-9C94-4583-B7E7-DF4B0392E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By Arunkumar.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9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2E9C3-1971-4A72-81A2-CB599BF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94B5-0D21-41D7-9B1C-020CD07B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689" y="1268898"/>
            <a:ext cx="5852160" cy="436168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area marked on the map is by far the best suitable place to start a restaurant. An improvement I can make to this project is checking the crime rate and other restaurant ratings to check for any competition in the business.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2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896D-7B03-442A-8644-364E6C83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E9B7-D6D7-4946-AF95-368610FB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project's main aim was to determine a suitable area in California to set up a restaurant business. The project starts off with reading the dataset, preprocessing/ cleaning the dataset, using foursquare credentials and finally using geo encoders to plot the map.</a:t>
            </a:r>
          </a:p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D41C50-FDC9-4A49-A62C-B91E76DF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536E-E167-46F3-8734-8B5A0501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was taken from </a:t>
            </a:r>
            <a:r>
              <a:rPr lang="en-US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https://share.cocalc.com/share/e9d2f604-5c15-48c1-8c69-4d560cf9a933/PythonDataScienceHandbook/notebooks/data/california_cities.csv?viewer=share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can be shown as follows: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9E106-5A9A-40F1-9A32-D65107B3CD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3926" y="2048959"/>
            <a:ext cx="4821551" cy="20009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41643-E51D-4B0A-AD75-3E9F7B96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Project Description: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990814-5EA2-4C48-A31F-FE3821D77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00757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47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0D91-07BC-4D13-BAE2-C1504801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350F-5369-4D31-AFB8-2A7C5148A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was loaded from the URL mentioned above. Some of the critical aspects done were: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Locate all cities in California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Initially, all the cities are loaded from the dataset and saved in pandas dataframe. The cities are located and shown in the map below: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    Foursquare credentials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foursquare credentials are used and the id details can be found in the foursquare developer app that we create.</a:t>
            </a:r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     Locate all venues in California</a:t>
            </a:r>
          </a:p>
          <a:p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locate all the venues in California and list down all the restaurants in California The primary forcus is on the cuisine of the restaurants.</a:t>
            </a:r>
          </a:p>
          <a:p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93D38-5D27-4B35-BC7D-B27DB2C869D3}"/>
              </a:ext>
            </a:extLst>
          </p:cNvPr>
          <p:cNvPicPr/>
          <p:nvPr/>
        </p:nvPicPr>
        <p:blipFill rotWithShape="1">
          <a:blip r:embed="rId2"/>
          <a:srcRect r="38621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7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213172-779F-494C-8859-0B5D4FE9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One Hot Coding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9174-F7AD-4E1A-B583-6BCE15E5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categorical variables where no such ordinal relationship exists, the integer encoding is not enough. In fact, using this encoding and allowing the model to assume a natural ordering between categories may result in poor performance or unexpected results (predictions halfway between categories). In this case, a one-hot encoding can be applied to the integer representation. This is where the integer encoded variable is removed and a new binary variable is added for each unique integer value.</a:t>
            </a:r>
          </a:p>
          <a:p>
            <a:pPr>
              <a:lnSpc>
                <a:spcPct val="110000"/>
              </a:lnSpc>
            </a:pPr>
            <a:endParaRPr lang="en-US" sz="1400"/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0F8E2-E0F5-441C-90B1-C666B0236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2326198"/>
            <a:ext cx="4821551" cy="1446465"/>
          </a:xfrm>
          <a:prstGeom prst="rect">
            <a:avLst/>
          </a:prstGeom>
        </p:spPr>
      </p:pic>
      <p:pic>
        <p:nvPicPr>
          <p:cNvPr id="32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63CC-C2EF-4443-A8C8-ACBC5A2C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4C0A-47C3-43C2-B7E1-4F30CCA5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 fontScale="85000" lnSpcReduction="10000"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9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algorithm selected was K means. K means can be defined as follows:</a:t>
            </a:r>
            <a:br>
              <a:rPr lang="en-US" sz="19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9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“K-means clustering is an iterative clustering algorithm where the number of clusters K is predetermined, and the algorithm iteratively assigns each data point to one of the K clusters based on the feature similarity.”</a:t>
            </a:r>
            <a:r>
              <a:rPr lang="en-US" sz="1900" b="1" i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9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 is a method of </a:t>
            </a:r>
            <a:r>
              <a:rPr lang="en-US" sz="190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Vector quantization"/>
              </a:rPr>
              <a:t>vector quantization</a:t>
            </a:r>
            <a:r>
              <a:rPr lang="en-US" sz="19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originally from </a:t>
            </a:r>
            <a:r>
              <a:rPr lang="en-US" sz="190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Signal processing"/>
              </a:rPr>
              <a:t>signal processing</a:t>
            </a:r>
            <a:r>
              <a:rPr lang="en-US" sz="19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that aims to </a:t>
            </a:r>
            <a:r>
              <a:rPr lang="en-US" sz="190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Partition of a set"/>
              </a:rPr>
              <a:t>partition</a:t>
            </a:r>
            <a:r>
              <a:rPr lang="en-US" sz="19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n observations into k clusters in which each observation belongs to the </a:t>
            </a:r>
            <a:r>
              <a:rPr lang="en-US" sz="190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tooltip="Cluster (statistics)"/>
              </a:rPr>
              <a:t>cluster</a:t>
            </a:r>
            <a:r>
              <a:rPr lang="en-US" sz="19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with the nearest </a:t>
            </a:r>
            <a:r>
              <a:rPr lang="en-US" sz="190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 tooltip="Mean"/>
              </a:rPr>
              <a:t>mean</a:t>
            </a:r>
            <a:r>
              <a:rPr lang="en-US" sz="19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(cluster centers or cluster </a:t>
            </a:r>
            <a:r>
              <a:rPr lang="en-US" sz="190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 tooltip="Centroid"/>
              </a:rPr>
              <a:t>centroid</a:t>
            </a:r>
            <a:r>
              <a:rPr lang="en-US" sz="19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serving as a prototype of the cluster. </a:t>
            </a:r>
            <a:endParaRPr lang="en-US" sz="1900">
              <a:solidFill>
                <a:srgbClr val="000000"/>
              </a:solidFill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AB87BEE-E892-4F60-AE1C-8E93967D626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857" r="14137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065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5D39C-48FC-40AC-A03F-163E6CCAD5AA}"/>
              </a:ext>
            </a:extLst>
          </p:cNvPr>
          <p:cNvPicPr/>
          <p:nvPr/>
        </p:nvPicPr>
        <p:blipFill rotWithShape="1">
          <a:blip r:embed="rId2">
            <a:alphaModFix amt="50000"/>
          </a:blip>
          <a:srcRect l="21567" r="37990" b="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83542-F635-481D-A74C-FE69E5B3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Result</a:t>
            </a:r>
          </a:p>
        </p:txBody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83F-3AD0-4F5E-BC00-19FD46CD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green circle on the map shows the area where a restaurant can be set up.</a:t>
            </a:r>
          </a:p>
          <a:p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21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6B5-B4EF-4478-B5EC-18924EC9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Discusion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4547600-7476-46F7-9214-11F3AF57B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29214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9972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644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Gallery</vt:lpstr>
      <vt:lpstr>Capstone Project:(Week 2): Starting a Restaurant</vt:lpstr>
      <vt:lpstr>Introduction</vt:lpstr>
      <vt:lpstr>Dataset</vt:lpstr>
      <vt:lpstr>Project Description:</vt:lpstr>
      <vt:lpstr>Data Wrangling</vt:lpstr>
      <vt:lpstr>One Hot Coding</vt:lpstr>
      <vt:lpstr>Methodology</vt:lpstr>
      <vt:lpstr>Result</vt:lpstr>
      <vt:lpstr>Discusion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Project:(Week 2): Starting a Restaurant</dc:title>
  <dc:creator>Arunkumar Ramachandran</dc:creator>
  <cp:lastModifiedBy>Arunkumar Ramachandran</cp:lastModifiedBy>
  <cp:revision>1</cp:revision>
  <dcterms:created xsi:type="dcterms:W3CDTF">2021-02-03T02:55:19Z</dcterms:created>
  <dcterms:modified xsi:type="dcterms:W3CDTF">2021-02-03T03:02:52Z</dcterms:modified>
</cp:coreProperties>
</file>