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1" r:id="rId4"/>
    <p:sldId id="258" r:id="rId5"/>
    <p:sldId id="259" r:id="rId6"/>
    <p:sldId id="260" r:id="rId7"/>
    <p:sldId id="262" r:id="rId8"/>
    <p:sldId id="265" r:id="rId9"/>
    <p:sldId id="266" r:id="rId10"/>
    <p:sldId id="267" r:id="rId11"/>
    <p:sldId id="268" r:id="rId12"/>
    <p:sldId id="269" r:id="rId13"/>
    <p:sldId id="270" r:id="rId14"/>
    <p:sldId id="263" r:id="rId15"/>
    <p:sldId id="271" r:id="rId16"/>
    <p:sldId id="272" r:id="rId17"/>
    <p:sldId id="264" r:id="rId18"/>
    <p:sldId id="273" r:id="rId19"/>
    <p:sldId id="274" r:id="rId20"/>
    <p:sldId id="276" r:id="rId21"/>
    <p:sldId id="277" r:id="rId22"/>
    <p:sldId id="278"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B7EB9D-3B74-4BFA-B26C-A06002175D98}" type="datetimeFigureOut">
              <a:rPr lang="en-IN" smtClean="0"/>
              <a:t>22-03-2024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E1DD1B5-13E3-4BD2-A9F7-EEE9AE40FB9B}"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7EB9D-3B74-4BFA-B26C-A06002175D98}"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D1B5-13E3-4BD2-A9F7-EEE9AE40FB9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7EB9D-3B74-4BFA-B26C-A06002175D98}"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D1B5-13E3-4BD2-A9F7-EEE9AE40FB9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B7EB9D-3B74-4BFA-B26C-A06002175D98}"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D1B5-13E3-4BD2-A9F7-EEE9AE40FB9B}"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B7EB9D-3B74-4BFA-B26C-A06002175D98}" type="datetimeFigureOut">
              <a:rPr lang="en-IN" smtClean="0"/>
              <a:t>22-03-2024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E1DD1B5-13E3-4BD2-A9F7-EEE9AE40FB9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B7EB9D-3B74-4BFA-B26C-A06002175D98}"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DD1B5-13E3-4BD2-A9F7-EEE9AE40FB9B}"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B7EB9D-3B74-4BFA-B26C-A06002175D98}"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1DD1B5-13E3-4BD2-A9F7-EEE9AE40FB9B}"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B7EB9D-3B74-4BFA-B26C-A06002175D98}"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1DD1B5-13E3-4BD2-A9F7-EEE9AE40FB9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7EB9D-3B74-4BFA-B26C-A06002175D98}"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1DD1B5-13E3-4BD2-A9F7-EEE9AE40FB9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B7EB9D-3B74-4BFA-B26C-A06002175D98}"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DD1B5-13E3-4BD2-A9F7-EEE9AE40FB9B}"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B7EB9D-3B74-4BFA-B26C-A06002175D98}" type="datetimeFigureOut">
              <a:rPr lang="en-IN" smtClean="0"/>
              <a:t>22-03-2024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AE1DD1B5-13E3-4BD2-A9F7-EEE9AE40FB9B}"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8B7EB9D-3B74-4BFA-B26C-A06002175D98}" type="datetimeFigureOut">
              <a:rPr lang="en-IN" smtClean="0"/>
              <a:t>22-03-2024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E1DD1B5-13E3-4BD2-A9F7-EEE9AE40FB9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dirty="0" smtClean="0"/>
              <a:t>By</a:t>
            </a:r>
          </a:p>
          <a:p>
            <a:r>
              <a:rPr lang="en-GB" dirty="0" smtClean="0"/>
              <a:t> S.R. </a:t>
            </a:r>
            <a:r>
              <a:rPr lang="en-GB" dirty="0" err="1" smtClean="0"/>
              <a:t>Arun</a:t>
            </a:r>
            <a:r>
              <a:rPr lang="en-GB" dirty="0" smtClean="0"/>
              <a:t> </a:t>
            </a:r>
            <a:r>
              <a:rPr lang="en-GB" dirty="0" err="1" smtClean="0"/>
              <a:t>Kartheik</a:t>
            </a:r>
            <a:endParaRPr lang="en-IN" dirty="0"/>
          </a:p>
        </p:txBody>
      </p:sp>
      <p:sp>
        <p:nvSpPr>
          <p:cNvPr id="2" name="Title 1"/>
          <p:cNvSpPr>
            <a:spLocks noGrp="1"/>
          </p:cNvSpPr>
          <p:nvPr>
            <p:ph type="ctrTitle"/>
          </p:nvPr>
        </p:nvSpPr>
        <p:spPr/>
        <p:txBody>
          <a:bodyPr/>
          <a:lstStyle/>
          <a:p>
            <a:r>
              <a:rPr lang="en-GB" dirty="0" smtClean="0"/>
              <a:t>AIRLINE PASSENGER SATISFACTION</a:t>
            </a:r>
            <a:endParaRPr lang="en-IN" dirty="0"/>
          </a:p>
        </p:txBody>
      </p:sp>
    </p:spTree>
    <p:extLst>
      <p:ext uri="{BB962C8B-B14F-4D97-AF65-F5344CB8AC3E}">
        <p14:creationId xmlns:p14="http://schemas.microsoft.com/office/powerpoint/2010/main" val="3553780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IN" sz="3600" dirty="0" smtClean="0"/>
              <a:t>Outliers:</a:t>
            </a:r>
            <a:endParaRPr lang="en-IN" sz="3600" dirty="0"/>
          </a:p>
        </p:txBody>
      </p:sp>
      <p:sp>
        <p:nvSpPr>
          <p:cNvPr id="3" name="TextBox 2"/>
          <p:cNvSpPr txBox="1"/>
          <p:nvPr/>
        </p:nvSpPr>
        <p:spPr>
          <a:xfrm>
            <a:off x="539552" y="1124744"/>
            <a:ext cx="2736304" cy="369332"/>
          </a:xfrm>
          <a:prstGeom prst="rect">
            <a:avLst/>
          </a:prstGeom>
          <a:noFill/>
        </p:spPr>
        <p:txBody>
          <a:bodyPr wrap="square" rtlCol="0">
            <a:spAutoFit/>
          </a:bodyPr>
          <a:lstStyle/>
          <a:p>
            <a:r>
              <a:rPr lang="en-IN" dirty="0" smtClean="0"/>
              <a:t>Box Plot for outlier in data.</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0" y="2420888"/>
            <a:ext cx="2883408" cy="202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978" y="2241971"/>
            <a:ext cx="3057605" cy="225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765" y="2204864"/>
            <a:ext cx="2779731" cy="223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4130" y="4460020"/>
            <a:ext cx="15113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4725144"/>
            <a:ext cx="2376264" cy="369332"/>
          </a:xfrm>
          <a:prstGeom prst="rect">
            <a:avLst/>
          </a:prstGeom>
          <a:noFill/>
        </p:spPr>
        <p:txBody>
          <a:bodyPr wrap="square" rtlCol="0">
            <a:spAutoFit/>
          </a:bodyPr>
          <a:lstStyle/>
          <a:p>
            <a:pPr algn="ctr"/>
            <a:r>
              <a:rPr lang="en-IN" dirty="0" smtClean="0"/>
              <a:t>Flight-Distance</a:t>
            </a:r>
            <a:endParaRPr lang="en-IN" dirty="0"/>
          </a:p>
        </p:txBody>
      </p:sp>
      <p:sp>
        <p:nvSpPr>
          <p:cNvPr id="6" name="TextBox 5"/>
          <p:cNvSpPr txBox="1"/>
          <p:nvPr/>
        </p:nvSpPr>
        <p:spPr>
          <a:xfrm>
            <a:off x="3635896" y="4725144"/>
            <a:ext cx="2088232" cy="369332"/>
          </a:xfrm>
          <a:prstGeom prst="rect">
            <a:avLst/>
          </a:prstGeom>
          <a:noFill/>
        </p:spPr>
        <p:txBody>
          <a:bodyPr wrap="square" rtlCol="0">
            <a:spAutoFit/>
          </a:bodyPr>
          <a:lstStyle/>
          <a:p>
            <a:pPr algn="ctr"/>
            <a:r>
              <a:rPr lang="en-IN" dirty="0" smtClean="0"/>
              <a:t>Arrival Delay</a:t>
            </a:r>
            <a:endParaRPr lang="en-IN" dirty="0"/>
          </a:p>
        </p:txBody>
      </p:sp>
      <p:sp>
        <p:nvSpPr>
          <p:cNvPr id="7" name="TextBox 6"/>
          <p:cNvSpPr txBox="1"/>
          <p:nvPr/>
        </p:nvSpPr>
        <p:spPr>
          <a:xfrm>
            <a:off x="6732240" y="4645757"/>
            <a:ext cx="2088232" cy="369332"/>
          </a:xfrm>
          <a:prstGeom prst="rect">
            <a:avLst/>
          </a:prstGeom>
          <a:noFill/>
        </p:spPr>
        <p:txBody>
          <a:bodyPr wrap="square" rtlCol="0">
            <a:spAutoFit/>
          </a:bodyPr>
          <a:lstStyle/>
          <a:p>
            <a:pPr algn="ctr"/>
            <a:r>
              <a:rPr lang="en-IN" dirty="0" smtClean="0"/>
              <a:t>Departure Delay</a:t>
            </a:r>
            <a:endParaRPr lang="en-IN" dirty="0"/>
          </a:p>
        </p:txBody>
      </p:sp>
    </p:spTree>
    <p:extLst>
      <p:ext uri="{BB962C8B-B14F-4D97-AF65-F5344CB8AC3E}">
        <p14:creationId xmlns:p14="http://schemas.microsoft.com/office/powerpoint/2010/main" val="275186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921" y="188640"/>
            <a:ext cx="6512511" cy="1143000"/>
          </a:xfrm>
        </p:spPr>
        <p:txBody>
          <a:bodyPr>
            <a:normAutofit/>
          </a:bodyPr>
          <a:lstStyle/>
          <a:p>
            <a:r>
              <a:rPr lang="en-IN" sz="3600" b="1" dirty="0" err="1" smtClean="0"/>
              <a:t>Skewness</a:t>
            </a:r>
            <a:r>
              <a:rPr lang="en-IN" sz="3600" b="1"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80928"/>
            <a:ext cx="3717967" cy="2710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80928"/>
            <a:ext cx="3528392" cy="2710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71221" y="5491163"/>
            <a:ext cx="1944216" cy="369332"/>
          </a:xfrm>
          <a:prstGeom prst="rect">
            <a:avLst/>
          </a:prstGeom>
          <a:noFill/>
        </p:spPr>
        <p:txBody>
          <a:bodyPr wrap="square" rtlCol="0">
            <a:spAutoFit/>
          </a:bodyPr>
          <a:lstStyle/>
          <a:p>
            <a:pPr algn="ctr"/>
            <a:r>
              <a:rPr lang="en-IN" dirty="0" smtClean="0"/>
              <a:t>Before</a:t>
            </a:r>
            <a:endParaRPr lang="en-IN" dirty="0"/>
          </a:p>
        </p:txBody>
      </p:sp>
      <p:sp>
        <p:nvSpPr>
          <p:cNvPr id="4" name="TextBox 3"/>
          <p:cNvSpPr txBox="1"/>
          <p:nvPr/>
        </p:nvSpPr>
        <p:spPr>
          <a:xfrm>
            <a:off x="5508104" y="5491163"/>
            <a:ext cx="2016224" cy="369332"/>
          </a:xfrm>
          <a:prstGeom prst="rect">
            <a:avLst/>
          </a:prstGeom>
          <a:noFill/>
        </p:spPr>
        <p:txBody>
          <a:bodyPr wrap="square" rtlCol="0">
            <a:spAutoFit/>
          </a:bodyPr>
          <a:lstStyle/>
          <a:p>
            <a:pPr algn="ctr"/>
            <a:r>
              <a:rPr lang="en-IN" dirty="0" smtClean="0"/>
              <a:t>After</a:t>
            </a:r>
            <a:endParaRPr lang="en-IN" dirty="0"/>
          </a:p>
        </p:txBody>
      </p:sp>
      <p:sp>
        <p:nvSpPr>
          <p:cNvPr id="5" name="TextBox 4"/>
          <p:cNvSpPr txBox="1"/>
          <p:nvPr/>
        </p:nvSpPr>
        <p:spPr>
          <a:xfrm>
            <a:off x="3275856" y="1635629"/>
            <a:ext cx="1944216" cy="461665"/>
          </a:xfrm>
          <a:prstGeom prst="rect">
            <a:avLst/>
          </a:prstGeom>
          <a:noFill/>
        </p:spPr>
        <p:txBody>
          <a:bodyPr wrap="square" rtlCol="0">
            <a:spAutoFit/>
          </a:bodyPr>
          <a:lstStyle/>
          <a:p>
            <a:pPr algn="ctr"/>
            <a:r>
              <a:rPr lang="en-IN" sz="2400" dirty="0" smtClean="0"/>
              <a:t>Flight-Distance</a:t>
            </a:r>
          </a:p>
        </p:txBody>
      </p:sp>
    </p:spTree>
    <p:extLst>
      <p:ext uri="{BB962C8B-B14F-4D97-AF65-F5344CB8AC3E}">
        <p14:creationId xmlns:p14="http://schemas.microsoft.com/office/powerpoint/2010/main" val="2190024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31519"/>
            <a:ext cx="4275824" cy="321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731519"/>
            <a:ext cx="4248472" cy="325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17424" y="404664"/>
            <a:ext cx="2758632" cy="369332"/>
          </a:xfrm>
          <a:prstGeom prst="rect">
            <a:avLst/>
          </a:prstGeom>
          <a:noFill/>
        </p:spPr>
        <p:txBody>
          <a:bodyPr wrap="square" rtlCol="0">
            <a:spAutoFit/>
          </a:bodyPr>
          <a:lstStyle/>
          <a:p>
            <a:pPr algn="ctr"/>
            <a:r>
              <a:rPr lang="en-IN" dirty="0" smtClean="0"/>
              <a:t>Arrival Delay</a:t>
            </a:r>
            <a:endParaRPr lang="en-IN" dirty="0"/>
          </a:p>
        </p:txBody>
      </p:sp>
      <p:sp>
        <p:nvSpPr>
          <p:cNvPr id="3" name="TextBox 2"/>
          <p:cNvSpPr txBox="1"/>
          <p:nvPr/>
        </p:nvSpPr>
        <p:spPr>
          <a:xfrm>
            <a:off x="1619672" y="5229200"/>
            <a:ext cx="1080120" cy="369332"/>
          </a:xfrm>
          <a:prstGeom prst="rect">
            <a:avLst/>
          </a:prstGeom>
          <a:noFill/>
        </p:spPr>
        <p:txBody>
          <a:bodyPr wrap="square" rtlCol="0">
            <a:spAutoFit/>
          </a:bodyPr>
          <a:lstStyle/>
          <a:p>
            <a:pPr algn="ctr"/>
            <a:r>
              <a:rPr lang="en-IN" dirty="0" smtClean="0"/>
              <a:t>Before</a:t>
            </a:r>
            <a:endParaRPr lang="en-IN" dirty="0"/>
          </a:p>
        </p:txBody>
      </p:sp>
      <p:sp>
        <p:nvSpPr>
          <p:cNvPr id="4" name="TextBox 3"/>
          <p:cNvSpPr txBox="1"/>
          <p:nvPr/>
        </p:nvSpPr>
        <p:spPr>
          <a:xfrm>
            <a:off x="5868144" y="5157192"/>
            <a:ext cx="1188132" cy="369332"/>
          </a:xfrm>
          <a:prstGeom prst="rect">
            <a:avLst/>
          </a:prstGeom>
          <a:noFill/>
        </p:spPr>
        <p:txBody>
          <a:bodyPr wrap="square" rtlCol="0">
            <a:spAutoFit/>
          </a:bodyPr>
          <a:lstStyle/>
          <a:p>
            <a:pPr algn="ctr"/>
            <a:r>
              <a:rPr lang="en-IN" dirty="0" smtClean="0"/>
              <a:t>After</a:t>
            </a:r>
            <a:endParaRPr lang="en-IN" dirty="0"/>
          </a:p>
        </p:txBody>
      </p:sp>
    </p:spTree>
    <p:extLst>
      <p:ext uri="{BB962C8B-B14F-4D97-AF65-F5344CB8AC3E}">
        <p14:creationId xmlns:p14="http://schemas.microsoft.com/office/powerpoint/2010/main" val="1081277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3796879" cy="2854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423" y="1524202"/>
            <a:ext cx="3926137" cy="299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43808" y="260648"/>
            <a:ext cx="2808312" cy="369332"/>
          </a:xfrm>
          <a:prstGeom prst="rect">
            <a:avLst/>
          </a:prstGeom>
          <a:noFill/>
        </p:spPr>
        <p:txBody>
          <a:bodyPr wrap="square" rtlCol="0">
            <a:spAutoFit/>
          </a:bodyPr>
          <a:lstStyle/>
          <a:p>
            <a:pPr algn="ctr"/>
            <a:r>
              <a:rPr lang="en-IN" dirty="0" smtClean="0"/>
              <a:t>Departure-Delay</a:t>
            </a:r>
            <a:endParaRPr lang="en-IN" dirty="0"/>
          </a:p>
        </p:txBody>
      </p:sp>
      <p:sp>
        <p:nvSpPr>
          <p:cNvPr id="3" name="TextBox 2"/>
          <p:cNvSpPr txBox="1"/>
          <p:nvPr/>
        </p:nvSpPr>
        <p:spPr>
          <a:xfrm>
            <a:off x="1763688" y="4725144"/>
            <a:ext cx="1296144" cy="369332"/>
          </a:xfrm>
          <a:prstGeom prst="rect">
            <a:avLst/>
          </a:prstGeom>
          <a:noFill/>
        </p:spPr>
        <p:txBody>
          <a:bodyPr wrap="square" rtlCol="0">
            <a:spAutoFit/>
          </a:bodyPr>
          <a:lstStyle/>
          <a:p>
            <a:r>
              <a:rPr lang="en-IN" dirty="0" smtClean="0"/>
              <a:t>Before</a:t>
            </a:r>
            <a:endParaRPr lang="en-IN" dirty="0"/>
          </a:p>
        </p:txBody>
      </p:sp>
      <p:sp>
        <p:nvSpPr>
          <p:cNvPr id="4" name="TextBox 3"/>
          <p:cNvSpPr txBox="1"/>
          <p:nvPr/>
        </p:nvSpPr>
        <p:spPr>
          <a:xfrm>
            <a:off x="5625210" y="4725144"/>
            <a:ext cx="1512168" cy="369332"/>
          </a:xfrm>
          <a:prstGeom prst="rect">
            <a:avLst/>
          </a:prstGeom>
          <a:noFill/>
        </p:spPr>
        <p:txBody>
          <a:bodyPr wrap="square" rtlCol="0">
            <a:spAutoFit/>
          </a:bodyPr>
          <a:lstStyle/>
          <a:p>
            <a:r>
              <a:rPr lang="en-IN" dirty="0" smtClean="0"/>
              <a:t>After</a:t>
            </a:r>
            <a:endParaRPr lang="en-IN" dirty="0"/>
          </a:p>
        </p:txBody>
      </p:sp>
    </p:spTree>
    <p:extLst>
      <p:ext uri="{BB962C8B-B14F-4D97-AF65-F5344CB8AC3E}">
        <p14:creationId xmlns:p14="http://schemas.microsoft.com/office/powerpoint/2010/main" val="143167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0"/>
            <a:ext cx="3384376" cy="864096"/>
          </a:xfrm>
        </p:spPr>
        <p:txBody>
          <a:bodyPr>
            <a:normAutofit/>
          </a:bodyPr>
          <a:lstStyle/>
          <a:p>
            <a:r>
              <a:rPr lang="en-GB" sz="3600" dirty="0" smtClean="0"/>
              <a:t>DATA FRAME 2</a:t>
            </a:r>
            <a:endParaRPr lang="en-IN" sz="3600"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653104847"/>
              </p:ext>
            </p:extLst>
          </p:nvPr>
        </p:nvGraphicFramePr>
        <p:xfrm>
          <a:off x="539552" y="764706"/>
          <a:ext cx="7776863" cy="5184576"/>
        </p:xfrm>
        <a:graphic>
          <a:graphicData uri="http://schemas.openxmlformats.org/drawingml/2006/table">
            <a:tbl>
              <a:tblPr firstRow="1" bandRow="1">
                <a:tableStyleId>{5C22544A-7EE6-4342-B048-85BDC9FD1C3A}</a:tableStyleId>
              </a:tblPr>
              <a:tblGrid>
                <a:gridCol w="1296144"/>
                <a:gridCol w="1573889"/>
                <a:gridCol w="1347454"/>
                <a:gridCol w="1240439"/>
                <a:gridCol w="1050971"/>
                <a:gridCol w="1267966"/>
              </a:tblGrid>
              <a:tr h="576064">
                <a:tc>
                  <a:txBody>
                    <a:bodyPr/>
                    <a:lstStyle/>
                    <a:p>
                      <a:endParaRPr lang="en-IN" dirty="0"/>
                    </a:p>
                  </a:txBody>
                  <a:tcPr anchor="ctr"/>
                </a:tc>
                <a:tc>
                  <a:txBody>
                    <a:bodyPr/>
                    <a:lstStyle/>
                    <a:p>
                      <a:r>
                        <a:rPr lang="en-GB" dirty="0" smtClean="0"/>
                        <a:t>Model Name</a:t>
                      </a:r>
                      <a:endParaRPr lang="en-IN" dirty="0"/>
                    </a:p>
                  </a:txBody>
                  <a:tcPr anchor="ctr"/>
                </a:tc>
                <a:tc>
                  <a:txBody>
                    <a:bodyPr/>
                    <a:lstStyle/>
                    <a:p>
                      <a:r>
                        <a:rPr lang="en-GB" dirty="0" smtClean="0"/>
                        <a:t>Accuracy</a:t>
                      </a:r>
                      <a:endParaRPr lang="en-IN" dirty="0"/>
                    </a:p>
                  </a:txBody>
                  <a:tcPr anchor="ctr"/>
                </a:tc>
                <a:tc>
                  <a:txBody>
                    <a:bodyPr/>
                    <a:lstStyle/>
                    <a:p>
                      <a:r>
                        <a:rPr lang="en-GB" dirty="0" err="1" smtClean="0"/>
                        <a:t>fpr</a:t>
                      </a:r>
                      <a:endParaRPr lang="en-IN" dirty="0"/>
                    </a:p>
                  </a:txBody>
                  <a:tcPr anchor="ctr"/>
                </a:tc>
                <a:tc>
                  <a:txBody>
                    <a:bodyPr/>
                    <a:lstStyle/>
                    <a:p>
                      <a:r>
                        <a:rPr lang="en-GB" dirty="0" err="1" smtClean="0"/>
                        <a:t>tpr</a:t>
                      </a:r>
                      <a:endParaRPr lang="en-IN" dirty="0"/>
                    </a:p>
                  </a:txBody>
                  <a:tcPr anchor="ctr"/>
                </a:tc>
                <a:tc>
                  <a:txBody>
                    <a:bodyPr/>
                    <a:lstStyle/>
                    <a:p>
                      <a:r>
                        <a:rPr lang="en-GB" dirty="0" smtClean="0"/>
                        <a:t>F1 score</a:t>
                      </a:r>
                      <a:endParaRPr lang="en-IN" dirty="0"/>
                    </a:p>
                  </a:txBody>
                  <a:tcPr/>
                </a:tc>
              </a:tr>
              <a:tr h="576064">
                <a:tc>
                  <a:txBody>
                    <a:bodyPr/>
                    <a:lstStyle/>
                    <a:p>
                      <a:pPr algn="r" fontAlgn="ctr"/>
                      <a:r>
                        <a:rPr lang="en-IN" b="1">
                          <a:effectLst/>
                        </a:rPr>
                        <a:t>0</a:t>
                      </a:r>
                    </a:p>
                  </a:txBody>
                  <a:tcPr anchor="ctr"/>
                </a:tc>
                <a:tc>
                  <a:txBody>
                    <a:bodyPr/>
                    <a:lstStyle/>
                    <a:p>
                      <a:pPr algn="r" fontAlgn="ctr"/>
                      <a:r>
                        <a:rPr lang="en-IN" dirty="0">
                          <a:effectLst/>
                        </a:rPr>
                        <a:t>log</a:t>
                      </a:r>
                    </a:p>
                  </a:txBody>
                  <a:tcPr anchor="ctr"/>
                </a:tc>
                <a:tc>
                  <a:txBody>
                    <a:bodyPr/>
                    <a:lstStyle/>
                    <a:p>
                      <a:pPr algn="r" fontAlgn="ctr"/>
                      <a:r>
                        <a:rPr lang="en-IN">
                          <a:effectLst/>
                        </a:rPr>
                        <a:t>80.528974</a:t>
                      </a:r>
                    </a:p>
                  </a:txBody>
                  <a:tcPr anchor="ctr"/>
                </a:tc>
                <a:tc>
                  <a:txBody>
                    <a:bodyPr/>
                    <a:lstStyle/>
                    <a:p>
                      <a:pPr algn="r" fontAlgn="ctr"/>
                      <a:r>
                        <a:rPr lang="en-IN">
                          <a:effectLst/>
                        </a:rPr>
                        <a:t>0.144423</a:t>
                      </a:r>
                    </a:p>
                  </a:txBody>
                  <a:tcPr anchor="ctr"/>
                </a:tc>
                <a:tc>
                  <a:txBody>
                    <a:bodyPr/>
                    <a:lstStyle/>
                    <a:p>
                      <a:pPr algn="r" fontAlgn="ctr"/>
                      <a:r>
                        <a:rPr lang="en-IN">
                          <a:effectLst/>
                        </a:rPr>
                        <a:t>0.744448</a:t>
                      </a:r>
                    </a:p>
                  </a:txBody>
                  <a:tcPr anchor="ctr"/>
                </a:tc>
                <a:tc>
                  <a:txBody>
                    <a:bodyPr/>
                    <a:lstStyle/>
                    <a:p>
                      <a:pPr algn="r" fontAlgn="ctr"/>
                      <a:r>
                        <a:rPr lang="en-IN">
                          <a:effectLst/>
                        </a:rPr>
                        <a:t>0.787947</a:t>
                      </a:r>
                    </a:p>
                  </a:txBody>
                  <a:tcPr anchor="ctr"/>
                </a:tc>
              </a:tr>
              <a:tr h="576064">
                <a:tc>
                  <a:txBody>
                    <a:bodyPr/>
                    <a:lstStyle/>
                    <a:p>
                      <a:pPr algn="r" fontAlgn="ctr"/>
                      <a:r>
                        <a:rPr lang="en-IN" b="1">
                          <a:effectLst/>
                        </a:rPr>
                        <a:t>1</a:t>
                      </a:r>
                    </a:p>
                  </a:txBody>
                  <a:tcPr anchor="ctr"/>
                </a:tc>
                <a:tc>
                  <a:txBody>
                    <a:bodyPr/>
                    <a:lstStyle/>
                    <a:p>
                      <a:pPr algn="r" fontAlgn="ctr"/>
                      <a:r>
                        <a:rPr lang="en-IN">
                          <a:effectLst/>
                        </a:rPr>
                        <a:t>dt</a:t>
                      </a:r>
                    </a:p>
                  </a:txBody>
                  <a:tcPr anchor="ctr"/>
                </a:tc>
                <a:tc>
                  <a:txBody>
                    <a:bodyPr/>
                    <a:lstStyle/>
                    <a:p>
                      <a:pPr algn="r" fontAlgn="ctr"/>
                      <a:r>
                        <a:rPr lang="en-IN">
                          <a:effectLst/>
                        </a:rPr>
                        <a:t>94.063441</a:t>
                      </a:r>
                    </a:p>
                  </a:txBody>
                  <a:tcPr anchor="ctr"/>
                </a:tc>
                <a:tc>
                  <a:txBody>
                    <a:bodyPr/>
                    <a:lstStyle/>
                    <a:p>
                      <a:pPr algn="r" fontAlgn="ctr"/>
                      <a:r>
                        <a:rPr lang="en-IN">
                          <a:effectLst/>
                        </a:rPr>
                        <a:t>0.055418</a:t>
                      </a:r>
                    </a:p>
                  </a:txBody>
                  <a:tcPr anchor="ctr"/>
                </a:tc>
                <a:tc>
                  <a:txBody>
                    <a:bodyPr/>
                    <a:lstStyle/>
                    <a:p>
                      <a:pPr algn="r" fontAlgn="ctr"/>
                      <a:r>
                        <a:rPr lang="en-IN">
                          <a:effectLst/>
                        </a:rPr>
                        <a:t>0.938977</a:t>
                      </a:r>
                    </a:p>
                  </a:txBody>
                  <a:tcPr anchor="ctr"/>
                </a:tc>
                <a:tc>
                  <a:txBody>
                    <a:bodyPr/>
                    <a:lstStyle/>
                    <a:p>
                      <a:pPr algn="r" fontAlgn="ctr"/>
                      <a:r>
                        <a:rPr lang="en-IN">
                          <a:effectLst/>
                        </a:rPr>
                        <a:t>0.941486</a:t>
                      </a:r>
                    </a:p>
                  </a:txBody>
                  <a:tcPr anchor="ctr"/>
                </a:tc>
              </a:tr>
              <a:tr h="576064">
                <a:tc>
                  <a:txBody>
                    <a:bodyPr/>
                    <a:lstStyle/>
                    <a:p>
                      <a:pPr algn="r" fontAlgn="ctr"/>
                      <a:r>
                        <a:rPr lang="en-IN" b="1">
                          <a:effectLst/>
                        </a:rPr>
                        <a:t>2</a:t>
                      </a:r>
                    </a:p>
                  </a:txBody>
                  <a:tcPr anchor="ctr"/>
                </a:tc>
                <a:tc>
                  <a:txBody>
                    <a:bodyPr/>
                    <a:lstStyle/>
                    <a:p>
                      <a:pPr algn="r" fontAlgn="ctr"/>
                      <a:r>
                        <a:rPr lang="en-IN">
                          <a:effectLst/>
                        </a:rPr>
                        <a:t>rf</a:t>
                      </a:r>
                    </a:p>
                  </a:txBody>
                  <a:tcPr anchor="ctr"/>
                </a:tc>
                <a:tc>
                  <a:txBody>
                    <a:bodyPr/>
                    <a:lstStyle/>
                    <a:p>
                      <a:pPr algn="r" fontAlgn="ctr"/>
                      <a:r>
                        <a:rPr lang="en-IN">
                          <a:effectLst/>
                        </a:rPr>
                        <a:t>95.853270</a:t>
                      </a:r>
                    </a:p>
                  </a:txBody>
                  <a:tcPr anchor="ctr"/>
                </a:tc>
                <a:tc>
                  <a:txBody>
                    <a:bodyPr/>
                    <a:lstStyle/>
                    <a:p>
                      <a:pPr algn="r" fontAlgn="ctr"/>
                      <a:r>
                        <a:rPr lang="en-IN">
                          <a:effectLst/>
                        </a:rPr>
                        <a:t>0.051264</a:t>
                      </a:r>
                    </a:p>
                  </a:txBody>
                  <a:tcPr anchor="ctr"/>
                </a:tc>
                <a:tc>
                  <a:txBody>
                    <a:bodyPr/>
                    <a:lstStyle/>
                    <a:p>
                      <a:pPr algn="r" fontAlgn="ctr"/>
                      <a:r>
                        <a:rPr lang="en-IN">
                          <a:effectLst/>
                        </a:rPr>
                        <a:t>0.967134</a:t>
                      </a:r>
                    </a:p>
                  </a:txBody>
                  <a:tcPr anchor="ctr"/>
                </a:tc>
                <a:tc>
                  <a:txBody>
                    <a:bodyPr/>
                    <a:lstStyle/>
                    <a:p>
                      <a:pPr algn="r" fontAlgn="ctr"/>
                      <a:r>
                        <a:rPr lang="en-IN">
                          <a:effectLst/>
                        </a:rPr>
                        <a:t>0.958198</a:t>
                      </a:r>
                    </a:p>
                  </a:txBody>
                  <a:tcPr anchor="ctr"/>
                </a:tc>
              </a:tr>
              <a:tr h="576064">
                <a:tc>
                  <a:txBody>
                    <a:bodyPr/>
                    <a:lstStyle/>
                    <a:p>
                      <a:pPr algn="r" fontAlgn="ctr"/>
                      <a:r>
                        <a:rPr lang="en-IN" b="1">
                          <a:effectLst/>
                        </a:rPr>
                        <a:t>3</a:t>
                      </a:r>
                    </a:p>
                  </a:txBody>
                  <a:tcPr anchor="ctr"/>
                </a:tc>
                <a:tc>
                  <a:txBody>
                    <a:bodyPr/>
                    <a:lstStyle/>
                    <a:p>
                      <a:pPr algn="r" fontAlgn="ctr"/>
                      <a:r>
                        <a:rPr lang="en-IN">
                          <a:effectLst/>
                        </a:rPr>
                        <a:t>knn</a:t>
                      </a:r>
                    </a:p>
                  </a:txBody>
                  <a:tcPr anchor="ctr"/>
                </a:tc>
                <a:tc>
                  <a:txBody>
                    <a:bodyPr/>
                    <a:lstStyle/>
                    <a:p>
                      <a:pPr algn="r" fontAlgn="ctr"/>
                      <a:r>
                        <a:rPr lang="en-IN">
                          <a:effectLst/>
                        </a:rPr>
                        <a:t>72.678540</a:t>
                      </a:r>
                    </a:p>
                  </a:txBody>
                  <a:tcPr anchor="ctr"/>
                </a:tc>
                <a:tc>
                  <a:txBody>
                    <a:bodyPr/>
                    <a:lstStyle/>
                    <a:p>
                      <a:pPr algn="r" fontAlgn="ctr"/>
                      <a:r>
                        <a:rPr lang="en-IN">
                          <a:effectLst/>
                        </a:rPr>
                        <a:t>0.297419</a:t>
                      </a:r>
                    </a:p>
                  </a:txBody>
                  <a:tcPr anchor="ctr"/>
                </a:tc>
                <a:tc>
                  <a:txBody>
                    <a:bodyPr/>
                    <a:lstStyle/>
                    <a:p>
                      <a:pPr algn="r" fontAlgn="ctr"/>
                      <a:r>
                        <a:rPr lang="en-IN">
                          <a:effectLst/>
                        </a:rPr>
                        <a:t>0.742228</a:t>
                      </a:r>
                    </a:p>
                  </a:txBody>
                  <a:tcPr anchor="ctr"/>
                </a:tc>
                <a:tc>
                  <a:txBody>
                    <a:bodyPr/>
                    <a:lstStyle/>
                    <a:p>
                      <a:pPr algn="r" fontAlgn="ctr"/>
                      <a:r>
                        <a:rPr lang="en-IN">
                          <a:effectLst/>
                        </a:rPr>
                        <a:t>0.727273</a:t>
                      </a:r>
                    </a:p>
                  </a:txBody>
                  <a:tcPr anchor="ctr"/>
                </a:tc>
              </a:tr>
              <a:tr h="576064">
                <a:tc>
                  <a:txBody>
                    <a:bodyPr/>
                    <a:lstStyle/>
                    <a:p>
                      <a:pPr algn="r" fontAlgn="ctr"/>
                      <a:r>
                        <a:rPr lang="en-IN" b="1">
                          <a:effectLst/>
                        </a:rPr>
                        <a:t>4</a:t>
                      </a:r>
                    </a:p>
                  </a:txBody>
                  <a:tcPr anchor="ctr"/>
                </a:tc>
                <a:tc>
                  <a:txBody>
                    <a:bodyPr/>
                    <a:lstStyle/>
                    <a:p>
                      <a:pPr algn="r" fontAlgn="ctr"/>
                      <a:r>
                        <a:rPr lang="en-IN">
                          <a:effectLst/>
                        </a:rPr>
                        <a:t>naive</a:t>
                      </a:r>
                    </a:p>
                  </a:txBody>
                  <a:tcPr anchor="ctr"/>
                </a:tc>
                <a:tc>
                  <a:txBody>
                    <a:bodyPr/>
                    <a:lstStyle/>
                    <a:p>
                      <a:pPr algn="r" fontAlgn="ctr"/>
                      <a:r>
                        <a:rPr lang="en-IN" dirty="0">
                          <a:effectLst/>
                        </a:rPr>
                        <a:t>60.468722</a:t>
                      </a:r>
                    </a:p>
                  </a:txBody>
                  <a:tcPr anchor="ctr"/>
                </a:tc>
                <a:tc>
                  <a:txBody>
                    <a:bodyPr/>
                    <a:lstStyle/>
                    <a:p>
                      <a:pPr algn="r" fontAlgn="ctr"/>
                      <a:r>
                        <a:rPr lang="en-IN">
                          <a:effectLst/>
                        </a:rPr>
                        <a:t>0.408874</a:t>
                      </a:r>
                    </a:p>
                  </a:txBody>
                  <a:tcPr anchor="ctr"/>
                </a:tc>
                <a:tc>
                  <a:txBody>
                    <a:bodyPr/>
                    <a:lstStyle/>
                    <a:p>
                      <a:pPr algn="r" fontAlgn="ctr"/>
                      <a:r>
                        <a:rPr lang="en-IN">
                          <a:effectLst/>
                        </a:rPr>
                        <a:t>0.623201</a:t>
                      </a:r>
                    </a:p>
                  </a:txBody>
                  <a:tcPr anchor="ctr"/>
                </a:tc>
                <a:tc>
                  <a:txBody>
                    <a:bodyPr/>
                    <a:lstStyle/>
                    <a:p>
                      <a:pPr algn="r" fontAlgn="ctr"/>
                      <a:r>
                        <a:rPr lang="en-IN">
                          <a:effectLst/>
                        </a:rPr>
                        <a:t>0.612751</a:t>
                      </a:r>
                    </a:p>
                  </a:txBody>
                  <a:tcPr anchor="ctr"/>
                </a:tc>
              </a:tr>
              <a:tr h="576064">
                <a:tc>
                  <a:txBody>
                    <a:bodyPr/>
                    <a:lstStyle/>
                    <a:p>
                      <a:pPr algn="r" fontAlgn="ctr"/>
                      <a:r>
                        <a:rPr lang="en-IN" b="1">
                          <a:effectLst/>
                        </a:rPr>
                        <a:t>5</a:t>
                      </a:r>
                    </a:p>
                  </a:txBody>
                  <a:tcPr anchor="ctr"/>
                </a:tc>
                <a:tc>
                  <a:txBody>
                    <a:bodyPr/>
                    <a:lstStyle/>
                    <a:p>
                      <a:pPr algn="r" fontAlgn="ctr"/>
                      <a:r>
                        <a:rPr lang="en-IN">
                          <a:effectLst/>
                        </a:rPr>
                        <a:t>svc</a:t>
                      </a:r>
                    </a:p>
                  </a:txBody>
                  <a:tcPr anchor="ctr"/>
                </a:tc>
                <a:tc>
                  <a:txBody>
                    <a:bodyPr/>
                    <a:lstStyle/>
                    <a:p>
                      <a:pPr algn="r" fontAlgn="ctr"/>
                      <a:r>
                        <a:rPr lang="en-IN">
                          <a:effectLst/>
                        </a:rPr>
                        <a:t>64.792663</a:t>
                      </a:r>
                    </a:p>
                  </a:txBody>
                  <a:tcPr anchor="ctr"/>
                </a:tc>
                <a:tc>
                  <a:txBody>
                    <a:bodyPr/>
                    <a:lstStyle/>
                    <a:p>
                      <a:pPr algn="r" fontAlgn="ctr"/>
                      <a:r>
                        <a:rPr lang="en-IN">
                          <a:effectLst/>
                        </a:rPr>
                        <a:t>0.507690</a:t>
                      </a:r>
                    </a:p>
                  </a:txBody>
                  <a:tcPr anchor="ctr"/>
                </a:tc>
                <a:tc>
                  <a:txBody>
                    <a:bodyPr/>
                    <a:lstStyle/>
                    <a:p>
                      <a:pPr algn="r" fontAlgn="ctr"/>
                      <a:r>
                        <a:rPr lang="en-IN">
                          <a:effectLst/>
                        </a:rPr>
                        <a:t>0.797122</a:t>
                      </a:r>
                    </a:p>
                  </a:txBody>
                  <a:tcPr anchor="ctr"/>
                </a:tc>
                <a:tc>
                  <a:txBody>
                    <a:bodyPr/>
                    <a:lstStyle/>
                    <a:p>
                      <a:pPr algn="r" fontAlgn="ctr"/>
                      <a:r>
                        <a:rPr lang="en-IN">
                          <a:effectLst/>
                        </a:rPr>
                        <a:t>0.690945</a:t>
                      </a:r>
                    </a:p>
                  </a:txBody>
                  <a:tcPr anchor="ctr"/>
                </a:tc>
              </a:tr>
              <a:tr h="576064">
                <a:tc>
                  <a:txBody>
                    <a:bodyPr/>
                    <a:lstStyle/>
                    <a:p>
                      <a:pPr algn="r" fontAlgn="ctr"/>
                      <a:r>
                        <a:rPr lang="en-IN" b="1">
                          <a:effectLst/>
                        </a:rPr>
                        <a:t>6</a:t>
                      </a:r>
                    </a:p>
                  </a:txBody>
                  <a:tcPr anchor="ctr"/>
                </a:tc>
                <a:tc>
                  <a:txBody>
                    <a:bodyPr/>
                    <a:lstStyle/>
                    <a:p>
                      <a:pPr algn="r" fontAlgn="ctr"/>
                      <a:r>
                        <a:rPr lang="en-IN">
                          <a:effectLst/>
                        </a:rPr>
                        <a:t>adaboost</a:t>
                      </a:r>
                    </a:p>
                  </a:txBody>
                  <a:tcPr anchor="ctr"/>
                </a:tc>
                <a:tc>
                  <a:txBody>
                    <a:bodyPr/>
                    <a:lstStyle/>
                    <a:p>
                      <a:pPr algn="r" fontAlgn="ctr"/>
                      <a:r>
                        <a:rPr lang="en-IN">
                          <a:effectLst/>
                        </a:rPr>
                        <a:t>93.970406</a:t>
                      </a:r>
                    </a:p>
                  </a:txBody>
                  <a:tcPr anchor="ctr"/>
                </a:tc>
                <a:tc>
                  <a:txBody>
                    <a:bodyPr/>
                    <a:lstStyle/>
                    <a:p>
                      <a:pPr algn="r" fontAlgn="ctr"/>
                      <a:r>
                        <a:rPr lang="en-IN">
                          <a:effectLst/>
                        </a:rPr>
                        <a:t>0.054092</a:t>
                      </a:r>
                    </a:p>
                  </a:txBody>
                  <a:tcPr anchor="ctr"/>
                </a:tc>
                <a:tc>
                  <a:txBody>
                    <a:bodyPr/>
                    <a:lstStyle/>
                    <a:p>
                      <a:pPr algn="r" fontAlgn="ctr"/>
                      <a:r>
                        <a:rPr lang="en-IN">
                          <a:effectLst/>
                        </a:rPr>
                        <a:t>0.938533</a:t>
                      </a:r>
                    </a:p>
                  </a:txBody>
                  <a:tcPr anchor="ctr"/>
                </a:tc>
                <a:tc>
                  <a:txBody>
                    <a:bodyPr/>
                    <a:lstStyle/>
                    <a:p>
                      <a:pPr algn="r" fontAlgn="ctr"/>
                      <a:r>
                        <a:rPr lang="en-IN">
                          <a:effectLst/>
                        </a:rPr>
                        <a:t>0.941879</a:t>
                      </a:r>
                    </a:p>
                  </a:txBody>
                  <a:tcPr anchor="ctr"/>
                </a:tc>
              </a:tr>
              <a:tr h="576064">
                <a:tc>
                  <a:txBody>
                    <a:bodyPr/>
                    <a:lstStyle/>
                    <a:p>
                      <a:pPr algn="r" fontAlgn="ctr"/>
                      <a:r>
                        <a:rPr lang="en-IN" b="1">
                          <a:effectLst/>
                        </a:rPr>
                        <a:t>7</a:t>
                      </a:r>
                    </a:p>
                  </a:txBody>
                  <a:tcPr anchor="ctr"/>
                </a:tc>
                <a:tc>
                  <a:txBody>
                    <a:bodyPr/>
                    <a:lstStyle/>
                    <a:p>
                      <a:pPr algn="r" fontAlgn="ctr"/>
                      <a:r>
                        <a:rPr lang="en-IN">
                          <a:effectLst/>
                        </a:rPr>
                        <a:t>xgboost</a:t>
                      </a:r>
                    </a:p>
                  </a:txBody>
                  <a:tcPr anchor="ctr"/>
                </a:tc>
                <a:tc>
                  <a:txBody>
                    <a:bodyPr/>
                    <a:lstStyle/>
                    <a:p>
                      <a:pPr algn="r" fontAlgn="ctr"/>
                      <a:r>
                        <a:rPr lang="en-IN">
                          <a:effectLst/>
                        </a:rPr>
                        <a:t>96.008329</a:t>
                      </a:r>
                    </a:p>
                  </a:txBody>
                  <a:tcPr anchor="ctr"/>
                </a:tc>
                <a:tc>
                  <a:txBody>
                    <a:bodyPr/>
                    <a:lstStyle/>
                    <a:p>
                      <a:pPr algn="r" fontAlgn="ctr"/>
                      <a:r>
                        <a:rPr lang="en-IN">
                          <a:effectLst/>
                        </a:rPr>
                        <a:t>0.047817</a:t>
                      </a:r>
                    </a:p>
                  </a:txBody>
                  <a:tcPr anchor="ctr"/>
                </a:tc>
                <a:tc>
                  <a:txBody>
                    <a:bodyPr/>
                    <a:lstStyle/>
                    <a:p>
                      <a:pPr algn="r" fontAlgn="ctr"/>
                      <a:r>
                        <a:rPr lang="en-IN" dirty="0">
                          <a:effectLst/>
                        </a:rPr>
                        <a:t>0.969710</a:t>
                      </a:r>
                    </a:p>
                  </a:txBody>
                  <a:tcPr anchor="ctr"/>
                </a:tc>
                <a:tc>
                  <a:txBody>
                    <a:bodyPr/>
                    <a:lstStyle/>
                    <a:p>
                      <a:pPr algn="r" fontAlgn="ctr"/>
                      <a:r>
                        <a:rPr lang="en-IN" dirty="0">
                          <a:effectLst/>
                        </a:rPr>
                        <a:t>0.961173</a:t>
                      </a:r>
                    </a:p>
                  </a:txBody>
                  <a:tcPr anchor="ctr"/>
                </a:tc>
              </a:tr>
            </a:tbl>
          </a:graphicData>
        </a:graphic>
      </p:graphicFrame>
      <p:sp>
        <p:nvSpPr>
          <p:cNvPr id="3" name="TextBox 2"/>
          <p:cNvSpPr txBox="1"/>
          <p:nvPr/>
        </p:nvSpPr>
        <p:spPr>
          <a:xfrm>
            <a:off x="2411760" y="6237312"/>
            <a:ext cx="3456384" cy="369332"/>
          </a:xfrm>
          <a:prstGeom prst="rect">
            <a:avLst/>
          </a:prstGeom>
          <a:noFill/>
        </p:spPr>
        <p:txBody>
          <a:bodyPr wrap="square" rtlCol="0">
            <a:spAutoFit/>
          </a:bodyPr>
          <a:lstStyle/>
          <a:p>
            <a:pPr algn="ctr"/>
            <a:r>
              <a:rPr lang="en-GB" b="1" dirty="0" smtClean="0"/>
              <a:t>XGBOOST is the best fitted model</a:t>
            </a:r>
            <a:endParaRPr lang="en-IN" b="1" dirty="0"/>
          </a:p>
        </p:txBody>
      </p:sp>
    </p:spTree>
    <p:extLst>
      <p:ext uri="{BB962C8B-B14F-4D97-AF65-F5344CB8AC3E}">
        <p14:creationId xmlns:p14="http://schemas.microsoft.com/office/powerpoint/2010/main" val="443497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normAutofit/>
          </a:bodyPr>
          <a:lstStyle/>
          <a:p>
            <a:r>
              <a:rPr lang="en-IN" sz="3200" b="1" dirty="0" smtClean="0"/>
              <a:t>Conclusion for Data Frame 2</a:t>
            </a:r>
            <a:endParaRPr lang="en-IN" sz="3200" b="1" dirty="0"/>
          </a:p>
        </p:txBody>
      </p:sp>
      <p:sp>
        <p:nvSpPr>
          <p:cNvPr id="3" name="Rectangle 2"/>
          <p:cNvSpPr/>
          <p:nvPr/>
        </p:nvSpPr>
        <p:spPr>
          <a:xfrm>
            <a:off x="323528" y="1340768"/>
            <a:ext cx="7704856" cy="646331"/>
          </a:xfrm>
          <a:prstGeom prst="rect">
            <a:avLst/>
          </a:prstGeom>
        </p:spPr>
        <p:txBody>
          <a:bodyPr wrap="square">
            <a:spAutoFit/>
          </a:bodyPr>
          <a:lstStyle/>
          <a:p>
            <a:r>
              <a:rPr lang="en-GB" dirty="0" smtClean="0"/>
              <a:t>                   In </a:t>
            </a:r>
            <a:r>
              <a:rPr lang="en-GB" dirty="0" smtClean="0"/>
              <a:t> </a:t>
            </a:r>
            <a:r>
              <a:rPr lang="en-GB" dirty="0" smtClean="0"/>
              <a:t>data frame 2, XGBOOST has the highest accuracy of (96.002) with a false positive rate(</a:t>
            </a:r>
            <a:r>
              <a:rPr lang="en-GB" dirty="0" err="1" smtClean="0"/>
              <a:t>fpr</a:t>
            </a:r>
            <a:r>
              <a:rPr lang="en-GB" dirty="0" smtClean="0"/>
              <a:t>) of (0.047)  and the true positive rate (</a:t>
            </a:r>
            <a:r>
              <a:rPr lang="en-GB" dirty="0" err="1" smtClean="0"/>
              <a:t>tpr</a:t>
            </a:r>
            <a:r>
              <a:rPr lang="en-GB" dirty="0" smtClean="0"/>
              <a:t>) of (0.9611).</a:t>
            </a:r>
            <a:endParaRPr lang="en-GB" dirty="0"/>
          </a:p>
        </p:txBody>
      </p:sp>
      <p:sp>
        <p:nvSpPr>
          <p:cNvPr id="4" name="TextBox 3"/>
          <p:cNvSpPr txBox="1"/>
          <p:nvPr/>
        </p:nvSpPr>
        <p:spPr>
          <a:xfrm>
            <a:off x="2555776" y="5976730"/>
            <a:ext cx="3024336" cy="369332"/>
          </a:xfrm>
          <a:prstGeom prst="rect">
            <a:avLst/>
          </a:prstGeom>
          <a:noFill/>
        </p:spPr>
        <p:txBody>
          <a:bodyPr wrap="square" rtlCol="0">
            <a:spAutoFit/>
          </a:bodyPr>
          <a:lstStyle/>
          <a:p>
            <a:pPr algn="ctr"/>
            <a:r>
              <a:rPr lang="en-GB" dirty="0" smtClean="0"/>
              <a:t>Result of AUC-ROC Curve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930" y="1987098"/>
            <a:ext cx="5200363" cy="396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263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332656"/>
            <a:ext cx="5760640" cy="576064"/>
          </a:xfrm>
        </p:spPr>
        <p:txBody>
          <a:bodyPr>
            <a:normAutofit fontScale="90000"/>
          </a:bodyPr>
          <a:lstStyle/>
          <a:p>
            <a:pPr algn="ctr"/>
            <a:r>
              <a:rPr lang="en-IN" sz="4000" dirty="0" smtClean="0"/>
              <a:t>Feature </a:t>
            </a:r>
            <a:r>
              <a:rPr lang="en-IN" dirty="0" smtClean="0"/>
              <a:t>Engineering</a:t>
            </a:r>
            <a:r>
              <a:rPr lang="en-IN" dirty="0" smtClean="0"/>
              <a:t>:</a:t>
            </a:r>
            <a:endParaRPr lang="en-IN" dirty="0"/>
          </a:p>
        </p:txBody>
      </p:sp>
      <p:sp>
        <p:nvSpPr>
          <p:cNvPr id="3" name="Content Placeholder 2"/>
          <p:cNvSpPr>
            <a:spLocks noGrp="1"/>
          </p:cNvSpPr>
          <p:nvPr>
            <p:ph sz="quarter" idx="1"/>
          </p:nvPr>
        </p:nvSpPr>
        <p:spPr>
          <a:xfrm>
            <a:off x="0" y="1772816"/>
            <a:ext cx="8388424" cy="4572000"/>
          </a:xfrm>
        </p:spPr>
        <p:txBody>
          <a:bodyPr/>
          <a:lstStyle/>
          <a:p>
            <a:r>
              <a:rPr lang="en-IN" dirty="0" smtClean="0"/>
              <a:t>Performed recursive feature elimination (</a:t>
            </a:r>
            <a:r>
              <a:rPr lang="en-IN" dirty="0" err="1" smtClean="0"/>
              <a:t>rfe</a:t>
            </a:r>
            <a:r>
              <a:rPr lang="en-IN" dirty="0" smtClean="0"/>
              <a:t>).</a:t>
            </a:r>
          </a:p>
          <a:p>
            <a:r>
              <a:rPr lang="en-IN" dirty="0" smtClean="0"/>
              <a:t>Dataset having 22 columns where 11 columns are selected as important feature and considered significant.</a:t>
            </a:r>
            <a:endParaRPr lang="en-IN" dirty="0"/>
          </a:p>
        </p:txBody>
      </p:sp>
    </p:spTree>
    <p:extLst>
      <p:ext uri="{BB962C8B-B14F-4D97-AF65-F5344CB8AC3E}">
        <p14:creationId xmlns:p14="http://schemas.microsoft.com/office/powerpoint/2010/main" val="1063863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88640"/>
            <a:ext cx="5616624" cy="670396"/>
          </a:xfrm>
        </p:spPr>
        <p:txBody>
          <a:bodyPr>
            <a:noAutofit/>
          </a:bodyPr>
          <a:lstStyle/>
          <a:p>
            <a:pPr algn="ctr"/>
            <a:r>
              <a:rPr lang="en-GB" sz="3600" dirty="0" smtClean="0"/>
              <a:t>DATA FRAME 3</a:t>
            </a:r>
            <a:endParaRPr lang="en-IN" sz="3600" dirty="0"/>
          </a:p>
        </p:txBody>
      </p:sp>
      <p:sp>
        <p:nvSpPr>
          <p:cNvPr id="4" name="TextBox 3"/>
          <p:cNvSpPr txBox="1"/>
          <p:nvPr/>
        </p:nvSpPr>
        <p:spPr>
          <a:xfrm>
            <a:off x="2555776" y="6142615"/>
            <a:ext cx="3672408" cy="369332"/>
          </a:xfrm>
          <a:prstGeom prst="rect">
            <a:avLst/>
          </a:prstGeom>
          <a:noFill/>
        </p:spPr>
        <p:txBody>
          <a:bodyPr wrap="square" rtlCol="0">
            <a:spAutoFit/>
          </a:bodyPr>
          <a:lstStyle/>
          <a:p>
            <a:pPr algn="ctr"/>
            <a:r>
              <a:rPr lang="en-GB" dirty="0" smtClean="0"/>
              <a:t>XGBOOST is the best fitted model</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74708281"/>
              </p:ext>
            </p:extLst>
          </p:nvPr>
        </p:nvGraphicFramePr>
        <p:xfrm>
          <a:off x="1475656" y="836711"/>
          <a:ext cx="7200798" cy="5057712"/>
        </p:xfrm>
        <a:graphic>
          <a:graphicData uri="http://schemas.openxmlformats.org/drawingml/2006/table">
            <a:tbl>
              <a:tblPr firstRow="1" bandRow="1">
                <a:tableStyleId>{5C22544A-7EE6-4342-B048-85BDC9FD1C3A}</a:tableStyleId>
              </a:tblPr>
              <a:tblGrid>
                <a:gridCol w="1200133"/>
                <a:gridCol w="1200133"/>
                <a:gridCol w="1200133"/>
                <a:gridCol w="1200133"/>
                <a:gridCol w="1200133"/>
                <a:gridCol w="1200133"/>
              </a:tblGrid>
              <a:tr h="622927">
                <a:tc>
                  <a:txBody>
                    <a:bodyPr/>
                    <a:lstStyle/>
                    <a:p>
                      <a:pPr algn="r" fontAlgn="ctr"/>
                      <a:endParaRPr lang="en-IN" b="1" dirty="0">
                        <a:effectLst/>
                      </a:endParaRPr>
                    </a:p>
                  </a:txBody>
                  <a:tcPr anchor="ctr"/>
                </a:tc>
                <a:tc>
                  <a:txBody>
                    <a:bodyPr/>
                    <a:lstStyle/>
                    <a:p>
                      <a:pPr algn="ctr" fontAlgn="ctr"/>
                      <a:r>
                        <a:rPr lang="en-GB" b="1" dirty="0" smtClean="0">
                          <a:effectLst/>
                        </a:rPr>
                        <a:t>Model</a:t>
                      </a:r>
                      <a:r>
                        <a:rPr lang="en-GB" b="1" baseline="0" dirty="0" smtClean="0">
                          <a:effectLst/>
                        </a:rPr>
                        <a:t> Name</a:t>
                      </a:r>
                      <a:endParaRPr lang="en-IN" b="1" dirty="0">
                        <a:effectLst/>
                      </a:endParaRPr>
                    </a:p>
                  </a:txBody>
                  <a:tcPr anchor="ctr"/>
                </a:tc>
                <a:tc>
                  <a:txBody>
                    <a:bodyPr/>
                    <a:lstStyle/>
                    <a:p>
                      <a:pPr algn="r" fontAlgn="ctr"/>
                      <a:r>
                        <a:rPr lang="en-GB" b="1" dirty="0" smtClean="0">
                          <a:effectLst/>
                        </a:rPr>
                        <a:t>Accuracy</a:t>
                      </a:r>
                      <a:endParaRPr lang="en-IN" b="1" dirty="0">
                        <a:effectLst/>
                      </a:endParaRPr>
                    </a:p>
                  </a:txBody>
                  <a:tcPr anchor="ctr"/>
                </a:tc>
                <a:tc>
                  <a:txBody>
                    <a:bodyPr/>
                    <a:lstStyle/>
                    <a:p>
                      <a:pPr algn="ctr" fontAlgn="ctr"/>
                      <a:r>
                        <a:rPr lang="en-GB" b="1" dirty="0" err="1" smtClean="0">
                          <a:effectLst/>
                        </a:rPr>
                        <a:t>fpr</a:t>
                      </a:r>
                      <a:endParaRPr lang="en-IN" b="1" dirty="0">
                        <a:effectLst/>
                      </a:endParaRPr>
                    </a:p>
                  </a:txBody>
                  <a:tcPr anchor="ctr"/>
                </a:tc>
                <a:tc>
                  <a:txBody>
                    <a:bodyPr/>
                    <a:lstStyle/>
                    <a:p>
                      <a:pPr algn="ctr" fontAlgn="ctr"/>
                      <a:r>
                        <a:rPr lang="en-GB" b="1" dirty="0" err="1" smtClean="0">
                          <a:effectLst/>
                        </a:rPr>
                        <a:t>tpr</a:t>
                      </a:r>
                      <a:endParaRPr lang="en-IN" b="1" dirty="0">
                        <a:effectLst/>
                      </a:endParaRPr>
                    </a:p>
                  </a:txBody>
                  <a:tcPr anchor="ctr"/>
                </a:tc>
                <a:tc>
                  <a:txBody>
                    <a:bodyPr/>
                    <a:lstStyle/>
                    <a:p>
                      <a:r>
                        <a:rPr lang="en-GB" dirty="0" smtClean="0"/>
                        <a:t>F1 score</a:t>
                      </a:r>
                      <a:endParaRPr lang="en-IN" dirty="0"/>
                    </a:p>
                  </a:txBody>
                  <a:tcPr/>
                </a:tc>
              </a:tr>
              <a:tr h="552204">
                <a:tc>
                  <a:txBody>
                    <a:bodyPr/>
                    <a:lstStyle/>
                    <a:p>
                      <a:pPr algn="r" fontAlgn="ctr"/>
                      <a:r>
                        <a:rPr lang="en-IN" b="1">
                          <a:effectLst/>
                        </a:rPr>
                        <a:t>0</a:t>
                      </a:r>
                    </a:p>
                  </a:txBody>
                  <a:tcPr anchor="ctr"/>
                </a:tc>
                <a:tc>
                  <a:txBody>
                    <a:bodyPr/>
                    <a:lstStyle/>
                    <a:p>
                      <a:pPr algn="r" fontAlgn="ctr"/>
                      <a:r>
                        <a:rPr lang="en-IN">
                          <a:effectLst/>
                        </a:rPr>
                        <a:t>log</a:t>
                      </a:r>
                    </a:p>
                  </a:txBody>
                  <a:tcPr anchor="ctr"/>
                </a:tc>
                <a:tc>
                  <a:txBody>
                    <a:bodyPr/>
                    <a:lstStyle/>
                    <a:p>
                      <a:pPr algn="r" fontAlgn="ctr"/>
                      <a:r>
                        <a:rPr lang="en-IN">
                          <a:effectLst/>
                        </a:rPr>
                        <a:t>84.937090</a:t>
                      </a:r>
                    </a:p>
                  </a:txBody>
                  <a:tcPr anchor="ctr"/>
                </a:tc>
                <a:tc>
                  <a:txBody>
                    <a:bodyPr/>
                    <a:lstStyle/>
                    <a:p>
                      <a:pPr algn="r" fontAlgn="ctr"/>
                      <a:r>
                        <a:rPr lang="en-IN">
                          <a:effectLst/>
                        </a:rPr>
                        <a:t>0.142744</a:t>
                      </a:r>
                    </a:p>
                  </a:txBody>
                  <a:tcPr anchor="ctr"/>
                </a:tc>
                <a:tc>
                  <a:txBody>
                    <a:bodyPr/>
                    <a:lstStyle/>
                    <a:p>
                      <a:pPr algn="r" fontAlgn="ctr"/>
                      <a:r>
                        <a:rPr lang="en-IN">
                          <a:effectLst/>
                        </a:rPr>
                        <a:t>0.855747</a:t>
                      </a:r>
                    </a:p>
                  </a:txBody>
                  <a:tcPr anchor="ctr"/>
                </a:tc>
                <a:tc>
                  <a:txBody>
                    <a:bodyPr/>
                    <a:lstStyle/>
                    <a:p>
                      <a:pPr algn="r" fontAlgn="ctr"/>
                      <a:r>
                        <a:rPr lang="en-IN">
                          <a:effectLst/>
                        </a:rPr>
                        <a:t>0.856089</a:t>
                      </a:r>
                    </a:p>
                  </a:txBody>
                  <a:tcPr anchor="ctr"/>
                </a:tc>
              </a:tr>
              <a:tr h="552204">
                <a:tc>
                  <a:txBody>
                    <a:bodyPr/>
                    <a:lstStyle/>
                    <a:p>
                      <a:pPr algn="r" fontAlgn="ctr"/>
                      <a:r>
                        <a:rPr lang="en-IN" b="1">
                          <a:effectLst/>
                        </a:rPr>
                        <a:t>1</a:t>
                      </a:r>
                    </a:p>
                  </a:txBody>
                  <a:tcPr anchor="ctr"/>
                </a:tc>
                <a:tc>
                  <a:txBody>
                    <a:bodyPr/>
                    <a:lstStyle/>
                    <a:p>
                      <a:pPr algn="r" fontAlgn="ctr"/>
                      <a:r>
                        <a:rPr lang="en-IN">
                          <a:effectLst/>
                        </a:rPr>
                        <a:t>dt</a:t>
                      </a:r>
                    </a:p>
                  </a:txBody>
                  <a:tcPr anchor="ctr"/>
                </a:tc>
                <a:tc>
                  <a:txBody>
                    <a:bodyPr/>
                    <a:lstStyle/>
                    <a:p>
                      <a:pPr algn="r" fontAlgn="ctr"/>
                      <a:r>
                        <a:rPr lang="en-IN">
                          <a:effectLst/>
                        </a:rPr>
                        <a:t>93.407762</a:t>
                      </a:r>
                    </a:p>
                  </a:txBody>
                  <a:tcPr anchor="ctr"/>
                </a:tc>
                <a:tc>
                  <a:txBody>
                    <a:bodyPr/>
                    <a:lstStyle/>
                    <a:p>
                      <a:pPr algn="r" fontAlgn="ctr"/>
                      <a:r>
                        <a:rPr lang="en-IN">
                          <a:effectLst/>
                        </a:rPr>
                        <a:t>0.061605</a:t>
                      </a:r>
                    </a:p>
                  </a:txBody>
                  <a:tcPr anchor="ctr"/>
                </a:tc>
                <a:tc>
                  <a:txBody>
                    <a:bodyPr/>
                    <a:lstStyle/>
                    <a:p>
                      <a:pPr algn="r" fontAlgn="ctr"/>
                      <a:r>
                        <a:rPr lang="en-IN">
                          <a:effectLst/>
                        </a:rPr>
                        <a:t>0.931604</a:t>
                      </a:r>
                    </a:p>
                  </a:txBody>
                  <a:tcPr anchor="ctr"/>
                </a:tc>
                <a:tc>
                  <a:txBody>
                    <a:bodyPr/>
                    <a:lstStyle/>
                    <a:p>
                      <a:pPr algn="r" fontAlgn="ctr"/>
                      <a:r>
                        <a:rPr lang="en-IN">
                          <a:effectLst/>
                        </a:rPr>
                        <a:t>0.934634</a:t>
                      </a:r>
                    </a:p>
                  </a:txBody>
                  <a:tcPr anchor="ctr"/>
                </a:tc>
              </a:tr>
              <a:tr h="552204">
                <a:tc>
                  <a:txBody>
                    <a:bodyPr/>
                    <a:lstStyle/>
                    <a:p>
                      <a:pPr algn="r" fontAlgn="ctr"/>
                      <a:r>
                        <a:rPr lang="en-IN" b="1">
                          <a:effectLst/>
                        </a:rPr>
                        <a:t>2</a:t>
                      </a:r>
                    </a:p>
                  </a:txBody>
                  <a:tcPr anchor="ctr"/>
                </a:tc>
                <a:tc>
                  <a:txBody>
                    <a:bodyPr/>
                    <a:lstStyle/>
                    <a:p>
                      <a:pPr algn="r" fontAlgn="ctr"/>
                      <a:r>
                        <a:rPr lang="en-IN">
                          <a:effectLst/>
                        </a:rPr>
                        <a:t>rf</a:t>
                      </a:r>
                    </a:p>
                  </a:txBody>
                  <a:tcPr anchor="ctr"/>
                </a:tc>
                <a:tc>
                  <a:txBody>
                    <a:bodyPr/>
                    <a:lstStyle/>
                    <a:p>
                      <a:pPr algn="r" fontAlgn="ctr"/>
                      <a:r>
                        <a:rPr lang="en-IN">
                          <a:effectLst/>
                        </a:rPr>
                        <a:t>95.210881</a:t>
                      </a:r>
                    </a:p>
                  </a:txBody>
                  <a:tcPr anchor="ctr"/>
                </a:tc>
                <a:tc>
                  <a:txBody>
                    <a:bodyPr/>
                    <a:lstStyle/>
                    <a:p>
                      <a:pPr algn="r" fontAlgn="ctr"/>
                      <a:r>
                        <a:rPr lang="en-IN">
                          <a:effectLst/>
                        </a:rPr>
                        <a:t>0.059042</a:t>
                      </a:r>
                    </a:p>
                  </a:txBody>
                  <a:tcPr anchor="ctr"/>
                </a:tc>
                <a:tc>
                  <a:txBody>
                    <a:bodyPr/>
                    <a:lstStyle/>
                    <a:p>
                      <a:pPr algn="r" fontAlgn="ctr"/>
                      <a:r>
                        <a:rPr lang="en-IN">
                          <a:effectLst/>
                        </a:rPr>
                        <a:t>0.964914</a:t>
                      </a:r>
                    </a:p>
                  </a:txBody>
                  <a:tcPr anchor="ctr"/>
                </a:tc>
                <a:tc>
                  <a:txBody>
                    <a:bodyPr/>
                    <a:lstStyle/>
                    <a:p>
                      <a:pPr algn="r" fontAlgn="ctr"/>
                      <a:r>
                        <a:rPr lang="en-IN">
                          <a:effectLst/>
                        </a:rPr>
                        <a:t>0.953355</a:t>
                      </a:r>
                    </a:p>
                  </a:txBody>
                  <a:tcPr anchor="ctr"/>
                </a:tc>
              </a:tr>
              <a:tr h="552204">
                <a:tc>
                  <a:txBody>
                    <a:bodyPr/>
                    <a:lstStyle/>
                    <a:p>
                      <a:pPr algn="r" fontAlgn="ctr"/>
                      <a:r>
                        <a:rPr lang="en-IN" b="1">
                          <a:effectLst/>
                        </a:rPr>
                        <a:t>3</a:t>
                      </a:r>
                    </a:p>
                  </a:txBody>
                  <a:tcPr anchor="ctr"/>
                </a:tc>
                <a:tc>
                  <a:txBody>
                    <a:bodyPr/>
                    <a:lstStyle/>
                    <a:p>
                      <a:pPr algn="r" fontAlgn="ctr"/>
                      <a:r>
                        <a:rPr lang="en-IN">
                          <a:effectLst/>
                        </a:rPr>
                        <a:t>knn</a:t>
                      </a:r>
                    </a:p>
                  </a:txBody>
                  <a:tcPr anchor="ctr"/>
                </a:tc>
                <a:tc>
                  <a:txBody>
                    <a:bodyPr/>
                    <a:lstStyle/>
                    <a:p>
                      <a:pPr algn="r" fontAlgn="ctr"/>
                      <a:r>
                        <a:rPr lang="en-IN">
                          <a:effectLst/>
                        </a:rPr>
                        <a:t>86.859826</a:t>
                      </a:r>
                    </a:p>
                  </a:txBody>
                  <a:tcPr anchor="ctr"/>
                </a:tc>
                <a:tc>
                  <a:txBody>
                    <a:bodyPr/>
                    <a:lstStyle/>
                    <a:p>
                      <a:pPr algn="r" fontAlgn="ctr"/>
                      <a:r>
                        <a:rPr lang="en-IN">
                          <a:effectLst/>
                        </a:rPr>
                        <a:t>0.157858</a:t>
                      </a:r>
                    </a:p>
                  </a:txBody>
                  <a:tcPr anchor="ctr"/>
                </a:tc>
                <a:tc>
                  <a:txBody>
                    <a:bodyPr/>
                    <a:lstStyle/>
                    <a:p>
                      <a:pPr algn="r" fontAlgn="ctr"/>
                      <a:r>
                        <a:rPr lang="en-IN">
                          <a:effectLst/>
                        </a:rPr>
                        <a:t>0.897229</a:t>
                      </a:r>
                    </a:p>
                  </a:txBody>
                  <a:tcPr anchor="ctr"/>
                </a:tc>
                <a:tc>
                  <a:txBody>
                    <a:bodyPr/>
                    <a:lstStyle/>
                    <a:p>
                      <a:pPr algn="r" fontAlgn="ctr"/>
                      <a:r>
                        <a:rPr lang="en-IN">
                          <a:effectLst/>
                        </a:rPr>
                        <a:t>0.872845</a:t>
                      </a:r>
                    </a:p>
                  </a:txBody>
                  <a:tcPr anchor="ctr"/>
                </a:tc>
              </a:tr>
              <a:tr h="552204">
                <a:tc>
                  <a:txBody>
                    <a:bodyPr/>
                    <a:lstStyle/>
                    <a:p>
                      <a:pPr algn="r" fontAlgn="ctr"/>
                      <a:r>
                        <a:rPr lang="en-IN" b="1">
                          <a:effectLst/>
                        </a:rPr>
                        <a:t>4</a:t>
                      </a:r>
                    </a:p>
                  </a:txBody>
                  <a:tcPr anchor="ctr"/>
                </a:tc>
                <a:tc>
                  <a:txBody>
                    <a:bodyPr/>
                    <a:lstStyle/>
                    <a:p>
                      <a:pPr algn="r" fontAlgn="ctr"/>
                      <a:r>
                        <a:rPr lang="en-IN">
                          <a:effectLst/>
                        </a:rPr>
                        <a:t>naive</a:t>
                      </a:r>
                    </a:p>
                  </a:txBody>
                  <a:tcPr anchor="ctr"/>
                </a:tc>
                <a:tc>
                  <a:txBody>
                    <a:bodyPr/>
                    <a:lstStyle/>
                    <a:p>
                      <a:pPr algn="r" fontAlgn="ctr"/>
                      <a:r>
                        <a:rPr lang="en-IN">
                          <a:effectLst/>
                        </a:rPr>
                        <a:t>73.174730</a:t>
                      </a:r>
                    </a:p>
                  </a:txBody>
                  <a:tcPr anchor="ctr"/>
                </a:tc>
                <a:tc>
                  <a:txBody>
                    <a:bodyPr/>
                    <a:lstStyle/>
                    <a:p>
                      <a:pPr algn="r" fontAlgn="ctr"/>
                      <a:r>
                        <a:rPr lang="en-IN">
                          <a:effectLst/>
                        </a:rPr>
                        <a:t>0.264805</a:t>
                      </a:r>
                    </a:p>
                  </a:txBody>
                  <a:tcPr anchor="ctr"/>
                </a:tc>
                <a:tc>
                  <a:txBody>
                    <a:bodyPr/>
                    <a:lstStyle/>
                    <a:p>
                      <a:pPr algn="r" fontAlgn="ctr"/>
                      <a:r>
                        <a:rPr lang="en-IN">
                          <a:effectLst/>
                        </a:rPr>
                        <a:t>0.732013</a:t>
                      </a:r>
                    </a:p>
                  </a:txBody>
                  <a:tcPr anchor="ctr"/>
                </a:tc>
                <a:tc>
                  <a:txBody>
                    <a:bodyPr/>
                    <a:lstStyle/>
                    <a:p>
                      <a:pPr algn="r" fontAlgn="ctr"/>
                      <a:r>
                        <a:rPr lang="en-IN">
                          <a:effectLst/>
                        </a:rPr>
                        <a:t>0.732696</a:t>
                      </a:r>
                    </a:p>
                  </a:txBody>
                  <a:tcPr anchor="ctr"/>
                </a:tc>
              </a:tr>
              <a:tr h="552204">
                <a:tc>
                  <a:txBody>
                    <a:bodyPr/>
                    <a:lstStyle/>
                    <a:p>
                      <a:pPr algn="r" fontAlgn="ctr"/>
                      <a:r>
                        <a:rPr lang="en-IN" b="1">
                          <a:effectLst/>
                        </a:rPr>
                        <a:t>5</a:t>
                      </a:r>
                    </a:p>
                  </a:txBody>
                  <a:tcPr anchor="ctr"/>
                </a:tc>
                <a:tc>
                  <a:txBody>
                    <a:bodyPr/>
                    <a:lstStyle/>
                    <a:p>
                      <a:pPr algn="r" fontAlgn="ctr"/>
                      <a:r>
                        <a:rPr lang="en-IN">
                          <a:effectLst/>
                        </a:rPr>
                        <a:t>svc</a:t>
                      </a:r>
                    </a:p>
                  </a:txBody>
                  <a:tcPr anchor="ctr"/>
                </a:tc>
                <a:tc>
                  <a:txBody>
                    <a:bodyPr/>
                    <a:lstStyle/>
                    <a:p>
                      <a:pPr algn="r" fontAlgn="ctr"/>
                      <a:r>
                        <a:rPr lang="en-IN">
                          <a:effectLst/>
                        </a:rPr>
                        <a:t>87.285132</a:t>
                      </a:r>
                    </a:p>
                  </a:txBody>
                  <a:tcPr anchor="ctr"/>
                </a:tc>
                <a:tc>
                  <a:txBody>
                    <a:bodyPr/>
                    <a:lstStyle/>
                    <a:p>
                      <a:pPr algn="r" fontAlgn="ctr"/>
                      <a:r>
                        <a:rPr lang="en-IN">
                          <a:effectLst/>
                        </a:rPr>
                        <a:t>0.149372</a:t>
                      </a:r>
                    </a:p>
                  </a:txBody>
                  <a:tcPr anchor="ctr"/>
                </a:tc>
                <a:tc>
                  <a:txBody>
                    <a:bodyPr/>
                    <a:lstStyle/>
                    <a:p>
                      <a:pPr algn="r" fontAlgn="ctr"/>
                      <a:r>
                        <a:rPr lang="en-IN">
                          <a:effectLst/>
                        </a:rPr>
                        <a:t>0.895985</a:t>
                      </a:r>
                    </a:p>
                  </a:txBody>
                  <a:tcPr anchor="ctr"/>
                </a:tc>
                <a:tc>
                  <a:txBody>
                    <a:bodyPr/>
                    <a:lstStyle/>
                    <a:p>
                      <a:pPr algn="r" fontAlgn="ctr"/>
                      <a:r>
                        <a:rPr lang="en-IN">
                          <a:effectLst/>
                        </a:rPr>
                        <a:t>0.875798</a:t>
                      </a:r>
                    </a:p>
                  </a:txBody>
                  <a:tcPr anchor="ctr"/>
                </a:tc>
              </a:tr>
              <a:tr h="552204">
                <a:tc>
                  <a:txBody>
                    <a:bodyPr/>
                    <a:lstStyle/>
                    <a:p>
                      <a:pPr algn="r" fontAlgn="ctr"/>
                      <a:r>
                        <a:rPr lang="en-IN" b="1">
                          <a:effectLst/>
                        </a:rPr>
                        <a:t>6</a:t>
                      </a:r>
                    </a:p>
                  </a:txBody>
                  <a:tcPr anchor="ctr"/>
                </a:tc>
                <a:tc>
                  <a:txBody>
                    <a:bodyPr/>
                    <a:lstStyle/>
                    <a:p>
                      <a:pPr algn="r" fontAlgn="ctr"/>
                      <a:r>
                        <a:rPr lang="en-IN">
                          <a:effectLst/>
                        </a:rPr>
                        <a:t>adaboost</a:t>
                      </a:r>
                    </a:p>
                  </a:txBody>
                  <a:tcPr anchor="ctr"/>
                </a:tc>
                <a:tc>
                  <a:txBody>
                    <a:bodyPr/>
                    <a:lstStyle/>
                    <a:p>
                      <a:pPr algn="r" fontAlgn="ctr"/>
                      <a:r>
                        <a:rPr lang="en-IN">
                          <a:effectLst/>
                        </a:rPr>
                        <a:t>93.474216</a:t>
                      </a:r>
                    </a:p>
                  </a:txBody>
                  <a:tcPr anchor="ctr"/>
                </a:tc>
                <a:tc>
                  <a:txBody>
                    <a:bodyPr/>
                    <a:lstStyle/>
                    <a:p>
                      <a:pPr algn="r" fontAlgn="ctr"/>
                      <a:r>
                        <a:rPr lang="en-IN">
                          <a:effectLst/>
                        </a:rPr>
                        <a:t>0.062577</a:t>
                      </a:r>
                    </a:p>
                  </a:txBody>
                  <a:tcPr anchor="ctr"/>
                </a:tc>
                <a:tc>
                  <a:txBody>
                    <a:bodyPr/>
                    <a:lstStyle/>
                    <a:p>
                      <a:pPr algn="r" fontAlgn="ctr"/>
                      <a:r>
                        <a:rPr lang="en-IN">
                          <a:effectLst/>
                        </a:rPr>
                        <a:t>0.932226</a:t>
                      </a:r>
                    </a:p>
                  </a:txBody>
                  <a:tcPr anchor="ctr"/>
                </a:tc>
                <a:tc>
                  <a:txBody>
                    <a:bodyPr/>
                    <a:lstStyle/>
                    <a:p>
                      <a:pPr algn="r" fontAlgn="ctr"/>
                      <a:r>
                        <a:rPr lang="en-IN" dirty="0">
                          <a:effectLst/>
                        </a:rPr>
                        <a:t>0.934509</a:t>
                      </a:r>
                    </a:p>
                  </a:txBody>
                  <a:tcPr anchor="ctr"/>
                </a:tc>
              </a:tr>
              <a:tr h="552204">
                <a:tc>
                  <a:txBody>
                    <a:bodyPr/>
                    <a:lstStyle/>
                    <a:p>
                      <a:pPr algn="r" fontAlgn="ctr"/>
                      <a:r>
                        <a:rPr lang="en-IN" b="1">
                          <a:effectLst/>
                        </a:rPr>
                        <a:t>7</a:t>
                      </a:r>
                    </a:p>
                  </a:txBody>
                  <a:tcPr anchor="ctr"/>
                </a:tc>
                <a:tc>
                  <a:txBody>
                    <a:bodyPr/>
                    <a:lstStyle/>
                    <a:p>
                      <a:pPr algn="r" fontAlgn="ctr"/>
                      <a:r>
                        <a:rPr lang="en-IN">
                          <a:effectLst/>
                        </a:rPr>
                        <a:t>xgboost</a:t>
                      </a:r>
                    </a:p>
                  </a:txBody>
                  <a:tcPr anchor="ctr"/>
                </a:tc>
                <a:tc>
                  <a:txBody>
                    <a:bodyPr/>
                    <a:lstStyle/>
                    <a:p>
                      <a:pPr algn="r" fontAlgn="ctr"/>
                      <a:r>
                        <a:rPr lang="en-IN" dirty="0">
                          <a:effectLst/>
                        </a:rPr>
                        <a:t>95.436824</a:t>
                      </a:r>
                    </a:p>
                  </a:txBody>
                  <a:tcPr anchor="ctr"/>
                </a:tc>
                <a:tc>
                  <a:txBody>
                    <a:bodyPr/>
                    <a:lstStyle/>
                    <a:p>
                      <a:pPr algn="r" fontAlgn="ctr"/>
                      <a:r>
                        <a:rPr lang="en-IN">
                          <a:effectLst/>
                        </a:rPr>
                        <a:t>0.055153</a:t>
                      </a:r>
                    </a:p>
                  </a:txBody>
                  <a:tcPr anchor="ctr"/>
                </a:tc>
                <a:tc>
                  <a:txBody>
                    <a:bodyPr/>
                    <a:lstStyle/>
                    <a:p>
                      <a:pPr algn="r" fontAlgn="ctr"/>
                      <a:r>
                        <a:rPr lang="en-IN">
                          <a:effectLst/>
                        </a:rPr>
                        <a:t>0.964203</a:t>
                      </a:r>
                    </a:p>
                  </a:txBody>
                  <a:tcPr anchor="ctr"/>
                </a:tc>
                <a:tc>
                  <a:txBody>
                    <a:bodyPr/>
                    <a:lstStyle/>
                    <a:p>
                      <a:pPr algn="r" fontAlgn="ctr"/>
                      <a:r>
                        <a:rPr lang="en-IN" dirty="0">
                          <a:effectLst/>
                        </a:rPr>
                        <a:t>0.954831</a:t>
                      </a:r>
                    </a:p>
                  </a:txBody>
                  <a:tcPr anchor="ctr"/>
                </a:tc>
              </a:tr>
            </a:tbl>
          </a:graphicData>
        </a:graphic>
      </p:graphicFrame>
    </p:spTree>
    <p:extLst>
      <p:ext uri="{BB962C8B-B14F-4D97-AF65-F5344CB8AC3E}">
        <p14:creationId xmlns:p14="http://schemas.microsoft.com/office/powerpoint/2010/main" val="1248448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6512511" cy="1143000"/>
          </a:xfrm>
        </p:spPr>
        <p:txBody>
          <a:bodyPr>
            <a:normAutofit/>
          </a:bodyPr>
          <a:lstStyle/>
          <a:p>
            <a:r>
              <a:rPr lang="en-IN" sz="3600" dirty="0" smtClean="0"/>
              <a:t>Conclusion for Data Frame 3</a:t>
            </a:r>
            <a:endParaRPr lang="en-IN" sz="3600" dirty="0"/>
          </a:p>
        </p:txBody>
      </p:sp>
      <p:sp>
        <p:nvSpPr>
          <p:cNvPr id="3" name="Rectangle 2"/>
          <p:cNvSpPr/>
          <p:nvPr/>
        </p:nvSpPr>
        <p:spPr>
          <a:xfrm>
            <a:off x="395536" y="1292567"/>
            <a:ext cx="8064896" cy="646331"/>
          </a:xfrm>
          <a:prstGeom prst="rect">
            <a:avLst/>
          </a:prstGeom>
        </p:spPr>
        <p:txBody>
          <a:bodyPr wrap="square">
            <a:spAutoFit/>
          </a:bodyPr>
          <a:lstStyle/>
          <a:p>
            <a:r>
              <a:rPr lang="en-GB" dirty="0" smtClean="0"/>
              <a:t>                     In </a:t>
            </a:r>
            <a:r>
              <a:rPr lang="en-GB" dirty="0" smtClean="0"/>
              <a:t> </a:t>
            </a:r>
            <a:r>
              <a:rPr lang="en-GB" dirty="0" smtClean="0"/>
              <a:t>data frame 3, XGBOOST has the highest accuracy of (95.30) with a false positive rate(</a:t>
            </a:r>
            <a:r>
              <a:rPr lang="en-GB" dirty="0" err="1" smtClean="0"/>
              <a:t>fpr</a:t>
            </a:r>
            <a:r>
              <a:rPr lang="en-GB" dirty="0" smtClean="0"/>
              <a:t>) of (0.055)  and the true positive rate (</a:t>
            </a:r>
            <a:r>
              <a:rPr lang="en-GB" dirty="0" err="1" smtClean="0"/>
              <a:t>tpr</a:t>
            </a:r>
            <a:r>
              <a:rPr lang="en-GB" dirty="0" smtClean="0"/>
              <a:t>) of (0.9642).</a:t>
            </a:r>
            <a:endParaRPr lang="en-IN" dirty="0"/>
          </a:p>
        </p:txBody>
      </p:sp>
      <p:sp>
        <p:nvSpPr>
          <p:cNvPr id="4" name="TextBox 3"/>
          <p:cNvSpPr txBox="1"/>
          <p:nvPr/>
        </p:nvSpPr>
        <p:spPr>
          <a:xfrm>
            <a:off x="2195736" y="5949280"/>
            <a:ext cx="3024336" cy="369332"/>
          </a:xfrm>
          <a:prstGeom prst="rect">
            <a:avLst/>
          </a:prstGeom>
          <a:noFill/>
        </p:spPr>
        <p:txBody>
          <a:bodyPr wrap="square" rtlCol="0">
            <a:spAutoFit/>
          </a:bodyPr>
          <a:lstStyle/>
          <a:p>
            <a:pPr algn="ctr"/>
            <a:r>
              <a:rPr lang="en-GB" dirty="0" smtClean="0"/>
              <a:t>Result of AUC-ROC Curve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2002556"/>
            <a:ext cx="4572545" cy="348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88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412776"/>
            <a:ext cx="8064896" cy="4524315"/>
          </a:xfrm>
          <a:prstGeom prst="rect">
            <a:avLst/>
          </a:prstGeom>
        </p:spPr>
        <p:txBody>
          <a:bodyPr wrap="square">
            <a:spAutoFit/>
          </a:bodyPr>
          <a:lstStyle/>
          <a:p>
            <a:r>
              <a:rPr lang="en-GB" sz="3200" b="1" dirty="0" smtClean="0">
                <a:latin typeface="+mj-lt"/>
              </a:rPr>
              <a:t> </a:t>
            </a:r>
            <a:r>
              <a:rPr lang="en-GB" sz="2000" b="1" dirty="0" smtClean="0"/>
              <a:t>Insight into Customer Preferences: </a:t>
            </a:r>
          </a:p>
          <a:p>
            <a:r>
              <a:rPr lang="en-GB" dirty="0"/>
              <a:t> </a:t>
            </a:r>
            <a:r>
              <a:rPr lang="en-GB" dirty="0" smtClean="0"/>
              <a:t>            The dataset can offer valuable insights into what factors contribute to passenger satisfaction, such as flight punctuality, seat comfort, in-flight services, etc. This information is crucial for airlines to tailor their services to meet customer expectations better.</a:t>
            </a:r>
          </a:p>
          <a:p>
            <a:endParaRPr lang="en-GB" dirty="0" smtClean="0"/>
          </a:p>
          <a:p>
            <a:r>
              <a:rPr lang="en-GB" sz="2000" b="1" dirty="0" smtClean="0"/>
              <a:t>Benchmarking and Comparison:</a:t>
            </a:r>
          </a:p>
          <a:p>
            <a:r>
              <a:rPr lang="en-GB" dirty="0"/>
              <a:t> </a:t>
            </a:r>
            <a:r>
              <a:rPr lang="en-GB" dirty="0" smtClean="0"/>
              <a:t>         Airlines can use the dataset to benchmark their performance against competitors and industry standards. Understanding how they fare in terms of passenger satisfaction compared to others can help them identify areas for improvement.</a:t>
            </a:r>
          </a:p>
          <a:p>
            <a:endParaRPr lang="en-GB" dirty="0" smtClean="0"/>
          </a:p>
          <a:p>
            <a:r>
              <a:rPr lang="en-GB" sz="2000" b="1" dirty="0" smtClean="0"/>
              <a:t>Predictive Analytics: </a:t>
            </a:r>
          </a:p>
          <a:p>
            <a:r>
              <a:rPr lang="en-GB" dirty="0"/>
              <a:t> </a:t>
            </a:r>
            <a:r>
              <a:rPr lang="en-GB" dirty="0" smtClean="0"/>
              <a:t>      By </a:t>
            </a:r>
            <a:r>
              <a:rPr lang="en-GB" dirty="0" err="1" smtClean="0"/>
              <a:t>analyzing</a:t>
            </a:r>
            <a:r>
              <a:rPr lang="en-GB" dirty="0" smtClean="0"/>
              <a:t> historical data on passenger satisfaction, airlines can build predictive models to forecast future trends and anticipate potential issues. This can help in proactive decision-making and resource allocation.</a:t>
            </a:r>
          </a:p>
          <a:p>
            <a:endParaRPr lang="en-GB" dirty="0" smtClean="0"/>
          </a:p>
        </p:txBody>
      </p:sp>
      <p:sp>
        <p:nvSpPr>
          <p:cNvPr id="3" name="TextBox 2"/>
          <p:cNvSpPr txBox="1"/>
          <p:nvPr/>
        </p:nvSpPr>
        <p:spPr>
          <a:xfrm>
            <a:off x="1547664" y="692696"/>
            <a:ext cx="4392488" cy="646331"/>
          </a:xfrm>
          <a:prstGeom prst="rect">
            <a:avLst/>
          </a:prstGeom>
          <a:noFill/>
        </p:spPr>
        <p:txBody>
          <a:bodyPr wrap="square" rtlCol="0">
            <a:spAutoFit/>
          </a:bodyPr>
          <a:lstStyle/>
          <a:p>
            <a:pPr algn="ctr"/>
            <a:r>
              <a:rPr lang="en-IN" sz="3600" b="1" dirty="0" smtClean="0"/>
              <a:t>Merits:</a:t>
            </a:r>
            <a:endParaRPr lang="en-IN" sz="3600" b="1" dirty="0"/>
          </a:p>
        </p:txBody>
      </p:sp>
    </p:spTree>
    <p:extLst>
      <p:ext uri="{BB962C8B-B14F-4D97-AF65-F5344CB8AC3E}">
        <p14:creationId xmlns:p14="http://schemas.microsoft.com/office/powerpoint/2010/main" val="7125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p:txBody>
          <a:bodyPr>
            <a:normAutofit/>
          </a:bodyPr>
          <a:lstStyle/>
          <a:p>
            <a:r>
              <a:rPr lang="en-GB" sz="3600" dirty="0" smtClean="0"/>
              <a:t>AGENDA</a:t>
            </a:r>
            <a:endParaRPr lang="en-IN" sz="3600" dirty="0"/>
          </a:p>
        </p:txBody>
      </p:sp>
      <p:sp>
        <p:nvSpPr>
          <p:cNvPr id="3" name="Content Placeholder 2"/>
          <p:cNvSpPr>
            <a:spLocks noGrp="1"/>
          </p:cNvSpPr>
          <p:nvPr>
            <p:ph sz="quarter" idx="1"/>
          </p:nvPr>
        </p:nvSpPr>
        <p:spPr/>
        <p:txBody>
          <a:bodyPr>
            <a:normAutofit lnSpcReduction="10000"/>
          </a:bodyPr>
          <a:lstStyle/>
          <a:p>
            <a:r>
              <a:rPr lang="en-GB" dirty="0" smtClean="0"/>
              <a:t>Problem Statement</a:t>
            </a:r>
          </a:p>
          <a:p>
            <a:r>
              <a:rPr lang="en-GB" dirty="0" smtClean="0"/>
              <a:t>Project Flow</a:t>
            </a:r>
          </a:p>
          <a:p>
            <a:r>
              <a:rPr lang="en-GB" dirty="0" smtClean="0"/>
              <a:t>Data Collection</a:t>
            </a:r>
          </a:p>
          <a:p>
            <a:r>
              <a:rPr lang="en-GB" dirty="0" err="1" smtClean="0"/>
              <a:t>Preprocessing</a:t>
            </a:r>
            <a:endParaRPr lang="en-GB" dirty="0" smtClean="0"/>
          </a:p>
          <a:p>
            <a:r>
              <a:rPr lang="en-GB" dirty="0" smtClean="0"/>
              <a:t>First </a:t>
            </a:r>
            <a:r>
              <a:rPr lang="en-GB" dirty="0" err="1" smtClean="0"/>
              <a:t>DataFrame</a:t>
            </a:r>
            <a:endParaRPr lang="en-GB" dirty="0" smtClean="0"/>
          </a:p>
          <a:p>
            <a:r>
              <a:rPr lang="en-GB" dirty="0" smtClean="0"/>
              <a:t>Class Imbalance</a:t>
            </a:r>
          </a:p>
          <a:p>
            <a:r>
              <a:rPr lang="en-GB" dirty="0" smtClean="0"/>
              <a:t>Outliers</a:t>
            </a:r>
          </a:p>
          <a:p>
            <a:r>
              <a:rPr lang="en-GB" dirty="0" smtClean="0"/>
              <a:t>Second </a:t>
            </a:r>
            <a:r>
              <a:rPr lang="en-GB" dirty="0" err="1" smtClean="0"/>
              <a:t>DataFrame</a:t>
            </a:r>
            <a:endParaRPr lang="en-GB" dirty="0" smtClean="0"/>
          </a:p>
          <a:p>
            <a:r>
              <a:rPr lang="en-GB" dirty="0" smtClean="0"/>
              <a:t>Feature Selection</a:t>
            </a:r>
          </a:p>
          <a:p>
            <a:r>
              <a:rPr lang="en-GB" dirty="0" smtClean="0"/>
              <a:t>Third </a:t>
            </a:r>
            <a:r>
              <a:rPr lang="en-GB" dirty="0" err="1" smtClean="0"/>
              <a:t>DataFrame</a:t>
            </a:r>
            <a:endParaRPr lang="en-IN" dirty="0"/>
          </a:p>
        </p:txBody>
      </p:sp>
    </p:spTree>
    <p:extLst>
      <p:ext uri="{BB962C8B-B14F-4D97-AF65-F5344CB8AC3E}">
        <p14:creationId xmlns:p14="http://schemas.microsoft.com/office/powerpoint/2010/main" val="1976852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6840760" cy="3170099"/>
          </a:xfrm>
          <a:prstGeom prst="rect">
            <a:avLst/>
          </a:prstGeom>
        </p:spPr>
        <p:txBody>
          <a:bodyPr wrap="square">
            <a:spAutoFit/>
          </a:bodyPr>
          <a:lstStyle/>
          <a:p>
            <a:r>
              <a:rPr lang="en-GB" sz="2000" b="1" dirty="0" smtClean="0"/>
              <a:t>Customer Segmentation:</a:t>
            </a:r>
            <a:r>
              <a:rPr lang="en-GB" dirty="0" smtClean="0"/>
              <a:t> </a:t>
            </a:r>
          </a:p>
          <a:p>
            <a:r>
              <a:rPr lang="en-GB" dirty="0"/>
              <a:t> </a:t>
            </a:r>
            <a:r>
              <a:rPr lang="en-GB" dirty="0" smtClean="0"/>
              <a:t>           The dataset can facilitate segmentation analysis, allowing airlines to identify different customer segments with varying satisfaction levels. This information can be used to personalize marketing strategies and services for different groups of passengers.</a:t>
            </a:r>
          </a:p>
          <a:p>
            <a:endParaRPr lang="en-GB" dirty="0" smtClean="0"/>
          </a:p>
          <a:p>
            <a:r>
              <a:rPr lang="en-GB" sz="2000" b="1" dirty="0" smtClean="0"/>
              <a:t>Quality Improvement:</a:t>
            </a:r>
          </a:p>
          <a:p>
            <a:r>
              <a:rPr lang="en-GB" dirty="0"/>
              <a:t> </a:t>
            </a:r>
            <a:r>
              <a:rPr lang="en-GB" dirty="0" smtClean="0"/>
              <a:t>           Feedback from passenger satisfaction surveys can highlight areas where airlines excel and areas where they need to improve. This can guide initiatives aimed at enhancing service quality and overall customer experience.</a:t>
            </a:r>
            <a:endParaRPr lang="en-GB" dirty="0"/>
          </a:p>
        </p:txBody>
      </p:sp>
    </p:spTree>
    <p:extLst>
      <p:ext uri="{BB962C8B-B14F-4D97-AF65-F5344CB8AC3E}">
        <p14:creationId xmlns:p14="http://schemas.microsoft.com/office/powerpoint/2010/main" val="3458809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                     Demerits</a:t>
            </a:r>
            <a:endParaRPr lang="en-IN" sz="3600" b="1" dirty="0"/>
          </a:p>
        </p:txBody>
      </p:sp>
      <p:sp>
        <p:nvSpPr>
          <p:cNvPr id="3" name="Rectangle 2"/>
          <p:cNvSpPr/>
          <p:nvPr/>
        </p:nvSpPr>
        <p:spPr>
          <a:xfrm>
            <a:off x="107504" y="1124744"/>
            <a:ext cx="8640960" cy="5262979"/>
          </a:xfrm>
          <a:prstGeom prst="rect">
            <a:avLst/>
          </a:prstGeom>
        </p:spPr>
        <p:txBody>
          <a:bodyPr wrap="square">
            <a:spAutoFit/>
          </a:bodyPr>
          <a:lstStyle/>
          <a:p>
            <a:r>
              <a:rPr lang="en-GB" sz="2000" b="1" dirty="0" smtClean="0"/>
              <a:t>Biased Sampling: </a:t>
            </a:r>
          </a:p>
          <a:p>
            <a:r>
              <a:rPr lang="en-GB" sz="2000" b="1" dirty="0"/>
              <a:t> </a:t>
            </a:r>
            <a:r>
              <a:rPr lang="en-GB" sz="2000" b="1" dirty="0" smtClean="0"/>
              <a:t>          </a:t>
            </a:r>
            <a:r>
              <a:rPr lang="en-GB" dirty="0" smtClean="0"/>
              <a:t>The dataset may suffer from biased sampling, as it typically includes responses from passengers who voluntarily participate in surveys. This could lead to an overrepresentation of extreme opinions or certain demographic groups, affecting the generalizability of findings.</a:t>
            </a:r>
          </a:p>
          <a:p>
            <a:endParaRPr lang="en-GB" dirty="0" smtClean="0"/>
          </a:p>
          <a:p>
            <a:r>
              <a:rPr lang="en-GB" sz="2000" b="1" dirty="0" smtClean="0"/>
              <a:t>Subjective Nature: </a:t>
            </a:r>
          </a:p>
          <a:p>
            <a:r>
              <a:rPr lang="en-GB" sz="2000" b="1" dirty="0"/>
              <a:t> </a:t>
            </a:r>
            <a:r>
              <a:rPr lang="en-GB" sz="2000" b="1" dirty="0" smtClean="0"/>
              <a:t>         </a:t>
            </a:r>
            <a:r>
              <a:rPr lang="en-GB" dirty="0" smtClean="0"/>
              <a:t>Passenger satisfaction is inherently subjective and can vary greatly depending on individual preferences and expectations. As a result, the dataset may contain subjective responses that are difficult to quantify or interpret accurately.</a:t>
            </a:r>
          </a:p>
          <a:p>
            <a:endParaRPr lang="en-GB" dirty="0" smtClean="0"/>
          </a:p>
          <a:p>
            <a:r>
              <a:rPr lang="en-GB" sz="2000" b="1" dirty="0" smtClean="0"/>
              <a:t>Limited Scope: </a:t>
            </a:r>
          </a:p>
          <a:p>
            <a:r>
              <a:rPr lang="en-GB" sz="2000" b="1" dirty="0"/>
              <a:t> </a:t>
            </a:r>
            <a:r>
              <a:rPr lang="en-GB" sz="2000" b="1" dirty="0" smtClean="0"/>
              <a:t>        </a:t>
            </a:r>
            <a:r>
              <a:rPr lang="en-GB" dirty="0" smtClean="0"/>
              <a:t>The dataset may not capture the full spectrum of factors influencing passenger satisfaction. For example, it may focus primarily on in-flight experiences and overlook other important factors such as booking process, check-in procedures, or baggage handling.</a:t>
            </a:r>
          </a:p>
          <a:p>
            <a:endParaRPr lang="en-GB" dirty="0" smtClean="0"/>
          </a:p>
          <a:p>
            <a:endParaRPr lang="en-GB" dirty="0" smtClean="0"/>
          </a:p>
        </p:txBody>
      </p:sp>
    </p:spTree>
    <p:extLst>
      <p:ext uri="{BB962C8B-B14F-4D97-AF65-F5344CB8AC3E}">
        <p14:creationId xmlns:p14="http://schemas.microsoft.com/office/powerpoint/2010/main" val="623867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793" y="2492896"/>
            <a:ext cx="8424936" cy="3170099"/>
          </a:xfrm>
          <a:prstGeom prst="rect">
            <a:avLst/>
          </a:prstGeom>
        </p:spPr>
        <p:txBody>
          <a:bodyPr wrap="square">
            <a:spAutoFit/>
          </a:bodyPr>
          <a:lstStyle/>
          <a:p>
            <a:r>
              <a:rPr lang="en-GB" sz="2000" b="1" dirty="0" smtClean="0"/>
              <a:t>Lack of Context: </a:t>
            </a:r>
          </a:p>
          <a:p>
            <a:r>
              <a:rPr lang="en-GB" dirty="0"/>
              <a:t> </a:t>
            </a:r>
            <a:r>
              <a:rPr lang="en-GB" dirty="0" smtClean="0"/>
              <a:t>              Without additional contextual information, such as the specific circumstances surrounding each flight or passenger interaction, it may be challenging to interpret the data accurately. Contextual factors can significantly influence passenger satisfaction but may not be adequately captured in the dataset.</a:t>
            </a:r>
          </a:p>
          <a:p>
            <a:endParaRPr lang="en-GB" dirty="0" smtClean="0"/>
          </a:p>
          <a:p>
            <a:r>
              <a:rPr lang="en-GB" sz="2000" b="1" dirty="0" smtClean="0"/>
              <a:t>Temporal Dynamics:</a:t>
            </a:r>
            <a:r>
              <a:rPr lang="en-GB" dirty="0" smtClean="0"/>
              <a:t> </a:t>
            </a:r>
          </a:p>
          <a:p>
            <a:r>
              <a:rPr lang="en-GB" dirty="0" smtClean="0"/>
              <a:t>              Passenger preferences and satisfaction levels may change over time due to various factors such as market trends, economic conditions, or changes in airline policies. Therefore, the dataset's relevance and validity may diminish over time without regular updates and refreshes.</a:t>
            </a:r>
            <a:endParaRPr lang="en-GB" dirty="0"/>
          </a:p>
        </p:txBody>
      </p:sp>
      <p:sp>
        <p:nvSpPr>
          <p:cNvPr id="3" name="Rectangle 2"/>
          <p:cNvSpPr/>
          <p:nvPr/>
        </p:nvSpPr>
        <p:spPr>
          <a:xfrm>
            <a:off x="275793" y="823862"/>
            <a:ext cx="7608575" cy="1508105"/>
          </a:xfrm>
          <a:prstGeom prst="rect">
            <a:avLst/>
          </a:prstGeom>
        </p:spPr>
        <p:txBody>
          <a:bodyPr wrap="square">
            <a:spAutoFit/>
          </a:bodyPr>
          <a:lstStyle/>
          <a:p>
            <a:r>
              <a:rPr lang="en-GB" sz="2000" b="1" dirty="0" smtClean="0"/>
              <a:t>Data Quality Issues: </a:t>
            </a:r>
          </a:p>
          <a:p>
            <a:r>
              <a:rPr lang="en-GB" dirty="0"/>
              <a:t> </a:t>
            </a:r>
            <a:r>
              <a:rPr lang="en-GB" dirty="0" smtClean="0"/>
              <a:t>                   Like any dataset, there may be issues related to data quality, such as missing values, inconsistencies, or errors. Cleaning and </a:t>
            </a:r>
            <a:r>
              <a:rPr lang="en-GB" dirty="0" err="1" smtClean="0"/>
              <a:t>preprocessing</a:t>
            </a:r>
            <a:r>
              <a:rPr lang="en-GB" dirty="0" smtClean="0"/>
              <a:t> the data to address these issues can be time-consuming and may require additional resources.</a:t>
            </a:r>
            <a:endParaRPr lang="en-GB" dirty="0"/>
          </a:p>
        </p:txBody>
      </p:sp>
    </p:spTree>
    <p:extLst>
      <p:ext uri="{BB962C8B-B14F-4D97-AF65-F5344CB8AC3E}">
        <p14:creationId xmlns:p14="http://schemas.microsoft.com/office/powerpoint/2010/main" val="1336916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29600" cy="114300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44291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2339752" y="260649"/>
            <a:ext cx="4824536" cy="1008112"/>
          </a:xfrm>
        </p:spPr>
        <p:txBody>
          <a:bodyPr>
            <a:normAutofit/>
          </a:bodyPr>
          <a:lstStyle/>
          <a:p>
            <a:r>
              <a:rPr lang="en-GB" sz="3600" dirty="0" smtClean="0"/>
              <a:t>PROBLEM STATEMENT</a:t>
            </a:r>
            <a:endParaRPr lang="en-IN" sz="3600" dirty="0"/>
          </a:p>
        </p:txBody>
      </p:sp>
      <p:sp>
        <p:nvSpPr>
          <p:cNvPr id="3" name="Content Placeholder 2"/>
          <p:cNvSpPr>
            <a:spLocks noGrp="1"/>
          </p:cNvSpPr>
          <p:nvPr>
            <p:ph sz="quarter" idx="1"/>
          </p:nvPr>
        </p:nvSpPr>
        <p:spPr>
          <a:xfrm>
            <a:off x="107504" y="1159429"/>
            <a:ext cx="8928992" cy="3637723"/>
          </a:xfrm>
        </p:spPr>
        <p:txBody>
          <a:bodyPr/>
          <a:lstStyle/>
          <a:p>
            <a:r>
              <a:rPr lang="en-GB" dirty="0" smtClean="0"/>
              <a:t>The dataset is based on the information of the airline passengers given in the model. </a:t>
            </a:r>
          </a:p>
          <a:p>
            <a:r>
              <a:rPr lang="en-GB" dirty="0" smtClean="0"/>
              <a:t>To develop a machine learning model that can predict satisfaction(target variable) whether the customer is satisfied (or) not satisfied.</a:t>
            </a:r>
          </a:p>
          <a:p>
            <a:r>
              <a:rPr lang="en-GB" dirty="0" smtClean="0"/>
              <a:t>The classification goal is to predict which percentage of airline passengers are satisfied.</a:t>
            </a:r>
          </a:p>
          <a:p>
            <a:pPr marL="0" indent="0">
              <a:buNone/>
            </a:pPr>
            <a:endParaRPr lang="en-IN" dirty="0"/>
          </a:p>
        </p:txBody>
      </p:sp>
    </p:spTree>
    <p:extLst>
      <p:ext uri="{BB962C8B-B14F-4D97-AF65-F5344CB8AC3E}">
        <p14:creationId xmlns:p14="http://schemas.microsoft.com/office/powerpoint/2010/main" val="402552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700808"/>
            <a:ext cx="3008313" cy="4361755"/>
          </a:xfrm>
        </p:spPr>
        <p:txBody>
          <a:bodyPr>
            <a:normAutofit/>
          </a:bodyPr>
          <a:lstStyle/>
          <a:p>
            <a:r>
              <a:rPr lang="en-GB" sz="3600" dirty="0" smtClean="0"/>
              <a:t>FLOW CHART</a:t>
            </a:r>
            <a:endParaRPr lang="en-IN" sz="3600" dirty="0"/>
          </a:p>
        </p:txBody>
      </p:sp>
      <p:sp>
        <p:nvSpPr>
          <p:cNvPr id="5" name="Rectangle 4"/>
          <p:cNvSpPr/>
          <p:nvPr/>
        </p:nvSpPr>
        <p:spPr>
          <a:xfrm>
            <a:off x="3081637" y="1052600"/>
            <a:ext cx="13321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Collection</a:t>
            </a:r>
            <a:endParaRPr lang="en-IN" dirty="0"/>
          </a:p>
        </p:txBody>
      </p:sp>
      <p:sp>
        <p:nvSpPr>
          <p:cNvPr id="6" name="Rectangle 5"/>
          <p:cNvSpPr/>
          <p:nvPr/>
        </p:nvSpPr>
        <p:spPr>
          <a:xfrm>
            <a:off x="4824028" y="1052600"/>
            <a:ext cx="1584176" cy="863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a:t>
            </a:r>
          </a:p>
          <a:p>
            <a:pPr algn="ctr"/>
            <a:r>
              <a:rPr lang="en-GB" dirty="0" err="1" smtClean="0"/>
              <a:t>Preprocessing</a:t>
            </a:r>
            <a:endParaRPr lang="en-IN" dirty="0"/>
          </a:p>
        </p:txBody>
      </p:sp>
      <p:sp>
        <p:nvSpPr>
          <p:cNvPr id="7" name="Rectangle 6"/>
          <p:cNvSpPr/>
          <p:nvPr/>
        </p:nvSpPr>
        <p:spPr>
          <a:xfrm>
            <a:off x="6876256" y="1069097"/>
            <a:ext cx="1512168" cy="864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Frame 1</a:t>
            </a:r>
            <a:endParaRPr lang="en-IN" dirty="0"/>
          </a:p>
        </p:txBody>
      </p:sp>
      <p:sp>
        <p:nvSpPr>
          <p:cNvPr id="8" name="Rectangle 7"/>
          <p:cNvSpPr/>
          <p:nvPr/>
        </p:nvSpPr>
        <p:spPr>
          <a:xfrm>
            <a:off x="3155691" y="2492896"/>
            <a:ext cx="124213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Class Imbalance</a:t>
            </a:r>
            <a:endParaRPr lang="en-IN" dirty="0"/>
          </a:p>
        </p:txBody>
      </p:sp>
      <p:sp>
        <p:nvSpPr>
          <p:cNvPr id="9" name="Rectangle 8"/>
          <p:cNvSpPr/>
          <p:nvPr/>
        </p:nvSpPr>
        <p:spPr>
          <a:xfrm>
            <a:off x="4824028" y="2492896"/>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EDA</a:t>
            </a:r>
            <a:endParaRPr lang="en-IN" dirty="0"/>
          </a:p>
        </p:txBody>
      </p:sp>
      <p:sp>
        <p:nvSpPr>
          <p:cNvPr id="10" name="Rectangle 9"/>
          <p:cNvSpPr/>
          <p:nvPr/>
        </p:nvSpPr>
        <p:spPr>
          <a:xfrm>
            <a:off x="6804248" y="2492896"/>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Frame 2</a:t>
            </a:r>
            <a:endParaRPr lang="en-IN" dirty="0"/>
          </a:p>
        </p:txBody>
      </p:sp>
      <p:sp>
        <p:nvSpPr>
          <p:cNvPr id="11" name="Rectangle 10"/>
          <p:cNvSpPr/>
          <p:nvPr/>
        </p:nvSpPr>
        <p:spPr>
          <a:xfrm>
            <a:off x="3200696" y="3861048"/>
            <a:ext cx="115212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Feature Selection</a:t>
            </a:r>
            <a:endParaRPr lang="en-IN" dirty="0"/>
          </a:p>
        </p:txBody>
      </p:sp>
      <p:sp>
        <p:nvSpPr>
          <p:cNvPr id="12" name="Rectangle 11"/>
          <p:cNvSpPr/>
          <p:nvPr/>
        </p:nvSpPr>
        <p:spPr>
          <a:xfrm>
            <a:off x="4824028" y="3861048"/>
            <a:ext cx="14761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Frame 3</a:t>
            </a:r>
            <a:endParaRPr lang="en-IN" dirty="0"/>
          </a:p>
        </p:txBody>
      </p:sp>
      <p:cxnSp>
        <p:nvCxnSpPr>
          <p:cNvPr id="14" name="Elbow Connector 13"/>
          <p:cNvCxnSpPr>
            <a:endCxn id="6" idx="1"/>
          </p:cNvCxnSpPr>
          <p:nvPr/>
        </p:nvCxnSpPr>
        <p:spPr>
          <a:xfrm>
            <a:off x="4413785" y="1484580"/>
            <a:ext cx="410243"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p:cNvCxnSpPr>
          <p:nvPr/>
        </p:nvCxnSpPr>
        <p:spPr>
          <a:xfrm flipV="1">
            <a:off x="6408204" y="1484580"/>
            <a:ext cx="468052"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7" idx="2"/>
            <a:endCxn id="8" idx="0"/>
          </p:cNvCxnSpPr>
          <p:nvPr/>
        </p:nvCxnSpPr>
        <p:spPr>
          <a:xfrm rot="5400000">
            <a:off x="5424698" y="285254"/>
            <a:ext cx="559704" cy="38555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 idx="3"/>
            <a:endCxn id="9" idx="1"/>
          </p:cNvCxnSpPr>
          <p:nvPr/>
        </p:nvCxnSpPr>
        <p:spPr>
          <a:xfrm>
            <a:off x="4397829" y="2852936"/>
            <a:ext cx="426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3"/>
            <a:endCxn id="10" idx="1"/>
          </p:cNvCxnSpPr>
          <p:nvPr/>
        </p:nvCxnSpPr>
        <p:spPr>
          <a:xfrm>
            <a:off x="6408204" y="2852936"/>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3"/>
            <a:endCxn id="12" idx="1"/>
          </p:cNvCxnSpPr>
          <p:nvPr/>
        </p:nvCxnSpPr>
        <p:spPr>
          <a:xfrm>
            <a:off x="4352824" y="4257092"/>
            <a:ext cx="4712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0" idx="2"/>
            <a:endCxn id="11" idx="0"/>
          </p:cNvCxnSpPr>
          <p:nvPr/>
        </p:nvCxnSpPr>
        <p:spPr>
          <a:xfrm rot="5400000">
            <a:off x="5344510" y="1645226"/>
            <a:ext cx="648072" cy="37835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398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547664" y="620689"/>
            <a:ext cx="4608512" cy="504056"/>
          </a:xfrm>
        </p:spPr>
        <p:txBody>
          <a:bodyPr>
            <a:normAutofit fontScale="85000" lnSpcReduction="20000"/>
          </a:bodyPr>
          <a:lstStyle/>
          <a:p>
            <a:pPr algn="ctr"/>
            <a:r>
              <a:rPr lang="en-GB" sz="3600" dirty="0" smtClean="0"/>
              <a:t>DATA COLLECTION:</a:t>
            </a:r>
            <a:endParaRPr lang="en-IN" sz="3600" dirty="0"/>
          </a:p>
        </p:txBody>
      </p:sp>
      <p:sp>
        <p:nvSpPr>
          <p:cNvPr id="3" name="Content Placeholder 2"/>
          <p:cNvSpPr>
            <a:spLocks noGrp="1"/>
          </p:cNvSpPr>
          <p:nvPr>
            <p:ph sz="quarter" idx="1"/>
          </p:nvPr>
        </p:nvSpPr>
        <p:spPr>
          <a:xfrm>
            <a:off x="179512" y="1268761"/>
            <a:ext cx="8856984" cy="4608512"/>
          </a:xfrm>
        </p:spPr>
        <p:txBody>
          <a:bodyPr>
            <a:normAutofit/>
          </a:bodyPr>
          <a:lstStyle/>
          <a:p>
            <a:r>
              <a:rPr lang="en-GB" sz="2800" dirty="0" smtClean="0"/>
              <a:t>The dataset contains 1,29,980 rows and 24 columns.</a:t>
            </a:r>
          </a:p>
          <a:p>
            <a:r>
              <a:rPr lang="en-GB" sz="2800" dirty="0" smtClean="0"/>
              <a:t>It has 19 numerical columns and 5 categorical columns.</a:t>
            </a:r>
          </a:p>
          <a:p>
            <a:pPr algn="just"/>
            <a:r>
              <a:rPr lang="en-GB" sz="2800" dirty="0" smtClean="0"/>
              <a:t>Target Column(satisfaction) is categorical, so classification Machine Learning Algorithm is performed.</a:t>
            </a:r>
            <a:endParaRPr lang="en-IN" sz="2800" dirty="0"/>
          </a:p>
        </p:txBody>
      </p:sp>
    </p:spTree>
    <p:extLst>
      <p:ext uri="{BB962C8B-B14F-4D97-AF65-F5344CB8AC3E}">
        <p14:creationId xmlns:p14="http://schemas.microsoft.com/office/powerpoint/2010/main" val="137466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2195736" y="332656"/>
            <a:ext cx="3456384" cy="792088"/>
          </a:xfrm>
        </p:spPr>
        <p:txBody>
          <a:bodyPr>
            <a:normAutofit fontScale="92500"/>
          </a:bodyPr>
          <a:lstStyle/>
          <a:p>
            <a:r>
              <a:rPr lang="en-GB" sz="3600" b="1" dirty="0" smtClean="0">
                <a:latin typeface="+mj-lt"/>
              </a:rPr>
              <a:t>PREPROCESSING</a:t>
            </a:r>
            <a:endParaRPr lang="en-IN" sz="3600" b="1" dirty="0">
              <a:latin typeface="+mj-lt"/>
            </a:endParaRPr>
          </a:p>
        </p:txBody>
      </p:sp>
      <p:sp>
        <p:nvSpPr>
          <p:cNvPr id="3" name="Content Placeholder 2"/>
          <p:cNvSpPr>
            <a:spLocks noGrp="1"/>
          </p:cNvSpPr>
          <p:nvPr>
            <p:ph sz="quarter" idx="1"/>
          </p:nvPr>
        </p:nvSpPr>
        <p:spPr>
          <a:xfrm>
            <a:off x="2483768" y="1916832"/>
            <a:ext cx="5111750" cy="4608512"/>
          </a:xfrm>
        </p:spPr>
        <p:txBody>
          <a:bodyPr/>
          <a:lstStyle/>
          <a:p>
            <a:r>
              <a:rPr lang="en-GB" dirty="0" smtClean="0"/>
              <a:t>Missing value treatment.</a:t>
            </a:r>
          </a:p>
          <a:p>
            <a:r>
              <a:rPr lang="en-GB" dirty="0" smtClean="0"/>
              <a:t>Data Type Conversion </a:t>
            </a:r>
            <a:r>
              <a:rPr lang="en-IN" dirty="0" smtClean="0"/>
              <a:t>.</a:t>
            </a:r>
          </a:p>
          <a:p>
            <a:r>
              <a:rPr lang="en-GB" dirty="0" smtClean="0"/>
              <a:t>Duplicate Checking.</a:t>
            </a:r>
          </a:p>
        </p:txBody>
      </p:sp>
    </p:spTree>
    <p:extLst>
      <p:ext uri="{BB962C8B-B14F-4D97-AF65-F5344CB8AC3E}">
        <p14:creationId xmlns:p14="http://schemas.microsoft.com/office/powerpoint/2010/main" val="1783190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2915816" y="116633"/>
            <a:ext cx="3456384" cy="432048"/>
          </a:xfrm>
        </p:spPr>
        <p:txBody>
          <a:bodyPr>
            <a:normAutofit fontScale="70000" lnSpcReduction="20000"/>
          </a:bodyPr>
          <a:lstStyle/>
          <a:p>
            <a:r>
              <a:rPr lang="en-GB" sz="3600" b="1" dirty="0" smtClean="0">
                <a:latin typeface="+mj-lt"/>
              </a:rPr>
              <a:t>DATA FRAME 1</a:t>
            </a:r>
            <a:endParaRPr lang="en-IN" sz="3600" b="1" dirty="0">
              <a:latin typeface="+mj-lt"/>
            </a:endParaRPr>
          </a:p>
        </p:txBody>
      </p:sp>
      <p:sp>
        <p:nvSpPr>
          <p:cNvPr id="6" name="Content Placeholder 5"/>
          <p:cNvSpPr>
            <a:spLocks noGrp="1"/>
          </p:cNvSpPr>
          <p:nvPr>
            <p:ph sz="quarter" idx="1"/>
          </p:nvPr>
        </p:nvSpPr>
        <p:spPr/>
        <p:txBody>
          <a:bodyPr/>
          <a:lstStyle/>
          <a:p>
            <a:r>
              <a:rPr lang="en-GB" dirty="0" smtClean="0"/>
              <a:t>Data Frame</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4217217503"/>
              </p:ext>
            </p:extLst>
          </p:nvPr>
        </p:nvGraphicFramePr>
        <p:xfrm>
          <a:off x="683568" y="836712"/>
          <a:ext cx="8064897" cy="5064568"/>
        </p:xfrm>
        <a:graphic>
          <a:graphicData uri="http://schemas.openxmlformats.org/drawingml/2006/table">
            <a:tbl>
              <a:tblPr firstRow="1" bandRow="1">
                <a:tableStyleId>{5C22544A-7EE6-4342-B048-85BDC9FD1C3A}</a:tableStyleId>
              </a:tblPr>
              <a:tblGrid>
                <a:gridCol w="1344150"/>
                <a:gridCol w="1254920"/>
                <a:gridCol w="1556001"/>
                <a:gridCol w="1221526"/>
                <a:gridCol w="1344150"/>
                <a:gridCol w="1344150"/>
              </a:tblGrid>
              <a:tr h="649312">
                <a:tc>
                  <a:txBody>
                    <a:bodyPr/>
                    <a:lstStyle/>
                    <a:p>
                      <a:pPr algn="r" fontAlgn="ctr"/>
                      <a:endParaRPr lang="en-IN" b="1" dirty="0">
                        <a:effectLst/>
                      </a:endParaRPr>
                    </a:p>
                  </a:txBody>
                  <a:tcPr anchor="ctr"/>
                </a:tc>
                <a:tc>
                  <a:txBody>
                    <a:bodyPr/>
                    <a:lstStyle/>
                    <a:p>
                      <a:r>
                        <a:rPr lang="en-GB" dirty="0" smtClean="0"/>
                        <a:t>Model Name</a:t>
                      </a:r>
                      <a:endParaRPr lang="en-IN" dirty="0"/>
                    </a:p>
                  </a:txBody>
                  <a:tcPr anchor="ctr"/>
                </a:tc>
                <a:tc>
                  <a:txBody>
                    <a:bodyPr/>
                    <a:lstStyle/>
                    <a:p>
                      <a:r>
                        <a:rPr lang="en-GB" dirty="0" smtClean="0"/>
                        <a:t>Accuracy</a:t>
                      </a:r>
                      <a:endParaRPr lang="en-IN" dirty="0"/>
                    </a:p>
                  </a:txBody>
                  <a:tcPr anchor="ctr"/>
                </a:tc>
                <a:tc>
                  <a:txBody>
                    <a:bodyPr/>
                    <a:lstStyle/>
                    <a:p>
                      <a:r>
                        <a:rPr lang="en-GB" dirty="0" err="1" smtClean="0"/>
                        <a:t>fpr</a:t>
                      </a:r>
                      <a:endParaRPr lang="en-IN" dirty="0"/>
                    </a:p>
                  </a:txBody>
                  <a:tcPr anchor="ctr"/>
                </a:tc>
                <a:tc>
                  <a:txBody>
                    <a:bodyPr/>
                    <a:lstStyle/>
                    <a:p>
                      <a:r>
                        <a:rPr lang="en-GB" dirty="0" err="1" smtClean="0"/>
                        <a:t>tpr</a:t>
                      </a:r>
                      <a:endParaRPr lang="en-IN" dirty="0"/>
                    </a:p>
                  </a:txBody>
                  <a:tcPr anchor="ctr"/>
                </a:tc>
                <a:tc>
                  <a:txBody>
                    <a:bodyPr/>
                    <a:lstStyle/>
                    <a:p>
                      <a:r>
                        <a:rPr lang="en-GB" dirty="0" smtClean="0"/>
                        <a:t>F1 score</a:t>
                      </a:r>
                      <a:endParaRPr lang="en-IN" dirty="0"/>
                    </a:p>
                  </a:txBody>
                  <a:tcPr/>
                </a:tc>
              </a:tr>
              <a:tr h="551907">
                <a:tc>
                  <a:txBody>
                    <a:bodyPr/>
                    <a:lstStyle/>
                    <a:p>
                      <a:pPr algn="r" fontAlgn="ctr"/>
                      <a:r>
                        <a:rPr lang="en-IN" b="1" dirty="0">
                          <a:effectLst/>
                        </a:rPr>
                        <a:t>0</a:t>
                      </a:r>
                    </a:p>
                  </a:txBody>
                  <a:tcPr anchor="ctr"/>
                </a:tc>
                <a:tc>
                  <a:txBody>
                    <a:bodyPr/>
                    <a:lstStyle/>
                    <a:p>
                      <a:pPr algn="r" fontAlgn="ctr"/>
                      <a:r>
                        <a:rPr lang="en-IN">
                          <a:effectLst/>
                        </a:rPr>
                        <a:t>log</a:t>
                      </a:r>
                    </a:p>
                  </a:txBody>
                  <a:tcPr anchor="ctr"/>
                </a:tc>
                <a:tc>
                  <a:txBody>
                    <a:bodyPr/>
                    <a:lstStyle/>
                    <a:p>
                      <a:pPr algn="r" fontAlgn="ctr"/>
                      <a:r>
                        <a:rPr lang="en-IN">
                          <a:effectLst/>
                        </a:rPr>
                        <a:t>78.295350</a:t>
                      </a:r>
                    </a:p>
                  </a:txBody>
                  <a:tcPr anchor="ctr"/>
                </a:tc>
                <a:tc>
                  <a:txBody>
                    <a:bodyPr/>
                    <a:lstStyle/>
                    <a:p>
                      <a:pPr algn="r" fontAlgn="ctr"/>
                      <a:r>
                        <a:rPr lang="en-IN">
                          <a:effectLst/>
                        </a:rPr>
                        <a:t>0.207768</a:t>
                      </a:r>
                    </a:p>
                  </a:txBody>
                  <a:tcPr anchor="ctr"/>
                </a:tc>
                <a:tc>
                  <a:txBody>
                    <a:bodyPr/>
                    <a:lstStyle/>
                    <a:p>
                      <a:pPr algn="r" fontAlgn="ctr"/>
                      <a:r>
                        <a:rPr lang="en-IN">
                          <a:effectLst/>
                        </a:rPr>
                        <a:t>0.775835</a:t>
                      </a:r>
                    </a:p>
                  </a:txBody>
                  <a:tcPr anchor="ctr"/>
                </a:tc>
                <a:tc>
                  <a:txBody>
                    <a:bodyPr/>
                    <a:lstStyle/>
                    <a:p>
                      <a:pPr algn="r" fontAlgn="ctr"/>
                      <a:r>
                        <a:rPr lang="en-IN">
                          <a:effectLst/>
                        </a:rPr>
                        <a:t>0.801800</a:t>
                      </a:r>
                    </a:p>
                  </a:txBody>
                  <a:tcPr anchor="ctr"/>
                </a:tc>
              </a:tr>
              <a:tr h="551907">
                <a:tc>
                  <a:txBody>
                    <a:bodyPr/>
                    <a:lstStyle/>
                    <a:p>
                      <a:pPr algn="r" fontAlgn="ctr"/>
                      <a:r>
                        <a:rPr lang="en-IN" b="1">
                          <a:effectLst/>
                        </a:rPr>
                        <a:t>1</a:t>
                      </a:r>
                    </a:p>
                  </a:txBody>
                  <a:tcPr anchor="ctr"/>
                </a:tc>
                <a:tc>
                  <a:txBody>
                    <a:bodyPr/>
                    <a:lstStyle/>
                    <a:p>
                      <a:pPr algn="r" fontAlgn="ctr"/>
                      <a:r>
                        <a:rPr lang="en-IN">
                          <a:effectLst/>
                        </a:rPr>
                        <a:t>dt</a:t>
                      </a:r>
                    </a:p>
                  </a:txBody>
                  <a:tcPr anchor="ctr"/>
                </a:tc>
                <a:tc>
                  <a:txBody>
                    <a:bodyPr/>
                    <a:lstStyle/>
                    <a:p>
                      <a:pPr algn="r" fontAlgn="ctr"/>
                      <a:r>
                        <a:rPr lang="en-IN">
                          <a:effectLst/>
                        </a:rPr>
                        <a:t>94.795196</a:t>
                      </a:r>
                    </a:p>
                  </a:txBody>
                  <a:tcPr anchor="ctr"/>
                </a:tc>
                <a:tc>
                  <a:txBody>
                    <a:bodyPr/>
                    <a:lstStyle/>
                    <a:p>
                      <a:pPr algn="r" fontAlgn="ctr"/>
                      <a:r>
                        <a:rPr lang="en-IN">
                          <a:effectLst/>
                        </a:rPr>
                        <a:t>0.054713</a:t>
                      </a:r>
                    </a:p>
                  </a:txBody>
                  <a:tcPr anchor="ctr"/>
                </a:tc>
                <a:tc>
                  <a:txBody>
                    <a:bodyPr/>
                    <a:lstStyle/>
                    <a:p>
                      <a:pPr algn="r" fontAlgn="ctr"/>
                      <a:r>
                        <a:rPr lang="en-IN">
                          <a:effectLst/>
                        </a:rPr>
                        <a:t>0.948568</a:t>
                      </a:r>
                    </a:p>
                  </a:txBody>
                  <a:tcPr anchor="ctr"/>
                </a:tc>
                <a:tc>
                  <a:txBody>
                    <a:bodyPr/>
                    <a:lstStyle/>
                    <a:p>
                      <a:pPr algn="r" fontAlgn="ctr"/>
                      <a:r>
                        <a:rPr lang="en-IN">
                          <a:effectLst/>
                        </a:rPr>
                        <a:t>0.953074</a:t>
                      </a:r>
                    </a:p>
                  </a:txBody>
                  <a:tcPr anchor="ctr"/>
                </a:tc>
              </a:tr>
              <a:tr h="551907">
                <a:tc>
                  <a:txBody>
                    <a:bodyPr/>
                    <a:lstStyle/>
                    <a:p>
                      <a:pPr algn="r" fontAlgn="ctr"/>
                      <a:r>
                        <a:rPr lang="en-IN" b="1">
                          <a:effectLst/>
                        </a:rPr>
                        <a:t>2</a:t>
                      </a:r>
                    </a:p>
                  </a:txBody>
                  <a:tcPr anchor="ctr"/>
                </a:tc>
                <a:tc>
                  <a:txBody>
                    <a:bodyPr/>
                    <a:lstStyle/>
                    <a:p>
                      <a:pPr algn="r" fontAlgn="ctr"/>
                      <a:r>
                        <a:rPr lang="en-IN">
                          <a:effectLst/>
                        </a:rPr>
                        <a:t>rf</a:t>
                      </a:r>
                    </a:p>
                  </a:txBody>
                  <a:tcPr anchor="ctr"/>
                </a:tc>
                <a:tc>
                  <a:txBody>
                    <a:bodyPr/>
                    <a:lstStyle/>
                    <a:p>
                      <a:pPr algn="r" fontAlgn="ctr"/>
                      <a:r>
                        <a:rPr lang="en-IN">
                          <a:effectLst/>
                        </a:rPr>
                        <a:t>96.311980</a:t>
                      </a:r>
                    </a:p>
                  </a:txBody>
                  <a:tcPr anchor="ctr"/>
                </a:tc>
                <a:tc>
                  <a:txBody>
                    <a:bodyPr/>
                    <a:lstStyle/>
                    <a:p>
                      <a:pPr algn="r" fontAlgn="ctr"/>
                      <a:r>
                        <a:rPr lang="en-IN">
                          <a:effectLst/>
                        </a:rPr>
                        <a:t>0.055334</a:t>
                      </a:r>
                    </a:p>
                  </a:txBody>
                  <a:tcPr anchor="ctr"/>
                </a:tc>
                <a:tc>
                  <a:txBody>
                    <a:bodyPr/>
                    <a:lstStyle/>
                    <a:p>
                      <a:pPr algn="r" fontAlgn="ctr"/>
                      <a:r>
                        <a:rPr lang="en-IN">
                          <a:effectLst/>
                        </a:rPr>
                        <a:t>0.978094</a:t>
                      </a:r>
                    </a:p>
                  </a:txBody>
                  <a:tcPr anchor="ctr"/>
                </a:tc>
                <a:tc>
                  <a:txBody>
                    <a:bodyPr/>
                    <a:lstStyle/>
                    <a:p>
                      <a:pPr algn="r" fontAlgn="ctr"/>
                      <a:r>
                        <a:rPr lang="en-IN">
                          <a:effectLst/>
                        </a:rPr>
                        <a:t>0.785640</a:t>
                      </a:r>
                    </a:p>
                  </a:txBody>
                  <a:tcPr anchor="ctr"/>
                </a:tc>
              </a:tr>
              <a:tr h="551907">
                <a:tc>
                  <a:txBody>
                    <a:bodyPr/>
                    <a:lstStyle/>
                    <a:p>
                      <a:pPr algn="r" fontAlgn="ctr"/>
                      <a:r>
                        <a:rPr lang="en-IN" b="1">
                          <a:effectLst/>
                        </a:rPr>
                        <a:t>3</a:t>
                      </a:r>
                    </a:p>
                  </a:txBody>
                  <a:tcPr anchor="ctr"/>
                </a:tc>
                <a:tc>
                  <a:txBody>
                    <a:bodyPr/>
                    <a:lstStyle/>
                    <a:p>
                      <a:pPr algn="r" fontAlgn="ctr"/>
                      <a:r>
                        <a:rPr lang="en-IN">
                          <a:effectLst/>
                        </a:rPr>
                        <a:t>knn</a:t>
                      </a:r>
                    </a:p>
                  </a:txBody>
                  <a:tcPr anchor="ctr"/>
                </a:tc>
                <a:tc>
                  <a:txBody>
                    <a:bodyPr/>
                    <a:lstStyle/>
                    <a:p>
                      <a:pPr algn="r" fontAlgn="ctr"/>
                      <a:r>
                        <a:rPr lang="en-IN">
                          <a:effectLst/>
                        </a:rPr>
                        <a:t>74.437943</a:t>
                      </a:r>
                    </a:p>
                  </a:txBody>
                  <a:tcPr anchor="ctr"/>
                </a:tc>
                <a:tc>
                  <a:txBody>
                    <a:bodyPr/>
                    <a:lstStyle/>
                    <a:p>
                      <a:pPr algn="r" fontAlgn="ctr"/>
                      <a:r>
                        <a:rPr lang="en-IN">
                          <a:effectLst/>
                        </a:rPr>
                        <a:t>0.364370</a:t>
                      </a:r>
                    </a:p>
                  </a:txBody>
                  <a:tcPr anchor="ctr"/>
                </a:tc>
                <a:tc>
                  <a:txBody>
                    <a:bodyPr/>
                    <a:lstStyle/>
                    <a:p>
                      <a:pPr algn="r" fontAlgn="ctr"/>
                      <a:r>
                        <a:rPr lang="en-IN">
                          <a:effectLst/>
                        </a:rPr>
                        <a:t>0.827811</a:t>
                      </a:r>
                    </a:p>
                  </a:txBody>
                  <a:tcPr anchor="ctr"/>
                </a:tc>
                <a:tc>
                  <a:txBody>
                    <a:bodyPr/>
                    <a:lstStyle/>
                    <a:p>
                      <a:pPr algn="r" fontAlgn="ctr"/>
                      <a:r>
                        <a:rPr lang="en-IN">
                          <a:effectLst/>
                        </a:rPr>
                        <a:t>0.785640</a:t>
                      </a:r>
                    </a:p>
                  </a:txBody>
                  <a:tcPr anchor="ctr"/>
                </a:tc>
              </a:tr>
              <a:tr h="551907">
                <a:tc>
                  <a:txBody>
                    <a:bodyPr/>
                    <a:lstStyle/>
                    <a:p>
                      <a:pPr algn="r" fontAlgn="ctr"/>
                      <a:r>
                        <a:rPr lang="en-IN" b="1">
                          <a:effectLst/>
                        </a:rPr>
                        <a:t>4</a:t>
                      </a:r>
                    </a:p>
                  </a:txBody>
                  <a:tcPr anchor="ctr"/>
                </a:tc>
                <a:tc>
                  <a:txBody>
                    <a:bodyPr/>
                    <a:lstStyle/>
                    <a:p>
                      <a:pPr algn="r" fontAlgn="ctr"/>
                      <a:r>
                        <a:rPr lang="en-IN">
                          <a:effectLst/>
                        </a:rPr>
                        <a:t>naive</a:t>
                      </a:r>
                    </a:p>
                  </a:txBody>
                  <a:tcPr anchor="ctr"/>
                </a:tc>
                <a:tc>
                  <a:txBody>
                    <a:bodyPr/>
                    <a:lstStyle/>
                    <a:p>
                      <a:pPr algn="r" fontAlgn="ctr"/>
                      <a:r>
                        <a:rPr lang="en-IN">
                          <a:effectLst/>
                        </a:rPr>
                        <a:t>60.894672</a:t>
                      </a:r>
                    </a:p>
                  </a:txBody>
                  <a:tcPr anchor="ctr"/>
                </a:tc>
                <a:tc>
                  <a:txBody>
                    <a:bodyPr/>
                    <a:lstStyle/>
                    <a:p>
                      <a:pPr algn="r" fontAlgn="ctr"/>
                      <a:r>
                        <a:rPr lang="en-IN">
                          <a:effectLst/>
                        </a:rPr>
                        <a:t>0.407555</a:t>
                      </a:r>
                    </a:p>
                  </a:txBody>
                  <a:tcPr anchor="ctr"/>
                </a:tc>
                <a:tc>
                  <a:txBody>
                    <a:bodyPr/>
                    <a:lstStyle/>
                    <a:p>
                      <a:pPr algn="r" fontAlgn="ctr"/>
                      <a:r>
                        <a:rPr lang="en-IN">
                          <a:effectLst/>
                        </a:rPr>
                        <a:t>0.621607</a:t>
                      </a:r>
                    </a:p>
                  </a:txBody>
                  <a:tcPr anchor="ctr"/>
                </a:tc>
                <a:tc>
                  <a:txBody>
                    <a:bodyPr/>
                    <a:lstStyle/>
                    <a:p>
                      <a:pPr algn="r" fontAlgn="ctr"/>
                      <a:r>
                        <a:rPr lang="en-IN">
                          <a:effectLst/>
                        </a:rPr>
                        <a:t>0.642727</a:t>
                      </a:r>
                    </a:p>
                  </a:txBody>
                  <a:tcPr anchor="ctr"/>
                </a:tc>
              </a:tr>
              <a:tr h="551907">
                <a:tc>
                  <a:txBody>
                    <a:bodyPr/>
                    <a:lstStyle/>
                    <a:p>
                      <a:pPr algn="r" fontAlgn="ctr"/>
                      <a:r>
                        <a:rPr lang="en-IN" b="1">
                          <a:effectLst/>
                        </a:rPr>
                        <a:t>5</a:t>
                      </a:r>
                    </a:p>
                  </a:txBody>
                  <a:tcPr anchor="ctr"/>
                </a:tc>
                <a:tc>
                  <a:txBody>
                    <a:bodyPr/>
                    <a:lstStyle/>
                    <a:p>
                      <a:pPr algn="r" fontAlgn="ctr"/>
                      <a:r>
                        <a:rPr lang="en-IN">
                          <a:effectLst/>
                        </a:rPr>
                        <a:t>svc</a:t>
                      </a:r>
                    </a:p>
                  </a:txBody>
                  <a:tcPr anchor="ctr"/>
                </a:tc>
                <a:tc>
                  <a:txBody>
                    <a:bodyPr/>
                    <a:lstStyle/>
                    <a:p>
                      <a:pPr algn="r" fontAlgn="ctr"/>
                      <a:r>
                        <a:rPr lang="en-IN">
                          <a:effectLst/>
                        </a:rPr>
                        <a:t>67.485371</a:t>
                      </a:r>
                    </a:p>
                  </a:txBody>
                  <a:tcPr anchor="ctr"/>
                </a:tc>
                <a:tc>
                  <a:txBody>
                    <a:bodyPr/>
                    <a:lstStyle/>
                    <a:p>
                      <a:pPr algn="r" fontAlgn="ctr"/>
                      <a:r>
                        <a:rPr lang="en-IN">
                          <a:effectLst/>
                        </a:rPr>
                        <a:t>0.542343</a:t>
                      </a:r>
                    </a:p>
                  </a:txBody>
                  <a:tcPr anchor="ctr"/>
                </a:tc>
                <a:tc>
                  <a:txBody>
                    <a:bodyPr/>
                    <a:lstStyle/>
                    <a:p>
                      <a:pPr algn="r" fontAlgn="ctr"/>
                      <a:r>
                        <a:rPr lang="en-IN">
                          <a:effectLst/>
                        </a:rPr>
                        <a:t>0.841486</a:t>
                      </a:r>
                    </a:p>
                  </a:txBody>
                  <a:tcPr anchor="ctr"/>
                </a:tc>
                <a:tc>
                  <a:txBody>
                    <a:bodyPr/>
                    <a:lstStyle/>
                    <a:p>
                      <a:pPr algn="r" fontAlgn="ctr"/>
                      <a:r>
                        <a:rPr lang="en-IN">
                          <a:effectLst/>
                        </a:rPr>
                        <a:t>0.745480</a:t>
                      </a:r>
                    </a:p>
                  </a:txBody>
                  <a:tcPr anchor="ctr"/>
                </a:tc>
              </a:tr>
              <a:tr h="551907">
                <a:tc>
                  <a:txBody>
                    <a:bodyPr/>
                    <a:lstStyle/>
                    <a:p>
                      <a:pPr algn="r" fontAlgn="ctr"/>
                      <a:r>
                        <a:rPr lang="en-IN" b="1">
                          <a:effectLst/>
                        </a:rPr>
                        <a:t>6</a:t>
                      </a:r>
                    </a:p>
                  </a:txBody>
                  <a:tcPr anchor="ctr"/>
                </a:tc>
                <a:tc>
                  <a:txBody>
                    <a:bodyPr/>
                    <a:lstStyle/>
                    <a:p>
                      <a:pPr algn="r" fontAlgn="ctr"/>
                      <a:r>
                        <a:rPr lang="en-IN">
                          <a:effectLst/>
                        </a:rPr>
                        <a:t>adaboost</a:t>
                      </a:r>
                    </a:p>
                  </a:txBody>
                  <a:tcPr anchor="ctr"/>
                </a:tc>
                <a:tc>
                  <a:txBody>
                    <a:bodyPr/>
                    <a:lstStyle/>
                    <a:p>
                      <a:pPr algn="r" fontAlgn="ctr"/>
                      <a:r>
                        <a:rPr lang="en-IN">
                          <a:effectLst/>
                        </a:rPr>
                        <a:t>94.772097</a:t>
                      </a:r>
                    </a:p>
                  </a:txBody>
                  <a:tcPr anchor="ctr"/>
                </a:tc>
                <a:tc>
                  <a:txBody>
                    <a:bodyPr/>
                    <a:lstStyle/>
                    <a:p>
                      <a:pPr algn="r" fontAlgn="ctr"/>
                      <a:r>
                        <a:rPr lang="en-IN">
                          <a:effectLst/>
                        </a:rPr>
                        <a:t>0.055777</a:t>
                      </a:r>
                    </a:p>
                  </a:txBody>
                  <a:tcPr anchor="ctr"/>
                </a:tc>
                <a:tc>
                  <a:txBody>
                    <a:bodyPr/>
                    <a:lstStyle/>
                    <a:p>
                      <a:pPr algn="r" fontAlgn="ctr"/>
                      <a:r>
                        <a:rPr lang="en-IN">
                          <a:effectLst/>
                        </a:rPr>
                        <a:t>0.950473</a:t>
                      </a:r>
                    </a:p>
                  </a:txBody>
                  <a:tcPr anchor="ctr"/>
                </a:tc>
                <a:tc>
                  <a:txBody>
                    <a:bodyPr/>
                    <a:lstStyle/>
                    <a:p>
                      <a:pPr algn="r" fontAlgn="ctr"/>
                      <a:r>
                        <a:rPr lang="en-IN">
                          <a:effectLst/>
                        </a:rPr>
                        <a:t>0.953684</a:t>
                      </a:r>
                    </a:p>
                  </a:txBody>
                  <a:tcPr anchor="ctr"/>
                </a:tc>
              </a:tr>
              <a:tr h="551907">
                <a:tc>
                  <a:txBody>
                    <a:bodyPr/>
                    <a:lstStyle/>
                    <a:p>
                      <a:pPr algn="r" fontAlgn="ctr"/>
                      <a:r>
                        <a:rPr lang="en-IN" b="1">
                          <a:effectLst/>
                        </a:rPr>
                        <a:t>7</a:t>
                      </a:r>
                    </a:p>
                  </a:txBody>
                  <a:tcPr anchor="ctr"/>
                </a:tc>
                <a:tc>
                  <a:txBody>
                    <a:bodyPr/>
                    <a:lstStyle/>
                    <a:p>
                      <a:pPr algn="r" fontAlgn="ctr"/>
                      <a:r>
                        <a:rPr lang="en-IN">
                          <a:effectLst/>
                        </a:rPr>
                        <a:t>xgboost</a:t>
                      </a:r>
                    </a:p>
                  </a:txBody>
                  <a:tcPr anchor="ctr"/>
                </a:tc>
                <a:tc>
                  <a:txBody>
                    <a:bodyPr/>
                    <a:lstStyle/>
                    <a:p>
                      <a:pPr algn="r" fontAlgn="ctr"/>
                      <a:r>
                        <a:rPr lang="en-IN">
                          <a:effectLst/>
                        </a:rPr>
                        <a:t>96.400524</a:t>
                      </a:r>
                    </a:p>
                  </a:txBody>
                  <a:tcPr anchor="ctr"/>
                </a:tc>
                <a:tc>
                  <a:txBody>
                    <a:bodyPr/>
                    <a:lstStyle/>
                    <a:p>
                      <a:pPr algn="r" fontAlgn="ctr"/>
                      <a:r>
                        <a:rPr lang="en-IN">
                          <a:effectLst/>
                        </a:rPr>
                        <a:t>0.051166</a:t>
                      </a:r>
                    </a:p>
                  </a:txBody>
                  <a:tcPr anchor="ctr"/>
                </a:tc>
                <a:tc>
                  <a:txBody>
                    <a:bodyPr/>
                    <a:lstStyle/>
                    <a:p>
                      <a:pPr algn="r" fontAlgn="ctr"/>
                      <a:r>
                        <a:rPr lang="en-IN">
                          <a:effectLst/>
                        </a:rPr>
                        <a:t>0.975645</a:t>
                      </a:r>
                    </a:p>
                  </a:txBody>
                  <a:tcPr anchor="ctr"/>
                </a:tc>
                <a:tc>
                  <a:txBody>
                    <a:bodyPr/>
                    <a:lstStyle/>
                    <a:p>
                      <a:pPr algn="r" fontAlgn="ctr"/>
                      <a:r>
                        <a:rPr lang="en-IN" dirty="0">
                          <a:effectLst/>
                        </a:rPr>
                        <a:t>0.968430</a:t>
                      </a:r>
                    </a:p>
                  </a:txBody>
                  <a:tcPr anchor="ctr"/>
                </a:tc>
              </a:tr>
            </a:tbl>
          </a:graphicData>
        </a:graphic>
      </p:graphicFrame>
      <p:sp>
        <p:nvSpPr>
          <p:cNvPr id="2" name="TextBox 1"/>
          <p:cNvSpPr txBox="1"/>
          <p:nvPr/>
        </p:nvSpPr>
        <p:spPr>
          <a:xfrm>
            <a:off x="1907704" y="6196662"/>
            <a:ext cx="3960440" cy="369332"/>
          </a:xfrm>
          <a:prstGeom prst="rect">
            <a:avLst/>
          </a:prstGeom>
          <a:noFill/>
        </p:spPr>
        <p:txBody>
          <a:bodyPr wrap="square" rtlCol="0">
            <a:spAutoFit/>
          </a:bodyPr>
          <a:lstStyle/>
          <a:p>
            <a:pPr algn="ctr"/>
            <a:r>
              <a:rPr lang="en-GB" b="1" dirty="0" smtClean="0"/>
              <a:t>XGBOOST is the best fitted model.</a:t>
            </a:r>
            <a:endParaRPr lang="en-IN" b="1" dirty="0"/>
          </a:p>
        </p:txBody>
      </p:sp>
    </p:spTree>
    <p:extLst>
      <p:ext uri="{BB962C8B-B14F-4D97-AF65-F5344CB8AC3E}">
        <p14:creationId xmlns:p14="http://schemas.microsoft.com/office/powerpoint/2010/main" val="881628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04664"/>
            <a:ext cx="6048672" cy="646331"/>
          </a:xfrm>
          <a:prstGeom prst="rect">
            <a:avLst/>
          </a:prstGeom>
          <a:noFill/>
        </p:spPr>
        <p:txBody>
          <a:bodyPr wrap="square" rtlCol="0">
            <a:spAutoFit/>
          </a:bodyPr>
          <a:lstStyle/>
          <a:p>
            <a:r>
              <a:rPr lang="en-IN" sz="3600" b="1" dirty="0" smtClean="0">
                <a:latin typeface="+mj-lt"/>
              </a:rPr>
              <a:t>Conclusion for Data Frame 1:</a:t>
            </a:r>
            <a:endParaRPr lang="en-IN" sz="3600" b="1" dirty="0">
              <a:latin typeface="+mj-lt"/>
            </a:endParaRPr>
          </a:p>
        </p:txBody>
      </p:sp>
      <p:sp>
        <p:nvSpPr>
          <p:cNvPr id="3" name="TextBox 2"/>
          <p:cNvSpPr txBox="1"/>
          <p:nvPr/>
        </p:nvSpPr>
        <p:spPr>
          <a:xfrm>
            <a:off x="179512" y="980728"/>
            <a:ext cx="8964488" cy="646331"/>
          </a:xfrm>
          <a:prstGeom prst="rect">
            <a:avLst/>
          </a:prstGeom>
          <a:noFill/>
        </p:spPr>
        <p:txBody>
          <a:bodyPr wrap="square" rtlCol="0">
            <a:spAutoFit/>
          </a:bodyPr>
          <a:lstStyle/>
          <a:p>
            <a:r>
              <a:rPr lang="en-IN" dirty="0" smtClean="0"/>
              <a:t>           In </a:t>
            </a:r>
            <a:r>
              <a:rPr lang="en-IN" dirty="0" smtClean="0"/>
              <a:t> </a:t>
            </a:r>
            <a:r>
              <a:rPr lang="en-IN" dirty="0" smtClean="0"/>
              <a:t>data frame 1, XGBOOST has the highest accuracy of (96.40) with a false positive rate(</a:t>
            </a:r>
            <a:r>
              <a:rPr lang="en-IN" dirty="0" err="1" smtClean="0"/>
              <a:t>fpr</a:t>
            </a:r>
            <a:r>
              <a:rPr lang="en-IN" dirty="0" smtClean="0"/>
              <a:t>) of (0.051)  and the true positive rate (</a:t>
            </a:r>
            <a:r>
              <a:rPr lang="en-IN" dirty="0" err="1" smtClean="0"/>
              <a:t>tpr</a:t>
            </a:r>
            <a:r>
              <a:rPr lang="en-IN" dirty="0" smtClean="0"/>
              <a:t>) of (0.9756)</a:t>
            </a:r>
            <a:endParaRPr lang="en-IN" dirty="0"/>
          </a:p>
        </p:txBody>
      </p:sp>
      <p:sp>
        <p:nvSpPr>
          <p:cNvPr id="4" name="TextBox 3"/>
          <p:cNvSpPr txBox="1"/>
          <p:nvPr/>
        </p:nvSpPr>
        <p:spPr>
          <a:xfrm>
            <a:off x="1983904" y="5960451"/>
            <a:ext cx="4824536" cy="369332"/>
          </a:xfrm>
          <a:prstGeom prst="rect">
            <a:avLst/>
          </a:prstGeom>
          <a:noFill/>
        </p:spPr>
        <p:txBody>
          <a:bodyPr wrap="square" rtlCol="0">
            <a:spAutoFit/>
          </a:bodyPr>
          <a:lstStyle/>
          <a:p>
            <a:pPr algn="ctr"/>
            <a:r>
              <a:rPr lang="en-IN" dirty="0" smtClean="0"/>
              <a:t>Result </a:t>
            </a:r>
            <a:r>
              <a:rPr lang="en-IN" dirty="0" smtClean="0"/>
              <a:t>of AUC-ROC </a:t>
            </a:r>
            <a:r>
              <a:rPr lang="en-IN" dirty="0" smtClean="0"/>
              <a:t>Curve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637945"/>
            <a:ext cx="54006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25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961" y="260648"/>
            <a:ext cx="4320480" cy="598388"/>
          </a:xfrm>
        </p:spPr>
        <p:txBody>
          <a:bodyPr>
            <a:noAutofit/>
          </a:bodyPr>
          <a:lstStyle/>
          <a:p>
            <a:r>
              <a:rPr lang="en-IN" sz="3200" dirty="0" smtClean="0"/>
              <a:t>CLASS IMBALANCE</a:t>
            </a:r>
            <a:endParaRPr lang="en-IN" sz="3200" dirty="0"/>
          </a:p>
        </p:txBody>
      </p:sp>
      <p:sp>
        <p:nvSpPr>
          <p:cNvPr id="3" name="Content Placeholder 2"/>
          <p:cNvSpPr>
            <a:spLocks noGrp="1"/>
          </p:cNvSpPr>
          <p:nvPr>
            <p:ph sz="quarter" idx="1"/>
          </p:nvPr>
        </p:nvSpPr>
        <p:spPr>
          <a:xfrm>
            <a:off x="1825352" y="980729"/>
            <a:ext cx="5987008" cy="1512168"/>
          </a:xfrm>
        </p:spPr>
        <p:txBody>
          <a:bodyPr>
            <a:normAutofit/>
          </a:bodyPr>
          <a:lstStyle/>
          <a:p>
            <a:r>
              <a:rPr lang="en-IN" sz="2400" dirty="0" smtClean="0"/>
              <a:t>Performed </a:t>
            </a:r>
            <a:r>
              <a:rPr lang="en-IN" sz="2400" dirty="0"/>
              <a:t>U</a:t>
            </a:r>
            <a:r>
              <a:rPr lang="en-IN" sz="2400" dirty="0" smtClean="0"/>
              <a:t>ndersampling technique these are before and after the class imbalance of target variable.</a:t>
            </a:r>
            <a:endParaRPr lang="en-IN" sz="2400" dirty="0"/>
          </a:p>
        </p:txBody>
      </p:sp>
      <p:sp>
        <p:nvSpPr>
          <p:cNvPr id="5" name="TextBox 4"/>
          <p:cNvSpPr txBox="1"/>
          <p:nvPr/>
        </p:nvSpPr>
        <p:spPr>
          <a:xfrm>
            <a:off x="2123728" y="5661248"/>
            <a:ext cx="1656184" cy="369332"/>
          </a:xfrm>
          <a:prstGeom prst="rect">
            <a:avLst/>
          </a:prstGeom>
          <a:noFill/>
        </p:spPr>
        <p:txBody>
          <a:bodyPr wrap="square" rtlCol="0">
            <a:spAutoFit/>
          </a:bodyPr>
          <a:lstStyle/>
          <a:p>
            <a:pPr algn="ctr"/>
            <a:r>
              <a:rPr lang="en-IN" dirty="0" smtClean="0"/>
              <a:t>Before</a:t>
            </a:r>
            <a:endParaRPr lang="en-IN" dirty="0"/>
          </a:p>
        </p:txBody>
      </p:sp>
      <p:sp>
        <p:nvSpPr>
          <p:cNvPr id="6" name="TextBox 5"/>
          <p:cNvSpPr txBox="1"/>
          <p:nvPr/>
        </p:nvSpPr>
        <p:spPr>
          <a:xfrm>
            <a:off x="5788113" y="5738427"/>
            <a:ext cx="1152128" cy="369332"/>
          </a:xfrm>
          <a:prstGeom prst="rect">
            <a:avLst/>
          </a:prstGeom>
          <a:noFill/>
        </p:spPr>
        <p:txBody>
          <a:bodyPr wrap="square" rtlCol="0">
            <a:spAutoFit/>
          </a:bodyPr>
          <a:lstStyle/>
          <a:p>
            <a:pPr algn="ctr"/>
            <a:r>
              <a:rPr lang="en-IN" dirty="0" smtClean="0"/>
              <a:t>After</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88433"/>
            <a:ext cx="3548495" cy="260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999" y="2996951"/>
            <a:ext cx="3492356" cy="256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186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350</TotalTime>
  <Words>1037</Words>
  <Application>Microsoft Office PowerPoint</Application>
  <PresentationFormat>On-screen Show (4:3)</PresentationFormat>
  <Paragraphs>264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AIRLINE PASSENGER SATISFACTION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IMBALANCE</vt:lpstr>
      <vt:lpstr>Outliers:</vt:lpstr>
      <vt:lpstr>Skewness:</vt:lpstr>
      <vt:lpstr>PowerPoint Presentation</vt:lpstr>
      <vt:lpstr>PowerPoint Presentation</vt:lpstr>
      <vt:lpstr>DATA FRAME 2</vt:lpstr>
      <vt:lpstr>Conclusion for Data Frame 2</vt:lpstr>
      <vt:lpstr>Feature Engineering:</vt:lpstr>
      <vt:lpstr>DATA FRAME 3</vt:lpstr>
      <vt:lpstr>Conclusion for Data Frame 3</vt:lpstr>
      <vt:lpstr>PowerPoint Presentation</vt:lpstr>
      <vt:lpstr>PowerPoint Presentation</vt:lpstr>
      <vt:lpstr>                     Demerits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Karthick</dc:creator>
  <cp:lastModifiedBy>Karthick</cp:lastModifiedBy>
  <cp:revision>27</cp:revision>
  <dcterms:created xsi:type="dcterms:W3CDTF">2024-03-21T01:01:49Z</dcterms:created>
  <dcterms:modified xsi:type="dcterms:W3CDTF">2024-03-22T04:24:18Z</dcterms:modified>
</cp:coreProperties>
</file>