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9fb8c08ad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9fb8c08ad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9fb8c08ad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9fb8c08ad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4"/>
                </a:solidFill>
                <a:latin typeface="Cambria"/>
                <a:ea typeface="Cambria"/>
                <a:cs typeface="Cambria"/>
                <a:sym typeface="Cambria"/>
              </a:rPr>
              <a:t>Data Collection for Model Creation</a:t>
            </a:r>
            <a:endParaRPr>
              <a:solidFill>
                <a:schemeClr val="accent4"/>
              </a:solidFill>
              <a:latin typeface="Cambria"/>
              <a:ea typeface="Cambria"/>
              <a:cs typeface="Cambria"/>
              <a:sym typeface="Cambria"/>
            </a:endParaRPr>
          </a:p>
        </p:txBody>
      </p:sp>
      <p:sp>
        <p:nvSpPr>
          <p:cNvPr id="55" name="Google Shape;55;p1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Clr>
                <a:srgbClr val="000000"/>
              </a:buClr>
              <a:buSzPct val="100000"/>
              <a:buFont typeface="Georgia"/>
              <a:buChar char="●"/>
            </a:pPr>
            <a:r>
              <a:rPr lang="en">
                <a:solidFill>
                  <a:srgbClr val="000000"/>
                </a:solidFill>
                <a:latin typeface="Georgia"/>
                <a:ea typeface="Georgia"/>
                <a:cs typeface="Georgia"/>
                <a:sym typeface="Georgia"/>
              </a:rPr>
              <a:t>Crowdsourced subjects using Amazon’s Mechanical Turk</a:t>
            </a:r>
            <a:endParaRPr>
              <a:solidFill>
                <a:srgbClr val="000000"/>
              </a:solidFill>
              <a:latin typeface="Georgia"/>
              <a:ea typeface="Georgia"/>
              <a:cs typeface="Georgia"/>
              <a:sym typeface="Georgia"/>
            </a:endParaRPr>
          </a:p>
          <a:p>
            <a:pPr indent="-334327" lvl="0" marL="457200" rtl="0" algn="l">
              <a:spcBef>
                <a:spcPts val="0"/>
              </a:spcBef>
              <a:spcAft>
                <a:spcPts val="0"/>
              </a:spcAft>
              <a:buClr>
                <a:srgbClr val="000000"/>
              </a:buClr>
              <a:buSzPct val="100000"/>
              <a:buFont typeface="Georgia"/>
              <a:buChar char="●"/>
            </a:pPr>
            <a:r>
              <a:rPr lang="en">
                <a:solidFill>
                  <a:srgbClr val="000000"/>
                </a:solidFill>
                <a:latin typeface="Georgia"/>
                <a:ea typeface="Georgia"/>
                <a:cs typeface="Georgia"/>
                <a:sym typeface="Georgia"/>
              </a:rPr>
              <a:t>For each subject, I tracked 10 different data points regarding interaction (including time spent on page, links clicked, number of left and right clicks, strategic movements, etc.). I collected these data points each time each individual viewed a specific venue subpage on a visitor bureau website of their choice</a:t>
            </a:r>
            <a:endParaRPr>
              <a:solidFill>
                <a:srgbClr val="000000"/>
              </a:solidFill>
              <a:latin typeface="Georgia"/>
              <a:ea typeface="Georgia"/>
              <a:cs typeface="Georgia"/>
              <a:sym typeface="Georgia"/>
            </a:endParaRPr>
          </a:p>
          <a:p>
            <a:pPr indent="-310832" lvl="1" marL="914400" rtl="0" algn="l">
              <a:spcBef>
                <a:spcPts val="0"/>
              </a:spcBef>
              <a:spcAft>
                <a:spcPts val="0"/>
              </a:spcAft>
              <a:buClr>
                <a:srgbClr val="000000"/>
              </a:buClr>
              <a:buSzPct val="100000"/>
              <a:buFont typeface="Georgia"/>
              <a:buChar char="○"/>
            </a:pPr>
            <a:r>
              <a:rPr lang="en">
                <a:solidFill>
                  <a:srgbClr val="000000"/>
                </a:solidFill>
                <a:latin typeface="Georgia"/>
                <a:ea typeface="Georgia"/>
                <a:cs typeface="Georgia"/>
                <a:sym typeface="Georgia"/>
              </a:rPr>
              <a:t>However, the true number of “data points” increased significantly when I combined two or more data points to form an aggregate; for example amount of time spent hovering over or around pages with links</a:t>
            </a:r>
            <a:endParaRPr>
              <a:solidFill>
                <a:srgbClr val="000000"/>
              </a:solidFill>
              <a:latin typeface="Georgia"/>
              <a:ea typeface="Georgia"/>
              <a:cs typeface="Georgia"/>
              <a:sym typeface="Georgia"/>
            </a:endParaRPr>
          </a:p>
          <a:p>
            <a:pPr indent="-334327" lvl="0" marL="457200" rtl="0" algn="l">
              <a:spcBef>
                <a:spcPts val="0"/>
              </a:spcBef>
              <a:spcAft>
                <a:spcPts val="0"/>
              </a:spcAft>
              <a:buClr>
                <a:srgbClr val="000000"/>
              </a:buClr>
              <a:buSzPct val="100000"/>
              <a:buFont typeface="Georgia"/>
              <a:buChar char="●"/>
            </a:pPr>
            <a:r>
              <a:rPr lang="en">
                <a:solidFill>
                  <a:srgbClr val="000000"/>
                </a:solidFill>
                <a:latin typeface="Georgia"/>
                <a:ea typeface="Georgia"/>
                <a:cs typeface="Georgia"/>
                <a:sym typeface="Georgia"/>
              </a:rPr>
              <a:t>Connected data points regarding interaction to a subject’s decision to visit or not visit that venue to create model</a:t>
            </a:r>
            <a:endParaRPr>
              <a:solidFill>
                <a:srgbClr val="000000"/>
              </a:solidFill>
              <a:latin typeface="Georgia"/>
              <a:ea typeface="Georgia"/>
              <a:cs typeface="Georgia"/>
              <a:sym typeface="Georgia"/>
            </a:endParaRPr>
          </a:p>
          <a:p>
            <a:pPr indent="-310832" lvl="1" marL="914400" rtl="0" algn="l">
              <a:spcBef>
                <a:spcPts val="0"/>
              </a:spcBef>
              <a:spcAft>
                <a:spcPts val="0"/>
              </a:spcAft>
              <a:buClr>
                <a:srgbClr val="000000"/>
              </a:buClr>
              <a:buSzPct val="100000"/>
              <a:buFont typeface="Georgia"/>
              <a:buChar char="○"/>
            </a:pPr>
            <a:r>
              <a:rPr lang="en">
                <a:solidFill>
                  <a:srgbClr val="000000"/>
                </a:solidFill>
                <a:latin typeface="Georgia"/>
                <a:ea typeface="Georgia"/>
                <a:cs typeface="Georgia"/>
                <a:sym typeface="Georgia"/>
              </a:rPr>
              <a:t>Instead of directly measuring whether individuals visited the venue, I used a proprietary (patent filed) method of data collection involving financial incentives - creating a process that closely mimics the true decision making process - as a measure of a “decision to visit”</a:t>
            </a:r>
            <a:endParaRPr>
              <a:solidFill>
                <a:srgbClr val="000000"/>
              </a:solidFill>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4"/>
                </a:solidFill>
                <a:latin typeface="Cambria"/>
                <a:ea typeface="Cambria"/>
                <a:cs typeface="Cambria"/>
                <a:sym typeface="Cambria"/>
              </a:rPr>
              <a:t>Model Accuracy</a:t>
            </a:r>
            <a:endParaRPr>
              <a:solidFill>
                <a:schemeClr val="accent4"/>
              </a:solidFill>
              <a:latin typeface="Cambria"/>
              <a:ea typeface="Cambria"/>
              <a:cs typeface="Cambria"/>
              <a:sym typeface="Cambria"/>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Clr>
                <a:srgbClr val="000000"/>
              </a:buClr>
              <a:buSzPct val="100000"/>
              <a:buFont typeface="Georgia"/>
              <a:buChar char="●"/>
            </a:pPr>
            <a:r>
              <a:rPr lang="en">
                <a:solidFill>
                  <a:srgbClr val="000000"/>
                </a:solidFill>
                <a:latin typeface="Georgia"/>
                <a:ea typeface="Georgia"/>
                <a:cs typeface="Georgia"/>
                <a:sym typeface="Georgia"/>
              </a:rPr>
              <a:t>Logistic regression model created using a random 75% of total subjects to predict the a random other 25%</a:t>
            </a:r>
            <a:endParaRPr>
              <a:solidFill>
                <a:srgbClr val="000000"/>
              </a:solidFill>
              <a:latin typeface="Georgia"/>
              <a:ea typeface="Georgia"/>
              <a:cs typeface="Georgia"/>
              <a:sym typeface="Georgia"/>
            </a:endParaRPr>
          </a:p>
          <a:p>
            <a:pPr indent="-310832" lvl="1" marL="914400" rtl="0" algn="l">
              <a:spcBef>
                <a:spcPts val="0"/>
              </a:spcBef>
              <a:spcAft>
                <a:spcPts val="0"/>
              </a:spcAft>
              <a:buClr>
                <a:srgbClr val="000000"/>
              </a:buClr>
              <a:buSzPct val="100000"/>
              <a:buFont typeface="Georgia"/>
              <a:buChar char="○"/>
            </a:pPr>
            <a:r>
              <a:rPr lang="en">
                <a:solidFill>
                  <a:srgbClr val="000000"/>
                </a:solidFill>
                <a:latin typeface="Georgia"/>
                <a:ea typeface="Georgia"/>
                <a:cs typeface="Georgia"/>
                <a:sym typeface="Georgia"/>
              </a:rPr>
              <a:t>All combinations of different interaction data points looked at to see which combo would be the best predictor</a:t>
            </a:r>
            <a:endParaRPr>
              <a:solidFill>
                <a:srgbClr val="000000"/>
              </a:solidFill>
              <a:latin typeface="Georgia"/>
              <a:ea typeface="Georgia"/>
              <a:cs typeface="Georgia"/>
              <a:sym typeface="Georgia"/>
            </a:endParaRPr>
          </a:p>
          <a:p>
            <a:pPr indent="-334327" lvl="0" marL="457200" rtl="0" algn="l">
              <a:spcBef>
                <a:spcPts val="0"/>
              </a:spcBef>
              <a:spcAft>
                <a:spcPts val="0"/>
              </a:spcAft>
              <a:buClr>
                <a:srgbClr val="000000"/>
              </a:buClr>
              <a:buSzPct val="100000"/>
              <a:buFont typeface="Georgia"/>
              <a:buChar char="●"/>
            </a:pPr>
            <a:r>
              <a:rPr lang="en">
                <a:solidFill>
                  <a:srgbClr val="000000"/>
                </a:solidFill>
                <a:latin typeface="Georgia"/>
                <a:ea typeface="Georgia"/>
                <a:cs typeface="Georgia"/>
                <a:sym typeface="Georgia"/>
              </a:rPr>
              <a:t>The logistic regression model was created using two data points, amount of time spent on page and the number of right clicks (I hypothesize this is true due to copying and pasting to share information from the site to another person).</a:t>
            </a:r>
            <a:endParaRPr>
              <a:solidFill>
                <a:srgbClr val="000000"/>
              </a:solidFill>
              <a:latin typeface="Georgia"/>
              <a:ea typeface="Georgia"/>
              <a:cs typeface="Georgia"/>
              <a:sym typeface="Georgia"/>
            </a:endParaRPr>
          </a:p>
          <a:p>
            <a:pPr indent="-310832" lvl="1" marL="914400" rtl="0" algn="l">
              <a:spcBef>
                <a:spcPts val="0"/>
              </a:spcBef>
              <a:spcAft>
                <a:spcPts val="0"/>
              </a:spcAft>
              <a:buClr>
                <a:srgbClr val="000000"/>
              </a:buClr>
              <a:buSzPct val="100000"/>
              <a:buFont typeface="Georgia"/>
              <a:buChar char="○"/>
            </a:pPr>
            <a:r>
              <a:rPr lang="en">
                <a:solidFill>
                  <a:srgbClr val="000000"/>
                </a:solidFill>
                <a:latin typeface="Georgia"/>
                <a:ea typeface="Georgia"/>
                <a:cs typeface="Georgia"/>
                <a:sym typeface="Georgia"/>
              </a:rPr>
              <a:t>This combination of two created the best prediction accuracy, but it may be of benefit to use a logistic model that </a:t>
            </a:r>
            <a:r>
              <a:rPr lang="en">
                <a:solidFill>
                  <a:srgbClr val="000000"/>
                </a:solidFill>
                <a:latin typeface="Georgia"/>
                <a:ea typeface="Georgia"/>
                <a:cs typeface="Georgia"/>
                <a:sym typeface="Georgia"/>
              </a:rPr>
              <a:t>incorporates</a:t>
            </a:r>
            <a:r>
              <a:rPr lang="en">
                <a:solidFill>
                  <a:srgbClr val="000000"/>
                </a:solidFill>
                <a:latin typeface="Georgia"/>
                <a:ea typeface="Georgia"/>
                <a:cs typeface="Georgia"/>
                <a:sym typeface="Georgia"/>
              </a:rPr>
              <a:t> a few more of the original data points to prevent issues in chance behavior. These models were not coded into SmartTurismo, but can certainly be added.</a:t>
            </a:r>
            <a:endParaRPr>
              <a:solidFill>
                <a:srgbClr val="000000"/>
              </a:solidFill>
              <a:latin typeface="Georgia"/>
              <a:ea typeface="Georgia"/>
              <a:cs typeface="Georgia"/>
              <a:sym typeface="Georgia"/>
            </a:endParaRPr>
          </a:p>
          <a:p>
            <a:pPr indent="-334327" lvl="0" marL="457200" rtl="0" algn="l">
              <a:spcBef>
                <a:spcPts val="0"/>
              </a:spcBef>
              <a:spcAft>
                <a:spcPts val="0"/>
              </a:spcAft>
              <a:buClr>
                <a:srgbClr val="000000"/>
              </a:buClr>
              <a:buSzPct val="100000"/>
              <a:buFont typeface="Georgia"/>
              <a:buChar char="●"/>
            </a:pPr>
            <a:r>
              <a:rPr lang="en">
                <a:solidFill>
                  <a:srgbClr val="000000"/>
                </a:solidFill>
                <a:latin typeface="Georgia"/>
                <a:ea typeface="Georgia"/>
                <a:cs typeface="Georgia"/>
                <a:sym typeface="Georgia"/>
              </a:rPr>
              <a:t>70% of decisions to visit correctly predicted, 65% of decisions not to visit </a:t>
            </a:r>
            <a:r>
              <a:rPr lang="en">
                <a:solidFill>
                  <a:srgbClr val="000000"/>
                </a:solidFill>
                <a:latin typeface="Georgia"/>
                <a:ea typeface="Georgia"/>
                <a:cs typeface="Georgia"/>
                <a:sym typeface="Georgia"/>
              </a:rPr>
              <a:t>correctly</a:t>
            </a:r>
            <a:r>
              <a:rPr lang="en">
                <a:solidFill>
                  <a:srgbClr val="000000"/>
                </a:solidFill>
                <a:latin typeface="Georgia"/>
                <a:ea typeface="Georgia"/>
                <a:cs typeface="Georgia"/>
                <a:sym typeface="Georgia"/>
              </a:rPr>
              <a:t> predicted in the “new data” (25% of data that wasn’t used to create the model). </a:t>
            </a:r>
            <a:endParaRPr>
              <a:solidFill>
                <a:srgbClr val="000000"/>
              </a:solidFill>
              <a:latin typeface="Georgia"/>
              <a:ea typeface="Georgia"/>
              <a:cs typeface="Georgia"/>
              <a:sym typeface="Georgia"/>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