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Nunito Semi Bold" panose="020B0604020202020204" charset="0"/>
      <p:regular r:id="rId11"/>
    </p:embeddedFont>
    <p:embeddedFont>
      <p:font typeface="PT Sans" panose="020B0503020203020204" pitchFamily="34" charset="0"/>
      <p:regular r:id="rId12"/>
      <p:bold r:id="rId13"/>
    </p:embeddedFont>
    <p:embeddedFont>
      <p:font typeface="PT Sans Bold" panose="020B0703020203020204" pitchFamily="34" charset="0"/>
      <p:bold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8530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2369582"/>
            <a:ext cx="7468553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Image Shearing: A Visual Introduction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837724" y="4136588"/>
            <a:ext cx="74685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Explore image shearing, a key technique in image processing.</a:t>
            </a:r>
            <a:endParaRPr lang="en-US" sz="1850" dirty="0"/>
          </a:p>
        </p:txBody>
      </p:sp>
      <p:sp>
        <p:nvSpPr>
          <p:cNvPr id="5" name="Text 2"/>
          <p:cNvSpPr/>
          <p:nvPr/>
        </p:nvSpPr>
        <p:spPr>
          <a:xfrm>
            <a:off x="837724" y="4788813"/>
            <a:ext cx="74685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Learn its definition, types, applications, and how to implement it.</a:t>
            </a:r>
            <a:endParaRPr lang="en-US" sz="1850" dirty="0"/>
          </a:p>
        </p:txBody>
      </p:sp>
      <p:sp>
        <p:nvSpPr>
          <p:cNvPr id="6" name="Shape 3"/>
          <p:cNvSpPr/>
          <p:nvPr/>
        </p:nvSpPr>
        <p:spPr>
          <a:xfrm>
            <a:off x="837724" y="5458897"/>
            <a:ext cx="382905" cy="382905"/>
          </a:xfrm>
          <a:prstGeom prst="roundRect">
            <a:avLst>
              <a:gd name="adj" fmla="val 23878209"/>
            </a:avLst>
          </a:prstGeom>
          <a:noFill/>
          <a:ln w="7620">
            <a:solidFill>
              <a:srgbClr val="4D4D51"/>
            </a:solidFill>
            <a:prstDash val="solid"/>
          </a:ln>
        </p:spPr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344" y="5466517"/>
            <a:ext cx="367665" cy="367665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1340287" y="5441037"/>
            <a:ext cx="1908215" cy="4188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en-US" sz="2350" b="1" dirty="0">
                <a:solidFill>
                  <a:srgbClr val="FFFFFF"/>
                </a:solidFill>
                <a:latin typeface="PT Sans Bold" pitchFamily="34" charset="0"/>
                <a:ea typeface="PT Sans Bold" pitchFamily="34" charset="-122"/>
                <a:cs typeface="PT Sans Bold" pitchFamily="34" charset="-120"/>
              </a:rPr>
              <a:t>by Arun Sankar</a:t>
            </a:r>
            <a:endParaRPr lang="en-US" sz="23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3805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17563" y="574477"/>
            <a:ext cx="7681674" cy="12287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800"/>
              </a:lnSpc>
              <a:buNone/>
            </a:pPr>
            <a:r>
              <a:rPr lang="en-US" sz="385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Understanding Shear Transformation</a:t>
            </a:r>
            <a:endParaRPr lang="en-US" sz="3850" dirty="0"/>
          </a:p>
        </p:txBody>
      </p:sp>
      <p:sp>
        <p:nvSpPr>
          <p:cNvPr id="4" name="Shape 1"/>
          <p:cNvSpPr/>
          <p:nvPr/>
        </p:nvSpPr>
        <p:spPr>
          <a:xfrm>
            <a:off x="6217563" y="2116455"/>
            <a:ext cx="7681674" cy="1230154"/>
          </a:xfrm>
          <a:prstGeom prst="roundRect">
            <a:avLst>
              <a:gd name="adj" fmla="val 25473"/>
            </a:avLst>
          </a:prstGeom>
          <a:solidFill>
            <a:srgbClr val="00002E"/>
          </a:solidFill>
          <a:ln w="22860">
            <a:solidFill>
              <a:srgbClr val="F2B42D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449258" y="2348151"/>
            <a:ext cx="2457688" cy="3071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Definition</a:t>
            </a:r>
            <a:endParaRPr lang="en-US" sz="1900" dirty="0"/>
          </a:p>
        </p:txBody>
      </p:sp>
      <p:sp>
        <p:nvSpPr>
          <p:cNvPr id="6" name="Text 3"/>
          <p:cNvSpPr/>
          <p:nvPr/>
        </p:nvSpPr>
        <p:spPr>
          <a:xfrm>
            <a:off x="6449258" y="2780586"/>
            <a:ext cx="7218283" cy="334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Distorts images by shifting points proportionally along axes.</a:t>
            </a:r>
            <a:endParaRPr lang="en-US" sz="1600" dirty="0"/>
          </a:p>
        </p:txBody>
      </p:sp>
      <p:sp>
        <p:nvSpPr>
          <p:cNvPr id="7" name="Shape 4"/>
          <p:cNvSpPr/>
          <p:nvPr/>
        </p:nvSpPr>
        <p:spPr>
          <a:xfrm>
            <a:off x="6217563" y="3555444"/>
            <a:ext cx="7681674" cy="1230154"/>
          </a:xfrm>
          <a:prstGeom prst="roundRect">
            <a:avLst>
              <a:gd name="adj" fmla="val 25473"/>
            </a:avLst>
          </a:prstGeom>
          <a:solidFill>
            <a:srgbClr val="00002E"/>
          </a:solidFill>
          <a:ln w="22860">
            <a:solidFill>
              <a:srgbClr val="D7425E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6449258" y="3787140"/>
            <a:ext cx="2457688" cy="3071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Horizontal Shear</a:t>
            </a:r>
            <a:endParaRPr lang="en-US" sz="1900" dirty="0"/>
          </a:p>
        </p:txBody>
      </p:sp>
      <p:sp>
        <p:nvSpPr>
          <p:cNvPr id="9" name="Text 6"/>
          <p:cNvSpPr/>
          <p:nvPr/>
        </p:nvSpPr>
        <p:spPr>
          <a:xfrm>
            <a:off x="6449258" y="4219575"/>
            <a:ext cx="7218283" cy="334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Pixels shift horizontally based on their vertical position.</a:t>
            </a:r>
            <a:endParaRPr lang="en-US" sz="1600" dirty="0"/>
          </a:p>
        </p:txBody>
      </p:sp>
      <p:sp>
        <p:nvSpPr>
          <p:cNvPr id="10" name="Shape 7"/>
          <p:cNvSpPr/>
          <p:nvPr/>
        </p:nvSpPr>
        <p:spPr>
          <a:xfrm>
            <a:off x="6217563" y="4994434"/>
            <a:ext cx="7681674" cy="1230154"/>
          </a:xfrm>
          <a:prstGeom prst="roundRect">
            <a:avLst>
              <a:gd name="adj" fmla="val 25473"/>
            </a:avLst>
          </a:prstGeom>
          <a:solidFill>
            <a:srgbClr val="00002E"/>
          </a:solidFill>
          <a:ln w="22860">
            <a:solidFill>
              <a:srgbClr val="DD785E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6449258" y="5226129"/>
            <a:ext cx="2457688" cy="3071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Vertical Shear</a:t>
            </a:r>
            <a:endParaRPr lang="en-US" sz="1900" dirty="0"/>
          </a:p>
        </p:txBody>
      </p:sp>
      <p:sp>
        <p:nvSpPr>
          <p:cNvPr id="12" name="Text 9"/>
          <p:cNvSpPr/>
          <p:nvPr/>
        </p:nvSpPr>
        <p:spPr>
          <a:xfrm>
            <a:off x="6449258" y="5658564"/>
            <a:ext cx="7218283" cy="334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Pixels shift vertically based on their horizontal position.</a:t>
            </a:r>
            <a:endParaRPr lang="en-US" sz="1600" dirty="0"/>
          </a:p>
        </p:txBody>
      </p:sp>
      <p:sp>
        <p:nvSpPr>
          <p:cNvPr id="13" name="Shape 10"/>
          <p:cNvSpPr/>
          <p:nvPr/>
        </p:nvSpPr>
        <p:spPr>
          <a:xfrm>
            <a:off x="6217563" y="6433423"/>
            <a:ext cx="7681674" cy="1230154"/>
          </a:xfrm>
          <a:prstGeom prst="roundRect">
            <a:avLst>
              <a:gd name="adj" fmla="val 25473"/>
            </a:avLst>
          </a:prstGeom>
          <a:solidFill>
            <a:srgbClr val="00002E"/>
          </a:solidFill>
          <a:ln w="22860">
            <a:solidFill>
              <a:srgbClr val="48A8E2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6449258" y="6665119"/>
            <a:ext cx="2457688" cy="3071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Mathematics</a:t>
            </a:r>
            <a:endParaRPr lang="en-US" sz="1900" dirty="0"/>
          </a:p>
        </p:txBody>
      </p:sp>
      <p:sp>
        <p:nvSpPr>
          <p:cNvPr id="15" name="Text 12"/>
          <p:cNvSpPr/>
          <p:nvPr/>
        </p:nvSpPr>
        <p:spPr>
          <a:xfrm>
            <a:off x="6449258" y="7097554"/>
            <a:ext cx="7218283" cy="334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Shear described by matrices Hs (horizontal) and Hv (vertical).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677239"/>
            <a:ext cx="661666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Horizontal Shear in Detail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3979545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Formula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4570809"/>
            <a:ext cx="3928586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x' = x + shx * y, y' = y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5357813" y="3979545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Parameter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57813" y="4570809"/>
            <a:ext cx="392858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shx controls horizontal shear strength; example value 0.5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9877901" y="3979545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Effect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7901" y="4570809"/>
            <a:ext cx="392858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Image slants to the side, with horizontal offsets growing vertically.</a:t>
            </a:r>
            <a:endParaRPr lang="en-US" sz="18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677239"/>
            <a:ext cx="590931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Vertical Shear in Detail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3979545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Formula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4570809"/>
            <a:ext cx="3928586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y' = y + shy * x, x' = x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5357813" y="3979545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Parameter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57813" y="4570809"/>
            <a:ext cx="392858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shy controls vertical shear strength; example value 0.5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9877901" y="3979545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Effect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7901" y="4570809"/>
            <a:ext cx="392858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Image stretches vertically, with offsets increasing horizontally.</a:t>
            </a:r>
            <a:endParaRPr lang="en-US" sz="18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24032" y="649367"/>
            <a:ext cx="7495937" cy="13849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450"/>
              </a:lnSpc>
              <a:buNone/>
            </a:pPr>
            <a:r>
              <a:rPr lang="en-US" sz="435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Combining Horizontal and Vertical Shear</a:t>
            </a:r>
            <a:endParaRPr lang="en-US" sz="4350" dirty="0"/>
          </a:p>
        </p:txBody>
      </p:sp>
      <p:sp>
        <p:nvSpPr>
          <p:cNvPr id="4" name="Shape 1"/>
          <p:cNvSpPr/>
          <p:nvPr/>
        </p:nvSpPr>
        <p:spPr>
          <a:xfrm>
            <a:off x="824032" y="2387441"/>
            <a:ext cx="529709" cy="529709"/>
          </a:xfrm>
          <a:prstGeom prst="roundRect">
            <a:avLst>
              <a:gd name="adj" fmla="val 66675"/>
            </a:avLst>
          </a:prstGeom>
          <a:solidFill>
            <a:srgbClr val="00002E"/>
          </a:solidFill>
          <a:ln w="22860">
            <a:solidFill>
              <a:srgbClr val="F2B42D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922675" y="2444532"/>
            <a:ext cx="332303" cy="4154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1</a:t>
            </a:r>
            <a:endParaRPr lang="en-US" sz="2600" dirty="0"/>
          </a:p>
        </p:txBody>
      </p:sp>
      <p:sp>
        <p:nvSpPr>
          <p:cNvPr id="6" name="Text 3"/>
          <p:cNvSpPr/>
          <p:nvPr/>
        </p:nvSpPr>
        <p:spPr>
          <a:xfrm>
            <a:off x="1589127" y="2468285"/>
            <a:ext cx="2875002" cy="3462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Sequential Application</a:t>
            </a:r>
            <a:endParaRPr lang="en-US" sz="2150" dirty="0"/>
          </a:p>
        </p:txBody>
      </p:sp>
      <p:sp>
        <p:nvSpPr>
          <p:cNvPr id="7" name="Text 4"/>
          <p:cNvSpPr/>
          <p:nvPr/>
        </p:nvSpPr>
        <p:spPr>
          <a:xfrm>
            <a:off x="1589127" y="2955727"/>
            <a:ext cx="6730841" cy="3767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Applying both shears creates complex distortions.</a:t>
            </a:r>
            <a:endParaRPr lang="en-US" sz="1850" dirty="0"/>
          </a:p>
        </p:txBody>
      </p:sp>
      <p:sp>
        <p:nvSpPr>
          <p:cNvPr id="8" name="Shape 5"/>
          <p:cNvSpPr/>
          <p:nvPr/>
        </p:nvSpPr>
        <p:spPr>
          <a:xfrm>
            <a:off x="824032" y="3803333"/>
            <a:ext cx="529709" cy="529709"/>
          </a:xfrm>
          <a:prstGeom prst="roundRect">
            <a:avLst>
              <a:gd name="adj" fmla="val 66675"/>
            </a:avLst>
          </a:prstGeom>
          <a:solidFill>
            <a:srgbClr val="00002E"/>
          </a:solidFill>
          <a:ln w="22860">
            <a:solidFill>
              <a:srgbClr val="D7425E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922675" y="3860423"/>
            <a:ext cx="332303" cy="4154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2</a:t>
            </a:r>
            <a:endParaRPr lang="en-US" sz="2600" dirty="0"/>
          </a:p>
        </p:txBody>
      </p:sp>
      <p:sp>
        <p:nvSpPr>
          <p:cNvPr id="10" name="Text 7"/>
          <p:cNvSpPr/>
          <p:nvPr/>
        </p:nvSpPr>
        <p:spPr>
          <a:xfrm>
            <a:off x="1589127" y="3884176"/>
            <a:ext cx="2769989" cy="3462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Order Matters</a:t>
            </a:r>
            <a:endParaRPr lang="en-US" sz="2150" dirty="0"/>
          </a:p>
        </p:txBody>
      </p:sp>
      <p:sp>
        <p:nvSpPr>
          <p:cNvPr id="11" name="Text 8"/>
          <p:cNvSpPr/>
          <p:nvPr/>
        </p:nvSpPr>
        <p:spPr>
          <a:xfrm>
            <a:off x="1589127" y="4371618"/>
            <a:ext cx="6730841" cy="3767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Horizontal then vertical differs from vertical then horizontal.</a:t>
            </a:r>
            <a:endParaRPr lang="en-US" sz="1850" dirty="0"/>
          </a:p>
        </p:txBody>
      </p:sp>
      <p:sp>
        <p:nvSpPr>
          <p:cNvPr id="12" name="Shape 9"/>
          <p:cNvSpPr/>
          <p:nvPr/>
        </p:nvSpPr>
        <p:spPr>
          <a:xfrm>
            <a:off x="824032" y="5219224"/>
            <a:ext cx="529709" cy="529709"/>
          </a:xfrm>
          <a:prstGeom prst="roundRect">
            <a:avLst>
              <a:gd name="adj" fmla="val 66675"/>
            </a:avLst>
          </a:prstGeom>
          <a:solidFill>
            <a:srgbClr val="00002E"/>
          </a:solidFill>
          <a:ln w="22860">
            <a:solidFill>
              <a:srgbClr val="DD785E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922675" y="5276314"/>
            <a:ext cx="332303" cy="4154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3</a:t>
            </a:r>
            <a:endParaRPr lang="en-US" sz="2600" dirty="0"/>
          </a:p>
        </p:txBody>
      </p:sp>
      <p:sp>
        <p:nvSpPr>
          <p:cNvPr id="14" name="Text 11"/>
          <p:cNvSpPr/>
          <p:nvPr/>
        </p:nvSpPr>
        <p:spPr>
          <a:xfrm>
            <a:off x="1589127" y="5300067"/>
            <a:ext cx="2769989" cy="3462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Matrix Combination</a:t>
            </a:r>
            <a:endParaRPr lang="en-US" sz="2150" dirty="0"/>
          </a:p>
        </p:txBody>
      </p:sp>
      <p:sp>
        <p:nvSpPr>
          <p:cNvPr id="15" name="Text 12"/>
          <p:cNvSpPr/>
          <p:nvPr/>
        </p:nvSpPr>
        <p:spPr>
          <a:xfrm>
            <a:off x="1589127" y="5787509"/>
            <a:ext cx="6730841" cy="3767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Multiplying shear matrices forms final transformation.</a:t>
            </a:r>
            <a:endParaRPr lang="en-US" sz="1850" dirty="0"/>
          </a:p>
        </p:txBody>
      </p:sp>
      <p:sp>
        <p:nvSpPr>
          <p:cNvPr id="16" name="Shape 13"/>
          <p:cNvSpPr/>
          <p:nvPr/>
        </p:nvSpPr>
        <p:spPr>
          <a:xfrm>
            <a:off x="824032" y="6635115"/>
            <a:ext cx="529709" cy="529709"/>
          </a:xfrm>
          <a:prstGeom prst="roundRect">
            <a:avLst>
              <a:gd name="adj" fmla="val 66675"/>
            </a:avLst>
          </a:prstGeom>
          <a:solidFill>
            <a:srgbClr val="00002E"/>
          </a:solidFill>
          <a:ln w="22860">
            <a:solidFill>
              <a:srgbClr val="48A8E2"/>
            </a:solidFill>
            <a:prstDash val="solid"/>
          </a:ln>
        </p:spPr>
      </p:sp>
      <p:sp>
        <p:nvSpPr>
          <p:cNvPr id="17" name="Text 14"/>
          <p:cNvSpPr/>
          <p:nvPr/>
        </p:nvSpPr>
        <p:spPr>
          <a:xfrm>
            <a:off x="922675" y="6692205"/>
            <a:ext cx="332303" cy="4154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4</a:t>
            </a:r>
            <a:endParaRPr lang="en-US" sz="2600" dirty="0"/>
          </a:p>
        </p:txBody>
      </p:sp>
      <p:sp>
        <p:nvSpPr>
          <p:cNvPr id="18" name="Text 15"/>
          <p:cNvSpPr/>
          <p:nvPr/>
        </p:nvSpPr>
        <p:spPr>
          <a:xfrm>
            <a:off x="1589127" y="6715958"/>
            <a:ext cx="2769989" cy="3462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Example</a:t>
            </a:r>
            <a:endParaRPr lang="en-US" sz="2150" dirty="0"/>
          </a:p>
        </p:txBody>
      </p:sp>
      <p:sp>
        <p:nvSpPr>
          <p:cNvPr id="19" name="Text 16"/>
          <p:cNvSpPr/>
          <p:nvPr/>
        </p:nvSpPr>
        <p:spPr>
          <a:xfrm>
            <a:off x="1589127" y="7203400"/>
            <a:ext cx="6730841" cy="3767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Applying shx=0.3 and shy=0.7 for combined effect.</a:t>
            </a:r>
            <a:endParaRPr lang="en-US" sz="18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3805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31163" y="574477"/>
            <a:ext cx="7681674" cy="12287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800"/>
              </a:lnSpc>
              <a:buNone/>
            </a:pPr>
            <a:r>
              <a:rPr lang="en-US" sz="385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Practical Applications of Image Shearing</a:t>
            </a:r>
            <a:endParaRPr lang="en-US" sz="3850" dirty="0"/>
          </a:p>
        </p:txBody>
      </p:sp>
      <p:sp>
        <p:nvSpPr>
          <p:cNvPr id="4" name="Shape 1"/>
          <p:cNvSpPr/>
          <p:nvPr/>
        </p:nvSpPr>
        <p:spPr>
          <a:xfrm>
            <a:off x="731163" y="2116455"/>
            <a:ext cx="7681674" cy="1230154"/>
          </a:xfrm>
          <a:prstGeom prst="roundRect">
            <a:avLst>
              <a:gd name="adj" fmla="val 25473"/>
            </a:avLst>
          </a:prstGeom>
          <a:solidFill>
            <a:srgbClr val="00002E"/>
          </a:solidFill>
          <a:ln w="22860">
            <a:solidFill>
              <a:srgbClr val="F2B42D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962858" y="2348151"/>
            <a:ext cx="2457688" cy="3071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Text Effects</a:t>
            </a:r>
            <a:endParaRPr lang="en-US" sz="1900" dirty="0"/>
          </a:p>
        </p:txBody>
      </p:sp>
      <p:sp>
        <p:nvSpPr>
          <p:cNvPr id="6" name="Text 3"/>
          <p:cNvSpPr/>
          <p:nvPr/>
        </p:nvSpPr>
        <p:spPr>
          <a:xfrm>
            <a:off x="962858" y="2780586"/>
            <a:ext cx="7218283" cy="334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Create slanted or italicized text styles.</a:t>
            </a:r>
            <a:endParaRPr lang="en-US" sz="1600" dirty="0"/>
          </a:p>
        </p:txBody>
      </p:sp>
      <p:sp>
        <p:nvSpPr>
          <p:cNvPr id="7" name="Shape 4"/>
          <p:cNvSpPr/>
          <p:nvPr/>
        </p:nvSpPr>
        <p:spPr>
          <a:xfrm>
            <a:off x="731163" y="3555444"/>
            <a:ext cx="7681674" cy="1230154"/>
          </a:xfrm>
          <a:prstGeom prst="roundRect">
            <a:avLst>
              <a:gd name="adj" fmla="val 25473"/>
            </a:avLst>
          </a:prstGeom>
          <a:solidFill>
            <a:srgbClr val="00002E"/>
          </a:solidFill>
          <a:ln w="22860">
            <a:solidFill>
              <a:srgbClr val="D7425E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962858" y="3787140"/>
            <a:ext cx="2457688" cy="3071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Image Correction</a:t>
            </a:r>
            <a:endParaRPr lang="en-US" sz="1900" dirty="0"/>
          </a:p>
        </p:txBody>
      </p:sp>
      <p:sp>
        <p:nvSpPr>
          <p:cNvPr id="9" name="Text 6"/>
          <p:cNvSpPr/>
          <p:nvPr/>
        </p:nvSpPr>
        <p:spPr>
          <a:xfrm>
            <a:off x="962858" y="4219575"/>
            <a:ext cx="7218283" cy="334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Align images for registration and geometric fixes.</a:t>
            </a:r>
            <a:endParaRPr lang="en-US" sz="1600" dirty="0"/>
          </a:p>
        </p:txBody>
      </p:sp>
      <p:sp>
        <p:nvSpPr>
          <p:cNvPr id="10" name="Shape 7"/>
          <p:cNvSpPr/>
          <p:nvPr/>
        </p:nvSpPr>
        <p:spPr>
          <a:xfrm>
            <a:off x="731163" y="4994434"/>
            <a:ext cx="7681674" cy="1230154"/>
          </a:xfrm>
          <a:prstGeom prst="roundRect">
            <a:avLst>
              <a:gd name="adj" fmla="val 25473"/>
            </a:avLst>
          </a:prstGeom>
          <a:solidFill>
            <a:srgbClr val="00002E"/>
          </a:solidFill>
          <a:ln w="22860">
            <a:solidFill>
              <a:srgbClr val="DD785E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62858" y="5226129"/>
            <a:ext cx="2457688" cy="3071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Artistic Effects</a:t>
            </a:r>
            <a:endParaRPr lang="en-US" sz="1900" dirty="0"/>
          </a:p>
        </p:txBody>
      </p:sp>
      <p:sp>
        <p:nvSpPr>
          <p:cNvPr id="12" name="Text 9"/>
          <p:cNvSpPr/>
          <p:nvPr/>
        </p:nvSpPr>
        <p:spPr>
          <a:xfrm>
            <a:off x="962858" y="5658564"/>
            <a:ext cx="7218283" cy="334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Produce creative distortions and visual effects.</a:t>
            </a:r>
            <a:endParaRPr lang="en-US" sz="1600" dirty="0"/>
          </a:p>
        </p:txBody>
      </p:sp>
      <p:sp>
        <p:nvSpPr>
          <p:cNvPr id="13" name="Shape 10"/>
          <p:cNvSpPr/>
          <p:nvPr/>
        </p:nvSpPr>
        <p:spPr>
          <a:xfrm>
            <a:off x="731163" y="6433423"/>
            <a:ext cx="7681674" cy="1230154"/>
          </a:xfrm>
          <a:prstGeom prst="roundRect">
            <a:avLst>
              <a:gd name="adj" fmla="val 25473"/>
            </a:avLst>
          </a:prstGeom>
          <a:solidFill>
            <a:srgbClr val="00002E"/>
          </a:solidFill>
          <a:ln w="22860">
            <a:solidFill>
              <a:srgbClr val="48A8E2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962858" y="6665119"/>
            <a:ext cx="2457688" cy="3071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Computer Vision</a:t>
            </a:r>
            <a:endParaRPr lang="en-US" sz="1900" dirty="0"/>
          </a:p>
        </p:txBody>
      </p:sp>
      <p:sp>
        <p:nvSpPr>
          <p:cNvPr id="15" name="Text 12"/>
          <p:cNvSpPr/>
          <p:nvPr/>
        </p:nvSpPr>
        <p:spPr>
          <a:xfrm>
            <a:off x="962858" y="7097554"/>
            <a:ext cx="7218283" cy="334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Correct geometric issues in vision applications.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677239"/>
            <a:ext cx="7725013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Implementing Image Shearing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3979545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Libraries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4570809"/>
            <a:ext cx="392858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Use OpenCV, Pillow, or scikit-image for shearing.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5357813" y="3979545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Code Tips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57813" y="4570809"/>
            <a:ext cx="392858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Apply shear matrix with interpolation for smooth results.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9877901" y="3979545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Challenges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7901" y="4570809"/>
            <a:ext cx="392858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Handle boundaries and avoid aliasing artifacts.</a:t>
            </a:r>
            <a:endParaRPr lang="en-US" sz="18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943451"/>
            <a:ext cx="6558082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Summary and Next Steps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6324124" y="2006441"/>
            <a:ext cx="538520" cy="538520"/>
          </a:xfrm>
          <a:prstGeom prst="roundRect">
            <a:avLst>
              <a:gd name="adj" fmla="val 66677"/>
            </a:avLst>
          </a:prstGeom>
          <a:solidFill>
            <a:srgbClr val="00002E"/>
          </a:solidFill>
          <a:ln w="22860">
            <a:solidFill>
              <a:srgbClr val="F2B42D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7101959" y="208871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Key Takeaways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7101959" y="2584252"/>
            <a:ext cx="669071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Shearing distorts images horizontally or vertically.</a:t>
            </a:r>
            <a:endParaRPr lang="en-US" sz="1850" dirty="0"/>
          </a:p>
        </p:txBody>
      </p:sp>
      <p:sp>
        <p:nvSpPr>
          <p:cNvPr id="7" name="Shape 4"/>
          <p:cNvSpPr/>
          <p:nvPr/>
        </p:nvSpPr>
        <p:spPr>
          <a:xfrm>
            <a:off x="6324124" y="3446026"/>
            <a:ext cx="538520" cy="538520"/>
          </a:xfrm>
          <a:prstGeom prst="roundRect">
            <a:avLst>
              <a:gd name="adj" fmla="val 66677"/>
            </a:avLst>
          </a:prstGeom>
          <a:solidFill>
            <a:srgbClr val="00002E"/>
          </a:solidFill>
          <a:ln w="22860">
            <a:solidFill>
              <a:srgbClr val="D7425E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7101959" y="3528298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Further Study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101959" y="4023836"/>
            <a:ext cx="669071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Explore rotation and scaling transformations.</a:t>
            </a:r>
            <a:endParaRPr lang="en-US" sz="1850" dirty="0"/>
          </a:p>
        </p:txBody>
      </p:sp>
      <p:sp>
        <p:nvSpPr>
          <p:cNvPr id="10" name="Shape 7"/>
          <p:cNvSpPr/>
          <p:nvPr/>
        </p:nvSpPr>
        <p:spPr>
          <a:xfrm>
            <a:off x="6324124" y="4885611"/>
            <a:ext cx="538520" cy="538520"/>
          </a:xfrm>
          <a:prstGeom prst="roundRect">
            <a:avLst>
              <a:gd name="adj" fmla="val 66677"/>
            </a:avLst>
          </a:prstGeom>
          <a:solidFill>
            <a:srgbClr val="00002E"/>
          </a:solidFill>
          <a:ln w="22860">
            <a:solidFill>
              <a:srgbClr val="DD785E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7101959" y="496788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Resources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7101959" y="5463421"/>
            <a:ext cx="669071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Check out tutorials, docs, and code examples.</a:t>
            </a:r>
            <a:endParaRPr lang="en-US" sz="1850" dirty="0"/>
          </a:p>
        </p:txBody>
      </p:sp>
      <p:sp>
        <p:nvSpPr>
          <p:cNvPr id="13" name="Shape 10"/>
          <p:cNvSpPr/>
          <p:nvPr/>
        </p:nvSpPr>
        <p:spPr>
          <a:xfrm>
            <a:off x="6324124" y="6325195"/>
            <a:ext cx="538520" cy="538520"/>
          </a:xfrm>
          <a:prstGeom prst="roundRect">
            <a:avLst>
              <a:gd name="adj" fmla="val 66677"/>
            </a:avLst>
          </a:prstGeom>
          <a:solidFill>
            <a:srgbClr val="00002E"/>
          </a:solidFill>
          <a:ln w="22860">
            <a:solidFill>
              <a:srgbClr val="48A8E2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7101959" y="6407468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Q&amp;A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7101959" y="6903006"/>
            <a:ext cx="669071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Open for your questions about shearing.</a:t>
            </a:r>
            <a:endParaRPr lang="en-US" sz="18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338</Words>
  <Application>Microsoft Office PowerPoint</Application>
  <PresentationFormat>Custom</PresentationFormat>
  <Paragraphs>73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PT Sans</vt:lpstr>
      <vt:lpstr>PT Sans Bold</vt:lpstr>
      <vt:lpstr>Nunito Semi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Arun Sankar</cp:lastModifiedBy>
  <cp:revision>1</cp:revision>
  <dcterms:created xsi:type="dcterms:W3CDTF">2025-05-11T09:13:54Z</dcterms:created>
  <dcterms:modified xsi:type="dcterms:W3CDTF">2025-05-11T09:31:11Z</dcterms:modified>
</cp:coreProperties>
</file>