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  <p:sldMasterId id="2147483708" r:id="rId3"/>
  </p:sldMasterIdLst>
  <p:notesMasterIdLst>
    <p:notesMasterId r:id="rId11"/>
  </p:notesMasterIdLst>
  <p:handoutMasterIdLst>
    <p:handoutMasterId r:id="rId12"/>
  </p:handoutMasterIdLst>
  <p:sldIdLst>
    <p:sldId id="293" r:id="rId4"/>
    <p:sldId id="459" r:id="rId5"/>
    <p:sldId id="456" r:id="rId6"/>
    <p:sldId id="370" r:id="rId7"/>
    <p:sldId id="460" r:id="rId8"/>
    <p:sldId id="461" r:id="rId9"/>
    <p:sldId id="462" r:id="rId10"/>
  </p:sldIdLst>
  <p:sldSz cx="9144000" cy="6858000" type="screen4x3"/>
  <p:notesSz cx="6797675" cy="9929813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0B76DA-DCE7-4868-B9EF-E56CF0BDC53D}">
          <p14:sldIdLst>
            <p14:sldId id="293"/>
            <p14:sldId id="459"/>
            <p14:sldId id="456"/>
            <p14:sldId id="370"/>
            <p14:sldId id="460"/>
            <p14:sldId id="461"/>
            <p14:sldId id="4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45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BE5D6"/>
    <a:srgbClr val="FFF2CC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39DDE-59D1-63A9-7D0E-441A46BE9361}" v="294" dt="2025-08-05T08:27:17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9" autoAdjust="0"/>
    <p:restoredTop sz="90605" autoAdjust="0"/>
  </p:normalViewPr>
  <p:slideViewPr>
    <p:cSldViewPr snapToGrid="0">
      <p:cViewPr varScale="1">
        <p:scale>
          <a:sx n="96" d="100"/>
          <a:sy n="96" d="100"/>
        </p:scale>
        <p:origin x="1632" y="96"/>
      </p:cViewPr>
      <p:guideLst>
        <p:guide orient="horz" pos="2160"/>
        <p:guide pos="354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26D0992-05F0-4579-969A-C982C3249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6D6B753-2AC0-449D-BDA5-7E88D478E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3EB4A37-76E5-448D-A0EA-C1F58CBF1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79DF9-4DED-D205-1521-D7D91FEA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7A6AA9A-8DF7-C06E-3583-34A969C41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FF02BFA-D5FA-99C7-6502-4DCCAB60AB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2971F7E-C6A6-FDD6-D8D1-F51F6DBA9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4052062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1B9F8-5928-82A6-0C4D-56F1A302C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4938C62-67FD-F58F-03F5-E0FE91B8F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F507FEB-37C4-E3E2-436A-8A0E881322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AC64975-5A3E-B3E7-08C4-9AF84287B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2006772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8521B-4EA5-064C-9131-3912B3578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2CC4D62-10BD-9CF8-52A4-C6B67DA34B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1E75CA9-54E6-CA10-D462-EC9E1E226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179DB8EC-33AC-C745-9BC6-E48A69C90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219699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C0B1-D12A-4AA0-B916-98280EE3F8B7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954A-9F4D-4B9F-B453-121296DE4B79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409" y="365125"/>
            <a:ext cx="19709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750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016B-52CF-410C-8B9A-E17F2E0402E5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3C02-F13C-EF1A-5B65-4665F4BEE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48E3A-1C54-E471-7EEC-E8411E84F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8E0D-2FF4-2A04-516B-0DA49AD0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CA1C-2B24-0CB6-472A-10D486FE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53E55-2392-CDD4-F515-B1D0031D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9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4C1-4C35-5894-CC90-78D82534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09DB-18BE-808D-DD63-06D19277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AE43-7B17-32F7-9E1B-52CCE6C0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E3A1-355B-2D6A-6110-75EF6C7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89FD-4486-02B3-CEBE-9B2D7A4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5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2B92-ADB3-76D3-BC19-34C66D12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702D-9CF1-63D0-E522-E62560B3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D751-3D8C-86B2-B7FA-61694E52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ADA3-FE52-7305-2E08-6A1F85D0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CBFA-677C-9BC3-6F9D-B5281330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9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D95A-EFEA-94ED-4F73-25427681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3E28-328D-BC2D-0030-7854C00D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1EBEA-43D6-2795-A45D-6F84F349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067BE-4FFC-4D4B-D71E-4309FDF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C1A47-1F05-0062-D351-D4429FF7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4DE1-FD96-21EF-1365-9F306363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5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3525-ABA7-3D58-D3E3-BE9D87B4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6DB3-0744-C188-189D-35CBBB2E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216E-2E59-DB0E-AB9D-83D5ADA6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B4ADE-ACCC-F64F-C4FF-0C8B66836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EFB8C-21B2-C904-D16E-E85E83760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5A14E-34A1-EDF3-1039-FA0F088D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B629D-BCF0-8118-9CE3-5C25C60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EDAAF-70C9-7F05-84FC-319FA3D9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D4C-3834-CF37-977A-F54355C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B2688-DEFA-666A-7F06-DB1DA9A2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A1751-BE8F-51FB-DA86-03005565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B7C09-5CCF-8287-22CB-FD460D52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75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962B7-710A-67A0-5196-B36008E1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54DA1-84FA-7F9C-5F87-DF2065AE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2EA6C-EAAA-2813-236E-60DC8BEB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28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F44C-D581-2EF5-CB23-FA06203D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E725-0374-ACD0-6C4C-767E1881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8B111-1281-744B-B4BF-CE6C278A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24AA8-C2B0-7FC2-0E7A-477626BF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D203-FAA4-A62B-3D49-F3E57A19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E4489-ECC3-2411-990E-035D5276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3" y="292937"/>
            <a:ext cx="7886700" cy="4787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BC64-6213-4B91-846C-E41937519702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8315" y="843872"/>
            <a:ext cx="8128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8315" y="882208"/>
            <a:ext cx="81280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3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46F3-7313-5AD4-99AA-CBE758D7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65D52-F25F-D9A8-D088-1E3AA5293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6A2E0-36DF-ED5B-766D-841C5DFAB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9E84-5904-ECE4-AD5F-A01D6C66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C852-A25C-EFD4-8E0F-F08AD1FA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57836-F1FE-AF1A-807A-6972581A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38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647F-DF35-DFD8-9511-0512BC09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4AF43-C422-FFF6-5C4F-E26814CB0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2639-5280-24FD-82D4-D5DDDD28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3B43-41FA-F708-1F75-2D8E67C3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0FEE-5D9A-0EBE-932D-D6E59C1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75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1FDF1-CC5C-1D89-E765-12205014F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ECAB7-53FF-CF15-4875-C578BA91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BECB-B35C-B560-F457-8A192FFE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40A2-F891-5B93-28DB-8B0F44E6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7CD1-E508-7FCE-9B4E-6932FAE9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4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71E-7FB4-49A6-8C84-5673466597CF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41" y="1825625"/>
            <a:ext cx="38730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E907-CCC1-4DFA-A8ED-89439E74B1A1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8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7" y="1681163"/>
            <a:ext cx="38686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7" y="2505075"/>
            <a:ext cx="38686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3"/>
            <a:ext cx="38876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6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E384-3230-46D7-A525-9744C7E9C140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B394-E096-4791-B691-4623B58D70B6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679-F699-4832-B4C0-0D2C2F78728E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7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919-103D-43D4-8EA2-FC9FC2ED8C0B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7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54-2996-4CF1-A4B6-8F44ABC3F5D2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33CA-26C3-4C04-9218-D3EB3B90F085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3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50992-B63B-36C1-DE60-0CECB4F5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7EA3-B215-B055-F73C-3AEE80FF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C7AD-04D7-83D1-A47F-B6DE61C54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1C53D-6B17-46F5-9AD8-3E43E1BCBBA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B060-F81C-0460-29C3-4B290762E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B9CF-9B07-F1E8-9A83-5FC085D1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3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ude.citg.tudelft.nl/book/2024/modelling/overvie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ude.citg.tudelft.nl/book/2024/numerical_methods/1-revision-of-concept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605" y="1249743"/>
            <a:ext cx="8850282" cy="198200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/>
              <a:t>CV5100 – MUDE</a:t>
            </a:r>
            <a:br>
              <a:rPr lang="en-US" sz="4400" dirty="0"/>
            </a:br>
            <a:r>
              <a:rPr lang="en-US" sz="3600" dirty="0"/>
              <a:t>Modeling, Uncertainty, and Data for Engineers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Ch3 – Numerical Modelling</a:t>
            </a:r>
            <a:br>
              <a:rPr lang="en-US" sz="4400" dirty="0"/>
            </a:b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22354" y="2141583"/>
            <a:ext cx="7151395" cy="4258733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               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Course instructors:</a:t>
            </a:r>
          </a:p>
          <a:p>
            <a:pPr algn="ctr"/>
            <a:r>
              <a:rPr lang="en-US" sz="3200" b="1" dirty="0"/>
              <a:t>Prof. Phanisri Pradeep Pratapa</a:t>
            </a:r>
          </a:p>
          <a:p>
            <a:pPr algn="ctr"/>
            <a:r>
              <a:rPr lang="en-US" sz="3200" b="1" dirty="0"/>
              <a:t>Prof. Prakash Singh Badal </a:t>
            </a:r>
          </a:p>
          <a:p>
            <a:pPr algn="ctr"/>
            <a:r>
              <a:rPr lang="en-US" sz="3200" b="1" dirty="0"/>
              <a:t>Prof. Sudheendra </a:t>
            </a:r>
            <a:r>
              <a:rPr lang="en-US" sz="3200" b="1" dirty="0" err="1"/>
              <a:t>Herkal</a:t>
            </a:r>
            <a:endParaRPr lang="en-US" sz="3200" b="1" dirty="0"/>
          </a:p>
          <a:p>
            <a:pPr algn="ctr"/>
            <a:r>
              <a:rPr lang="en-US" sz="2200" dirty="0"/>
              <a:t>Department of Civil Engineering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Indian Institute of Technology Madras</a:t>
            </a:r>
          </a:p>
          <a:p>
            <a:pPr algn="ctr"/>
            <a:endParaRPr lang="en-US" sz="2200" b="1" dirty="0">
              <a:solidFill>
                <a:srgbClr val="C00000"/>
              </a:solidFill>
            </a:endParaRPr>
          </a:p>
          <a:p>
            <a:pPr algn="ctr"/>
            <a:r>
              <a:rPr lang="en-US" sz="2800" dirty="0"/>
              <a:t> </a:t>
            </a:r>
            <a:fld id="{5F596C70-9FF7-4479-87E5-DFC9959629D0}" type="datetime3">
              <a:rPr lang="en-US" sz="2000" smtClean="0"/>
              <a:pPr algn="ctr"/>
              <a:t>5 August 2025</a:t>
            </a:fld>
            <a:endParaRPr lang="en-US" sz="2000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8315" y="2988138"/>
            <a:ext cx="8128000" cy="31750"/>
            <a:chOff x="488315" y="2813050"/>
            <a:chExt cx="8128000" cy="317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8315" y="2813050"/>
              <a:ext cx="8128000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8315" y="2844800"/>
              <a:ext cx="8128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C639D-2D20-FBB3-6768-24BDC96D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0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967B-95D4-4C5B-4CA4-ACBEEA6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ea typeface="Calibri Light"/>
                <a:cs typeface="Calibri Light"/>
              </a:rPr>
              <a:t>Numerical Modelling, Linear Algebra, Optimization</a:t>
            </a:r>
            <a:endParaRPr lang="en-US"/>
          </a:p>
        </p:txBody>
      </p:sp>
      <p:pic>
        <p:nvPicPr>
          <p:cNvPr id="5" name="Content Placeholder 4" descr="A table of text on a white background&#10;&#10;AI-generated content may be incorrect.">
            <a:extLst>
              <a:ext uri="{FF2B5EF4-FFF2-40B4-BE49-F238E27FC236}">
                <a16:creationId xmlns:a16="http://schemas.microsoft.com/office/drawing/2014/main" id="{0D42D7BD-F5BD-2682-FC6D-3F5ED1A19B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301" y="1249553"/>
            <a:ext cx="6477139" cy="48085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844F-AA20-1BFF-B34E-CBD7BE2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053782"/>
            <a:ext cx="7886700" cy="2293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227965" indent="-227965"/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8068-F289-263A-7B7E-DF50FD9E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9453F-C310-CEE2-7F68-CEEE1B1ECF9E}"/>
              </a:ext>
            </a:extLst>
          </p:cNvPr>
          <p:cNvSpPr txBox="1"/>
          <p:nvPr/>
        </p:nvSpPr>
        <p:spPr>
          <a:xfrm>
            <a:off x="1291315" y="5593016"/>
            <a:ext cx="65745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https://mude.citg.tudelft.nl/book/2024/modelling/overview.html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2D025-C650-D8C1-3B1F-2C0C9D236DCD}"/>
              </a:ext>
            </a:extLst>
          </p:cNvPr>
          <p:cNvSpPr txBox="1">
            <a:spLocks/>
          </p:cNvSpPr>
          <p:nvPr/>
        </p:nvSpPr>
        <p:spPr>
          <a:xfrm>
            <a:off x="999679" y="1376207"/>
            <a:ext cx="7132680" cy="21645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b="1" dirty="0"/>
              <a:t>DEs in structural engineering</a:t>
            </a: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IN" sz="2600" b="1" dirty="0">
                <a:ea typeface="Calibri"/>
                <a:cs typeface="Calibri"/>
              </a:rPr>
              <a:t>ODE types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b="1" dirty="0">
                <a:ea typeface="Calibri"/>
                <a:cs typeface="Calibri"/>
              </a:rPr>
              <a:t>Analytical vs. Numerical solutions</a:t>
            </a: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86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A12B6519-228D-4EB4-8121-5F65B738A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561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069EDC-29E2-D5E5-CFB5-12932D733699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Differential </a:t>
            </a:r>
            <a:r>
              <a:rPr lang="en-US" altLang="en-US" sz="4200" b="1" dirty="0" err="1">
                <a:solidFill>
                  <a:srgbClr val="C00000"/>
                </a:solidFill>
              </a:rPr>
              <a:t>Eqs</a:t>
            </a:r>
            <a:r>
              <a:rPr lang="en-US" altLang="en-US" sz="4200" b="1" dirty="0">
                <a:solidFill>
                  <a:srgbClr val="C00000"/>
                </a:solidFill>
              </a:rPr>
              <a:t> in Struct </a:t>
            </a:r>
            <a:r>
              <a:rPr lang="en-US" altLang="en-US" sz="4200" b="1" dirty="0" err="1">
                <a:solidFill>
                  <a:srgbClr val="C00000"/>
                </a:solidFill>
              </a:rPr>
              <a:t>Engg</a:t>
            </a:r>
            <a:endParaRPr lang="en-US" dirty="0" err="1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E6AB6A-BE53-4AF6-CB02-0C9EEF088BC0}"/>
              </a:ext>
            </a:extLst>
          </p:cNvPr>
          <p:cNvSpPr txBox="1">
            <a:spLocks/>
          </p:cNvSpPr>
          <p:nvPr/>
        </p:nvSpPr>
        <p:spPr>
          <a:xfrm>
            <a:off x="628653" y="1058177"/>
            <a:ext cx="7886700" cy="1076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DEs are mathematical models of a physical phenomenon</a:t>
            </a: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87EC-6DB3-37E5-F4D6-E2FD65DCD922}"/>
              </a:ext>
            </a:extLst>
          </p:cNvPr>
          <p:cNvSpPr txBox="1">
            <a:spLocks/>
          </p:cNvSpPr>
          <p:nvPr/>
        </p:nvSpPr>
        <p:spPr>
          <a:xfrm>
            <a:off x="628653" y="1917712"/>
            <a:ext cx="7886700" cy="665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b="1" dirty="0"/>
              <a:t>Examples:</a:t>
            </a:r>
            <a:endParaRPr lang="en-IN" sz="2600" b="1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F74A321B-DB5B-8DCE-0E07-3141F6A34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54" y="2460308"/>
            <a:ext cx="7048500" cy="1571625"/>
          </a:xfrm>
          <a:prstGeom prst="rect">
            <a:avLst/>
          </a:prstGeom>
        </p:spPr>
      </p:pic>
      <p:pic>
        <p:nvPicPr>
          <p:cNvPr id="8" name="Picture 7" descr="A close-up of a text&#10;&#10;AI-generated content may be incorrect.">
            <a:extLst>
              <a:ext uri="{FF2B5EF4-FFF2-40B4-BE49-F238E27FC236}">
                <a16:creationId xmlns:a16="http://schemas.microsoft.com/office/drawing/2014/main" id="{FAE9FC36-FD77-7F3D-EFC0-965E1653A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054" y="4263962"/>
            <a:ext cx="7077075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CAF71-4283-29C7-344A-CEF888650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3F51AA13-AB65-5289-96F9-D332F34A6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561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339FBE-5DF6-1493-787B-3FADE2748E7F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Differential </a:t>
            </a:r>
            <a:r>
              <a:rPr lang="en-US" altLang="en-US" sz="4200" b="1" dirty="0" err="1">
                <a:solidFill>
                  <a:srgbClr val="C00000"/>
                </a:solidFill>
              </a:rPr>
              <a:t>Eqs</a:t>
            </a:r>
            <a:r>
              <a:rPr lang="en-US" altLang="en-US" sz="4200" b="1" dirty="0">
                <a:solidFill>
                  <a:srgbClr val="C00000"/>
                </a:solidFill>
              </a:rPr>
              <a:t> in Struct </a:t>
            </a:r>
            <a:r>
              <a:rPr lang="en-US" altLang="en-US" sz="4200" b="1" dirty="0" err="1">
                <a:solidFill>
                  <a:srgbClr val="C00000"/>
                </a:solidFill>
              </a:rPr>
              <a:t>Engg</a:t>
            </a:r>
            <a:endParaRPr lang="en-US" dirty="0" err="1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87A41A-CF87-249C-A31E-4548F83DBFF4}"/>
              </a:ext>
            </a:extLst>
          </p:cNvPr>
          <p:cNvSpPr txBox="1">
            <a:spLocks/>
          </p:cNvSpPr>
          <p:nvPr/>
        </p:nvSpPr>
        <p:spPr>
          <a:xfrm>
            <a:off x="628653" y="1058177"/>
            <a:ext cx="7886700" cy="1076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DEs are mathematical models of a physical phenomenon</a:t>
            </a: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6CEE-6BEF-2044-7DDC-382A2EB3AE1C}"/>
              </a:ext>
            </a:extLst>
          </p:cNvPr>
          <p:cNvSpPr txBox="1">
            <a:spLocks/>
          </p:cNvSpPr>
          <p:nvPr/>
        </p:nvSpPr>
        <p:spPr>
          <a:xfrm>
            <a:off x="628653" y="1917712"/>
            <a:ext cx="7886700" cy="6652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b="1" dirty="0"/>
              <a:t>Examples:</a:t>
            </a:r>
            <a:endParaRPr lang="en-IN" sz="2600" b="1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</p:txBody>
      </p:sp>
      <p:pic>
        <p:nvPicPr>
          <p:cNvPr id="4" name="Picture 3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96EEE597-159C-857B-E118-9A32F8CA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3280791"/>
            <a:ext cx="7124700" cy="3295650"/>
          </a:xfrm>
          <a:prstGeom prst="rect">
            <a:avLst/>
          </a:prstGeom>
        </p:spPr>
      </p:pic>
      <p:pic>
        <p:nvPicPr>
          <p:cNvPr id="10" name="Picture 9" descr="A group of math equations&#10;&#10;AI-generated content may be incorrect.">
            <a:extLst>
              <a:ext uri="{FF2B5EF4-FFF2-40B4-BE49-F238E27FC236}">
                <a16:creationId xmlns:a16="http://schemas.microsoft.com/office/drawing/2014/main" id="{255504EF-4820-3481-7F0F-1D9AE6F62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453" y="3691664"/>
            <a:ext cx="3045095" cy="1644436"/>
          </a:xfrm>
          <a:prstGeom prst="rect">
            <a:avLst/>
          </a:prstGeom>
        </p:spPr>
      </p:pic>
      <p:pic>
        <p:nvPicPr>
          <p:cNvPr id="11" name="Picture 10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DB976563-BAA5-ADB4-5D05-9F6A3BB90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4612" y="1850512"/>
            <a:ext cx="6058708" cy="12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58DB3-F91B-BD65-2C5D-906C22DD4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66434081-14A9-F20E-6010-BF21BAEA5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561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FDB4A6-0ACB-FAB9-27F2-A4AB4582D186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ODE vs. PDE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2F9A40D-C640-FBDF-BD54-C56226010E0C}"/>
              </a:ext>
            </a:extLst>
          </p:cNvPr>
          <p:cNvSpPr txBox="1">
            <a:spLocks/>
          </p:cNvSpPr>
          <p:nvPr/>
        </p:nvSpPr>
        <p:spPr>
          <a:xfrm>
            <a:off x="628653" y="1058177"/>
            <a:ext cx="7886700" cy="1076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Identify and characterize the following DEs</a:t>
            </a: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F5BF9A-D816-64B8-0E8B-7A82A971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38" y="1864580"/>
            <a:ext cx="1421647" cy="650607"/>
          </a:xfrm>
          <a:prstGeom prst="rect">
            <a:avLst/>
          </a:prstGeom>
        </p:spPr>
      </p:pic>
      <p:pic>
        <p:nvPicPr>
          <p:cNvPr id="4" name="Picture 3" descr="A mathematical equation with a plus and u&#10;&#10;AI-generated content may be incorrect.">
            <a:extLst>
              <a:ext uri="{FF2B5EF4-FFF2-40B4-BE49-F238E27FC236}">
                <a16:creationId xmlns:a16="http://schemas.microsoft.com/office/drawing/2014/main" id="{C62CAC4D-D6BE-2033-CB6D-8D96B2623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76" y="1896688"/>
            <a:ext cx="2370273" cy="613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05F79-3250-710E-CA11-14C4ECC5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109" y="2817949"/>
            <a:ext cx="5358217" cy="28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8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45034-5210-4119-3CA6-23CF2A18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>
            <a:extLst>
              <a:ext uri="{FF2B5EF4-FFF2-40B4-BE49-F238E27FC236}">
                <a16:creationId xmlns:a16="http://schemas.microsoft.com/office/drawing/2014/main" id="{2662B533-8079-D585-81FF-86A69C1BD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68413"/>
            <a:ext cx="756126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  <a:p>
            <a:pPr eaLnBrk="1" hangingPunct="1">
              <a:spcBef>
                <a:spcPct val="0"/>
              </a:spcBef>
            </a:pPr>
            <a:endParaRPr lang="es-ES" altLang="en-US" sz="24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3359C6B-E77D-A6CD-2715-FF0F7AB3712C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Analytical vs. Numerical Solutions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281A2F-74C8-41EB-5507-110F26750618}"/>
              </a:ext>
            </a:extLst>
          </p:cNvPr>
          <p:cNvSpPr txBox="1">
            <a:spLocks/>
          </p:cNvSpPr>
          <p:nvPr/>
        </p:nvSpPr>
        <p:spPr>
          <a:xfrm>
            <a:off x="628653" y="1058177"/>
            <a:ext cx="7886700" cy="1076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Let us use the </a:t>
            </a:r>
            <a:r>
              <a:rPr lang="en-IN" sz="2600" dirty="0" err="1"/>
              <a:t>teachbook</a:t>
            </a:r>
            <a:r>
              <a:rPr lang="en-IN" sz="2600" dirty="0"/>
              <a:t> &amp; live code</a:t>
            </a: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4336D-03DF-B82E-4309-26927DF7D675}"/>
              </a:ext>
            </a:extLst>
          </p:cNvPr>
          <p:cNvSpPr txBox="1"/>
          <p:nvPr/>
        </p:nvSpPr>
        <p:spPr>
          <a:xfrm>
            <a:off x="419467" y="1862660"/>
            <a:ext cx="88924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https://mude.citg.tudelft.nl/book/2024/numerical_methods/1-revision-of-concepts.html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7754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613</Words>
  <Application>Microsoft Office PowerPoint</Application>
  <PresentationFormat>On-screen Show (4:3)</PresentationFormat>
  <Paragraphs>130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Custom Design</vt:lpstr>
      <vt:lpstr>Office Theme</vt:lpstr>
      <vt:lpstr>CV5100 – MUDE Modeling, Uncertainty, and Data for Engineers Ch3 – Numerical Modelling </vt:lpstr>
      <vt:lpstr>Numerical Modelling, Linear Algebra, Optimization</vt:lpstr>
      <vt:lpstr>Outline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366</cp:revision>
  <dcterms:created xsi:type="dcterms:W3CDTF">2015-06-26T03:18:44Z</dcterms:created>
  <dcterms:modified xsi:type="dcterms:W3CDTF">2025-08-05T08:27:17Z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