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  <p:sldMasterId id="2147483708" r:id="rId3"/>
  </p:sldMasterIdLst>
  <p:notesMasterIdLst>
    <p:notesMasterId r:id="rId14"/>
  </p:notesMasterIdLst>
  <p:handoutMasterIdLst>
    <p:handoutMasterId r:id="rId15"/>
  </p:handoutMasterIdLst>
  <p:sldIdLst>
    <p:sldId id="293" r:id="rId4"/>
    <p:sldId id="459" r:id="rId5"/>
    <p:sldId id="456" r:id="rId6"/>
    <p:sldId id="304" r:id="rId7"/>
    <p:sldId id="374" r:id="rId8"/>
    <p:sldId id="370" r:id="rId9"/>
    <p:sldId id="457" r:id="rId10"/>
    <p:sldId id="458" r:id="rId11"/>
    <p:sldId id="460" r:id="rId12"/>
    <p:sldId id="461" r:id="rId13"/>
  </p:sldIdLst>
  <p:sldSz cx="9144000" cy="6858000" type="screen4x3"/>
  <p:notesSz cx="6797675" cy="9929813"/>
  <p:defaultTextStyle>
    <a:defPPr>
      <a:defRPr lang="en-US"/>
    </a:defPPr>
    <a:lvl1pPr marL="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0B76DA-DCE7-4868-B9EF-E56CF0BDC53D}">
          <p14:sldIdLst>
            <p14:sldId id="293"/>
            <p14:sldId id="459"/>
            <p14:sldId id="456"/>
            <p14:sldId id="304"/>
            <p14:sldId id="374"/>
            <p14:sldId id="370"/>
            <p14:sldId id="457"/>
            <p14:sldId id="458"/>
            <p14:sldId id="460"/>
            <p14:sldId id="4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45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BE5D6"/>
    <a:srgbClr val="FFF2CC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9EA08-1D48-D62F-3AC9-A6852DBAEF9C}" v="772" dt="2025-07-30T18:24:01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9" autoAdjust="0"/>
    <p:restoredTop sz="90605" autoAdjust="0"/>
  </p:normalViewPr>
  <p:slideViewPr>
    <p:cSldViewPr snapToGrid="0">
      <p:cViewPr varScale="1">
        <p:scale>
          <a:sx n="96" d="100"/>
          <a:sy n="96" d="100"/>
        </p:scale>
        <p:origin x="1632" y="96"/>
      </p:cViewPr>
      <p:guideLst>
        <p:guide orient="horz" pos="2160"/>
        <p:guide pos="354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iruniversity.com/26269-learn-structural-analysis-with-optistruc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C1CA0D1-A515-442E-B7D6-112ADF7FF2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C00A7B-998E-4B87-BB8A-C5CE26A61755}" type="slidenum">
              <a:rPr lang="en-US" altLang="en-US" sz="1300" smtClean="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27EF379-3BFF-47F8-B9B8-C6A8A55A30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AC85E10-0BF5-4C0D-ADEA-F85789006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N" altLang="en-US">
                <a:latin typeface="Arial" panose="020B0604020202020204" pitchFamily="34" charset="0"/>
                <a:hlinkClick r:id="rId3"/>
              </a:rPr>
              <a:t>https://altairuniversity.com/26269-learn-structural-analysis-with-optistruct/</a:t>
            </a:r>
            <a:endParaRPr lang="en-IN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EA8F831-4A9E-48B9-AE75-F2E08C9037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300E74-9346-4ABF-8462-1E8A0E5C47B4}" type="slidenum">
              <a:rPr lang="en-US" altLang="en-US" sz="1300" smtClean="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59A805F-4A52-4493-8F26-4887F49071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7708D38-08C6-42FE-B4FE-281AA8CB0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26D0992-05F0-4579-969A-C982C3249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6D6B753-2AC0-449D-BDA5-7E88D478E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3EB4A37-76E5-448D-A0EA-C1F58CBF1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61525-BE2F-DD33-1FAA-5299DBB2D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B8F14E8-C91A-9C3A-70B8-E0FE6D2CE9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E0F2108-6608-79A9-E6D1-225518899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A8547DC-C09F-91FA-5C88-C3326235E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  <p:extLst>
      <p:ext uri="{BB962C8B-B14F-4D97-AF65-F5344CB8AC3E}">
        <p14:creationId xmlns:p14="http://schemas.microsoft.com/office/powerpoint/2010/main" val="206022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4FC17-A9DE-DB85-6BC4-A575EE337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DCACB30-5813-2435-8FAF-5B0A3C67EE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C59FE6A-6FF8-A84E-302B-0DE9A378A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6926AA9-3470-0E01-02F8-8B82E17DC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  <p:extLst>
      <p:ext uri="{BB962C8B-B14F-4D97-AF65-F5344CB8AC3E}">
        <p14:creationId xmlns:p14="http://schemas.microsoft.com/office/powerpoint/2010/main" val="257902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7A865-33C6-697C-AB84-ED6B4859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E4D4B9DB-1931-E865-C528-927B21B65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B6B07B7-DCD5-2355-D697-0A464C46B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ACBF21E-793F-5FBD-9CFB-802EAA6B7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  <p:extLst>
      <p:ext uri="{BB962C8B-B14F-4D97-AF65-F5344CB8AC3E}">
        <p14:creationId xmlns:p14="http://schemas.microsoft.com/office/powerpoint/2010/main" val="271544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E7E20-6880-D23A-A317-EE385905D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635E00D-0F4C-ACD7-1C47-966F20E5C6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BD24AA8-9006-5783-9922-40EA9E814A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BF9C1C6-9FBE-C855-9202-07918FB34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  <p:extLst>
      <p:ext uri="{BB962C8B-B14F-4D97-AF65-F5344CB8AC3E}">
        <p14:creationId xmlns:p14="http://schemas.microsoft.com/office/powerpoint/2010/main" val="65985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C0B1-D12A-4AA0-B916-98280EE3F8B7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954A-9F4D-4B9F-B453-121296DE4B7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409" y="365125"/>
            <a:ext cx="19709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750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016B-52CF-410C-8B9A-E17F2E0402E5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3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3C02-F13C-EF1A-5B65-4665F4BEE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48E3A-1C54-E471-7EEC-E8411E84F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8E0D-2FF4-2A04-516B-0DA49AD0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CA1C-2B24-0CB6-472A-10D486FE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53E55-2392-CDD4-F515-B1D0031D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69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D4C1-4C35-5894-CC90-78D82534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09DB-18BE-808D-DD63-06D19277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3AE43-7B17-32F7-9E1B-52CCE6C0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E3A1-355B-2D6A-6110-75EF6C7B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89FD-4486-02B3-CEBE-9B2D7A48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55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2B92-ADB3-76D3-BC19-34C66D12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D702D-9CF1-63D0-E522-E62560B3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3D751-3D8C-86B2-B7FA-61694E52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9ADA3-FE52-7305-2E08-6A1F85D0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CBFA-677C-9BC3-6F9D-B5281330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89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D95A-EFEA-94ED-4F73-25427681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3E28-328D-BC2D-0030-7854C00D5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1EBEA-43D6-2795-A45D-6F84F3497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067BE-4FFC-4D4B-D71E-4309FDF4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C1A47-1F05-0062-D351-D4429FF7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4DE1-FD96-21EF-1365-9F306363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5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3525-ABA7-3D58-D3E3-BE9D87B4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46DB3-0744-C188-189D-35CBBB2E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216E-2E59-DB0E-AB9D-83D5ADA6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B4ADE-ACCC-F64F-C4FF-0C8B66836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EFB8C-21B2-C904-D16E-E85E83760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5A14E-34A1-EDF3-1039-FA0F088D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B629D-BCF0-8118-9CE3-5C25C60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EDAAF-70C9-7F05-84FC-319FA3D9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FD4C-3834-CF37-977A-F54355C4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B2688-DEFA-666A-7F06-DB1DA9A2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A1751-BE8F-51FB-DA86-03005565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B7C09-5CCF-8287-22CB-FD460D52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775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962B7-710A-67A0-5196-B36008E1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54DA1-84FA-7F9C-5F87-DF2065AE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2EA6C-EAAA-2813-236E-60DC8BEB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628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F44C-D581-2EF5-CB23-FA06203D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E725-0374-ACD0-6C4C-767E1881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8B111-1281-744B-B4BF-CE6C278A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24AA8-C2B0-7FC2-0E7A-477626BF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7D203-FAA4-A62B-3D49-F3E57A19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E4489-ECC3-2411-990E-035D5276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2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3" y="292937"/>
            <a:ext cx="7886700" cy="47874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BC64-6213-4B91-846C-E41937519702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88315" y="843872"/>
            <a:ext cx="81280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8315" y="882208"/>
            <a:ext cx="81280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3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46F3-7313-5AD4-99AA-CBE758D7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65D52-F25F-D9A8-D088-1E3AA5293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6A2E0-36DF-ED5B-766D-841C5DFAB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19E84-5904-ECE4-AD5F-A01D6C66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C852-A25C-EFD4-8E0F-F08AD1FA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57836-F1FE-AF1A-807A-6972581A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38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647F-DF35-DFD8-9511-0512BC09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4AF43-C422-FFF6-5C4F-E26814CB0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2639-5280-24FD-82D4-D5DDDD28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3B43-41FA-F708-1F75-2D8E67C3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0FEE-5D9A-0EBE-932D-D6E59C15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75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1FDF1-CC5C-1D89-E765-12205014F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ECAB7-53FF-CF15-4875-C578BA915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BECB-B35C-B560-F457-8A192FFE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40A2-F891-5B93-28DB-8B0F44E6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7CD1-E508-7FCE-9B4E-6932FAE9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4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71E-7FB4-49A6-8C84-5673466597CF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41" y="1825625"/>
            <a:ext cx="38730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E907-CCC1-4DFA-A8ED-89439E74B1A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0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8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17" y="1681163"/>
            <a:ext cx="38686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17" y="2505075"/>
            <a:ext cx="38686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3"/>
            <a:ext cx="38876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6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E384-3230-46D7-A525-9744C7E9C140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B394-E096-4791-B691-4623B58D70B6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679-F699-4832-B4C0-0D2C2F78728E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0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7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4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5919-103D-43D4-8EA2-FC9FC2ED8C0B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4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7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4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54-2996-4CF1-A4B6-8F44ABC3F5D2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33CA-26C3-4C04-9218-D3EB3B90F085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3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50992-B63B-36C1-DE60-0CECB4F5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7EA3-B215-B055-F73C-3AEE80FF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C7AD-04D7-83D1-A47F-B6DE61C54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1C53D-6B17-46F5-9AD8-3E43E1BCBBA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B060-F81C-0460-29C3-4B290762E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6B9CF-9B07-F1E8-9A83-5FC085D1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3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ude.citg.tudelft.nl/book/2024/modelling/overvie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ltairuniversity.com/wp-content/uploads/2017/07/modal_anim.gi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initeelementanalysis.com.au/featured/dcir-analysis-of-pcb-in-ansys-siwave/" TargetMode="External"/><Relationship Id="rId5" Type="http://schemas.openxmlformats.org/officeDocument/2006/relationships/hyperlink" Target="https://www.ansys.com/blog/5-factors-define-aerospace-and-defense-industry-trends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605" y="1249743"/>
            <a:ext cx="8850282" cy="1982009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400" dirty="0"/>
              <a:t>CV5100 – MUDE</a:t>
            </a:r>
            <a:br>
              <a:rPr lang="en-US" sz="4400" dirty="0"/>
            </a:br>
            <a:r>
              <a:rPr lang="en-US" sz="3600" dirty="0"/>
              <a:t>Modeling, Uncertainty, and Data for Engineers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Ch2 – Modelling Concepts</a:t>
            </a:r>
            <a:br>
              <a:rPr lang="en-US" sz="4400" dirty="0"/>
            </a:b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22354" y="2141583"/>
            <a:ext cx="7151395" cy="4258733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               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Course instructors:</a:t>
            </a:r>
          </a:p>
          <a:p>
            <a:pPr algn="ctr"/>
            <a:r>
              <a:rPr lang="en-US" sz="3200" b="1" dirty="0"/>
              <a:t>Prof. Phanisri Pradeep Pratapa</a:t>
            </a:r>
          </a:p>
          <a:p>
            <a:pPr algn="ctr"/>
            <a:r>
              <a:rPr lang="en-US" sz="3200" b="1" dirty="0"/>
              <a:t>Prof. Prakash Singh Badal </a:t>
            </a:r>
          </a:p>
          <a:p>
            <a:pPr algn="ctr"/>
            <a:r>
              <a:rPr lang="en-US" sz="3200" b="1" dirty="0"/>
              <a:t>Prof. Sudheendra </a:t>
            </a:r>
            <a:r>
              <a:rPr lang="en-US" sz="3200" b="1" dirty="0" err="1"/>
              <a:t>Herkal</a:t>
            </a:r>
            <a:endParaRPr lang="en-US" sz="3200" b="1" dirty="0"/>
          </a:p>
          <a:p>
            <a:pPr algn="ctr"/>
            <a:r>
              <a:rPr lang="en-US" sz="2200" dirty="0"/>
              <a:t>Department of Civil Engineering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</a:rPr>
              <a:t>Indian Institute of Technology Madras</a:t>
            </a:r>
          </a:p>
          <a:p>
            <a:pPr algn="ctr"/>
            <a:endParaRPr lang="en-US" sz="2200" b="1" dirty="0">
              <a:solidFill>
                <a:srgbClr val="C00000"/>
              </a:solidFill>
            </a:endParaRPr>
          </a:p>
          <a:p>
            <a:pPr algn="ctr"/>
            <a:r>
              <a:rPr lang="en-US" sz="2800" dirty="0"/>
              <a:t> </a:t>
            </a:r>
            <a:fld id="{5F596C70-9FF7-4479-87E5-DFC9959629D0}" type="datetime3">
              <a:rPr lang="en-US" sz="2000" smtClean="0"/>
              <a:pPr algn="ctr"/>
              <a:t>30 July 2025</a:t>
            </a:fld>
            <a:endParaRPr lang="en-US" sz="2000" dirty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8315" y="2988138"/>
            <a:ext cx="8128000" cy="31750"/>
            <a:chOff x="488315" y="2813050"/>
            <a:chExt cx="8128000" cy="317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88315" y="2813050"/>
              <a:ext cx="8128000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8315" y="2844800"/>
              <a:ext cx="81280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C639D-2D20-FBB3-6768-24BDC96D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0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E6B1D-31A4-FED5-30FD-EA2D63B39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7079CF0-648D-B54A-E1CC-6F06594BB26A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Which of the two models is valid?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1E41-5981-252B-9481-CE332591ADF8}"/>
              </a:ext>
            </a:extLst>
          </p:cNvPr>
          <p:cNvSpPr txBox="1">
            <a:spLocks/>
          </p:cNvSpPr>
          <p:nvPr/>
        </p:nvSpPr>
        <p:spPr>
          <a:xfrm>
            <a:off x="628653" y="1268489"/>
            <a:ext cx="7940001" cy="11413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1600" b="1" dirty="0">
                <a:solidFill>
                  <a:srgbClr val="222832"/>
                </a:solidFill>
                <a:latin typeface="Arial"/>
                <a:cs typeface="Arial"/>
              </a:rPr>
              <a:t>Consider two models for some real structure.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E3423B-0985-2AA4-6FB4-DE840B853D9D}"/>
              </a:ext>
            </a:extLst>
          </p:cNvPr>
          <p:cNvSpPr txBox="1">
            <a:spLocks/>
          </p:cNvSpPr>
          <p:nvPr/>
        </p:nvSpPr>
        <p:spPr>
          <a:xfrm>
            <a:off x="560957" y="4038765"/>
            <a:ext cx="7940001" cy="1146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1600" b="1" dirty="0">
                <a:solidFill>
                  <a:srgbClr val="222832"/>
                </a:solidFill>
                <a:latin typeface="Arial"/>
                <a:cs typeface="Arial"/>
              </a:rPr>
              <a:t>Depends on the aspect of interest? (e.g. natural frequency, deformations)</a:t>
            </a:r>
            <a:endParaRPr lang="en-US" dirty="0"/>
          </a:p>
        </p:txBody>
      </p:sp>
      <p:pic>
        <p:nvPicPr>
          <p:cNvPr id="2" name="Picture 1" descr="A model of a tower&#10;&#10;AI-generated content may be incorrect.">
            <a:extLst>
              <a:ext uri="{FF2B5EF4-FFF2-40B4-BE49-F238E27FC236}">
                <a16:creationId xmlns:a16="http://schemas.microsoft.com/office/drawing/2014/main" id="{EBDB3370-4E04-1E88-7D06-D4CB03D2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712040"/>
            <a:ext cx="4488684" cy="20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967B-95D4-4C5B-4CA4-ACBEEA6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ea typeface="Calibri Light"/>
                <a:cs typeface="Calibri Light"/>
              </a:rPr>
              <a:t>Numerical Modelling, Linear Algebra, Optimization</a:t>
            </a:r>
            <a:endParaRPr lang="en-US"/>
          </a:p>
        </p:txBody>
      </p:sp>
      <p:pic>
        <p:nvPicPr>
          <p:cNvPr id="5" name="Content Placeholder 4" descr="A table of text on a white background&#10;&#10;AI-generated content may be incorrect.">
            <a:extLst>
              <a:ext uri="{FF2B5EF4-FFF2-40B4-BE49-F238E27FC236}">
                <a16:creationId xmlns:a16="http://schemas.microsoft.com/office/drawing/2014/main" id="{0D42D7BD-F5BD-2682-FC6D-3F5ED1A19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301" y="1249553"/>
            <a:ext cx="6477139" cy="48085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3844F-AA20-1BFF-B34E-CBD7BE2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3" y="1053782"/>
            <a:ext cx="7886700" cy="2293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IN" dirty="0"/>
              <a:t>Model classification</a:t>
            </a:r>
            <a:endParaRPr lang="en-US" dirty="0"/>
          </a:p>
          <a:p>
            <a:pPr marL="227965" indent="-227965"/>
            <a:r>
              <a:rPr lang="en-IN" dirty="0">
                <a:ea typeface="Calibri"/>
                <a:cs typeface="Calibri"/>
              </a:rPr>
              <a:t>Model decisions</a:t>
            </a:r>
          </a:p>
          <a:p>
            <a:pPr marL="227965" indent="-227965"/>
            <a:r>
              <a:rPr lang="en-IN" dirty="0" err="1">
                <a:ea typeface="Calibri"/>
                <a:cs typeface="Calibri"/>
              </a:rPr>
              <a:t>Verificatio</a:t>
            </a:r>
            <a:r>
              <a:rPr lang="en-IN" dirty="0">
                <a:ea typeface="Calibri"/>
                <a:cs typeface="Calibri"/>
              </a:rPr>
              <a:t> vs. Validation</a:t>
            </a:r>
          </a:p>
          <a:p>
            <a:pPr marL="227965" indent="-227965"/>
            <a:r>
              <a:rPr lang="en-IN" i="1" dirty="0">
                <a:ea typeface="Calibri"/>
                <a:cs typeface="Calibri"/>
              </a:rPr>
              <a:t>Goodness of Fit (later..)</a:t>
            </a:r>
          </a:p>
          <a:p>
            <a:pPr marL="227965" indent="-227965"/>
            <a:endParaRPr lang="en-IN" dirty="0">
              <a:ea typeface="Calibri"/>
              <a:cs typeface="Calibri"/>
            </a:endParaRPr>
          </a:p>
          <a:p>
            <a:pPr marL="227965" indent="-227965"/>
            <a:endParaRPr lang="en-IN" dirty="0">
              <a:ea typeface="Calibri"/>
              <a:cs typeface="Calibri"/>
            </a:endParaRPr>
          </a:p>
          <a:p>
            <a:pPr marL="227965" indent="-227965"/>
            <a:endParaRPr lang="en-IN" dirty="0">
              <a:ea typeface="Calibri"/>
              <a:cs typeface="Calibri"/>
            </a:endParaRPr>
          </a:p>
          <a:p>
            <a:pPr marL="227965" indent="-227965"/>
            <a:endParaRPr lang="en-IN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227965" indent="-227965"/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D8068-F289-263A-7B7E-DF50FD9E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9453F-C310-CEE2-7F68-CEEE1B1ECF9E}"/>
              </a:ext>
            </a:extLst>
          </p:cNvPr>
          <p:cNvSpPr txBox="1"/>
          <p:nvPr/>
        </p:nvSpPr>
        <p:spPr>
          <a:xfrm>
            <a:off x="1399032" y="3630168"/>
            <a:ext cx="65745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https://mude.citg.tudelft.nl/book/2024/modelling/overview.html</a:t>
            </a:r>
            <a:endParaRPr lang="en-US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486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 picture containing sky&#10;&#10;Description automatically generated">
            <a:extLst>
              <a:ext uri="{FF2B5EF4-FFF2-40B4-BE49-F238E27FC236}">
                <a16:creationId xmlns:a16="http://schemas.microsoft.com/office/drawing/2014/main" id="{2221D4D3-5B82-47CE-8461-799DF9553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4191000"/>
            <a:ext cx="42830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>
            <a:extLst>
              <a:ext uri="{FF2B5EF4-FFF2-40B4-BE49-F238E27FC236}">
                <a16:creationId xmlns:a16="http://schemas.microsoft.com/office/drawing/2014/main" id="{80AA32F6-5EB3-491F-8DB1-47C2790A6D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893175" cy="792163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000066"/>
                </a:solidFill>
              </a:rPr>
              <a:t>What is </a:t>
            </a:r>
            <a:r>
              <a:rPr lang="en-US" altLang="en-US" sz="3600" i="1">
                <a:solidFill>
                  <a:srgbClr val="000066"/>
                </a:solidFill>
              </a:rPr>
              <a:t>Modeling &amp; Simulation</a:t>
            </a:r>
            <a:r>
              <a:rPr lang="en-US" altLang="en-US" sz="3600">
                <a:solidFill>
                  <a:srgbClr val="000066"/>
                </a:solidFill>
              </a:rPr>
              <a:t>?</a:t>
            </a:r>
            <a:endParaRPr lang="es-ES" altLang="en-US" sz="3600">
              <a:solidFill>
                <a:srgbClr val="000066"/>
              </a:solidFill>
            </a:endParaRP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70C2B779-AE77-4777-97C6-98EB98E5A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75612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6A58B93-B9CC-4034-BE9D-C8E148C36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28663"/>
            <a:ext cx="8208962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20015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A50021"/>
                </a:solidFill>
              </a:rPr>
              <a:t>Models: </a:t>
            </a:r>
            <a:r>
              <a:rPr lang="en-US" altLang="en-US" sz="2800">
                <a:solidFill>
                  <a:srgbClr val="A50021"/>
                </a:solidFill>
              </a:rPr>
              <a:t>Used to understand/explain/predict something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A50021"/>
                </a:solidFill>
              </a:rPr>
              <a:t>Theoretical, Mathematical, Numerical, Computational, Statistical, Phenomenological, …</a:t>
            </a:r>
            <a:endParaRPr lang="en-US" altLang="en-US" sz="1400">
              <a:solidFill>
                <a:srgbClr val="A50021"/>
              </a:solidFill>
            </a:endParaRP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C8857250-268C-489E-823B-EA775CE25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565400"/>
            <a:ext cx="820896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6600"/>
                </a:solidFill>
              </a:rPr>
              <a:t>Simulation: </a:t>
            </a:r>
            <a:r>
              <a:rPr lang="en-US" altLang="en-US" sz="2800">
                <a:solidFill>
                  <a:srgbClr val="006600"/>
                </a:solidFill>
              </a:rPr>
              <a:t>Re-creating a system, (or) a process, (or) a phenomenon, (or) a problem by using a model.</a:t>
            </a:r>
          </a:p>
        </p:txBody>
      </p:sp>
      <p:sp>
        <p:nvSpPr>
          <p:cNvPr id="17415" name="Text Box 4">
            <a:extLst>
              <a:ext uri="{FF2B5EF4-FFF2-40B4-BE49-F238E27FC236}">
                <a16:creationId xmlns:a16="http://schemas.microsoft.com/office/drawing/2014/main" id="{36CDAC9A-94C0-4F3C-A456-B5DC27D07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98950"/>
            <a:ext cx="4211638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6600"/>
                </a:solidFill>
              </a:rPr>
              <a:t>e. g. A </a:t>
            </a:r>
            <a:r>
              <a:rPr lang="en-US" altLang="en-US" sz="2000" b="1">
                <a:solidFill>
                  <a:srgbClr val="006600"/>
                </a:solidFill>
              </a:rPr>
              <a:t>computer simulation </a:t>
            </a:r>
            <a:r>
              <a:rPr lang="en-US" altLang="en-US" sz="2000">
                <a:solidFill>
                  <a:srgbClr val="006600"/>
                </a:solidFill>
              </a:rPr>
              <a:t>of a car crash is based on the </a:t>
            </a:r>
            <a:r>
              <a:rPr lang="en-US" altLang="en-US" sz="2000" b="1">
                <a:solidFill>
                  <a:srgbClr val="006600"/>
                </a:solidFill>
              </a:rPr>
              <a:t>mathematical model </a:t>
            </a:r>
            <a:r>
              <a:rPr lang="en-US" altLang="en-US" sz="2000">
                <a:solidFill>
                  <a:srgbClr val="006600"/>
                </a:solidFill>
              </a:rPr>
              <a:t>that is used to represent the structural behavior of the chassis.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A50021"/>
              </a:solidFill>
            </a:endParaRPr>
          </a:p>
        </p:txBody>
      </p:sp>
      <p:sp>
        <p:nvSpPr>
          <p:cNvPr id="17416" name="TextBox 3">
            <a:extLst>
              <a:ext uri="{FF2B5EF4-FFF2-40B4-BE49-F238E27FC236}">
                <a16:creationId xmlns:a16="http://schemas.microsoft.com/office/drawing/2014/main" id="{6990A12B-77FB-4C60-9591-2E1B1512F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6494463"/>
            <a:ext cx="48244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 sz="1000"/>
              <a:t>Ref: </a:t>
            </a:r>
            <a:r>
              <a:rPr lang="en-IN" altLang="en-US" sz="1000">
                <a:hlinkClick r:id="rId4"/>
              </a:rPr>
              <a:t>https://altairuniversity.com/wp-content/uploads/2017/07/modal_anim.gif</a:t>
            </a:r>
            <a:endParaRPr lang="en-IN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AFC7FF0-39F2-4927-9361-B24F30DA72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893175" cy="792163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000066"/>
                </a:solidFill>
              </a:rPr>
              <a:t>Examples of </a:t>
            </a:r>
            <a:r>
              <a:rPr lang="en-US" altLang="en-US" sz="3600" i="1">
                <a:solidFill>
                  <a:srgbClr val="000066"/>
                </a:solidFill>
              </a:rPr>
              <a:t>Modeling &amp; Simulation</a:t>
            </a:r>
            <a:endParaRPr lang="es-ES" altLang="en-US" sz="3600">
              <a:solidFill>
                <a:srgbClr val="000066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C9904CE-2029-4D18-8399-B96A494F8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4704"/>
            <a:ext cx="8208962" cy="569386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solidFill>
                  <a:srgbClr val="A50021"/>
                </a:solidFill>
              </a:rPr>
              <a:t>Weather forecast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solidFill>
                  <a:srgbClr val="A50021"/>
                </a:solidFill>
              </a:rPr>
              <a:t>Financial Engineering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solidFill>
                  <a:srgbClr val="A50021"/>
                </a:solidFill>
              </a:rPr>
              <a:t>Atomic/Molecular interactions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solidFill>
                  <a:srgbClr val="A50021"/>
                </a:solidFill>
              </a:rPr>
              <a:t>Thermal analysis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solidFill>
                  <a:srgbClr val="A50021"/>
                </a:solidFill>
              </a:rPr>
              <a:t>Fluid mechanics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b="1" dirty="0">
                <a:solidFill>
                  <a:srgbClr val="A50021"/>
                </a:solidFill>
              </a:rPr>
              <a:t>Structural analysis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solidFill>
                <a:srgbClr val="A5002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A5002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5E450-A96C-42CF-928E-08A156B3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286" y="628972"/>
            <a:ext cx="3096599" cy="2282922"/>
          </a:xfrm>
          <a:prstGeom prst="rect">
            <a:avLst/>
          </a:prstGeom>
        </p:spPr>
      </p:pic>
      <p:pic>
        <p:nvPicPr>
          <p:cNvPr id="1030" name="Picture 6" descr="Simulation is the best way to manage and design all the advancements in the A&amp;D industry">
            <a:extLst>
              <a:ext uri="{FF2B5EF4-FFF2-40B4-BE49-F238E27FC236}">
                <a16:creationId xmlns:a16="http://schemas.microsoft.com/office/drawing/2014/main" id="{72CB8C85-E053-4750-BD94-6295F607A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76" y="4616368"/>
            <a:ext cx="3202160" cy="23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06534C-962D-4882-A3CC-67795490DDED}"/>
              </a:ext>
            </a:extLst>
          </p:cNvPr>
          <p:cNvSpPr txBox="1"/>
          <p:nvPr/>
        </p:nvSpPr>
        <p:spPr>
          <a:xfrm>
            <a:off x="-3820" y="6394247"/>
            <a:ext cx="5799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Ref: </a:t>
            </a:r>
            <a:r>
              <a:rPr lang="en-IN" sz="1000" dirty="0">
                <a:hlinkClick r:id="rId5"/>
              </a:rPr>
              <a:t>https://www.ansys.com/blog/5-factors-define-aerospace-and-defense-industry-trends</a:t>
            </a:r>
            <a:endParaRPr lang="en-IN" sz="1000" dirty="0"/>
          </a:p>
          <a:p>
            <a:r>
              <a:rPr lang="en-IN" sz="1000" dirty="0">
                <a:hlinkClick r:id="rId6"/>
              </a:rPr>
              <a:t>https://www.finiteelementanalysis.com.au/featured/dcir-analysis-of-pcb-in-ansys-siwave/</a:t>
            </a:r>
            <a:endParaRPr lang="en-IN" sz="10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35EFE3A-1834-498D-B51E-48DDCDD9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939" y="2636912"/>
            <a:ext cx="3795589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1FEA85-CCA3-4276-B516-761E46C2939B}"/>
              </a:ext>
            </a:extLst>
          </p:cNvPr>
          <p:cNvCxnSpPr/>
          <p:nvPr/>
        </p:nvCxnSpPr>
        <p:spPr bwMode="auto">
          <a:xfrm>
            <a:off x="3635896" y="3861048"/>
            <a:ext cx="18761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BC0CCC6-E534-4568-8CED-6272EE1E5559}"/>
              </a:ext>
            </a:extLst>
          </p:cNvPr>
          <p:cNvSpPr/>
          <p:nvPr/>
        </p:nvSpPr>
        <p:spPr bwMode="auto">
          <a:xfrm>
            <a:off x="611188" y="5157192"/>
            <a:ext cx="3528764" cy="72008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352509E-9402-45CA-9FEE-50A888C5166F}"/>
              </a:ext>
            </a:extLst>
          </p:cNvPr>
          <p:cNvCxnSpPr/>
          <p:nvPr/>
        </p:nvCxnSpPr>
        <p:spPr bwMode="auto">
          <a:xfrm flipV="1">
            <a:off x="4283968" y="1556792"/>
            <a:ext cx="1244971" cy="5760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5D00104-5336-47A0-8A20-084481AE17BC}"/>
              </a:ext>
            </a:extLst>
          </p:cNvPr>
          <p:cNvCxnSpPr/>
          <p:nvPr/>
        </p:nvCxnSpPr>
        <p:spPr bwMode="auto">
          <a:xfrm>
            <a:off x="3635896" y="4666054"/>
            <a:ext cx="1893043" cy="99519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>
            <a:extLst>
              <a:ext uri="{FF2B5EF4-FFF2-40B4-BE49-F238E27FC236}">
                <a16:creationId xmlns:a16="http://schemas.microsoft.com/office/drawing/2014/main" id="{A12B6519-228D-4EB4-8121-5F65B738A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75612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069EDC-29E2-D5E5-CFB5-12932D733699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Model Classification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E6AB6A-BE53-4AF6-CB02-0C9EEF088BC0}"/>
              </a:ext>
            </a:extLst>
          </p:cNvPr>
          <p:cNvSpPr txBox="1">
            <a:spLocks/>
          </p:cNvSpPr>
          <p:nvPr/>
        </p:nvSpPr>
        <p:spPr>
          <a:xfrm>
            <a:off x="628653" y="1268489"/>
            <a:ext cx="7886700" cy="55756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b="1" dirty="0"/>
              <a:t>Conceptual Models</a:t>
            </a:r>
            <a:r>
              <a:rPr lang="en-IN" sz="2600" dirty="0"/>
              <a:t> – high level abstraction</a:t>
            </a:r>
            <a:endParaRPr lang="en-US" sz="2600" dirty="0">
              <a:ea typeface="Calibri"/>
              <a:cs typeface="Calibri"/>
            </a:endParaRPr>
          </a:p>
          <a:p>
            <a:pPr marL="799465" lvl="1" indent="-342900" algn="l">
              <a:buFont typeface="Courier New"/>
              <a:buChar char="o"/>
            </a:pPr>
            <a:r>
              <a:rPr lang="en-IN" sz="2200" dirty="0">
                <a:ea typeface="Calibri"/>
                <a:cs typeface="Calibri"/>
              </a:rPr>
              <a:t>e.g. Visual representation of a framework, graphical or causal loop diagrams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b="1" dirty="0">
                <a:ea typeface="Calibri"/>
                <a:cs typeface="Calibri"/>
              </a:rPr>
              <a:t>Mechanistic Models</a:t>
            </a:r>
            <a:r>
              <a:rPr lang="en-IN" sz="2600" dirty="0">
                <a:ea typeface="Calibri"/>
                <a:cs typeface="Calibri"/>
              </a:rPr>
              <a:t> – first principle based, mathematical</a:t>
            </a:r>
          </a:p>
          <a:p>
            <a:pPr marL="799465" lvl="1" indent="-342900" algn="l">
              <a:buFont typeface="Courier New"/>
              <a:buChar char="o"/>
            </a:pPr>
            <a:r>
              <a:rPr lang="en-IN" sz="2200" dirty="0">
                <a:ea typeface="Calibri"/>
                <a:cs typeface="Calibri"/>
              </a:rPr>
              <a:t>e.g. Newton's laws, elastic spring model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b="1" dirty="0">
                <a:ea typeface="Calibri"/>
                <a:cs typeface="Calibri"/>
              </a:rPr>
              <a:t>Phenomenological Models</a:t>
            </a:r>
            <a:r>
              <a:rPr lang="en-IN" sz="2600" dirty="0">
                <a:ea typeface="Calibri"/>
                <a:cs typeface="Calibri"/>
              </a:rPr>
              <a:t> - experimental observations + mathematical/mechanics</a:t>
            </a:r>
          </a:p>
          <a:p>
            <a:pPr marL="799465" lvl="1" indent="-342900" algn="l">
              <a:buFont typeface="Courier New"/>
              <a:buChar char="o"/>
            </a:pPr>
            <a:r>
              <a:rPr lang="en-IN" sz="2200" dirty="0">
                <a:ea typeface="Calibri"/>
                <a:cs typeface="Calibri"/>
              </a:rPr>
              <a:t>e.g. drag force formula using drag coefficient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b="1" dirty="0">
                <a:ea typeface="Calibri"/>
                <a:cs typeface="Calibri"/>
              </a:rPr>
              <a:t>Data-based</a:t>
            </a:r>
            <a:r>
              <a:rPr lang="en-IN" sz="2600" dirty="0">
                <a:ea typeface="Calibri"/>
                <a:cs typeface="Calibri"/>
              </a:rPr>
              <a:t> – Only based on observed data</a:t>
            </a:r>
          </a:p>
          <a:p>
            <a:pPr marL="799465" lvl="1" indent="-342900" algn="l">
              <a:buFont typeface="Courier New"/>
              <a:buChar char="o"/>
            </a:pPr>
            <a:r>
              <a:rPr lang="en-IN" sz="2200" dirty="0">
                <a:ea typeface="Calibri"/>
                <a:cs typeface="Calibri"/>
              </a:rPr>
              <a:t>e.g. Forces on a wall due to waves</a:t>
            </a: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1B660E-2CFF-D584-585C-5B54B7AC2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28" y="4362831"/>
            <a:ext cx="13716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D7E42-53EF-91DD-218C-FD38B380B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>
            <a:extLst>
              <a:ext uri="{FF2B5EF4-FFF2-40B4-BE49-F238E27FC236}">
                <a16:creationId xmlns:a16="http://schemas.microsoft.com/office/drawing/2014/main" id="{686E8DFB-E754-6925-7329-FF5689F78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75612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7D51F9B-1751-0973-6EEB-D9CDE9C7AF71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Model – Trade offs</a:t>
            </a:r>
            <a:endParaRPr lang="en-US" dirty="0"/>
          </a:p>
        </p:txBody>
      </p:sp>
      <p:pic>
        <p:nvPicPr>
          <p:cNvPr id="2" name="Picture 1" descr="A triangle with a unicorn rocket and car&#10;&#10;AI-generated content may be incorrect.">
            <a:extLst>
              <a:ext uri="{FF2B5EF4-FFF2-40B4-BE49-F238E27FC236}">
                <a16:creationId xmlns:a16="http://schemas.microsoft.com/office/drawing/2014/main" id="{738D12CB-2AAD-4508-7A3E-1AA9F33E2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84" y="2676144"/>
            <a:ext cx="5516880" cy="3910584"/>
          </a:xfrm>
          <a:prstGeom prst="rect">
            <a:avLst/>
          </a:prstGeom>
        </p:spPr>
      </p:pic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C4F8F3F-03B1-137C-01FC-5795985A9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51" y="944690"/>
            <a:ext cx="7562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8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88682-51C4-1E17-316D-947E66602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>
            <a:extLst>
              <a:ext uri="{FF2B5EF4-FFF2-40B4-BE49-F238E27FC236}">
                <a16:creationId xmlns:a16="http://schemas.microsoft.com/office/drawing/2014/main" id="{A53379CF-A6A0-4C98-60AD-D414D3D1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75612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AA7893-F064-08A2-CBB5-30BB722C8739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Model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C36B-9C14-2467-6BF8-D283AD67C78F}"/>
              </a:ext>
            </a:extLst>
          </p:cNvPr>
          <p:cNvSpPr txBox="1">
            <a:spLocks/>
          </p:cNvSpPr>
          <p:nvPr/>
        </p:nvSpPr>
        <p:spPr>
          <a:xfrm>
            <a:off x="628653" y="1268489"/>
            <a:ext cx="4055364" cy="51092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b="1" dirty="0"/>
              <a:t>Dynamic vs. Static models</a:t>
            </a: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b="1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IN" sz="2600" b="1" dirty="0">
                <a:ea typeface="Calibri"/>
                <a:cs typeface="Calibri"/>
              </a:rPr>
              <a:t>Linear vs. Non-linear models</a:t>
            </a:r>
          </a:p>
          <a:p>
            <a:pPr marL="342900" indent="-342900" algn="l">
              <a:buFont typeface="Arial"/>
              <a:buChar char="•"/>
            </a:pPr>
            <a:endParaRPr lang="en-IN" sz="2600" b="1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IN" sz="2600" b="1" dirty="0">
                <a:ea typeface="Calibri"/>
                <a:cs typeface="Calibri"/>
              </a:rPr>
              <a:t>Time-invariant vs. Time-variant models</a:t>
            </a:r>
          </a:p>
          <a:p>
            <a:pPr marL="342900" indent="-342900" algn="l">
              <a:buFont typeface="Arial"/>
              <a:buChar char="•"/>
            </a:pPr>
            <a:endParaRPr lang="en-IN" sz="2600" b="1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IN" sz="2600" b="1" dirty="0">
                <a:ea typeface="Calibri"/>
                <a:cs typeface="Calibri"/>
              </a:rPr>
              <a:t>Deterministic vs. Stochastic models</a:t>
            </a: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EEA6-5966-48DA-998B-419868E932DE}"/>
              </a:ext>
            </a:extLst>
          </p:cNvPr>
          <p:cNvSpPr txBox="1"/>
          <p:nvPr/>
        </p:nvSpPr>
        <p:spPr>
          <a:xfrm>
            <a:off x="5194418" y="1352020"/>
            <a:ext cx="3344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Dynamic equilibrium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82DE-FF6F-E596-4242-62AF9AD577E0}"/>
              </a:ext>
            </a:extLst>
          </p:cNvPr>
          <p:cNvSpPr txBox="1"/>
          <p:nvPr/>
        </p:nvSpPr>
        <p:spPr>
          <a:xfrm>
            <a:off x="5194417" y="2632180"/>
            <a:ext cx="36732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Superposition; Initial conditions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D4B31-185D-E34D-CB7E-D4695A630DF2}"/>
              </a:ext>
            </a:extLst>
          </p:cNvPr>
          <p:cNvSpPr txBox="1"/>
          <p:nvPr/>
        </p:nvSpPr>
        <p:spPr>
          <a:xfrm>
            <a:off x="5194416" y="3967204"/>
            <a:ext cx="36732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Life cycle behavior; Climate change; Temporary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58DC8-0DFE-99DC-4671-888C2D1EF2A1}"/>
              </a:ext>
            </a:extLst>
          </p:cNvPr>
          <p:cNvSpPr txBox="1"/>
          <p:nvPr/>
        </p:nvSpPr>
        <p:spPr>
          <a:xfrm>
            <a:off x="5029823" y="5347948"/>
            <a:ext cx="36732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Concrete cube strength; Steel elastic modulus; Dimension measurement</a:t>
            </a:r>
          </a:p>
        </p:txBody>
      </p:sp>
    </p:spTree>
    <p:extLst>
      <p:ext uri="{BB962C8B-B14F-4D97-AF65-F5344CB8AC3E}">
        <p14:creationId xmlns:p14="http://schemas.microsoft.com/office/powerpoint/2010/main" val="352257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9B9C1-710C-7AE4-CFEF-6446DC4E2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61E5B23-8FC8-68DD-557F-AA41355F4097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Verification vs. 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0EE6-92AC-E12D-C258-EC4A9A183575}"/>
              </a:ext>
            </a:extLst>
          </p:cNvPr>
          <p:cNvSpPr txBox="1">
            <a:spLocks/>
          </p:cNvSpPr>
          <p:nvPr/>
        </p:nvSpPr>
        <p:spPr>
          <a:xfrm>
            <a:off x="628653" y="1268489"/>
            <a:ext cx="7940001" cy="11413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1600" b="1" dirty="0">
                <a:solidFill>
                  <a:srgbClr val="222832"/>
                </a:solidFill>
                <a:latin typeface="Arial"/>
                <a:cs typeface="Arial"/>
              </a:rPr>
              <a:t>Verification</a:t>
            </a:r>
            <a:r>
              <a:rPr lang="en-IN" sz="1600" dirty="0">
                <a:solidFill>
                  <a:srgbClr val="222832"/>
                </a:solidFill>
                <a:latin typeface="Arial"/>
                <a:cs typeface="Arial"/>
              </a:rPr>
              <a:t> is the process of checking whether the model is correctly </a:t>
            </a:r>
            <a:r>
              <a:rPr lang="en-IN" sz="1600" dirty="0">
                <a:solidFill>
                  <a:srgbClr val="222832"/>
                </a:solidFill>
                <a:latin typeface="Arial"/>
                <a:ea typeface="Calibri"/>
                <a:cs typeface="Arial"/>
              </a:rPr>
              <a:t>implemented with respect to the original conceptual model. It should answer the question: </a:t>
            </a:r>
            <a:r>
              <a:rPr lang="en-IN" sz="1600" b="1" i="1" dirty="0">
                <a:solidFill>
                  <a:srgbClr val="222832"/>
                </a:solidFill>
                <a:latin typeface="Arial"/>
                <a:ea typeface="Calibri"/>
                <a:cs typeface="Arial"/>
              </a:rPr>
              <a:t>Have we built the model right?</a:t>
            </a:r>
          </a:p>
          <a:p>
            <a:pPr marL="342900" indent="-342900" algn="l">
              <a:buFont typeface="Arial"/>
              <a:buChar char="•"/>
            </a:pPr>
            <a:r>
              <a:rPr lang="en-IN" sz="1600" dirty="0">
                <a:solidFill>
                  <a:srgbClr val="222832"/>
                </a:solidFill>
                <a:latin typeface="Arial"/>
                <a:ea typeface="Calibri"/>
                <a:cs typeface="Arial"/>
              </a:rPr>
              <a:t>e.g. You want to model a truss structure. You model it as a 2D (plane) truss. Verify the accuracy. How? By checking for errors in calculations (or) using alternative methods to arrive at the same solution values, for the 2D truss that you </a:t>
            </a:r>
            <a:r>
              <a:rPr lang="en-IN" sz="1600" dirty="0" err="1">
                <a:solidFill>
                  <a:srgbClr val="222832"/>
                </a:solidFill>
                <a:latin typeface="Arial"/>
                <a:ea typeface="Calibri"/>
                <a:cs typeface="Arial"/>
              </a:rPr>
              <a:t>modeled</a:t>
            </a:r>
            <a:r>
              <a:rPr lang="en-IN" sz="1600" dirty="0">
                <a:solidFill>
                  <a:srgbClr val="222832"/>
                </a:solidFill>
                <a:latin typeface="Arial"/>
                <a:ea typeface="Calibri"/>
                <a:cs typeface="Arial"/>
              </a:rPr>
              <a:t>.</a:t>
            </a:r>
          </a:p>
          <a:p>
            <a:pPr marL="342900" indent="-342900" algn="l">
              <a:buFont typeface="Arial"/>
              <a:buChar char="•"/>
            </a:pPr>
            <a:endParaRPr lang="en-IN" sz="1600" i="1" dirty="0">
              <a:solidFill>
                <a:srgbClr val="222832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F76997-1045-1E3C-E186-1417D2CC39AD}"/>
              </a:ext>
            </a:extLst>
          </p:cNvPr>
          <p:cNvSpPr txBox="1">
            <a:spLocks/>
          </p:cNvSpPr>
          <p:nvPr/>
        </p:nvSpPr>
        <p:spPr>
          <a:xfrm>
            <a:off x="534921" y="3710706"/>
            <a:ext cx="7940001" cy="1146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1600" b="1" dirty="0">
                <a:solidFill>
                  <a:srgbClr val="222832"/>
                </a:solidFill>
                <a:latin typeface="Arial"/>
                <a:cs typeface="Arial"/>
              </a:rPr>
              <a:t>Validation</a:t>
            </a:r>
            <a:r>
              <a:rPr lang="en-IN" sz="1600" dirty="0">
                <a:solidFill>
                  <a:srgbClr val="222832"/>
                </a:solidFill>
                <a:latin typeface="Arial"/>
                <a:cs typeface="Arial"/>
              </a:rPr>
              <a:t> is the process of testing the ability of the model </a:t>
            </a:r>
            <a:r>
              <a:rPr lang="en-IN" sz="1600" dirty="0">
                <a:solidFill>
                  <a:srgbClr val="222832"/>
                </a:solidFill>
                <a:latin typeface="Arial"/>
                <a:ea typeface="Calibri"/>
                <a:cs typeface="Arial"/>
              </a:rPr>
              <a:t>in answering the research questions as best as possible. It should answer the question: </a:t>
            </a:r>
            <a:r>
              <a:rPr lang="en-IN" sz="1600" b="1" i="1" dirty="0">
                <a:solidFill>
                  <a:srgbClr val="222832"/>
                </a:solidFill>
                <a:latin typeface="Arial"/>
                <a:ea typeface="Calibri"/>
                <a:cs typeface="Arial"/>
              </a:rPr>
              <a:t>Have we built the right model?</a:t>
            </a:r>
          </a:p>
          <a:p>
            <a:pPr marL="342900" indent="-342900" algn="l">
              <a:buFont typeface="Arial"/>
              <a:buChar char="•"/>
            </a:pPr>
            <a:r>
              <a:rPr lang="en-IN" sz="1600" dirty="0">
                <a:solidFill>
                  <a:srgbClr val="222832"/>
                </a:solidFill>
                <a:latin typeface="Arial"/>
                <a:ea typeface="Calibri"/>
                <a:cs typeface="Arial"/>
              </a:rPr>
              <a:t>e.g. You want to model a truss structure. You realize that the structure needs a 3D model and the 2D model is not correct representation (for example, if you consider lateral restraint or buckling effects). This needs a fundamental change in the model so that you use the "right model".</a:t>
            </a:r>
            <a:endParaRPr lang="en-IN" sz="1600" i="1" dirty="0">
              <a:solidFill>
                <a:srgbClr val="222832"/>
              </a:solidFill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6509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56D85F-F071-4918-8CFE-64DCC814D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613</Words>
  <Application>Microsoft Office PowerPoint</Application>
  <PresentationFormat>On-screen Show (4:3)</PresentationFormat>
  <Paragraphs>130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Custom Design</vt:lpstr>
      <vt:lpstr>Office Theme</vt:lpstr>
      <vt:lpstr>CV5100 – MUDE Modeling, Uncertainty, and Data for Engineers Ch2 – Modelling Concepts </vt:lpstr>
      <vt:lpstr>Numerical Modelling, Linear Algebra, Optimization</vt:lpstr>
      <vt:lpstr>Outline</vt:lpstr>
      <vt:lpstr>What is Modeling &amp; Simulation?</vt:lpstr>
      <vt:lpstr>Examples of Modeling &amp;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257</cp:revision>
  <dcterms:created xsi:type="dcterms:W3CDTF">2015-06-26T03:18:44Z</dcterms:created>
  <dcterms:modified xsi:type="dcterms:W3CDTF">2025-07-30T18:24:07Z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TC034606629991</vt:lpwstr>
  </property>
</Properties>
</file>