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sldIdLst>
    <p:sldId id="530" r:id="rId5"/>
    <p:sldId id="531" r:id="rId6"/>
    <p:sldId id="551" r:id="rId7"/>
    <p:sldId id="550" r:id="rId8"/>
    <p:sldId id="547" r:id="rId9"/>
    <p:sldId id="552" r:id="rId10"/>
    <p:sldId id="549" r:id="rId11"/>
    <p:sldId id="536" r:id="rId12"/>
    <p:sldId id="553" r:id="rId13"/>
    <p:sldId id="554" r:id="rId14"/>
    <p:sldId id="555" r:id="rId15"/>
    <p:sldId id="556" r:id="rId16"/>
    <p:sldId id="557" r:id="rId17"/>
    <p:sldId id="558"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A541"/>
    <a:srgbClr val="1F1A0D"/>
    <a:srgbClr val="FEB52B"/>
    <a:srgbClr val="8822EE"/>
    <a:srgbClr val="F01688"/>
    <a:srgbClr val="2F21F3"/>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06962-92FC-66FE-DC36-B577543E9724}" v="614" dt="2024-07-25T04:58:54.006"/>
    <p1510:client id="{3D63346C-4871-DCAB-C527-AB3E08DD253A}" v="19" dt="2024-07-25T05:19:30.544"/>
    <p1510:client id="{77661223-4D0C-44B0-0425-430EB76BB1AD}" v="152" dt="2024-07-23T12:51:24.155"/>
    <p1510:client id="{812B796D-D8E4-AD79-C504-35C47D764BDE}" v="680" dt="2024-07-25T05:15:43.755"/>
    <p1510:client id="{FE518924-F49E-4C3A-DE9B-10BD02735E4C}" v="1540" dt="2024-07-24T18:36:18.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run-kumarT"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386458" y="926115"/>
            <a:ext cx="9778366" cy="2731485"/>
          </a:xfrm>
        </p:spPr>
        <p:txBody>
          <a:bodyPr/>
          <a:lstStyle/>
          <a:p>
            <a:r>
              <a:rPr lang="en-US" sz="4400" b="0">
                <a:ea typeface="+mj-lt"/>
                <a:cs typeface="+mj-lt"/>
              </a:rPr>
              <a:t>Advanced Banking</a:t>
            </a:r>
            <a:endParaRPr lang="en-US" sz="4400"/>
          </a:p>
          <a:p>
            <a:r>
              <a:rPr lang="en-US" sz="4400" b="0">
                <a:ea typeface="+mj-lt"/>
                <a:cs typeface="+mj-lt"/>
              </a:rPr>
              <a:t>Analytics</a:t>
            </a:r>
            <a:endParaRPr lang="en-US" sz="4400"/>
          </a:p>
          <a:p>
            <a:r>
              <a:rPr lang="en-US" sz="4400" b="0">
                <a:ea typeface="+mj-lt"/>
                <a:cs typeface="+mj-lt"/>
              </a:rPr>
              <a:t>and</a:t>
            </a:r>
            <a:endParaRPr lang="en-US" sz="4400"/>
          </a:p>
          <a:p>
            <a:r>
              <a:rPr lang="en-US" sz="4400" b="0">
                <a:ea typeface="+mj-lt"/>
                <a:cs typeface="+mj-lt"/>
              </a:rPr>
              <a:t>Predictive Modeling</a:t>
            </a:r>
            <a:endParaRPr lang="en-US" sz="440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vert="horz" lIns="91440" tIns="45720" rIns="91440" bIns="45720" rtlCol="0" anchor="t">
            <a:noAutofit/>
          </a:bodyPr>
          <a:lstStyle/>
          <a:p>
            <a:r>
              <a:rPr lang="en-US">
                <a:cs typeface="Segoe UI"/>
              </a:rPr>
              <a:t>Arunkumar T</a:t>
            </a:r>
            <a:endParaRPr lang="en-US"/>
          </a:p>
          <a:p>
            <a:endParaRPr lang="en-US"/>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38E1-571E-F486-DABA-C56124F713CA}"/>
              </a:ext>
            </a:extLst>
          </p:cNvPr>
          <p:cNvSpPr>
            <a:spLocks noGrp="1"/>
          </p:cNvSpPr>
          <p:nvPr>
            <p:ph type="title"/>
          </p:nvPr>
        </p:nvSpPr>
        <p:spPr>
          <a:xfrm>
            <a:off x="654449" y="821218"/>
            <a:ext cx="10881360" cy="634420"/>
          </a:xfrm>
        </p:spPr>
        <p:txBody>
          <a:bodyPr/>
          <a:lstStyle/>
          <a:p>
            <a:r>
              <a:rPr lang="en-US"/>
              <a:t>Regression model</a:t>
            </a:r>
          </a:p>
        </p:txBody>
      </p:sp>
      <p:sp>
        <p:nvSpPr>
          <p:cNvPr id="3" name="Content Placeholder 2">
            <a:extLst>
              <a:ext uri="{FF2B5EF4-FFF2-40B4-BE49-F238E27FC236}">
                <a16:creationId xmlns:a16="http://schemas.microsoft.com/office/drawing/2014/main" id="{764D874F-9D3F-9327-05FF-94B9253F566D}"/>
              </a:ext>
            </a:extLst>
          </p:cNvPr>
          <p:cNvSpPr>
            <a:spLocks noGrp="1"/>
          </p:cNvSpPr>
          <p:nvPr>
            <p:ph idx="1"/>
          </p:nvPr>
        </p:nvSpPr>
        <p:spPr>
          <a:xfrm>
            <a:off x="1014984" y="1712105"/>
            <a:ext cx="10332720" cy="4048615"/>
          </a:xfrm>
        </p:spPr>
        <p:txBody>
          <a:bodyPr vert="horz" lIns="91440" tIns="45720" rIns="91440" bIns="45720" rtlCol="0" anchor="t">
            <a:noAutofit/>
          </a:bodyPr>
          <a:lstStyle/>
          <a:p>
            <a:pPr marL="742950" indent="-742950">
              <a:lnSpc>
                <a:spcPct val="100000"/>
              </a:lnSpc>
              <a:spcBef>
                <a:spcPct val="0"/>
              </a:spcBef>
              <a:buAutoNum type="arabicPeriod"/>
            </a:pPr>
            <a:r>
              <a:rPr lang="en-US" sz="2400" cap="all">
                <a:latin typeface="TW Cen MT"/>
                <a:cs typeface="Segoe UI"/>
              </a:rPr>
              <a:t>TARGET COLUMN: total Emi</a:t>
            </a:r>
            <a:endParaRPr lang="en-US" sz="2400">
              <a:solidFill>
                <a:srgbClr val="000000"/>
              </a:solidFill>
              <a:latin typeface="TW Cen MT"/>
            </a:endParaRPr>
          </a:p>
          <a:p>
            <a:pPr marL="457200" indent="-457200">
              <a:lnSpc>
                <a:spcPct val="100000"/>
              </a:lnSpc>
              <a:spcBef>
                <a:spcPct val="0"/>
              </a:spcBef>
              <a:buAutoNum type="arabicPeriod"/>
            </a:pPr>
            <a:r>
              <a:rPr lang="en-US" sz="2400" cap="all">
                <a:latin typeface="TW Cen MT"/>
                <a:cs typeface="Segoe UI"/>
              </a:rPr>
              <a:t>THE AIM OF BUILDING THIS REGRESSION MODEL IS TO PREDICTION THE Total Emi. </a:t>
            </a:r>
            <a:endParaRPr lang="en-US" sz="2400">
              <a:solidFill>
                <a:srgbClr val="000000"/>
              </a:solidFill>
              <a:latin typeface="TW Cen MT"/>
              <a:cs typeface="Segoe UI"/>
            </a:endParaRPr>
          </a:p>
          <a:p>
            <a:pPr marL="457200" indent="-457200">
              <a:lnSpc>
                <a:spcPct val="100000"/>
              </a:lnSpc>
              <a:spcBef>
                <a:spcPct val="0"/>
              </a:spcBef>
              <a:buAutoNum type="arabicPeriod"/>
            </a:pPr>
            <a:r>
              <a:rPr lang="en-US" sz="2400" cap="all">
                <a:latin typeface="TW Cen MT"/>
                <a:cs typeface="Segoe UI"/>
              </a:rPr>
              <a:t>SINCE THE TARGET COLUMN IS numerical REGRESSION MODELS ARE USED.</a:t>
            </a:r>
            <a:endParaRPr lang="en-US" sz="2400">
              <a:solidFill>
                <a:srgbClr val="000000"/>
              </a:solidFill>
              <a:latin typeface="TW Cen MT"/>
              <a:cs typeface="Segoe UI"/>
            </a:endParaRPr>
          </a:p>
          <a:p>
            <a:pPr marL="457200" indent="-457200">
              <a:lnSpc>
                <a:spcPct val="100000"/>
              </a:lnSpc>
              <a:spcBef>
                <a:spcPct val="0"/>
              </a:spcBef>
              <a:buAutoNum type="arabicPeriod"/>
            </a:pPr>
            <a:r>
              <a:rPr lang="en-US" sz="2400" cap="all">
                <a:latin typeface="TW Cen MT"/>
                <a:cs typeface="Segoe UI"/>
              </a:rPr>
              <a:t>INITIALLY THE DATA IS SPLIT AND TRAINED WITH VARIOUS REGRESSION MODELS TO SELECT A MODEL WHICH PROVIDE MAXIMUM ACCURACY OF PREDICTION.</a:t>
            </a:r>
            <a:endParaRPr lang="en-US" sz="2400">
              <a:solidFill>
                <a:srgbClr val="000000"/>
              </a:solidFill>
              <a:latin typeface="TW Cen MT"/>
              <a:cs typeface="Segoe UI"/>
            </a:endParaRPr>
          </a:p>
          <a:p>
            <a:pPr marL="457200" indent="-457200">
              <a:lnSpc>
                <a:spcPct val="100000"/>
              </a:lnSpc>
              <a:spcBef>
                <a:spcPct val="0"/>
              </a:spcBef>
              <a:buAutoNum type="arabicPeriod"/>
            </a:pPr>
            <a:r>
              <a:rPr lang="en-US" sz="2400" cap="all">
                <a:latin typeface="TW Cen MT"/>
                <a:cs typeface="Segoe UI"/>
              </a:rPr>
              <a:t>MODEL WITH MAXIMUM ACCURACY IS USED MODEL FOR PREDICTION</a:t>
            </a:r>
            <a:endParaRPr lang="en-US" sz="2400">
              <a:cs typeface="Segoe UI"/>
            </a:endParaRPr>
          </a:p>
        </p:txBody>
      </p:sp>
      <p:sp>
        <p:nvSpPr>
          <p:cNvPr id="4" name="Slide Number Placeholder 3">
            <a:extLst>
              <a:ext uri="{FF2B5EF4-FFF2-40B4-BE49-F238E27FC236}">
                <a16:creationId xmlns:a16="http://schemas.microsoft.com/office/drawing/2014/main" id="{3B14AB1D-B26E-02CB-CB0A-3D82E4127C8D}"/>
              </a:ext>
            </a:extLst>
          </p:cNvPr>
          <p:cNvSpPr>
            <a:spLocks noGrp="1"/>
          </p:cNvSpPr>
          <p:nvPr>
            <p:ph type="sldNum" sz="quarter" idx="11"/>
          </p:nvPr>
        </p:nvSpPr>
        <p:spPr/>
        <p:txBody>
          <a:bodyPr/>
          <a:lstStyle/>
          <a:p>
            <a:fld id="{294A09A9-5501-47C1-A89A-A340965A2BE2}" type="slidenum">
              <a:rPr lang="en-US" smtClean="0"/>
              <a:pPr/>
              <a:t>10</a:t>
            </a:fld>
            <a:endParaRPr lang="en-US"/>
          </a:p>
        </p:txBody>
      </p:sp>
      <p:sp>
        <p:nvSpPr>
          <p:cNvPr id="5" name="Footer Placeholder 4">
            <a:extLst>
              <a:ext uri="{FF2B5EF4-FFF2-40B4-BE49-F238E27FC236}">
                <a16:creationId xmlns:a16="http://schemas.microsoft.com/office/drawing/2014/main" id="{321D751A-692D-B81B-0C4F-0A58E65703CD}"/>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122060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a:ln w="28575">
                  <a:noFill/>
                  <a:prstDash val="solid"/>
                </a:ln>
                <a:latin typeface="TW Cen MT"/>
              </a:rPr>
              <a:t>Performance Metrics</a:t>
            </a:r>
            <a:endParaRPr lang="en-US"/>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11</a:t>
            </a:fld>
            <a:endParaRPr lang="en-US"/>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781215154"/>
              </p:ext>
            </p:extLst>
          </p:nvPr>
        </p:nvGraphicFramePr>
        <p:xfrm>
          <a:off x="1324266" y="2212975"/>
          <a:ext cx="9656292" cy="2917299"/>
        </p:xfrm>
        <a:graphic>
          <a:graphicData uri="http://schemas.openxmlformats.org/drawingml/2006/table">
            <a:tbl>
              <a:tblPr firstRow="1" lastCol="1" bandRow="1">
                <a:tableStyleId>{5C22544A-7EE6-4342-B048-85BDC9FD1C3A}</a:tableStyleId>
              </a:tblPr>
              <a:tblGrid>
                <a:gridCol w="3333749">
                  <a:extLst>
                    <a:ext uri="{9D8B030D-6E8A-4147-A177-3AD203B41FA5}">
                      <a16:colId xmlns:a16="http://schemas.microsoft.com/office/drawing/2014/main" val="1689330750"/>
                    </a:ext>
                  </a:extLst>
                </a:gridCol>
                <a:gridCol w="1992305">
                  <a:extLst>
                    <a:ext uri="{9D8B030D-6E8A-4147-A177-3AD203B41FA5}">
                      <a16:colId xmlns:a16="http://schemas.microsoft.com/office/drawing/2014/main" val="2660631934"/>
                    </a:ext>
                  </a:extLst>
                </a:gridCol>
                <a:gridCol w="1566611">
                  <a:extLst>
                    <a:ext uri="{9D8B030D-6E8A-4147-A177-3AD203B41FA5}">
                      <a16:colId xmlns:a16="http://schemas.microsoft.com/office/drawing/2014/main" val="3909717689"/>
                    </a:ext>
                  </a:extLst>
                </a:gridCol>
                <a:gridCol w="1240527">
                  <a:extLst>
                    <a:ext uri="{9D8B030D-6E8A-4147-A177-3AD203B41FA5}">
                      <a16:colId xmlns:a16="http://schemas.microsoft.com/office/drawing/2014/main" val="1603189107"/>
                    </a:ext>
                  </a:extLst>
                </a:gridCol>
                <a:gridCol w="1523100">
                  <a:extLst>
                    <a:ext uri="{9D8B030D-6E8A-4147-A177-3AD203B41FA5}">
                      <a16:colId xmlns:a16="http://schemas.microsoft.com/office/drawing/2014/main" val="2755691855"/>
                    </a:ext>
                  </a:extLst>
                </a:gridCol>
              </a:tblGrid>
              <a:tr h="952500">
                <a:tc>
                  <a:txBody>
                    <a:bodyPr/>
                    <a:lstStyle/>
                    <a:p>
                      <a:pPr lvl="0" algn="ctr">
                        <a:buNone/>
                      </a:pPr>
                      <a:r>
                        <a:rPr lang="en-US" sz="1800" b="0" i="0" u="none" strike="noStrike" noProof="0">
                          <a:solidFill>
                            <a:srgbClr val="000000"/>
                          </a:solidFill>
                          <a:latin typeface="Segoe UI Light"/>
                        </a:rPr>
                        <a:t>Model</a:t>
                      </a:r>
                      <a:endParaRPr lang="en-US"/>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800" b="0" i="0" u="none" strike="noStrike" noProof="0">
                          <a:solidFill>
                            <a:schemeClr val="tx1"/>
                          </a:solidFill>
                        </a:rPr>
                        <a:t>Mean Absolute Error</a:t>
                      </a:r>
                      <a:endParaRPr lang="en-US" sz="1800" b="0">
                        <a:solidFill>
                          <a:schemeClr val="tx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lvl="0" algn="r">
                        <a:lnSpc>
                          <a:spcPct val="100000"/>
                        </a:lnSpc>
                        <a:spcBef>
                          <a:spcPts val="0"/>
                        </a:spcBef>
                        <a:spcAft>
                          <a:spcPts val="0"/>
                        </a:spcAft>
                        <a:buNone/>
                      </a:pPr>
                      <a:r>
                        <a:rPr lang="en-US" sz="1800" b="0" i="0" u="none" strike="noStrike" noProof="0">
                          <a:solidFill>
                            <a:schemeClr val="tx1"/>
                          </a:solidFill>
                        </a:rPr>
                        <a:t>Mean Square Error</a:t>
                      </a:r>
                      <a:endParaRPr lang="en-US" sz="1800" b="0">
                        <a:solidFill>
                          <a:schemeClr val="tx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r">
                        <a:lnSpc>
                          <a:spcPct val="100000"/>
                        </a:lnSpc>
                        <a:spcBef>
                          <a:spcPts val="0"/>
                        </a:spcBef>
                        <a:spcAft>
                          <a:spcPts val="0"/>
                        </a:spcAft>
                        <a:buNone/>
                      </a:pPr>
                      <a:r>
                        <a:rPr lang="en-US" sz="1800" b="0" i="0" u="none" strike="noStrike" noProof="0">
                          <a:solidFill>
                            <a:schemeClr val="tx1"/>
                          </a:solidFill>
                        </a:rPr>
                        <a:t>R2 Score</a:t>
                      </a:r>
                      <a:endParaRPr lang="en-US" sz="1800" b="0" i="0" u="none" strike="noStrike" noProof="0">
                        <a:solidFill>
                          <a:schemeClr val="tx1"/>
                        </a:solidFill>
                        <a:latin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r">
                        <a:lnSpc>
                          <a:spcPct val="100000"/>
                        </a:lnSpc>
                        <a:spcBef>
                          <a:spcPts val="0"/>
                        </a:spcBef>
                        <a:spcAft>
                          <a:spcPts val="0"/>
                        </a:spcAft>
                        <a:buNone/>
                      </a:pPr>
                      <a:r>
                        <a:rPr lang="en-US" sz="1800" b="0" i="0" u="none" strike="noStrike" noProof="0">
                          <a:solidFill>
                            <a:schemeClr val="tx1"/>
                          </a:solidFill>
                        </a:rPr>
                        <a:t>Root Mean Square Error</a:t>
                      </a:r>
                      <a:endParaRPr lang="en-US" sz="1800" b="0">
                        <a:solidFill>
                          <a:schemeClr val="tx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33389">
                <a:tc>
                  <a:txBody>
                    <a:bodyPr/>
                    <a:lstStyle/>
                    <a:p>
                      <a:pPr lvl="0" algn="ctr">
                        <a:buNone/>
                      </a:pPr>
                      <a:r>
                        <a:rPr lang="en-US" sz="1600" b="0" i="0" u="none" strike="noStrike" noProof="0" err="1">
                          <a:solidFill>
                            <a:schemeClr val="bg1"/>
                          </a:solidFill>
                        </a:rPr>
                        <a:t>DecisionTree</a:t>
                      </a:r>
                      <a:r>
                        <a:rPr lang="en-US" sz="1600" b="0" i="0" u="none" strike="noStrike" noProof="0">
                          <a:solidFill>
                            <a:schemeClr val="bg1"/>
                          </a:solidFill>
                        </a:rPr>
                        <a:t> Regressor</a:t>
                      </a:r>
                      <a:endParaRPr lang="en-US" sz="1600" b="0" i="0" err="1">
                        <a:solidFill>
                          <a:schemeClr val="bg1"/>
                        </a:solidFill>
                        <a:latin typeface="Segoe UI Light" panose="020B0502040204020203" pitchFamily="34" charset="0"/>
                        <a:cs typeface="Segoe UI Light"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latin typeface="Segoe UI Light"/>
                        </a:rPr>
                        <a:t>4.072183</a:t>
                      </a:r>
                      <a:endParaRPr lang="en-US" sz="16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400" b="0" i="0" u="none" strike="noStrike" noProof="0">
                          <a:solidFill>
                            <a:schemeClr val="bg1"/>
                          </a:solidFill>
                          <a:latin typeface="Segoe UI Light"/>
                        </a:rPr>
                        <a:t>637.083318</a:t>
                      </a:r>
                      <a:endParaRPr lang="en-US" sz="14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400" b="0" i="0" u="none" strike="noStrike" noProof="0">
                          <a:solidFill>
                            <a:schemeClr val="bg1"/>
                          </a:solidFill>
                          <a:latin typeface="Segoe UI Light"/>
                        </a:rPr>
                        <a:t>0.925519</a:t>
                      </a:r>
                      <a:endParaRPr lang="en-US" sz="14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400" b="0" i="0" u="none" strike="noStrike" noProof="0">
                          <a:solidFill>
                            <a:schemeClr val="bg1"/>
                          </a:solidFill>
                          <a:latin typeface="Segoe UI Light"/>
                        </a:rPr>
                        <a:t>25.240509</a:t>
                      </a:r>
                      <a:endParaRPr lang="en-US" sz="14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46316">
                <a:tc>
                  <a:txBody>
                    <a:bodyPr/>
                    <a:lstStyle/>
                    <a:p>
                      <a:pPr lvl="0" algn="ctr">
                        <a:buNone/>
                      </a:pPr>
                      <a:r>
                        <a:rPr lang="en-US" sz="1600" b="0" i="0" u="none" strike="noStrike" noProof="0" err="1">
                          <a:solidFill>
                            <a:schemeClr val="bg1"/>
                          </a:solidFill>
                        </a:rPr>
                        <a:t>RandomForest</a:t>
                      </a:r>
                      <a:r>
                        <a:rPr lang="en-US" sz="1600" b="0" i="0" u="none" strike="noStrike" noProof="0">
                          <a:solidFill>
                            <a:schemeClr val="bg1"/>
                          </a:solidFill>
                        </a:rPr>
                        <a:t> Regressor</a:t>
                      </a:r>
                      <a:endParaRPr lang="en-US" sz="1600" b="0" i="0" err="1">
                        <a:solidFill>
                          <a:schemeClr val="bg1"/>
                        </a:solidFill>
                        <a:latin typeface="Segoe UI Light" panose="020B0502040204020203" pitchFamily="34" charset="0"/>
                        <a:cs typeface="Segoe UI Light"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600" b="0" i="0" u="none" strike="noStrike" noProof="0">
                          <a:solidFill>
                            <a:schemeClr val="bg1"/>
                          </a:solidFill>
                          <a:latin typeface="Segoe UI Light"/>
                        </a:rPr>
                        <a:t>5.380453</a:t>
                      </a:r>
                      <a:endParaRPr lang="en-US" sz="16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400" b="0" i="0" u="none" strike="noStrike" noProof="0">
                          <a:solidFill>
                            <a:schemeClr val="bg1"/>
                          </a:solidFill>
                          <a:latin typeface="Segoe UI Light"/>
                        </a:rPr>
                        <a:t>349.282738</a:t>
                      </a:r>
                      <a:endParaRPr lang="en-US" sz="14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400" b="0" i="0" u="none" strike="noStrike" noProof="0">
                          <a:solidFill>
                            <a:schemeClr val="bg1"/>
                          </a:solidFill>
                          <a:latin typeface="Segoe UI Light"/>
                        </a:rPr>
                        <a:t>0.956658</a:t>
                      </a:r>
                      <a:endParaRPr lang="en-US" sz="14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400" b="0" i="0" u="none" strike="noStrike" noProof="0">
                          <a:solidFill>
                            <a:schemeClr val="bg1"/>
                          </a:solidFill>
                          <a:latin typeface="Segoe UI Light"/>
                        </a:rPr>
                        <a:t>18.689107</a:t>
                      </a:r>
                      <a:endParaRPr lang="en-US" sz="14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85094">
                <a:tc>
                  <a:txBody>
                    <a:bodyPr/>
                    <a:lstStyle/>
                    <a:p>
                      <a:pPr lvl="0" algn="ctr">
                        <a:buNone/>
                      </a:pPr>
                      <a:r>
                        <a:rPr lang="en-US" sz="1600" b="0" i="0" u="none" strike="noStrike" noProof="0" err="1">
                          <a:solidFill>
                            <a:schemeClr val="bg1"/>
                          </a:solidFill>
                        </a:rPr>
                        <a:t>GradientBoosting</a:t>
                      </a:r>
                      <a:r>
                        <a:rPr lang="en-US" sz="1600" b="0" i="0" u="none" strike="noStrike" noProof="0">
                          <a:solidFill>
                            <a:schemeClr val="bg1"/>
                          </a:solidFill>
                        </a:rPr>
                        <a:t> Regressor</a:t>
                      </a:r>
                      <a:endParaRPr lang="en-US" sz="1600" b="0" i="0" err="1">
                        <a:solidFill>
                          <a:schemeClr val="bg1"/>
                        </a:solidFill>
                        <a:latin typeface="Segoe UI Light" panose="020B0502040204020203" pitchFamily="34" charset="0"/>
                        <a:cs typeface="Segoe UI Light"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400" b="0" i="0" u="none" strike="noStrike" noProof="0">
                          <a:solidFill>
                            <a:schemeClr val="bg1"/>
                          </a:solidFill>
                          <a:latin typeface="Segoe UI Light"/>
                        </a:rPr>
                        <a:t>18.913866</a:t>
                      </a:r>
                      <a:endParaRPr lang="en-US" sz="14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400" b="0" i="0" u="none" strike="noStrike" noProof="0">
                          <a:solidFill>
                            <a:schemeClr val="bg1"/>
                          </a:solidFill>
                          <a:latin typeface="Segoe UI Light"/>
                        </a:rPr>
                        <a:t>840.810510</a:t>
                      </a:r>
                      <a:endParaRPr lang="en-US" sz="14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400" b="0" i="0" u="none" strike="noStrike" noProof="0">
                          <a:solidFill>
                            <a:schemeClr val="bg1"/>
                          </a:solidFill>
                          <a:latin typeface="Segoe UI Light"/>
                        </a:rPr>
                        <a:t>0.852546</a:t>
                      </a:r>
                      <a:endParaRPr lang="en-US" sz="14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latin typeface="Segoe UI Light"/>
                        </a:rPr>
                        <a:t>28.996733</a:t>
                      </a:r>
                      <a:endParaRPr lang="en-US"/>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3467483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FE7E-B376-6618-5A7F-B4CAE5A8B8A1}"/>
              </a:ext>
            </a:extLst>
          </p:cNvPr>
          <p:cNvSpPr>
            <a:spLocks noGrp="1"/>
          </p:cNvSpPr>
          <p:nvPr>
            <p:ph type="title"/>
          </p:nvPr>
        </p:nvSpPr>
        <p:spPr>
          <a:xfrm>
            <a:off x="850392" y="170746"/>
            <a:ext cx="10881360" cy="796679"/>
          </a:xfrm>
        </p:spPr>
        <p:txBody>
          <a:bodyPr/>
          <a:lstStyle/>
          <a:p>
            <a:r>
              <a:rPr lang="en-US" b="0">
                <a:latin typeface="Consolas"/>
              </a:rPr>
              <a:t>Total Emi Prediction</a:t>
            </a:r>
          </a:p>
        </p:txBody>
      </p:sp>
      <p:sp>
        <p:nvSpPr>
          <p:cNvPr id="3" name="Content Placeholder 2">
            <a:extLst>
              <a:ext uri="{FF2B5EF4-FFF2-40B4-BE49-F238E27FC236}">
                <a16:creationId xmlns:a16="http://schemas.microsoft.com/office/drawing/2014/main" id="{60665325-438F-8397-2FFC-FE3ABC8F062A}"/>
              </a:ext>
            </a:extLst>
          </p:cNvPr>
          <p:cNvSpPr>
            <a:spLocks noGrp="1"/>
          </p:cNvSpPr>
          <p:nvPr>
            <p:ph idx="1"/>
          </p:nvPr>
        </p:nvSpPr>
        <p:spPr>
          <a:xfrm>
            <a:off x="1014984" y="962018"/>
            <a:ext cx="11065965" cy="5880699"/>
          </a:xfrm>
        </p:spPr>
        <p:txBody>
          <a:bodyPr vert="horz" lIns="91440" tIns="45720" rIns="91440" bIns="45720" rtlCol="0" anchor="t">
            <a:noAutofit/>
          </a:bodyPr>
          <a:lstStyle/>
          <a:p>
            <a:pPr indent="-347345"/>
            <a:r>
              <a:rPr lang="en-US" sz="1100">
                <a:solidFill>
                  <a:srgbClr val="CCA541"/>
                </a:solidFill>
                <a:latin typeface="Consolas"/>
                <a:cs typeface="Segoe UI"/>
              </a:rPr>
              <a:t>Annual Income: 300000</a:t>
            </a:r>
            <a:endParaRPr lang="en-US">
              <a:solidFill>
                <a:srgbClr val="CCA541"/>
              </a:solidFill>
              <a:cs typeface="Segoe UI"/>
            </a:endParaRPr>
          </a:p>
          <a:p>
            <a:pPr indent="-347345"/>
            <a:r>
              <a:rPr lang="en-US" sz="1100">
                <a:solidFill>
                  <a:srgbClr val="CCA541"/>
                </a:solidFill>
                <a:latin typeface="Consolas"/>
                <a:cs typeface="Segoe UI"/>
              </a:rPr>
              <a:t>Monthly </a:t>
            </a:r>
            <a:r>
              <a:rPr lang="en-US" sz="1100" err="1">
                <a:solidFill>
                  <a:srgbClr val="CCA541"/>
                </a:solidFill>
                <a:latin typeface="Consolas"/>
                <a:cs typeface="Segoe UI"/>
              </a:rPr>
              <a:t>inhand</a:t>
            </a:r>
            <a:r>
              <a:rPr lang="en-US" sz="1100">
                <a:solidFill>
                  <a:srgbClr val="CCA541"/>
                </a:solidFill>
                <a:latin typeface="Consolas"/>
                <a:cs typeface="Segoe UI"/>
              </a:rPr>
              <a:t> Salary: 25000</a:t>
            </a:r>
            <a:endParaRPr lang="en-US">
              <a:solidFill>
                <a:srgbClr val="CCA541"/>
              </a:solidFill>
              <a:cs typeface="Segoe UI"/>
            </a:endParaRPr>
          </a:p>
          <a:p>
            <a:pPr indent="-347345"/>
            <a:r>
              <a:rPr lang="en-US" sz="1100">
                <a:solidFill>
                  <a:srgbClr val="CCA541"/>
                </a:solidFill>
                <a:latin typeface="Consolas"/>
                <a:cs typeface="Segoe UI"/>
              </a:rPr>
              <a:t>Number of Bank Accounts:2</a:t>
            </a:r>
            <a:endParaRPr lang="en-US">
              <a:solidFill>
                <a:srgbClr val="CCA541"/>
              </a:solidFill>
              <a:cs typeface="Segoe UI"/>
            </a:endParaRPr>
          </a:p>
          <a:p>
            <a:pPr indent="-347345"/>
            <a:r>
              <a:rPr lang="en-US" sz="1100">
                <a:solidFill>
                  <a:srgbClr val="CCA541"/>
                </a:solidFill>
                <a:latin typeface="Consolas"/>
                <a:cs typeface="Segoe UI"/>
              </a:rPr>
              <a:t>Number of Credit cards:2</a:t>
            </a:r>
            <a:endParaRPr lang="en-US">
              <a:solidFill>
                <a:srgbClr val="CCA541"/>
              </a:solidFill>
              <a:cs typeface="Segoe UI"/>
            </a:endParaRPr>
          </a:p>
          <a:p>
            <a:pPr indent="-347345"/>
            <a:r>
              <a:rPr lang="en-US" sz="1100">
                <a:solidFill>
                  <a:srgbClr val="CCA541"/>
                </a:solidFill>
                <a:latin typeface="Consolas"/>
                <a:cs typeface="Segoe UI"/>
              </a:rPr>
              <a:t>Interest rate:6</a:t>
            </a:r>
            <a:endParaRPr lang="en-US">
              <a:solidFill>
                <a:srgbClr val="CCA541"/>
              </a:solidFill>
              <a:cs typeface="Segoe UI"/>
            </a:endParaRPr>
          </a:p>
          <a:p>
            <a:pPr indent="-347345"/>
            <a:r>
              <a:rPr lang="en-US" sz="1100">
                <a:solidFill>
                  <a:srgbClr val="CCA541"/>
                </a:solidFill>
                <a:latin typeface="Consolas"/>
                <a:cs typeface="Segoe UI"/>
              </a:rPr>
              <a:t>Number of Loans:2</a:t>
            </a:r>
            <a:endParaRPr lang="en-US">
              <a:solidFill>
                <a:srgbClr val="CCA541"/>
              </a:solidFill>
              <a:cs typeface="Segoe UI"/>
            </a:endParaRPr>
          </a:p>
          <a:p>
            <a:pPr indent="-347345"/>
            <a:r>
              <a:rPr lang="en-US" sz="1100">
                <a:solidFill>
                  <a:srgbClr val="CCA541"/>
                </a:solidFill>
                <a:latin typeface="Consolas"/>
                <a:cs typeface="Segoe UI"/>
              </a:rPr>
              <a:t>Average number of days delayed by the person:5</a:t>
            </a:r>
          </a:p>
          <a:p>
            <a:pPr indent="-347345"/>
            <a:r>
              <a:rPr lang="en-US" sz="1100">
                <a:solidFill>
                  <a:srgbClr val="CCA541"/>
                </a:solidFill>
                <a:latin typeface="Consolas"/>
                <a:cs typeface="Segoe UI"/>
              </a:rPr>
              <a:t>Number of delayed payments:5</a:t>
            </a:r>
            <a:endParaRPr lang="en-US" sz="1100">
              <a:solidFill>
                <a:srgbClr val="CCA541"/>
              </a:solidFill>
              <a:latin typeface="Consolas"/>
            </a:endParaRPr>
          </a:p>
          <a:p>
            <a:pPr indent="-347345"/>
            <a:r>
              <a:rPr lang="en-US" sz="1100">
                <a:solidFill>
                  <a:srgbClr val="CCA541"/>
                </a:solidFill>
                <a:latin typeface="Consolas"/>
                <a:cs typeface="Segoe UI"/>
              </a:rPr>
              <a:t>credit limit:10</a:t>
            </a:r>
            <a:endParaRPr lang="en-US" sz="1100">
              <a:solidFill>
                <a:srgbClr val="CCA541"/>
              </a:solidFill>
              <a:latin typeface="Consolas"/>
            </a:endParaRPr>
          </a:p>
          <a:p>
            <a:pPr indent="-347345"/>
            <a:r>
              <a:rPr lang="en-US" sz="1100">
                <a:solidFill>
                  <a:srgbClr val="CCA541"/>
                </a:solidFill>
                <a:latin typeface="Consolas"/>
                <a:cs typeface="Segoe UI"/>
              </a:rPr>
              <a:t>credit inquiries: 2</a:t>
            </a:r>
          </a:p>
          <a:p>
            <a:pPr indent="-347345"/>
            <a:r>
              <a:rPr lang="en-US" sz="1100">
                <a:solidFill>
                  <a:srgbClr val="CCA541"/>
                </a:solidFill>
                <a:latin typeface="Consolas"/>
                <a:cs typeface="Segoe UI"/>
              </a:rPr>
              <a:t>Outstanding Debt: 50000</a:t>
            </a:r>
          </a:p>
          <a:p>
            <a:pPr indent="-347345"/>
            <a:r>
              <a:rPr lang="en-US" sz="1100">
                <a:solidFill>
                  <a:srgbClr val="CCA541"/>
                </a:solidFill>
                <a:latin typeface="Consolas"/>
                <a:cs typeface="Segoe UI"/>
              </a:rPr>
              <a:t>Credit Mix (Bad: 0, Standard: 1, Good: 3) :1</a:t>
            </a:r>
          </a:p>
          <a:p>
            <a:pPr indent="-347345"/>
            <a:r>
              <a:rPr lang="en-US" sz="1100">
                <a:solidFill>
                  <a:srgbClr val="CCA541"/>
                </a:solidFill>
                <a:latin typeface="Consolas"/>
                <a:cs typeface="Segoe UI"/>
              </a:rPr>
              <a:t>Payment of Minimum Amount: 3000</a:t>
            </a:r>
          </a:p>
          <a:p>
            <a:pPr indent="-347345"/>
            <a:r>
              <a:rPr lang="en-US" sz="1100">
                <a:solidFill>
                  <a:srgbClr val="CCA541"/>
                </a:solidFill>
                <a:latin typeface="Consolas"/>
                <a:cs typeface="Segoe UI"/>
              </a:rPr>
              <a:t>Credit History Age: 2</a:t>
            </a:r>
          </a:p>
          <a:p>
            <a:pPr indent="-347345"/>
            <a:r>
              <a:rPr lang="en-US" sz="1100">
                <a:solidFill>
                  <a:srgbClr val="CCA541"/>
                </a:solidFill>
                <a:latin typeface="Consolas"/>
                <a:cs typeface="Segoe UI"/>
              </a:rPr>
              <a:t>monthly investment: 5000</a:t>
            </a:r>
            <a:endParaRPr lang="en-US">
              <a:solidFill>
                <a:srgbClr val="CCA541"/>
              </a:solidFill>
              <a:latin typeface="Segoe UI Light"/>
            </a:endParaRPr>
          </a:p>
          <a:p>
            <a:pPr indent="-347345"/>
            <a:r>
              <a:rPr lang="en-US" sz="1100">
                <a:solidFill>
                  <a:srgbClr val="CCA541"/>
                </a:solidFill>
                <a:latin typeface="Consolas"/>
                <a:cs typeface="Segoe UI"/>
              </a:rPr>
              <a:t>Various payment behavior:['</a:t>
            </a:r>
            <a:r>
              <a:rPr lang="en-US" sz="1100" err="1">
                <a:solidFill>
                  <a:srgbClr val="CCA541"/>
                </a:solidFill>
                <a:latin typeface="Consolas"/>
                <a:cs typeface="Segoe UI"/>
              </a:rPr>
              <a:t>High_spent_Small_value_payments</a:t>
            </a:r>
            <a:r>
              <a:rPr lang="en-US" sz="1100">
                <a:solidFill>
                  <a:srgbClr val="CCA541"/>
                </a:solidFill>
                <a:latin typeface="Consolas"/>
                <a:cs typeface="Segoe UI"/>
              </a:rPr>
              <a:t>', '</a:t>
            </a:r>
            <a:r>
              <a:rPr lang="en-US" sz="1100" err="1">
                <a:solidFill>
                  <a:srgbClr val="CCA541"/>
                </a:solidFill>
                <a:latin typeface="Consolas"/>
                <a:cs typeface="Segoe UI"/>
              </a:rPr>
              <a:t>Low_spent_Large_value_payments</a:t>
            </a:r>
            <a:r>
              <a:rPr lang="en-US" sz="1100">
                <a:solidFill>
                  <a:srgbClr val="CCA541"/>
                </a:solidFill>
                <a:latin typeface="Consolas"/>
                <a:cs typeface="Segoe UI"/>
              </a:rPr>
              <a:t>', '</a:t>
            </a:r>
            <a:r>
              <a:rPr lang="en-US" sz="1100" err="1">
                <a:solidFill>
                  <a:srgbClr val="CCA541"/>
                </a:solidFill>
                <a:latin typeface="Consolas"/>
                <a:cs typeface="Segoe UI"/>
              </a:rPr>
              <a:t>Low_spent_Medium_value_payments</a:t>
            </a:r>
            <a:r>
              <a:rPr lang="en-US" sz="1100">
                <a:solidFill>
                  <a:srgbClr val="CCA541"/>
                </a:solidFill>
                <a:latin typeface="Consolas"/>
                <a:cs typeface="Segoe UI"/>
              </a:rPr>
              <a:t>',    '</a:t>
            </a:r>
            <a:r>
              <a:rPr lang="en-US" sz="1100" err="1">
                <a:solidFill>
                  <a:srgbClr val="CCA541"/>
                </a:solidFill>
                <a:latin typeface="Consolas"/>
                <a:cs typeface="Segoe UI"/>
              </a:rPr>
              <a:t>Low_spent_Small_value_payments</a:t>
            </a:r>
            <a:r>
              <a:rPr lang="en-US" sz="1100">
                <a:solidFill>
                  <a:srgbClr val="CCA541"/>
                </a:solidFill>
                <a:latin typeface="Consolas"/>
                <a:cs typeface="Segoe UI"/>
              </a:rPr>
              <a:t>', '</a:t>
            </a:r>
            <a:r>
              <a:rPr lang="en-US" sz="1100" err="1">
                <a:solidFill>
                  <a:srgbClr val="CCA541"/>
                </a:solidFill>
                <a:latin typeface="Consolas"/>
                <a:cs typeface="Segoe UI"/>
              </a:rPr>
              <a:t>High_spent_Medium_value_payments</a:t>
            </a:r>
            <a:r>
              <a:rPr lang="en-US" sz="1100">
                <a:solidFill>
                  <a:srgbClr val="CCA541"/>
                </a:solidFill>
                <a:latin typeface="Consolas"/>
                <a:cs typeface="Segoe UI"/>
              </a:rPr>
              <a:t>', '</a:t>
            </a:r>
            <a:r>
              <a:rPr lang="en-US" sz="1100" err="1">
                <a:solidFill>
                  <a:srgbClr val="CCA541"/>
                </a:solidFill>
                <a:latin typeface="Consolas"/>
                <a:cs typeface="Segoe UI"/>
              </a:rPr>
              <a:t>High_spent_Large_value_payments</a:t>
            </a:r>
            <a:r>
              <a:rPr lang="en-US" sz="1100">
                <a:solidFill>
                  <a:srgbClr val="CCA541"/>
                </a:solidFill>
                <a:latin typeface="Consolas"/>
                <a:cs typeface="Segoe UI"/>
              </a:rPr>
              <a:t>']</a:t>
            </a:r>
            <a:endParaRPr lang="en-US">
              <a:solidFill>
                <a:srgbClr val="CCA541"/>
              </a:solidFill>
            </a:endParaRPr>
          </a:p>
          <a:p>
            <a:pPr indent="-347345"/>
            <a:r>
              <a:rPr lang="en-US" sz="1100">
                <a:solidFill>
                  <a:srgbClr val="CCA541"/>
                </a:solidFill>
                <a:latin typeface="Consolas"/>
                <a:cs typeface="Segoe UI"/>
              </a:rPr>
              <a:t>payment behavior: 2 </a:t>
            </a:r>
          </a:p>
          <a:p>
            <a:pPr indent="-347345"/>
            <a:r>
              <a:rPr lang="en-US" sz="1100">
                <a:solidFill>
                  <a:srgbClr val="CCA541"/>
                </a:solidFill>
                <a:latin typeface="Consolas"/>
                <a:cs typeface="Segoe UI"/>
              </a:rPr>
              <a:t>Monthly Balance: 5000</a:t>
            </a:r>
          </a:p>
          <a:p>
            <a:pPr indent="-347345"/>
            <a:r>
              <a:rPr lang="en-US" sz="1100">
                <a:solidFill>
                  <a:srgbClr val="CCA541"/>
                </a:solidFill>
                <a:latin typeface="Consolas"/>
                <a:cs typeface="Segoe UI"/>
              </a:rPr>
              <a:t>Credit Score(Bad: 0, Standard: 1, Good: 2) :1</a:t>
            </a:r>
          </a:p>
          <a:p>
            <a:pPr indent="-347345"/>
            <a:r>
              <a:rPr lang="en-US" sz="1100">
                <a:solidFill>
                  <a:srgbClr val="D4D4D4"/>
                </a:solidFill>
                <a:latin typeface="Consolas"/>
                <a:cs typeface="Segoe UI"/>
              </a:rPr>
              <a:t>Predicted Total EMI = [1119.92833114]</a:t>
            </a:r>
            <a:endParaRPr lang="en-US" sz="1100">
              <a:solidFill>
                <a:srgbClr val="CE9178"/>
              </a:solidFill>
              <a:latin typeface="Consolas"/>
              <a:cs typeface="Segoe UI"/>
            </a:endParaRPr>
          </a:p>
          <a:p>
            <a:pPr indent="-347345"/>
            <a:endParaRPr lang="en-US" sz="1100">
              <a:solidFill>
                <a:srgbClr val="D4D4D4"/>
              </a:solidFill>
              <a:latin typeface="Consolas"/>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a:p>
        </p:txBody>
      </p:sp>
      <p:sp>
        <p:nvSpPr>
          <p:cNvPr id="4" name="Slide Number Placeholder 3">
            <a:extLst>
              <a:ext uri="{FF2B5EF4-FFF2-40B4-BE49-F238E27FC236}">
                <a16:creationId xmlns:a16="http://schemas.microsoft.com/office/drawing/2014/main" id="{C904D206-B223-3D46-C840-20FC3F81F253}"/>
              </a:ext>
            </a:extLst>
          </p:cNvPr>
          <p:cNvSpPr>
            <a:spLocks noGrp="1"/>
          </p:cNvSpPr>
          <p:nvPr>
            <p:ph type="sldNum" sz="quarter" idx="11"/>
          </p:nvPr>
        </p:nvSpPr>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40177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E7C7-0FF2-2160-6DFA-35D2508B6A55}"/>
              </a:ext>
            </a:extLst>
          </p:cNvPr>
          <p:cNvSpPr>
            <a:spLocks noGrp="1"/>
          </p:cNvSpPr>
          <p:nvPr>
            <p:ph type="title"/>
          </p:nvPr>
        </p:nvSpPr>
        <p:spPr>
          <a:xfrm>
            <a:off x="850392" y="211618"/>
            <a:ext cx="10881360" cy="688848"/>
          </a:xfrm>
        </p:spPr>
        <p:txBody>
          <a:bodyPr/>
          <a:lstStyle/>
          <a:p>
            <a:r>
              <a:rPr lang="en-US"/>
              <a:t>Clustering</a:t>
            </a:r>
          </a:p>
        </p:txBody>
      </p:sp>
      <p:sp>
        <p:nvSpPr>
          <p:cNvPr id="3" name="Content Placeholder 2">
            <a:extLst>
              <a:ext uri="{FF2B5EF4-FFF2-40B4-BE49-F238E27FC236}">
                <a16:creationId xmlns:a16="http://schemas.microsoft.com/office/drawing/2014/main" id="{8DFDD199-EF9F-0515-4B9F-36083E19D559}"/>
              </a:ext>
            </a:extLst>
          </p:cNvPr>
          <p:cNvSpPr>
            <a:spLocks noGrp="1"/>
          </p:cNvSpPr>
          <p:nvPr>
            <p:ph idx="1"/>
          </p:nvPr>
        </p:nvSpPr>
        <p:spPr>
          <a:xfrm>
            <a:off x="851698" y="906562"/>
            <a:ext cx="10441577" cy="5431100"/>
          </a:xfrm>
        </p:spPr>
        <p:txBody>
          <a:bodyPr vert="horz" lIns="91440" tIns="45720" rIns="91440" bIns="45720" rtlCol="0" anchor="t">
            <a:noAutofit/>
          </a:bodyPr>
          <a:lstStyle/>
          <a:p>
            <a:pPr indent="-347345"/>
            <a:r>
              <a:rPr lang="en-US">
                <a:cs typeface="Segoe UI"/>
              </a:rPr>
              <a:t>With the given data the nominal way of clustering people based on behavior is found by using Elbow method</a:t>
            </a:r>
            <a:endParaRPr lang="en-US"/>
          </a:p>
        </p:txBody>
      </p:sp>
      <p:sp>
        <p:nvSpPr>
          <p:cNvPr id="4" name="Slide Number Placeholder 3">
            <a:extLst>
              <a:ext uri="{FF2B5EF4-FFF2-40B4-BE49-F238E27FC236}">
                <a16:creationId xmlns:a16="http://schemas.microsoft.com/office/drawing/2014/main" id="{66483478-0F1B-1091-BB4D-E458FD1A1B12}"/>
              </a:ext>
            </a:extLst>
          </p:cNvPr>
          <p:cNvSpPr>
            <a:spLocks noGrp="1"/>
          </p:cNvSpPr>
          <p:nvPr>
            <p:ph type="sldNum" sz="quarter" idx="11"/>
          </p:nvPr>
        </p:nvSpPr>
        <p:spPr/>
        <p:txBody>
          <a:bodyPr/>
          <a:lstStyle/>
          <a:p>
            <a:fld id="{294A09A9-5501-47C1-A89A-A340965A2BE2}" type="slidenum">
              <a:rPr lang="en-US" smtClean="0"/>
              <a:pPr/>
              <a:t>13</a:t>
            </a:fld>
            <a:endParaRPr lang="en-US"/>
          </a:p>
        </p:txBody>
      </p:sp>
      <p:pic>
        <p:nvPicPr>
          <p:cNvPr id="6" name="Picture 5" descr="A graph of a number of clusters&#10;&#10;Description automatically generated">
            <a:extLst>
              <a:ext uri="{FF2B5EF4-FFF2-40B4-BE49-F238E27FC236}">
                <a16:creationId xmlns:a16="http://schemas.microsoft.com/office/drawing/2014/main" id="{F8FFBB15-5903-E495-3967-FF04321250AB}"/>
              </a:ext>
            </a:extLst>
          </p:cNvPr>
          <p:cNvPicPr>
            <a:picLocks noChangeAspect="1"/>
          </p:cNvPicPr>
          <p:nvPr/>
        </p:nvPicPr>
        <p:blipFill>
          <a:blip r:embed="rId2"/>
          <a:stretch>
            <a:fillRect/>
          </a:stretch>
        </p:blipFill>
        <p:spPr>
          <a:xfrm>
            <a:off x="3280110" y="2127334"/>
            <a:ext cx="5361072" cy="3475623"/>
          </a:xfrm>
          <a:prstGeom prst="rect">
            <a:avLst/>
          </a:prstGeom>
        </p:spPr>
      </p:pic>
      <p:sp>
        <p:nvSpPr>
          <p:cNvPr id="7" name="TextBox 6">
            <a:extLst>
              <a:ext uri="{FF2B5EF4-FFF2-40B4-BE49-F238E27FC236}">
                <a16:creationId xmlns:a16="http://schemas.microsoft.com/office/drawing/2014/main" id="{0600A37F-601D-068D-5131-41C79E446060}"/>
              </a:ext>
            </a:extLst>
          </p:cNvPr>
          <p:cNvSpPr txBox="1"/>
          <p:nvPr/>
        </p:nvSpPr>
        <p:spPr>
          <a:xfrm>
            <a:off x="1277830" y="5700126"/>
            <a:ext cx="10022199" cy="885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347345">
              <a:lnSpc>
                <a:spcPct val="90000"/>
              </a:lnSpc>
              <a:spcBef>
                <a:spcPts val="1000"/>
              </a:spcBef>
              <a:buFont typeface="Arial"/>
              <a:buChar char="•"/>
            </a:pPr>
            <a:r>
              <a:rPr lang="en-US" sz="2400">
                <a:solidFill>
                  <a:srgbClr val="FFFFFF"/>
                </a:solidFill>
                <a:cs typeface="Segoe UI Light"/>
              </a:rPr>
              <a:t>By the elbow method the nominal clustering should be 4</a:t>
            </a:r>
            <a:endParaRPr lang="en-US" sz="2400">
              <a:cs typeface="Segoe UI Light"/>
            </a:endParaRPr>
          </a:p>
          <a:p>
            <a:pPr marL="285750" indent="-347345">
              <a:lnSpc>
                <a:spcPct val="90000"/>
              </a:lnSpc>
              <a:spcBef>
                <a:spcPts val="1000"/>
              </a:spcBef>
              <a:buFont typeface="Arial"/>
              <a:buChar char="•"/>
            </a:pPr>
            <a:r>
              <a:rPr lang="en-US" sz="2400">
                <a:solidFill>
                  <a:srgbClr val="FFFFFF"/>
                </a:solidFill>
                <a:cs typeface="Segoe UI Light"/>
              </a:rPr>
              <a:t>So the data is </a:t>
            </a:r>
            <a:r>
              <a:rPr lang="en-US" sz="2400" err="1">
                <a:solidFill>
                  <a:srgbClr val="FFFFFF"/>
                </a:solidFill>
                <a:cs typeface="Segoe UI Light"/>
              </a:rPr>
              <a:t>splitted</a:t>
            </a:r>
            <a:r>
              <a:rPr lang="en-US" sz="2400">
                <a:solidFill>
                  <a:srgbClr val="FFFFFF"/>
                </a:solidFill>
                <a:cs typeface="Segoe UI Light"/>
              </a:rPr>
              <a:t> into 4 clusters using K means Clustering</a:t>
            </a:r>
            <a:endParaRPr lang="en-US" sz="2400"/>
          </a:p>
        </p:txBody>
      </p:sp>
    </p:spTree>
    <p:extLst>
      <p:ext uri="{BB962C8B-B14F-4D97-AF65-F5344CB8AC3E}">
        <p14:creationId xmlns:p14="http://schemas.microsoft.com/office/powerpoint/2010/main" val="1313507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ED3ED-EA49-B34C-056E-6508449B7424}"/>
              </a:ext>
            </a:extLst>
          </p:cNvPr>
          <p:cNvSpPr>
            <a:spLocks noGrp="1"/>
          </p:cNvSpPr>
          <p:nvPr>
            <p:ph idx="1"/>
          </p:nvPr>
        </p:nvSpPr>
        <p:spPr>
          <a:xfrm>
            <a:off x="1014984" y="1233134"/>
            <a:ext cx="10332720" cy="4527586"/>
          </a:xfrm>
        </p:spPr>
        <p:txBody>
          <a:bodyPr vert="horz" lIns="91440" tIns="45720" rIns="91440" bIns="45720" rtlCol="0" anchor="t">
            <a:noAutofit/>
          </a:bodyPr>
          <a:lstStyle/>
          <a:p>
            <a:pPr indent="-347345"/>
            <a:r>
              <a:rPr lang="en-US" sz="1800">
                <a:cs typeface="Segoe UI"/>
              </a:rPr>
              <a:t>In the </a:t>
            </a:r>
            <a:r>
              <a:rPr lang="en-US" sz="1800" err="1">
                <a:cs typeface="Segoe UI"/>
              </a:rPr>
              <a:t>Classificarion</a:t>
            </a:r>
            <a:r>
              <a:rPr lang="en-US" sz="1800">
                <a:cs typeface="Segoe UI"/>
              </a:rPr>
              <a:t> model, training the data with various model is made.</a:t>
            </a:r>
          </a:p>
          <a:p>
            <a:pPr indent="-347345"/>
            <a:r>
              <a:rPr lang="en-US" sz="1800">
                <a:cs typeface="Segoe UI"/>
              </a:rPr>
              <a:t>Decision Tree </a:t>
            </a:r>
            <a:r>
              <a:rPr lang="en-US" sz="1800" err="1">
                <a:cs typeface="Segoe UI"/>
              </a:rPr>
              <a:t>classificier</a:t>
            </a:r>
            <a:r>
              <a:rPr lang="en-US" sz="1800">
                <a:cs typeface="Segoe UI"/>
              </a:rPr>
              <a:t> has 100% accuracy in train dataset but in testing dataset performs only 73%.</a:t>
            </a:r>
          </a:p>
          <a:p>
            <a:pPr indent="-347345"/>
            <a:r>
              <a:rPr lang="en-US" sz="1800">
                <a:cs typeface="Segoe UI"/>
              </a:rPr>
              <a:t>Reason: Over fitting the model.</a:t>
            </a:r>
          </a:p>
          <a:p>
            <a:pPr indent="-347345"/>
            <a:r>
              <a:rPr lang="en-US" sz="1800">
                <a:cs typeface="Segoe UI"/>
              </a:rPr>
              <a:t>Same in case for Regression model where R2 Score is 1 for training data in decision Tree.</a:t>
            </a:r>
          </a:p>
          <a:p>
            <a:pPr indent="-347345"/>
            <a:r>
              <a:rPr lang="en-US" sz="1800">
                <a:cs typeface="Segoe UI"/>
              </a:rPr>
              <a:t>But, What really matters, The model should perform well on test data with high performance metrics.</a:t>
            </a:r>
          </a:p>
          <a:p>
            <a:pPr indent="-347345"/>
            <a:r>
              <a:rPr lang="en-US" sz="1800">
                <a:cs typeface="Segoe UI"/>
              </a:rPr>
              <a:t>So, It decided to train model based on </a:t>
            </a:r>
            <a:r>
              <a:rPr lang="en-US" sz="1600">
                <a:cs typeface="Segoe UI Light"/>
              </a:rPr>
              <a:t>K Neighbors Classifier for classification problem.</a:t>
            </a:r>
            <a:r>
              <a:rPr lang="en-US" sz="1800">
                <a:cs typeface="Segoe UI"/>
              </a:rPr>
              <a:t> </a:t>
            </a:r>
          </a:p>
          <a:p>
            <a:pPr indent="-347345"/>
            <a:r>
              <a:rPr lang="en-US" sz="1800">
                <a:cs typeface="Segoe UI Light"/>
              </a:rPr>
              <a:t>It decided to train model based on </a:t>
            </a:r>
            <a:r>
              <a:rPr lang="en-US" sz="1800" err="1">
                <a:solidFill>
                  <a:srgbClr val="D4D4D4"/>
                </a:solidFill>
                <a:ea typeface="+mn-lt"/>
                <a:cs typeface="+mn-lt"/>
              </a:rPr>
              <a:t>RandomForest</a:t>
            </a:r>
            <a:r>
              <a:rPr lang="en-US" sz="1800">
                <a:solidFill>
                  <a:srgbClr val="D4D4D4"/>
                </a:solidFill>
                <a:cs typeface="Segoe UI Light"/>
              </a:rPr>
              <a:t> Regressor</a:t>
            </a:r>
            <a:r>
              <a:rPr lang="en-US" sz="1600">
                <a:cs typeface="Segoe UI Light"/>
              </a:rPr>
              <a:t> for Regression problem.</a:t>
            </a:r>
          </a:p>
          <a:p>
            <a:pPr indent="-347345"/>
            <a:r>
              <a:rPr lang="en-US" sz="1600">
                <a:cs typeface="Segoe UI Light"/>
              </a:rPr>
              <a:t>Based on trained models a Predictive Analysis made to prediction of Credit Score based in customers information.</a:t>
            </a:r>
          </a:p>
          <a:p>
            <a:pPr indent="-347345"/>
            <a:r>
              <a:rPr lang="en-US" sz="1600">
                <a:cs typeface="Segoe UI Light"/>
              </a:rPr>
              <a:t>Based on trained models a Predictive Analysis made to prediction of Total Emi based in customers information.</a:t>
            </a:r>
          </a:p>
        </p:txBody>
      </p:sp>
      <p:sp>
        <p:nvSpPr>
          <p:cNvPr id="4" name="Slide Number Placeholder 3">
            <a:extLst>
              <a:ext uri="{FF2B5EF4-FFF2-40B4-BE49-F238E27FC236}">
                <a16:creationId xmlns:a16="http://schemas.microsoft.com/office/drawing/2014/main" id="{A26B8A1B-8507-A462-FD7F-D532AF6E7975}"/>
              </a:ext>
            </a:extLst>
          </p:cNvPr>
          <p:cNvSpPr>
            <a:spLocks noGrp="1"/>
          </p:cNvSpPr>
          <p:nvPr>
            <p:ph type="sldNum" sz="quarter" idx="11"/>
          </p:nvPr>
        </p:nvSpPr>
        <p:spPr/>
        <p:txBody>
          <a:bodyPr/>
          <a:lstStyle/>
          <a:p>
            <a:fld id="{294A09A9-5501-47C1-A89A-A340965A2BE2}" type="slidenum">
              <a:rPr lang="en-US" smtClean="0"/>
              <a:pPr/>
              <a:t>14</a:t>
            </a:fld>
            <a:endParaRPr lang="en-US"/>
          </a:p>
        </p:txBody>
      </p:sp>
      <p:sp>
        <p:nvSpPr>
          <p:cNvPr id="5" name="Footer Placeholder 4">
            <a:extLst>
              <a:ext uri="{FF2B5EF4-FFF2-40B4-BE49-F238E27FC236}">
                <a16:creationId xmlns:a16="http://schemas.microsoft.com/office/drawing/2014/main" id="{9B305406-2E50-AAC7-96E8-C24A1C383B13}"/>
              </a:ext>
            </a:extLst>
          </p:cNvPr>
          <p:cNvSpPr>
            <a:spLocks noGrp="1"/>
          </p:cNvSpPr>
          <p:nvPr>
            <p:ph type="ftr" sz="quarter" idx="10"/>
          </p:nvPr>
        </p:nvSpPr>
        <p:spPr/>
        <p:txBody>
          <a:bodyPr/>
          <a:lstStyle/>
          <a:p>
            <a:r>
              <a:rPr lang="en-US"/>
              <a:t>Crypto: investing &amp; trading</a:t>
            </a:r>
          </a:p>
        </p:txBody>
      </p:sp>
      <p:sp>
        <p:nvSpPr>
          <p:cNvPr id="6" name="TextBox 5">
            <a:extLst>
              <a:ext uri="{FF2B5EF4-FFF2-40B4-BE49-F238E27FC236}">
                <a16:creationId xmlns:a16="http://schemas.microsoft.com/office/drawing/2014/main" id="{90E384BA-F3A4-C423-D1A1-3542FFDE5F9A}"/>
              </a:ext>
            </a:extLst>
          </p:cNvPr>
          <p:cNvSpPr txBox="1"/>
          <p:nvPr/>
        </p:nvSpPr>
        <p:spPr>
          <a:xfrm>
            <a:off x="2843799" y="350777"/>
            <a:ext cx="72786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cs typeface="Segoe UI Light"/>
              </a:rPr>
              <a:t>    INSIGHTS</a:t>
            </a:r>
          </a:p>
        </p:txBody>
      </p:sp>
    </p:spTree>
    <p:extLst>
      <p:ext uri="{BB962C8B-B14F-4D97-AF65-F5344CB8AC3E}">
        <p14:creationId xmlns:p14="http://schemas.microsoft.com/office/powerpoint/2010/main" val="264603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a:ln w="28575">
                  <a:noFill/>
                  <a:prstDash val="solid"/>
                </a:ln>
                <a:solidFill>
                  <a:schemeClr val="bg1"/>
                </a:solidFill>
                <a:latin typeface="Tw Cen MT" panose="020B0602020104020603" pitchFamily="34" charset="77"/>
              </a:rPr>
              <a:t>THANK YOU</a:t>
            </a:r>
            <a:endParaRPr lang="en-US"/>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591083" y="3417678"/>
            <a:ext cx="4709160" cy="1492215"/>
          </a:xfrm>
        </p:spPr>
        <p:txBody>
          <a:bodyPr vert="horz" lIns="91440" tIns="45720" rIns="91440" bIns="45720" rtlCol="0" anchor="t">
            <a:noAutofit/>
          </a:bodyPr>
          <a:lstStyle/>
          <a:p>
            <a:r>
              <a:rPr lang="en-US">
                <a:latin typeface="Segoe UI Light"/>
                <a:cs typeface="Segoe UI Light"/>
              </a:rPr>
              <a:t>Arunkumar T</a:t>
            </a:r>
            <a:endParaRPr lang="en-US">
              <a:latin typeface="Segoe UI Light" panose="020B0502040204020203" pitchFamily="34" charset="0"/>
              <a:cs typeface="Segoe UI Light" panose="020B0502040204020203" pitchFamily="34" charset="0"/>
            </a:endParaRPr>
          </a:p>
          <a:p>
            <a:r>
              <a:rPr lang="en-US">
                <a:ea typeface="+mn-lt"/>
                <a:cs typeface="+mn-lt"/>
                <a:hlinkClick r:id="rId2">
                  <a:extLst>
                    <a:ext uri="{A12FA001-AC4F-418D-AE19-62706E023703}">
                      <ahyp:hlinkClr xmlns:ahyp="http://schemas.microsoft.com/office/drawing/2018/hyperlinkcolor" val="tx"/>
                    </a:ext>
                  </a:extLst>
                </a:hlinkClick>
              </a:rPr>
              <a:t>Arun-kumarT (github.com)</a:t>
            </a:r>
            <a:endParaRPr lang="en-US">
              <a:hlinkClick r:id="rId2">
                <a:extLst>
                  <a:ext uri="{A12FA001-AC4F-418D-AE19-62706E023703}">
                    <ahyp:hlinkClr xmlns:ahyp="http://schemas.microsoft.com/office/drawing/2018/hyperlinkcolor" val="tx"/>
                  </a:ext>
                </a:extLst>
              </a:hlinkClick>
            </a:endParaRPr>
          </a:p>
          <a:p>
            <a:pPr algn="l"/>
            <a:endParaRPr lang="en-US">
              <a:latin typeface="Segoe UI Light" panose="020B0502040204020203" pitchFamily="34" charset="0"/>
              <a:ea typeface="Calibri" panose="020F0502020204030204"/>
              <a:cs typeface="Segoe UI Light" panose="020B0502040204020203" pitchFamily="34" charset="0"/>
            </a:endParaRPr>
          </a:p>
          <a:p>
            <a:endParaRPr lang="en-US"/>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410999"/>
            <a:ext cx="8878824" cy="1069848"/>
          </a:xfrm>
        </p:spPr>
        <p:txBody>
          <a:bodyPr>
            <a:normAutofit/>
          </a:bodyPr>
          <a:lstStyle/>
          <a:p>
            <a:r>
              <a:rPr lang="en-US" sz="4000" b="1" spc="600">
                <a:ln w="28575">
                  <a:noFill/>
                  <a:prstDash val="solid"/>
                </a:ln>
                <a:solidFill>
                  <a:schemeClr val="bg1"/>
                </a:solidFill>
                <a:latin typeface="Tw Cen MT" panose="020B0602020104020603" pitchFamily="34" charset="77"/>
              </a:rPr>
              <a:t>CONTENTS</a:t>
            </a:r>
            <a:endParaRPr lang="en-US"/>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9953" y="1480927"/>
            <a:ext cx="6418375" cy="4644393"/>
          </a:xfrm>
        </p:spPr>
        <p:txBody>
          <a:bodyPr vert="horz" lIns="91440" tIns="45720" rIns="91440" bIns="45720" rtlCol="0" anchor="t">
            <a:noAutofit/>
          </a:bodyPr>
          <a:lstStyle/>
          <a:p>
            <a:pPr marL="342900" indent="-342900"/>
            <a:r>
              <a:rPr lang="en-US">
                <a:latin typeface="Segoe UI Light"/>
                <a:cs typeface="Segoe UI Light"/>
              </a:rPr>
              <a:t>Introduction </a:t>
            </a:r>
            <a:endParaRPr lang="en-US">
              <a:solidFill>
                <a:schemeClr val="bg1"/>
              </a:solidFill>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Problem Statement</a:t>
            </a:r>
          </a:p>
          <a:p>
            <a:pPr marL="342900" indent="-342900" algn="l">
              <a:lnSpc>
                <a:spcPct val="150000"/>
              </a:lnSpc>
              <a:buClr>
                <a:schemeClr val="accent6"/>
              </a:buClr>
              <a:buFont typeface="Courier New" panose="02070309020205020404" pitchFamily="49" charset="0"/>
              <a:buChar char="o"/>
            </a:pPr>
            <a:r>
              <a:rPr lang="en-US">
                <a:latin typeface="Segoe UI Light"/>
                <a:cs typeface="Segoe UI Light"/>
              </a:rPr>
              <a:t>Preprocessing</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Regression Model</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Classification Model</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Clustering Based on Banking </a:t>
            </a:r>
            <a:r>
              <a:rPr lang="en-US" err="1">
                <a:latin typeface="Segoe UI Light"/>
                <a:cs typeface="Segoe UI Light"/>
              </a:rPr>
              <a:t>Behaviour</a:t>
            </a:r>
            <a:endParaRPr lang="en-US">
              <a:latin typeface="Segoe UI Light"/>
              <a:cs typeface="Segoe UI Light"/>
            </a:endParaRPr>
          </a:p>
          <a:p>
            <a:pPr marL="342900" indent="-342900"/>
            <a:r>
              <a:rPr lang="en-US">
                <a:latin typeface="Segoe UI Light"/>
                <a:cs typeface="Segoe UI Light"/>
              </a:rPr>
              <a:t>Insights</a:t>
            </a:r>
            <a:endParaRPr lang="en-US">
              <a:latin typeface="Segoe UI Light" panose="020B0502040204020203" pitchFamily="34" charset="0"/>
              <a:cs typeface="Segoe UI Light" panose="020B0502040204020203" pitchFamily="34" charset="0"/>
            </a:endParaRPr>
          </a:p>
          <a:p>
            <a:pPr marL="342900" indent="-342900"/>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1014953" y="1728335"/>
            <a:ext cx="9387672" cy="4068234"/>
          </a:xfrm>
        </p:spPr>
        <p:txBody>
          <a:bodyPr vert="horz" lIns="91440" tIns="45720" rIns="91440" bIns="45720" rtlCol="0" anchor="t">
            <a:noAutofit/>
          </a:bodyPr>
          <a:lstStyle/>
          <a:p>
            <a:r>
              <a:rPr lang="en-US" sz="2000" b="0">
                <a:ea typeface="+mj-lt"/>
                <a:cs typeface="+mj-lt"/>
              </a:rPr>
              <a:t>Utilized clustering techniques </a:t>
            </a:r>
            <a:endParaRPr lang="en-US" sz="2000"/>
          </a:p>
          <a:p>
            <a:r>
              <a:rPr lang="en-US" sz="2000" b="0">
                <a:ea typeface="+mj-lt"/>
                <a:cs typeface="+mj-lt"/>
              </a:rPr>
              <a:t>K-means for targeted marketing based on customer banking behaviors. Developed a robust credit scoring model using k Neighbours classifier</a:t>
            </a:r>
            <a:endParaRPr lang="en-US" sz="1100" b="0">
              <a:solidFill>
                <a:srgbClr val="D4D4D4"/>
              </a:solidFill>
            </a:endParaRPr>
          </a:p>
          <a:p>
            <a:r>
              <a:rPr lang="en-US" sz="2000" b="0">
                <a:ea typeface="+mj-lt"/>
                <a:cs typeface="+mj-lt"/>
              </a:rPr>
              <a:t>to assess loan applicants' creditworthiness. Built regression model using </a:t>
            </a:r>
            <a:r>
              <a:rPr lang="en-US" sz="2000" b="0">
                <a:latin typeface="TW Cen MT"/>
                <a:ea typeface="+mj-lt"/>
                <a:cs typeface="+mj-lt"/>
              </a:rPr>
              <a:t>Random Forest regressor</a:t>
            </a:r>
            <a:r>
              <a:rPr lang="en-US" sz="2000" b="0">
                <a:ea typeface="+mj-lt"/>
                <a:cs typeface="+mj-lt"/>
              </a:rPr>
              <a:t> to predict KPIs and enhance risk management for strategic planning and financial optimization</a:t>
            </a:r>
            <a:r>
              <a:rPr lang="en-US" b="0">
                <a:ea typeface="+mj-lt"/>
                <a:cs typeface="+mj-lt"/>
              </a:rPr>
              <a:t>.</a:t>
            </a:r>
            <a:br>
              <a:rPr lang="en-US"/>
            </a:br>
            <a:endParaRPr lang="en-US"/>
          </a:p>
        </p:txBody>
      </p:sp>
      <p:sp>
        <p:nvSpPr>
          <p:cNvPr id="3" name="TextBox 2">
            <a:extLst>
              <a:ext uri="{FF2B5EF4-FFF2-40B4-BE49-F238E27FC236}">
                <a16:creationId xmlns:a16="http://schemas.microsoft.com/office/drawing/2014/main" id="{83CCE20D-F9C2-DA96-6B86-A31896B40803}"/>
              </a:ext>
            </a:extLst>
          </p:cNvPr>
          <p:cNvSpPr txBox="1"/>
          <p:nvPr/>
        </p:nvSpPr>
        <p:spPr>
          <a:xfrm>
            <a:off x="1966877" y="749328"/>
            <a:ext cx="74915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cap="all">
                <a:solidFill>
                  <a:srgbClr val="FFFFFF"/>
                </a:solidFill>
                <a:latin typeface="TW Cen MT"/>
              </a:rPr>
              <a:t>   INTRODUCTION</a:t>
            </a:r>
            <a:endParaRPr lang="en-US" sz="4000" b="1" cap="all">
              <a:latin typeface="TW Cen MT"/>
            </a:endParaRPr>
          </a:p>
        </p:txBody>
      </p:sp>
    </p:spTree>
    <p:extLst>
      <p:ext uri="{BB962C8B-B14F-4D97-AF65-F5344CB8AC3E}">
        <p14:creationId xmlns:p14="http://schemas.microsoft.com/office/powerpoint/2010/main" val="258995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885556" y="735920"/>
            <a:ext cx="10422842" cy="4974385"/>
          </a:xfrm>
        </p:spPr>
        <p:txBody>
          <a:bodyPr/>
          <a:lstStyle/>
          <a:p>
            <a:r>
              <a:rPr lang="en-US"/>
              <a:t>Problem Statement</a:t>
            </a:r>
            <a:br>
              <a:rPr lang="en-US"/>
            </a:br>
            <a:br>
              <a:rPr lang="en-US"/>
            </a:br>
            <a:r>
              <a:rPr lang="en-US" sz="1600" b="0">
                <a:latin typeface="TW Cen MT"/>
                <a:cs typeface="Calibri"/>
              </a:rPr>
              <a:t>1. The</a:t>
            </a:r>
            <a:r>
              <a:rPr lang="en-US" sz="1600" b="0">
                <a:latin typeface="TW Cen MT"/>
                <a:ea typeface="+mj-lt"/>
                <a:cs typeface="Calibri"/>
              </a:rPr>
              <a:t> objective of this project is to leverage advanced data analytics techniques, including classification, regression, and clustering, to extract valuable insights and enhance decision-making processes within the banking sector.</a:t>
            </a:r>
            <a:br>
              <a:rPr lang="en-US" sz="1600" b="0">
                <a:latin typeface="TW Cen MT"/>
                <a:ea typeface="+mj-lt"/>
                <a:cs typeface="Calibri"/>
              </a:rPr>
            </a:br>
            <a:endParaRPr lang="en-US" sz="1600">
              <a:latin typeface="TW Cen MT"/>
              <a:cs typeface="Calibri"/>
            </a:endParaRPr>
          </a:p>
          <a:p>
            <a:pPr algn="l"/>
            <a:r>
              <a:rPr lang="en-US" sz="1600" b="0">
                <a:latin typeface="TW Cen MT"/>
                <a:ea typeface="+mj-lt"/>
                <a:cs typeface="Calibri"/>
              </a:rPr>
              <a:t>2. The project aims to address various aspects of banking operations, such as customer segmentation, credit risk assessment, and performance prediction.</a:t>
            </a:r>
            <a:br>
              <a:rPr lang="en-US" sz="1600" b="0">
                <a:latin typeface="TW Cen MT"/>
                <a:ea typeface="+mj-lt"/>
                <a:cs typeface="Calibri"/>
              </a:rPr>
            </a:br>
            <a:endParaRPr lang="en-US" sz="1600">
              <a:latin typeface="TW Cen MT"/>
              <a:cs typeface="Calibri"/>
            </a:endParaRPr>
          </a:p>
          <a:p>
            <a:pPr algn="l"/>
            <a:r>
              <a:rPr lang="en-US" sz="1600" b="0">
                <a:latin typeface="TW Cen MT"/>
                <a:ea typeface="+mj-lt"/>
                <a:cs typeface="Calibri"/>
              </a:rPr>
              <a:t>3. This  project aims to demonstrate the power of advanced analytics in optimizing various facets of banking operations, ultimately contributing to the overall success and sustainability of the financial institution</a:t>
            </a:r>
            <a:endParaRPr lang="en-US" sz="1600">
              <a:latin typeface="TW Cen MT"/>
            </a:endParaRPr>
          </a:p>
          <a:p>
            <a:br>
              <a:rPr lang="en-US"/>
            </a:br>
            <a:endParaRPr lang="en-US"/>
          </a:p>
        </p:txBody>
      </p:sp>
    </p:spTree>
    <p:extLst>
      <p:ext uri="{BB962C8B-B14F-4D97-AF65-F5344CB8AC3E}">
        <p14:creationId xmlns:p14="http://schemas.microsoft.com/office/powerpoint/2010/main" val="55080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1991380" y="1933348"/>
            <a:ext cx="8585086" cy="3564627"/>
          </a:xfrm>
        </p:spPr>
        <p:txBody>
          <a:bodyPr vert="horz" lIns="91440" tIns="45720" rIns="91440" bIns="45720" rtlCol="0" anchor="t">
            <a:noAutofit/>
          </a:bodyPr>
          <a:lstStyle/>
          <a:p>
            <a:pPr algn="l"/>
            <a:r>
              <a:rPr lang="en-US" sz="2000"/>
              <a:t>1.Dataset has 1,00,000 rows and 28 columns.</a:t>
            </a:r>
            <a:br>
              <a:rPr lang="en-US" sz="2000"/>
            </a:br>
            <a:r>
              <a:rPr lang="en-US" sz="2000"/>
              <a:t>2.some values are missing in 2 column continuously.</a:t>
            </a:r>
            <a:br>
              <a:rPr lang="en-US" sz="2000"/>
            </a:br>
            <a:r>
              <a:rPr lang="en-US" sz="2000"/>
              <a:t>3.entire dataset is preprocessed including </a:t>
            </a:r>
            <a:br>
              <a:rPr lang="en-US" sz="2000"/>
            </a:br>
            <a:r>
              <a:rPr lang="en-US" sz="2000"/>
              <a:t>     1.treating missing values,      2.removing duplicate values, </a:t>
            </a:r>
            <a:br>
              <a:rPr lang="en-US" sz="2000"/>
            </a:br>
            <a:r>
              <a:rPr lang="en-US" sz="2000"/>
              <a:t>     3.Treating outlier, </a:t>
            </a:r>
            <a:br>
              <a:rPr lang="en-US" sz="2000"/>
            </a:br>
            <a:r>
              <a:rPr lang="en-US" sz="2000"/>
              <a:t>     4.Encoding categorical column,      5.scaling the dataset.</a:t>
            </a:r>
            <a:br>
              <a:rPr lang="en-US" sz="1800"/>
            </a:br>
            <a:r>
              <a:rPr lang="en-US" sz="1800"/>
              <a:t>  </a:t>
            </a:r>
            <a:br>
              <a:rPr lang="en-US" sz="1800"/>
            </a:br>
            <a:br>
              <a:rPr lang="en-US"/>
            </a:br>
            <a:br>
              <a:rPr lang="en-US"/>
            </a:br>
            <a:endParaRPr lang="en-US"/>
          </a:p>
        </p:txBody>
      </p:sp>
      <p:sp>
        <p:nvSpPr>
          <p:cNvPr id="3" name="TextBox 2">
            <a:extLst>
              <a:ext uri="{FF2B5EF4-FFF2-40B4-BE49-F238E27FC236}">
                <a16:creationId xmlns:a16="http://schemas.microsoft.com/office/drawing/2014/main" id="{204299C6-4FDC-4A05-7194-866538E5BDEE}"/>
              </a:ext>
            </a:extLst>
          </p:cNvPr>
          <p:cNvSpPr txBox="1"/>
          <p:nvPr/>
        </p:nvSpPr>
        <p:spPr>
          <a:xfrm>
            <a:off x="1994587" y="1006170"/>
            <a:ext cx="82056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cap="all">
                <a:solidFill>
                  <a:srgbClr val="FFFFFF"/>
                </a:solidFill>
                <a:latin typeface="Tw Cen MT"/>
              </a:rPr>
              <a:t>    </a:t>
            </a:r>
            <a:r>
              <a:rPr lang="en-US" sz="4000" b="1" cap="all" baseline="0">
                <a:solidFill>
                  <a:srgbClr val="FFFFFF"/>
                </a:solidFill>
                <a:latin typeface="Tw Cen MT"/>
              </a:rPr>
              <a:t>Preprocessing</a:t>
            </a:r>
            <a:endParaRPr lang="en-US"/>
          </a:p>
        </p:txBody>
      </p:sp>
    </p:spTree>
    <p:extLst>
      <p:ext uri="{BB962C8B-B14F-4D97-AF65-F5344CB8AC3E}">
        <p14:creationId xmlns:p14="http://schemas.microsoft.com/office/powerpoint/2010/main" val="335231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415CE3-6E3E-9E9A-8792-E856675B2142}"/>
              </a:ext>
            </a:extLst>
          </p:cNvPr>
          <p:cNvSpPr>
            <a:spLocks noGrp="1"/>
          </p:cNvSpPr>
          <p:nvPr>
            <p:ph type="ctrTitle"/>
          </p:nvPr>
        </p:nvSpPr>
        <p:spPr>
          <a:xfrm>
            <a:off x="660041" y="2767106"/>
            <a:ext cx="3146373" cy="3071906"/>
          </a:xfrm>
        </p:spPr>
        <p:txBody>
          <a:bodyPr anchor="t">
            <a:normAutofit/>
          </a:bodyPr>
          <a:lstStyle/>
          <a:p>
            <a:pPr algn="l"/>
            <a:r>
              <a:rPr lang="en-US">
                <a:solidFill>
                  <a:srgbClr val="FFFFFF"/>
                </a:solidFill>
              </a:rPr>
              <a:t>Co-relation</a:t>
            </a:r>
          </a:p>
        </p:txBody>
      </p:sp>
      <p:pic>
        <p:nvPicPr>
          <p:cNvPr id="4" name="Picture 3" descr="A screenshot of a computer screen&#10;&#10;Description automatically generated">
            <a:extLst>
              <a:ext uri="{FF2B5EF4-FFF2-40B4-BE49-F238E27FC236}">
                <a16:creationId xmlns:a16="http://schemas.microsoft.com/office/drawing/2014/main" id="{993D0CBE-A5A5-E5D6-98F9-7147CC621F01}"/>
              </a:ext>
            </a:extLst>
          </p:cNvPr>
          <p:cNvPicPr>
            <a:picLocks noChangeAspect="1"/>
          </p:cNvPicPr>
          <p:nvPr/>
        </p:nvPicPr>
        <p:blipFill>
          <a:blip r:embed="rId2"/>
          <a:stretch>
            <a:fillRect/>
          </a:stretch>
        </p:blipFill>
        <p:spPr>
          <a:xfrm>
            <a:off x="4787445" y="467208"/>
            <a:ext cx="6655713" cy="5923584"/>
          </a:xfrm>
          <a:prstGeom prst="rect">
            <a:avLst/>
          </a:prstGeom>
        </p:spPr>
      </p:pic>
    </p:spTree>
    <p:extLst>
      <p:ext uri="{BB962C8B-B14F-4D97-AF65-F5344CB8AC3E}">
        <p14:creationId xmlns:p14="http://schemas.microsoft.com/office/powerpoint/2010/main" val="20491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885556" y="735920"/>
            <a:ext cx="10422842" cy="790574"/>
          </a:xfrm>
        </p:spPr>
        <p:txBody>
          <a:bodyPr/>
          <a:lstStyle/>
          <a:p>
            <a:r>
              <a:rPr lang="en-US" sz="4800">
                <a:latin typeface="TW Cen MT"/>
              </a:rPr>
              <a:t>classification Model</a:t>
            </a:r>
            <a:br>
              <a:rPr lang="en-US"/>
            </a:br>
            <a:br>
              <a:rPr lang="en-US"/>
            </a:br>
            <a:endParaRPr lang="en-US"/>
          </a:p>
        </p:txBody>
      </p:sp>
      <p:sp>
        <p:nvSpPr>
          <p:cNvPr id="4" name="Title 1">
            <a:extLst>
              <a:ext uri="{FF2B5EF4-FFF2-40B4-BE49-F238E27FC236}">
                <a16:creationId xmlns:a16="http://schemas.microsoft.com/office/drawing/2014/main" id="{6A3FC80F-5342-BA92-191D-324E09416F36}"/>
              </a:ext>
            </a:extLst>
          </p:cNvPr>
          <p:cNvSpPr txBox="1">
            <a:spLocks/>
          </p:cNvSpPr>
          <p:nvPr/>
        </p:nvSpPr>
        <p:spPr>
          <a:xfrm>
            <a:off x="1014953" y="1527809"/>
            <a:ext cx="9929093" cy="42687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pPr marL="742950" indent="-742950" algn="l">
              <a:buAutoNum type="arabicPeriod"/>
            </a:pPr>
            <a:r>
              <a:rPr lang="en-US" sz="2000" b="0"/>
              <a:t>Target column: Credit score</a:t>
            </a:r>
            <a:endParaRPr lang="en-US"/>
          </a:p>
          <a:p>
            <a:pPr marL="457200" indent="-457200" algn="l">
              <a:buAutoNum type="arabicPeriod"/>
            </a:pPr>
            <a:r>
              <a:rPr lang="en-US" sz="2000" b="0"/>
              <a:t>The aim of building this classification model is to prediction the credit score </a:t>
            </a:r>
          </a:p>
          <a:p>
            <a:pPr marL="457200" indent="-457200" algn="l">
              <a:buAutoNum type="arabicPeriod"/>
            </a:pPr>
            <a:r>
              <a:rPr lang="en-US" sz="2000" b="0"/>
              <a:t>Since the target column is categorical </a:t>
            </a:r>
            <a:r>
              <a:rPr lang="en-US" sz="2000" b="0">
                <a:latin typeface="TW Cen MT"/>
              </a:rPr>
              <a:t>classification</a:t>
            </a:r>
            <a:r>
              <a:rPr lang="en-US" sz="2000" b="0"/>
              <a:t> models are used.</a:t>
            </a:r>
          </a:p>
          <a:p>
            <a:pPr marL="457200" indent="-457200" algn="l">
              <a:buAutoNum type="arabicPeriod"/>
            </a:pPr>
            <a:r>
              <a:rPr lang="en-US" sz="2000" b="0"/>
              <a:t>Initially the data is split and trained with various </a:t>
            </a:r>
            <a:r>
              <a:rPr lang="en-US" sz="2000" b="0">
                <a:latin typeface="TW Cen MT"/>
              </a:rPr>
              <a:t>classification</a:t>
            </a:r>
            <a:r>
              <a:rPr lang="en-US" sz="2000" b="0"/>
              <a:t> models to select a model which provide maximum accuracy of prediction.</a:t>
            </a:r>
          </a:p>
          <a:p>
            <a:pPr marL="457200" indent="-457200" algn="l">
              <a:buAutoNum type="arabicPeriod"/>
            </a:pPr>
            <a:r>
              <a:rPr lang="en-US" sz="2000" b="0"/>
              <a:t>Model with maximum accuracy is used model for prediction</a:t>
            </a:r>
            <a:endParaRPr lang="en-US"/>
          </a:p>
        </p:txBody>
      </p:sp>
    </p:spTree>
    <p:extLst>
      <p:ext uri="{BB962C8B-B14F-4D97-AF65-F5344CB8AC3E}">
        <p14:creationId xmlns:p14="http://schemas.microsoft.com/office/powerpoint/2010/main" val="163224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a:ln w="28575">
                  <a:noFill/>
                  <a:prstDash val="solid"/>
                </a:ln>
                <a:latin typeface="TW Cen MT"/>
              </a:rPr>
              <a:t>Performance Metrics</a:t>
            </a:r>
            <a:endParaRPr lang="en-US"/>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8</a:t>
            </a:fld>
            <a:endParaRPr lang="en-US"/>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4051418451"/>
              </p:ext>
            </p:extLst>
          </p:nvPr>
        </p:nvGraphicFramePr>
        <p:xfrm>
          <a:off x="1324266" y="2212975"/>
          <a:ext cx="9656297" cy="3722776"/>
        </p:xfrm>
        <a:graphic>
          <a:graphicData uri="http://schemas.openxmlformats.org/drawingml/2006/table">
            <a:tbl>
              <a:tblPr firstRow="1" lastCol="1" bandRow="1">
                <a:tableStyleId>{5C22544A-7EE6-4342-B048-85BDC9FD1C3A}</a:tableStyleId>
              </a:tblPr>
              <a:tblGrid>
                <a:gridCol w="3969181">
                  <a:extLst>
                    <a:ext uri="{9D8B030D-6E8A-4147-A177-3AD203B41FA5}">
                      <a16:colId xmlns:a16="http://schemas.microsoft.com/office/drawing/2014/main" val="1689330750"/>
                    </a:ext>
                  </a:extLst>
                </a:gridCol>
                <a:gridCol w="1356874">
                  <a:extLst>
                    <a:ext uri="{9D8B030D-6E8A-4147-A177-3AD203B41FA5}">
                      <a16:colId xmlns:a16="http://schemas.microsoft.com/office/drawing/2014/main" val="2660631934"/>
                    </a:ext>
                  </a:extLst>
                </a:gridCol>
                <a:gridCol w="1331513">
                  <a:extLst>
                    <a:ext uri="{9D8B030D-6E8A-4147-A177-3AD203B41FA5}">
                      <a16:colId xmlns:a16="http://schemas.microsoft.com/office/drawing/2014/main" val="3909717689"/>
                    </a:ext>
                  </a:extLst>
                </a:gridCol>
                <a:gridCol w="1475628">
                  <a:extLst>
                    <a:ext uri="{9D8B030D-6E8A-4147-A177-3AD203B41FA5}">
                      <a16:colId xmlns:a16="http://schemas.microsoft.com/office/drawing/2014/main" val="1603189107"/>
                    </a:ext>
                  </a:extLst>
                </a:gridCol>
                <a:gridCol w="1523101">
                  <a:extLst>
                    <a:ext uri="{9D8B030D-6E8A-4147-A177-3AD203B41FA5}">
                      <a16:colId xmlns:a16="http://schemas.microsoft.com/office/drawing/2014/main" val="2755691855"/>
                    </a:ext>
                  </a:extLst>
                </a:gridCol>
              </a:tblGrid>
              <a:tr h="439494">
                <a:tc>
                  <a:txBody>
                    <a:bodyPr/>
                    <a:lstStyle/>
                    <a:p>
                      <a:pPr lvl="0" algn="ctr">
                        <a:buNone/>
                      </a:pPr>
                      <a:r>
                        <a:rPr lang="en-US" sz="1800" b="0" i="0" u="none" strike="noStrike" noProof="0">
                          <a:solidFill>
                            <a:srgbClr val="000000"/>
                          </a:solidFill>
                          <a:latin typeface="Segoe UI Light"/>
                        </a:rPr>
                        <a:t>Model</a:t>
                      </a:r>
                      <a:endParaRPr lang="en-US"/>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800" b="0" i="0" u="none" strike="noStrike" noProof="0">
                          <a:solidFill>
                            <a:srgbClr val="000000"/>
                          </a:solidFill>
                          <a:latin typeface="Segoe UI Light"/>
                        </a:rPr>
                        <a:t>Accuracy</a:t>
                      </a:r>
                      <a:endParaRPr lang="en-US"/>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lvl="0" algn="r">
                        <a:lnSpc>
                          <a:spcPct val="100000"/>
                        </a:lnSpc>
                        <a:spcBef>
                          <a:spcPts val="0"/>
                        </a:spcBef>
                        <a:spcAft>
                          <a:spcPts val="0"/>
                        </a:spcAft>
                        <a:buNone/>
                      </a:pPr>
                      <a:r>
                        <a:rPr lang="en-US" sz="1800" b="0" i="0" u="none" strike="noStrike" noProof="0">
                          <a:solidFill>
                            <a:srgbClr val="000000"/>
                          </a:solidFill>
                          <a:latin typeface="Segoe UI Light"/>
                        </a:rPr>
                        <a:t>Recall</a:t>
                      </a:r>
                      <a:endParaRPr lang="en-US"/>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r">
                        <a:lnSpc>
                          <a:spcPct val="100000"/>
                        </a:lnSpc>
                        <a:spcBef>
                          <a:spcPts val="0"/>
                        </a:spcBef>
                        <a:spcAft>
                          <a:spcPts val="0"/>
                        </a:spcAft>
                        <a:buNone/>
                      </a:pPr>
                      <a:r>
                        <a:rPr lang="en-US" sz="1800" b="0" i="0" u="none" strike="noStrike" noProof="0">
                          <a:solidFill>
                            <a:srgbClr val="000000"/>
                          </a:solidFill>
                          <a:latin typeface="Segoe UI Light"/>
                        </a:rPr>
                        <a:t>Precision</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r">
                        <a:lnSpc>
                          <a:spcPct val="100000"/>
                        </a:lnSpc>
                        <a:spcBef>
                          <a:spcPts val="0"/>
                        </a:spcBef>
                        <a:spcAft>
                          <a:spcPts val="0"/>
                        </a:spcAft>
                        <a:buNone/>
                      </a:pPr>
                      <a:r>
                        <a:rPr lang="en-US" sz="1800" b="0" i="0" u="none" strike="noStrike" noProof="0">
                          <a:solidFill>
                            <a:srgbClr val="000000"/>
                          </a:solidFill>
                          <a:latin typeface="Segoe UI Light"/>
                        </a:rPr>
                        <a:t>F1-Score</a:t>
                      </a:r>
                      <a:endParaRPr lang="en-US"/>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33389">
                <a:tc>
                  <a:txBody>
                    <a:bodyPr/>
                    <a:lstStyle/>
                    <a:p>
                      <a:pPr lvl="0" algn="ctr">
                        <a:buNone/>
                      </a:pPr>
                      <a:r>
                        <a:rPr lang="en-US" sz="1600" b="0" i="0" u="none" strike="noStrike" noProof="0">
                          <a:solidFill>
                            <a:schemeClr val="bg1"/>
                          </a:solidFill>
                        </a:rPr>
                        <a:t>Logistic Regression </a:t>
                      </a:r>
                      <a:endParaRPr lang="en-US" sz="1600" b="0" i="0">
                        <a:solidFill>
                          <a:schemeClr val="bg1"/>
                        </a:solidFill>
                        <a:latin typeface="Segoe UI Light" panose="020B0502040204020203" pitchFamily="34" charset="0"/>
                        <a:cs typeface="Segoe UI Light"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600" b="0" i="0" u="none" strike="noStrike" noProof="0">
                          <a:solidFill>
                            <a:schemeClr val="bg1"/>
                          </a:solidFill>
                        </a:rPr>
                        <a:t>0.652263</a:t>
                      </a:r>
                      <a:endParaRPr lang="en-US" sz="16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600" b="0" i="0" u="none" strike="noStrike" noProof="0">
                          <a:solidFill>
                            <a:schemeClr val="bg1"/>
                          </a:solidFill>
                        </a:rPr>
                        <a:t>0.670445</a:t>
                      </a:r>
                      <a:endParaRPr lang="en-US" sz="16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600" b="0" i="0" u="none" strike="noStrike" noProof="0">
                          <a:solidFill>
                            <a:schemeClr val="bg1"/>
                          </a:solidFill>
                        </a:rPr>
                        <a:t>0.652263</a:t>
                      </a:r>
                      <a:endParaRPr lang="en-US" sz="16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600" b="0" i="0" u="none" strike="noStrike" noProof="0">
                          <a:solidFill>
                            <a:schemeClr val="bg1"/>
                          </a:solidFill>
                        </a:rPr>
                        <a:t>0.657985</a:t>
                      </a:r>
                      <a:endParaRPr lang="en-US" sz="16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33389">
                <a:tc>
                  <a:txBody>
                    <a:bodyPr/>
                    <a:lstStyle/>
                    <a:p>
                      <a:pPr lvl="0" algn="ctr">
                        <a:buNone/>
                      </a:pPr>
                      <a:r>
                        <a:rPr lang="en-US" sz="1600" b="0" i="0" u="none" strike="noStrike" noProof="0" err="1">
                          <a:solidFill>
                            <a:schemeClr val="bg1"/>
                          </a:solidFill>
                        </a:rPr>
                        <a:t>DecisionTree</a:t>
                      </a:r>
                      <a:endParaRPr lang="en-US" sz="1600" b="0" i="0" err="1">
                        <a:solidFill>
                          <a:schemeClr val="bg1"/>
                        </a:solidFill>
                        <a:latin typeface="Segoe UI Light" panose="020B0502040204020203" pitchFamily="34" charset="0"/>
                        <a:cs typeface="Segoe UI Light"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rPr>
                        <a:t>0.738906</a:t>
                      </a:r>
                      <a:endParaRPr lang="en-US" sz="16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rPr>
                        <a:t>0.738537</a:t>
                      </a:r>
                      <a:endParaRPr lang="en-US" sz="16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rPr>
                        <a:t>0.738906</a:t>
                      </a:r>
                      <a:endParaRPr lang="en-US" sz="16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rPr>
                        <a:t>0.738129</a:t>
                      </a:r>
                      <a:endParaRPr lang="en-US" sz="28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46316">
                <a:tc>
                  <a:txBody>
                    <a:bodyPr/>
                    <a:lstStyle/>
                    <a:p>
                      <a:pPr lvl="0" algn="ctr">
                        <a:buNone/>
                      </a:pPr>
                      <a:r>
                        <a:rPr lang="en-US" sz="1600" b="0" i="0" u="none" strike="noStrike" noProof="0" err="1">
                          <a:solidFill>
                            <a:schemeClr val="bg1"/>
                          </a:solidFill>
                        </a:rPr>
                        <a:t>RandomForestClassifier</a:t>
                      </a:r>
                      <a:endParaRPr lang="en-US" sz="1600" b="0" i="0" err="1">
                        <a:solidFill>
                          <a:schemeClr val="bg1"/>
                        </a:solidFill>
                        <a:latin typeface="Segoe UI Light" panose="020B0502040204020203" pitchFamily="34" charset="0"/>
                        <a:cs typeface="Segoe UI Light"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600" b="0" i="0" u="none" strike="noStrike" noProof="0">
                          <a:solidFill>
                            <a:schemeClr val="bg1"/>
                          </a:solidFill>
                        </a:rPr>
                        <a:t>0.741548</a:t>
                      </a:r>
                      <a:endParaRPr lang="en-US" sz="16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600" b="0" i="0" u="none" strike="noStrike" noProof="0">
                          <a:solidFill>
                            <a:schemeClr val="bg1"/>
                          </a:solidFill>
                        </a:rPr>
                        <a:t>0.770197</a:t>
                      </a:r>
                      <a:endParaRPr lang="en-US" sz="16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600" b="0" i="0" u="none" strike="noStrike" noProof="0">
                          <a:solidFill>
                            <a:schemeClr val="bg1"/>
                          </a:solidFill>
                        </a:rPr>
                        <a:t>0.741548</a:t>
                      </a:r>
                      <a:endParaRPr lang="en-US" sz="28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lvl="0" algn="ctr">
                        <a:buNone/>
                      </a:pPr>
                      <a:r>
                        <a:rPr lang="en-US" sz="1600" b="0" i="0" u="none" strike="noStrike" noProof="0">
                          <a:solidFill>
                            <a:schemeClr val="bg1"/>
                          </a:solidFill>
                        </a:rPr>
                        <a:t>0.747222</a:t>
                      </a:r>
                      <a:endParaRPr lang="en-US" sz="24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85094">
                <a:tc>
                  <a:txBody>
                    <a:bodyPr/>
                    <a:lstStyle/>
                    <a:p>
                      <a:pPr lvl="0" algn="ctr">
                        <a:buNone/>
                      </a:pPr>
                      <a:r>
                        <a:rPr lang="en-US" sz="1600" b="0" i="0" u="none" strike="noStrike" noProof="0" err="1">
                          <a:solidFill>
                            <a:schemeClr val="bg1"/>
                          </a:solidFill>
                        </a:rPr>
                        <a:t>GradientBoostingClassifier</a:t>
                      </a:r>
                      <a:endParaRPr lang="en-US" sz="1600" b="0" i="0" err="1">
                        <a:solidFill>
                          <a:schemeClr val="bg1"/>
                        </a:solidFill>
                        <a:latin typeface="Segoe UI Light" panose="020B0502040204020203" pitchFamily="34" charset="0"/>
                        <a:cs typeface="Segoe UI Light"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rPr>
                        <a:t>0.749127</a:t>
                      </a:r>
                      <a:endParaRPr lang="en-US" sz="16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rPr>
                        <a:t>0.764527</a:t>
                      </a:r>
                      <a:endParaRPr lang="en-US" sz="16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rPr>
                        <a:t>0.749127</a:t>
                      </a:r>
                      <a:endParaRPr lang="en-US" sz="1600">
                        <a:solidFill>
                          <a:schemeClr val="bg1"/>
                        </a:solidFill>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lvl="0" algn="ctr">
                        <a:buNone/>
                      </a:pPr>
                      <a:r>
                        <a:rPr lang="en-US" sz="1600" b="0" i="0" u="none" strike="noStrike" noProof="0">
                          <a:solidFill>
                            <a:schemeClr val="bg1"/>
                          </a:solidFill>
                        </a:rPr>
                        <a:t>0.752494</a:t>
                      </a:r>
                      <a:endParaRPr lang="en-US" sz="1600" b="0" i="0">
                        <a:solidFill>
                          <a:schemeClr val="bg1"/>
                        </a:solidFill>
                        <a:latin typeface="Segoe UI Light"/>
                        <a:cs typeface="Segoe UI Light"/>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r h="685094">
                <a:tc>
                  <a:txBody>
                    <a:bodyPr/>
                    <a:lstStyle/>
                    <a:p>
                      <a:pPr lvl="0" algn="ctr">
                        <a:buNone/>
                      </a:pPr>
                      <a:r>
                        <a:rPr lang="en-US" sz="1600" b="0" i="0" u="none" strike="noStrike" noProof="0" err="1">
                          <a:solidFill>
                            <a:schemeClr val="bg1"/>
                          </a:solidFill>
                        </a:rPr>
                        <a:t>KNeighborsClassifier</a:t>
                      </a:r>
                      <a:endParaRPr lang="en-US" sz="1600" err="1">
                        <a:solidFill>
                          <a:schemeClr val="bg1"/>
                        </a:solidFill>
                      </a:endParaRPr>
                    </a:p>
                  </a:txBody>
                  <a:tcPr anchor="ctr">
                    <a:lnL w="12700">
                      <a:solidFill>
                        <a:schemeClr val="accent3">
                          <a:lumMod val="25000"/>
                        </a:schemeClr>
                      </a:solidFill>
                    </a:lnL>
                    <a:lnR w="12700">
                      <a:solidFill>
                        <a:schemeClr val="accent3">
                          <a:lumMod val="25000"/>
                        </a:schemeClr>
                      </a:solidFill>
                    </a:lnR>
                    <a:lnT w="12700">
                      <a:solidFill>
                        <a:schemeClr val="accent3">
                          <a:lumMod val="25000"/>
                        </a:schemeClr>
                      </a:solidFill>
                    </a:lnT>
                    <a:lnB w="12700">
                      <a:solidFill>
                        <a:schemeClr val="accent3">
                          <a:lumMod val="25000"/>
                        </a:schemeClr>
                      </a:solidFill>
                    </a:lnB>
                    <a:lnTlToBr w="0">
                      <a:noFill/>
                    </a:lnTlToBr>
                    <a:lnBlToTr w="0">
                      <a:noFill/>
                    </a:lnBlToTr>
                    <a:solidFill>
                      <a:schemeClr val="bg1">
                        <a:alpha val="40000"/>
                      </a:schemeClr>
                    </a:solidFill>
                  </a:tcPr>
                </a:tc>
                <a:tc>
                  <a:txBody>
                    <a:bodyPr/>
                    <a:lstStyle/>
                    <a:p>
                      <a:pPr lvl="0" algn="ctr">
                        <a:buNone/>
                      </a:pPr>
                      <a:r>
                        <a:rPr lang="en-US" sz="1600" b="0" i="0" u="none" strike="noStrike" noProof="0">
                          <a:solidFill>
                            <a:schemeClr val="bg1"/>
                          </a:solidFill>
                        </a:rPr>
                        <a:t>0.786458</a:t>
                      </a:r>
                      <a:endParaRPr lang="en-US" sz="1600">
                        <a:solidFill>
                          <a:schemeClr val="bg1"/>
                        </a:solidFill>
                      </a:endParaRPr>
                    </a:p>
                  </a:txBody>
                  <a:tcPr anchor="ctr">
                    <a:lnL w="12700">
                      <a:solidFill>
                        <a:schemeClr val="accent3">
                          <a:lumMod val="25000"/>
                        </a:schemeClr>
                      </a:solidFill>
                    </a:lnL>
                    <a:lnR w="12700">
                      <a:solidFill>
                        <a:schemeClr val="accent3">
                          <a:lumMod val="25000"/>
                        </a:schemeClr>
                      </a:solidFill>
                    </a:lnR>
                    <a:lnT w="12700">
                      <a:solidFill>
                        <a:schemeClr val="accent3">
                          <a:lumMod val="25000"/>
                        </a:schemeClr>
                      </a:solidFill>
                    </a:lnT>
                    <a:lnB w="12700">
                      <a:solidFill>
                        <a:schemeClr val="accent3">
                          <a:lumMod val="25000"/>
                        </a:schemeClr>
                      </a:solidFill>
                    </a:lnB>
                    <a:lnTlToBr w="0">
                      <a:noFill/>
                    </a:lnTlToBr>
                    <a:lnBlToTr w="0">
                      <a:noFill/>
                    </a:lnBlToTr>
                    <a:solidFill>
                      <a:schemeClr val="bg1">
                        <a:alpha val="40000"/>
                      </a:schemeClr>
                    </a:solidFill>
                  </a:tcPr>
                </a:tc>
                <a:tc>
                  <a:txBody>
                    <a:bodyPr/>
                    <a:lstStyle/>
                    <a:p>
                      <a:pPr lvl="0" algn="ctr">
                        <a:buNone/>
                      </a:pPr>
                      <a:r>
                        <a:rPr lang="en-US" sz="1600" b="0" i="0" u="none" strike="noStrike" noProof="0">
                          <a:solidFill>
                            <a:schemeClr val="bg1"/>
                          </a:solidFill>
                        </a:rPr>
                        <a:t>0.785054</a:t>
                      </a:r>
                      <a:endParaRPr lang="en-US" sz="1600">
                        <a:solidFill>
                          <a:schemeClr val="bg1"/>
                        </a:solidFill>
                      </a:endParaRPr>
                    </a:p>
                  </a:txBody>
                  <a:tcPr anchor="ctr">
                    <a:lnL w="12700">
                      <a:solidFill>
                        <a:schemeClr val="accent3">
                          <a:lumMod val="25000"/>
                        </a:schemeClr>
                      </a:solidFill>
                    </a:lnL>
                    <a:lnR w="12700">
                      <a:solidFill>
                        <a:schemeClr val="accent3">
                          <a:lumMod val="25000"/>
                        </a:schemeClr>
                      </a:solidFill>
                    </a:lnR>
                    <a:lnT w="12700">
                      <a:solidFill>
                        <a:schemeClr val="accent3">
                          <a:lumMod val="25000"/>
                        </a:schemeClr>
                      </a:solidFill>
                    </a:lnT>
                    <a:lnB w="12700">
                      <a:solidFill>
                        <a:schemeClr val="accent3">
                          <a:lumMod val="25000"/>
                        </a:schemeClr>
                      </a:solidFill>
                    </a:lnB>
                    <a:lnTlToBr w="0">
                      <a:noFill/>
                    </a:lnTlToBr>
                    <a:lnBlToTr w="0">
                      <a:noFill/>
                    </a:lnBlToTr>
                    <a:solidFill>
                      <a:schemeClr val="bg1">
                        <a:alpha val="40000"/>
                      </a:schemeClr>
                    </a:solidFill>
                  </a:tcPr>
                </a:tc>
                <a:tc>
                  <a:txBody>
                    <a:bodyPr/>
                    <a:lstStyle/>
                    <a:p>
                      <a:pPr lvl="0" algn="ctr">
                        <a:buNone/>
                      </a:pPr>
                      <a:r>
                        <a:rPr lang="en-US" sz="1600" b="0" i="0" u="none" strike="noStrike" noProof="0">
                          <a:solidFill>
                            <a:schemeClr val="bg1"/>
                          </a:solidFill>
                        </a:rPr>
                        <a:t>0.786458</a:t>
                      </a:r>
                      <a:endParaRPr lang="en-US" sz="1600">
                        <a:solidFill>
                          <a:schemeClr val="bg1"/>
                        </a:solidFill>
                      </a:endParaRPr>
                    </a:p>
                  </a:txBody>
                  <a:tcPr anchor="ctr">
                    <a:lnL w="12700">
                      <a:solidFill>
                        <a:schemeClr val="accent3">
                          <a:lumMod val="25000"/>
                        </a:schemeClr>
                      </a:solidFill>
                    </a:lnL>
                    <a:lnR w="12700">
                      <a:solidFill>
                        <a:schemeClr val="accent3">
                          <a:lumMod val="25000"/>
                        </a:schemeClr>
                      </a:solidFill>
                    </a:lnR>
                    <a:lnT w="12700">
                      <a:solidFill>
                        <a:schemeClr val="accent3">
                          <a:lumMod val="25000"/>
                        </a:schemeClr>
                      </a:solidFill>
                    </a:lnT>
                    <a:lnB w="12700">
                      <a:solidFill>
                        <a:schemeClr val="accent3">
                          <a:lumMod val="25000"/>
                        </a:schemeClr>
                      </a:solidFill>
                    </a:lnB>
                    <a:lnTlToBr w="0">
                      <a:noFill/>
                    </a:lnTlToBr>
                    <a:lnBlToTr w="0">
                      <a:noFill/>
                    </a:lnBlToTr>
                    <a:solidFill>
                      <a:schemeClr val="bg1">
                        <a:alpha val="40000"/>
                      </a:schemeClr>
                    </a:solidFill>
                  </a:tcPr>
                </a:tc>
                <a:tc>
                  <a:txBody>
                    <a:bodyPr/>
                    <a:lstStyle/>
                    <a:p>
                      <a:pPr lvl="0" algn="ctr">
                        <a:buNone/>
                      </a:pPr>
                      <a:r>
                        <a:rPr lang="en-US" sz="1600" b="0" i="0" u="none" strike="noStrike" noProof="0">
                          <a:solidFill>
                            <a:schemeClr val="bg1"/>
                          </a:solidFill>
                        </a:rPr>
                        <a:t>0.785254</a:t>
                      </a:r>
                      <a:endParaRPr lang="en-US" sz="1600">
                        <a:solidFill>
                          <a:schemeClr val="bg1"/>
                        </a:solidFill>
                      </a:endParaRPr>
                    </a:p>
                  </a:txBody>
                  <a:tcPr anchor="ctr">
                    <a:lnL w="12700">
                      <a:solidFill>
                        <a:schemeClr val="accent3">
                          <a:lumMod val="25000"/>
                        </a:schemeClr>
                      </a:solidFill>
                    </a:lnL>
                    <a:lnR w="12700">
                      <a:solidFill>
                        <a:schemeClr val="accent3">
                          <a:lumMod val="25000"/>
                        </a:schemeClr>
                      </a:solidFill>
                    </a:lnR>
                    <a:lnT w="12700">
                      <a:solidFill>
                        <a:schemeClr val="accent3">
                          <a:lumMod val="25000"/>
                        </a:schemeClr>
                      </a:solidFill>
                    </a:lnT>
                    <a:lnB w="12700">
                      <a:solidFill>
                        <a:schemeClr val="accent3">
                          <a:lumMod val="25000"/>
                        </a:schemeClr>
                      </a:solidFill>
                    </a:lnB>
                    <a:lnTlToBr w="0">
                      <a:noFill/>
                    </a:lnTlToBr>
                    <a:lnBlToTr w="0">
                      <a:noFill/>
                    </a:lnBlToTr>
                    <a:solidFill>
                      <a:schemeClr val="bg1">
                        <a:alpha val="40000"/>
                      </a:schemeClr>
                    </a:solidFill>
                  </a:tcPr>
                </a:tc>
                <a:extLst>
                  <a:ext uri="{0D108BD9-81ED-4DB2-BD59-A6C34878D82A}">
                    <a16:rowId xmlns:a16="http://schemas.microsoft.com/office/drawing/2014/main" val="4100885827"/>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120872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FE7E-B376-6618-5A7F-B4CAE5A8B8A1}"/>
              </a:ext>
            </a:extLst>
          </p:cNvPr>
          <p:cNvSpPr>
            <a:spLocks noGrp="1"/>
          </p:cNvSpPr>
          <p:nvPr>
            <p:ph type="title"/>
          </p:nvPr>
        </p:nvSpPr>
        <p:spPr>
          <a:xfrm>
            <a:off x="850392" y="170746"/>
            <a:ext cx="10881360" cy="796679"/>
          </a:xfrm>
        </p:spPr>
        <p:txBody>
          <a:bodyPr/>
          <a:lstStyle/>
          <a:p>
            <a:r>
              <a:rPr lang="en-US" b="0">
                <a:latin typeface="Consolas"/>
              </a:rPr>
              <a:t>Credit Score Prediction</a:t>
            </a:r>
          </a:p>
        </p:txBody>
      </p:sp>
      <p:sp>
        <p:nvSpPr>
          <p:cNvPr id="3" name="Content Placeholder 2">
            <a:extLst>
              <a:ext uri="{FF2B5EF4-FFF2-40B4-BE49-F238E27FC236}">
                <a16:creationId xmlns:a16="http://schemas.microsoft.com/office/drawing/2014/main" id="{60665325-438F-8397-2FFC-FE3ABC8F062A}"/>
              </a:ext>
            </a:extLst>
          </p:cNvPr>
          <p:cNvSpPr>
            <a:spLocks noGrp="1"/>
          </p:cNvSpPr>
          <p:nvPr>
            <p:ph idx="1"/>
          </p:nvPr>
        </p:nvSpPr>
        <p:spPr>
          <a:xfrm>
            <a:off x="1014984" y="962018"/>
            <a:ext cx="11065965" cy="5488814"/>
          </a:xfrm>
        </p:spPr>
        <p:txBody>
          <a:bodyPr vert="horz" lIns="91440" tIns="45720" rIns="91440" bIns="45720" rtlCol="0" anchor="t">
            <a:noAutofit/>
          </a:bodyPr>
          <a:lstStyle/>
          <a:p>
            <a:pPr indent="-347345"/>
            <a:r>
              <a:rPr lang="en-US" sz="1100">
                <a:solidFill>
                  <a:srgbClr val="CCA541"/>
                </a:solidFill>
                <a:latin typeface="Consolas"/>
                <a:cs typeface="Segoe UI"/>
              </a:rPr>
              <a:t>Annual Income: 300000</a:t>
            </a:r>
            <a:endParaRPr lang="en-US">
              <a:solidFill>
                <a:srgbClr val="CCA541"/>
              </a:solidFill>
              <a:cs typeface="Segoe UI"/>
            </a:endParaRPr>
          </a:p>
          <a:p>
            <a:pPr indent="-347345"/>
            <a:r>
              <a:rPr lang="en-US" sz="1100">
                <a:solidFill>
                  <a:srgbClr val="CCA541"/>
                </a:solidFill>
                <a:latin typeface="Consolas"/>
                <a:cs typeface="Segoe UI"/>
              </a:rPr>
              <a:t>Monthly </a:t>
            </a:r>
            <a:r>
              <a:rPr lang="en-US" sz="1100" err="1">
                <a:solidFill>
                  <a:srgbClr val="CCA541"/>
                </a:solidFill>
                <a:latin typeface="Consolas"/>
                <a:cs typeface="Segoe UI"/>
              </a:rPr>
              <a:t>inhand</a:t>
            </a:r>
            <a:r>
              <a:rPr lang="en-US" sz="1100">
                <a:solidFill>
                  <a:srgbClr val="CCA541"/>
                </a:solidFill>
                <a:latin typeface="Consolas"/>
                <a:cs typeface="Segoe UI"/>
              </a:rPr>
              <a:t> Salary: 25000</a:t>
            </a:r>
            <a:endParaRPr lang="en-US">
              <a:solidFill>
                <a:srgbClr val="CCA541"/>
              </a:solidFill>
              <a:cs typeface="Segoe UI"/>
            </a:endParaRPr>
          </a:p>
          <a:p>
            <a:pPr indent="-347345"/>
            <a:r>
              <a:rPr lang="en-US" sz="1100">
                <a:solidFill>
                  <a:srgbClr val="CCA541"/>
                </a:solidFill>
                <a:latin typeface="Consolas"/>
                <a:cs typeface="Segoe UI"/>
              </a:rPr>
              <a:t>Number of Bank Accounts:2</a:t>
            </a:r>
            <a:endParaRPr lang="en-US">
              <a:solidFill>
                <a:srgbClr val="CCA541"/>
              </a:solidFill>
              <a:cs typeface="Segoe UI"/>
            </a:endParaRPr>
          </a:p>
          <a:p>
            <a:pPr indent="-347345"/>
            <a:r>
              <a:rPr lang="en-US" sz="1100">
                <a:solidFill>
                  <a:srgbClr val="CCA541"/>
                </a:solidFill>
                <a:latin typeface="Consolas"/>
                <a:cs typeface="Segoe UI"/>
              </a:rPr>
              <a:t>Number of Credit cards:2</a:t>
            </a:r>
            <a:endParaRPr lang="en-US">
              <a:solidFill>
                <a:srgbClr val="CCA541"/>
              </a:solidFill>
              <a:cs typeface="Segoe UI"/>
            </a:endParaRPr>
          </a:p>
          <a:p>
            <a:pPr indent="-347345"/>
            <a:r>
              <a:rPr lang="en-US" sz="1100">
                <a:solidFill>
                  <a:srgbClr val="CCA541"/>
                </a:solidFill>
                <a:latin typeface="Consolas"/>
                <a:cs typeface="Segoe UI"/>
              </a:rPr>
              <a:t>Interest rate:6</a:t>
            </a:r>
            <a:endParaRPr lang="en-US">
              <a:solidFill>
                <a:srgbClr val="CCA541"/>
              </a:solidFill>
              <a:cs typeface="Segoe UI"/>
            </a:endParaRPr>
          </a:p>
          <a:p>
            <a:pPr indent="-347345"/>
            <a:r>
              <a:rPr lang="en-US" sz="1100">
                <a:solidFill>
                  <a:srgbClr val="CCA541"/>
                </a:solidFill>
                <a:latin typeface="Consolas"/>
                <a:cs typeface="Segoe UI"/>
              </a:rPr>
              <a:t>Number of Loans:2</a:t>
            </a:r>
            <a:endParaRPr lang="en-US">
              <a:solidFill>
                <a:srgbClr val="CCA541"/>
              </a:solidFill>
              <a:cs typeface="Segoe UI"/>
            </a:endParaRPr>
          </a:p>
          <a:p>
            <a:pPr indent="-347345"/>
            <a:r>
              <a:rPr lang="en-US" sz="1100">
                <a:solidFill>
                  <a:srgbClr val="CCA541"/>
                </a:solidFill>
                <a:latin typeface="Consolas"/>
                <a:cs typeface="Segoe UI"/>
              </a:rPr>
              <a:t>Average number of days delayed by the person:5</a:t>
            </a:r>
          </a:p>
          <a:p>
            <a:pPr indent="-347345"/>
            <a:r>
              <a:rPr lang="en-US" sz="1100">
                <a:solidFill>
                  <a:srgbClr val="CCA541"/>
                </a:solidFill>
                <a:latin typeface="Consolas"/>
                <a:cs typeface="Segoe UI"/>
              </a:rPr>
              <a:t>Number of delayed payments:5</a:t>
            </a:r>
            <a:endParaRPr lang="en-US" sz="1100">
              <a:solidFill>
                <a:srgbClr val="CCA541"/>
              </a:solidFill>
              <a:latin typeface="Consolas"/>
            </a:endParaRPr>
          </a:p>
          <a:p>
            <a:pPr indent="-347345"/>
            <a:r>
              <a:rPr lang="en-US" sz="1100">
                <a:solidFill>
                  <a:srgbClr val="CCA541"/>
                </a:solidFill>
                <a:latin typeface="Consolas"/>
                <a:cs typeface="Segoe UI"/>
              </a:rPr>
              <a:t>credit limit:10</a:t>
            </a:r>
            <a:endParaRPr lang="en-US" sz="1100">
              <a:solidFill>
                <a:srgbClr val="CCA541"/>
              </a:solidFill>
              <a:latin typeface="Consolas"/>
            </a:endParaRPr>
          </a:p>
          <a:p>
            <a:pPr indent="-347345"/>
            <a:r>
              <a:rPr lang="en-US" sz="1100">
                <a:solidFill>
                  <a:srgbClr val="CCA541"/>
                </a:solidFill>
                <a:latin typeface="Consolas"/>
                <a:cs typeface="Segoe UI"/>
              </a:rPr>
              <a:t>credit inquiries: 2</a:t>
            </a:r>
          </a:p>
          <a:p>
            <a:pPr indent="-347345"/>
            <a:r>
              <a:rPr lang="en-US" sz="1100">
                <a:solidFill>
                  <a:srgbClr val="CCA541"/>
                </a:solidFill>
                <a:latin typeface="Consolas"/>
                <a:cs typeface="Segoe UI"/>
              </a:rPr>
              <a:t>Outstanding Debt: 50000</a:t>
            </a:r>
          </a:p>
          <a:p>
            <a:pPr indent="-347345"/>
            <a:r>
              <a:rPr lang="en-US" sz="1100">
                <a:solidFill>
                  <a:srgbClr val="CCA541"/>
                </a:solidFill>
                <a:latin typeface="Consolas"/>
                <a:cs typeface="Segoe UI"/>
              </a:rPr>
              <a:t>Credit Mix (Bad: 0, Standard: 1, Good: 3) :1</a:t>
            </a:r>
          </a:p>
          <a:p>
            <a:pPr indent="-347345"/>
            <a:r>
              <a:rPr lang="en-US" sz="1100">
                <a:solidFill>
                  <a:srgbClr val="CCA541"/>
                </a:solidFill>
                <a:latin typeface="Consolas"/>
                <a:cs typeface="Segoe UI"/>
              </a:rPr>
              <a:t>Payment of Minimum Amount: 3000</a:t>
            </a:r>
          </a:p>
          <a:p>
            <a:pPr indent="-347345"/>
            <a:r>
              <a:rPr lang="en-US" sz="1100">
                <a:solidFill>
                  <a:srgbClr val="CCA541"/>
                </a:solidFill>
                <a:latin typeface="Consolas"/>
                <a:cs typeface="Segoe UI"/>
              </a:rPr>
              <a:t>Credit History Age: 2</a:t>
            </a:r>
          </a:p>
          <a:p>
            <a:pPr indent="-347345"/>
            <a:r>
              <a:rPr lang="en-US" sz="1100">
                <a:solidFill>
                  <a:srgbClr val="CCA541"/>
                </a:solidFill>
                <a:latin typeface="Consolas"/>
                <a:cs typeface="Segoe UI"/>
              </a:rPr>
              <a:t>monthly investment: 5000</a:t>
            </a:r>
            <a:endParaRPr lang="en-US">
              <a:solidFill>
                <a:srgbClr val="CCA541"/>
              </a:solidFill>
              <a:latin typeface="Segoe UI Light"/>
            </a:endParaRPr>
          </a:p>
          <a:p>
            <a:pPr indent="-347345"/>
            <a:r>
              <a:rPr lang="en-US" sz="1100">
                <a:solidFill>
                  <a:srgbClr val="CCA541"/>
                </a:solidFill>
                <a:latin typeface="Consolas"/>
                <a:cs typeface="Segoe UI"/>
              </a:rPr>
              <a:t>Various payment behavior:['</a:t>
            </a:r>
            <a:r>
              <a:rPr lang="en-US" sz="1100" err="1">
                <a:solidFill>
                  <a:srgbClr val="CCA541"/>
                </a:solidFill>
                <a:latin typeface="Consolas"/>
                <a:cs typeface="Segoe UI"/>
              </a:rPr>
              <a:t>High_spent_Small_value_payments</a:t>
            </a:r>
            <a:r>
              <a:rPr lang="en-US" sz="1100">
                <a:solidFill>
                  <a:srgbClr val="CCA541"/>
                </a:solidFill>
                <a:latin typeface="Consolas"/>
                <a:cs typeface="Segoe UI"/>
              </a:rPr>
              <a:t>', '</a:t>
            </a:r>
            <a:r>
              <a:rPr lang="en-US" sz="1100" err="1">
                <a:solidFill>
                  <a:srgbClr val="CCA541"/>
                </a:solidFill>
                <a:latin typeface="Consolas"/>
                <a:cs typeface="Segoe UI"/>
              </a:rPr>
              <a:t>Low_spent_Large_value_payments</a:t>
            </a:r>
            <a:r>
              <a:rPr lang="en-US" sz="1100">
                <a:solidFill>
                  <a:srgbClr val="CCA541"/>
                </a:solidFill>
                <a:latin typeface="Consolas"/>
                <a:cs typeface="Segoe UI"/>
              </a:rPr>
              <a:t>', '</a:t>
            </a:r>
            <a:r>
              <a:rPr lang="en-US" sz="1100" err="1">
                <a:solidFill>
                  <a:srgbClr val="CCA541"/>
                </a:solidFill>
                <a:latin typeface="Consolas"/>
                <a:cs typeface="Segoe UI"/>
              </a:rPr>
              <a:t>Low_spent_Medium_value_payments</a:t>
            </a:r>
            <a:r>
              <a:rPr lang="en-US" sz="1100">
                <a:solidFill>
                  <a:srgbClr val="CCA541"/>
                </a:solidFill>
                <a:latin typeface="Consolas"/>
                <a:cs typeface="Segoe UI"/>
              </a:rPr>
              <a:t>',    '</a:t>
            </a:r>
            <a:r>
              <a:rPr lang="en-US" sz="1100" err="1">
                <a:solidFill>
                  <a:srgbClr val="CCA541"/>
                </a:solidFill>
                <a:latin typeface="Consolas"/>
                <a:cs typeface="Segoe UI"/>
              </a:rPr>
              <a:t>Low_spent_Small_value_payments</a:t>
            </a:r>
            <a:r>
              <a:rPr lang="en-US" sz="1100">
                <a:solidFill>
                  <a:srgbClr val="CCA541"/>
                </a:solidFill>
                <a:latin typeface="Consolas"/>
                <a:cs typeface="Segoe UI"/>
              </a:rPr>
              <a:t>', '</a:t>
            </a:r>
            <a:r>
              <a:rPr lang="en-US" sz="1100" err="1">
                <a:solidFill>
                  <a:srgbClr val="CCA541"/>
                </a:solidFill>
                <a:latin typeface="Consolas"/>
                <a:cs typeface="Segoe UI"/>
              </a:rPr>
              <a:t>High_spent_Medium_value_payments</a:t>
            </a:r>
            <a:r>
              <a:rPr lang="en-US" sz="1100">
                <a:solidFill>
                  <a:srgbClr val="CCA541"/>
                </a:solidFill>
                <a:latin typeface="Consolas"/>
                <a:cs typeface="Segoe UI"/>
              </a:rPr>
              <a:t>', '</a:t>
            </a:r>
            <a:r>
              <a:rPr lang="en-US" sz="1100" err="1">
                <a:solidFill>
                  <a:srgbClr val="CCA541"/>
                </a:solidFill>
                <a:latin typeface="Consolas"/>
                <a:cs typeface="Segoe UI"/>
              </a:rPr>
              <a:t>High_spent_Large_value_payments</a:t>
            </a:r>
            <a:r>
              <a:rPr lang="en-US" sz="1100">
                <a:solidFill>
                  <a:srgbClr val="CCA541"/>
                </a:solidFill>
                <a:latin typeface="Consolas"/>
                <a:cs typeface="Segoe UI"/>
              </a:rPr>
              <a:t>']</a:t>
            </a:r>
            <a:endParaRPr lang="en-US">
              <a:solidFill>
                <a:srgbClr val="CCA541"/>
              </a:solidFill>
            </a:endParaRPr>
          </a:p>
          <a:p>
            <a:pPr indent="-347345"/>
            <a:r>
              <a:rPr lang="en-US" sz="1100">
                <a:solidFill>
                  <a:srgbClr val="CCA541"/>
                </a:solidFill>
                <a:latin typeface="Consolas"/>
                <a:cs typeface="Segoe UI"/>
              </a:rPr>
              <a:t>payment behavior: 2 </a:t>
            </a:r>
          </a:p>
          <a:p>
            <a:pPr indent="-347345"/>
            <a:r>
              <a:rPr lang="en-US" sz="1100">
                <a:solidFill>
                  <a:srgbClr val="CCA541"/>
                </a:solidFill>
                <a:latin typeface="Consolas"/>
                <a:cs typeface="Segoe UI"/>
              </a:rPr>
              <a:t>Monthly Balance: 5000</a:t>
            </a:r>
          </a:p>
          <a:p>
            <a:pPr indent="-347345"/>
            <a:r>
              <a:rPr lang="en-US" sz="1100">
                <a:solidFill>
                  <a:srgbClr val="D4D4D4"/>
                </a:solidFill>
                <a:latin typeface="Consolas"/>
                <a:cs typeface="Segoe UI"/>
              </a:rPr>
              <a:t>Predicted Credit Score = ['Good']</a:t>
            </a:r>
            <a:endParaRPr lang="en-US" sz="1100">
              <a:solidFill>
                <a:srgbClr val="CE9178"/>
              </a:solidFill>
              <a:latin typeface="Consolas"/>
              <a:cs typeface="Segoe UI"/>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sz="1100">
              <a:solidFill>
                <a:srgbClr val="CE9178"/>
              </a:solidFill>
              <a:latin typeface="Consolas"/>
            </a:endParaRPr>
          </a:p>
          <a:p>
            <a:pPr indent="-347345"/>
            <a:endParaRPr lang="en-US"/>
          </a:p>
        </p:txBody>
      </p:sp>
      <p:sp>
        <p:nvSpPr>
          <p:cNvPr id="4" name="Slide Number Placeholder 3">
            <a:extLst>
              <a:ext uri="{FF2B5EF4-FFF2-40B4-BE49-F238E27FC236}">
                <a16:creationId xmlns:a16="http://schemas.microsoft.com/office/drawing/2014/main" id="{C904D206-B223-3D46-C840-20FC3F81F253}"/>
              </a:ext>
            </a:extLst>
          </p:cNvPr>
          <p:cNvSpPr>
            <a:spLocks noGrp="1"/>
          </p:cNvSpPr>
          <p:nvPr>
            <p:ph type="sldNum" sz="quarter" idx="11"/>
          </p:nvPr>
        </p:nvSpPr>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247371266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4A3FD6-E6BF-490E-B6B4-6A011394B0EB}">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2CF8670-35D1-4455-AC7A-762B7388BE2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3C4A95C-9007-4EA6-944B-306B6F2A010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Advanced Banking Analytics and Predictive Modeling</vt:lpstr>
      <vt:lpstr>CONTENTS</vt:lpstr>
      <vt:lpstr>Utilized clustering techniques  K-means for targeted marketing based on customer banking behaviors. Developed a robust credit scoring model using k Neighbours classifier to assess loan applicants' creditworthiness. Built regression model using Random Forest regressor to predict KPIs and enhance risk management for strategic planning and financial optimization. </vt:lpstr>
      <vt:lpstr>Problem Statement  1. The objective of this project is to leverage advanced data analytics techniques, including classification, regression, and clustering, to extract valuable insights and enhance decision-making processes within the banking sector.  2. The project aims to address various aspects of banking operations, such as customer segmentation, credit risk assessment, and performance prediction.  3. This  project aims to demonstrate the power of advanced analytics in optimizing various facets of banking operations, ultimately contributing to the overall success and sustainability of the financial institution  </vt:lpstr>
      <vt:lpstr>1.Dataset has 1,00,000 rows and 28 columns. 2.some values are missing in 2 column continuously. 3.entire dataset is preprocessed including       1.treating missing values,      2.removing duplicate values,       3.Treating outlier,       4.Encoding categorical column,      5.scaling the dataset.      </vt:lpstr>
      <vt:lpstr>Co-relation</vt:lpstr>
      <vt:lpstr>classification Model  </vt:lpstr>
      <vt:lpstr>Performance Metrics</vt:lpstr>
      <vt:lpstr>Credit Score Prediction</vt:lpstr>
      <vt:lpstr>Regression model</vt:lpstr>
      <vt:lpstr>Performance Metrics</vt:lpstr>
      <vt:lpstr>Total Emi Prediction</vt:lpstr>
      <vt:lpstr>Clustering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
  <cp:revision>1</cp:revision>
  <dcterms:created xsi:type="dcterms:W3CDTF">2022-10-27T00:37:19Z</dcterms:created>
  <dcterms:modified xsi:type="dcterms:W3CDTF">2024-07-25T05:50:45Z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