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259" r:id="rId8"/>
    <p:sldId id="307" r:id="rId9"/>
    <p:sldId id="314" r:id="rId10"/>
    <p:sldId id="308" r:id="rId11"/>
    <p:sldId id="317" r:id="rId12"/>
    <p:sldId id="294"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3/31/2024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3596479" y="2322577"/>
            <a:ext cx="4999041" cy="1828800"/>
          </a:xfrm>
        </p:spPr>
        <p:txBody>
          <a:bodyPr/>
          <a:lstStyle/>
          <a:p>
            <a:r>
              <a:rPr lang="en-US" sz="2800" dirty="0"/>
              <a:t>YouTube Data Harvesting and Warehousing using SQL and </a:t>
            </a:r>
            <a:r>
              <a:rPr lang="en-US" sz="2800" dirty="0" err="1"/>
              <a:t>Streamlit</a:t>
            </a:r>
            <a:r>
              <a:rPr lang="en-US" sz="2800" dirty="0"/>
              <a:t> .</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Arunkumar T​</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Arunkumar T</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959290" y="100584"/>
            <a:ext cx="3749040" cy="1325880"/>
          </a:xfrm>
        </p:spPr>
        <p:txBody>
          <a:bodyPr>
            <a:normAutofit/>
          </a:bodyPr>
          <a:lstStyle/>
          <a:p>
            <a:r>
              <a:rPr lang="en-US" sz="3600" dirty="0">
                <a:solidFill>
                  <a:schemeClr val="accent3"/>
                </a:solidFill>
                <a:latin typeface="Baskerville Old Face" panose="02020602080505020303" pitchFamily="18" charset="77"/>
                <a:cs typeface="Calibri Light"/>
              </a:rPr>
              <a:t>Agenda</a:t>
            </a:r>
            <a:endParaRPr lang="en-US" sz="3600"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333488" y="1071613"/>
            <a:ext cx="4374842" cy="5425440"/>
          </a:xfrm>
        </p:spPr>
        <p:txBody>
          <a:bodyPr vert="horz" lIns="91440" tIns="45720" rIns="91440" bIns="45720" rtlCol="0" anchor="t">
            <a:normAutofit/>
          </a:bodyPr>
          <a:lstStyle/>
          <a:p>
            <a:pPr marL="342900" indent="-342900">
              <a:lnSpc>
                <a:spcPct val="150000"/>
              </a:lnSpc>
              <a:buFont typeface="Wingdings" panose="05000000000000000000" pitchFamily="2" charset="2"/>
              <a:buChar char="Ø"/>
            </a:pPr>
            <a:r>
              <a:rPr lang="en-US" dirty="0">
                <a:latin typeface="Gill Sans Nova Light" panose="020B0302020104020203" pitchFamily="34" charset="0"/>
                <a:cs typeface="Gill Sans Light" panose="020B0302020104020203" pitchFamily="34" charset="-79"/>
              </a:rPr>
              <a:t>Built a </a:t>
            </a:r>
            <a:r>
              <a:rPr lang="en-US" dirty="0" err="1">
                <a:latin typeface="Gill Sans Nova Light" panose="020B0302020104020203" pitchFamily="34" charset="0"/>
                <a:cs typeface="Gill Sans Light" panose="020B0302020104020203" pitchFamily="34" charset="-79"/>
              </a:rPr>
              <a:t>Streamlit</a:t>
            </a:r>
            <a:r>
              <a:rPr lang="en-US" dirty="0">
                <a:latin typeface="Gill Sans Nova Light" panose="020B0302020104020203" pitchFamily="34" charset="0"/>
                <a:cs typeface="Gill Sans Light" panose="020B0302020104020203" pitchFamily="34" charset="-79"/>
              </a:rPr>
              <a:t> Application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Ø"/>
            </a:pPr>
            <a:r>
              <a:rPr lang="en-US" sz="2400" dirty="0">
                <a:solidFill>
                  <a:schemeClr val="accent3"/>
                </a:solidFill>
                <a:latin typeface="Gill Sans Nova Light" panose="020B0302020104020203" pitchFamily="34" charset="0"/>
                <a:cs typeface="Gill Sans Light" panose="020B0302020104020203" pitchFamily="34" charset="-79"/>
              </a:rPr>
              <a:t>Able to Retrieve </a:t>
            </a:r>
            <a:r>
              <a:rPr lang="en-US" sz="2400" dirty="0" err="1">
                <a:solidFill>
                  <a:schemeClr val="accent3"/>
                </a:solidFill>
                <a:latin typeface="Gill Sans Nova Light" panose="020B0302020104020203" pitchFamily="34" charset="0"/>
                <a:cs typeface="Gill Sans Light" panose="020B0302020104020203" pitchFamily="34" charset="-79"/>
              </a:rPr>
              <a:t>Youtube</a:t>
            </a:r>
            <a:r>
              <a:rPr lang="en-US" sz="2400" dirty="0">
                <a:solidFill>
                  <a:schemeClr val="accent3"/>
                </a:solidFill>
                <a:latin typeface="Gill Sans Nova Light" panose="020B0302020104020203" pitchFamily="34" charset="0"/>
                <a:cs typeface="Gill Sans Light" panose="020B0302020104020203" pitchFamily="34" charset="-79"/>
              </a:rPr>
              <a:t> channel details.</a:t>
            </a:r>
          </a:p>
          <a:p>
            <a:pPr marL="342900" indent="-342900">
              <a:lnSpc>
                <a:spcPct val="150000"/>
              </a:lnSpc>
              <a:buFont typeface="Wingdings" panose="05000000000000000000" pitchFamily="2" charset="2"/>
              <a:buChar char="Ø"/>
            </a:pPr>
            <a:r>
              <a:rPr lang="en-US" dirty="0">
                <a:latin typeface="Gill Sans Nova Light" panose="020B0302020104020203" pitchFamily="34" charset="0"/>
                <a:cs typeface="Gill Sans Light" panose="020B0302020104020203" pitchFamily="34" charset="-79"/>
              </a:rPr>
              <a:t>Store the retrieved data into </a:t>
            </a:r>
            <a:r>
              <a:rPr lang="en-US" dirty="0" err="1">
                <a:latin typeface="Gill Sans Nova Light" panose="020B0302020104020203" pitchFamily="34" charset="0"/>
                <a:cs typeface="Gill Sans Light" panose="020B0302020104020203" pitchFamily="34" charset="-79"/>
              </a:rPr>
              <a:t>Mongodb</a:t>
            </a:r>
            <a:r>
              <a:rPr lang="en-US" dirty="0">
                <a:latin typeface="Gill Sans Nova Light" panose="020B0302020104020203" pitchFamily="34" charset="0"/>
                <a:cs typeface="Gill Sans Light" panose="020B0302020104020203" pitchFamily="34" charset="-79"/>
              </a:rPr>
              <a:t>.</a:t>
            </a:r>
          </a:p>
          <a:p>
            <a:pPr marL="342900" indent="-342900">
              <a:lnSpc>
                <a:spcPct val="150000"/>
              </a:lnSpc>
              <a:buFont typeface="Wingdings" panose="05000000000000000000" pitchFamily="2" charset="2"/>
              <a:buChar char="Ø"/>
            </a:pPr>
            <a:r>
              <a:rPr lang="en-US" sz="2400" dirty="0">
                <a:solidFill>
                  <a:schemeClr val="accent3"/>
                </a:solidFill>
                <a:latin typeface="Gill Sans Nova Light" panose="020B0302020104020203" pitchFamily="34" charset="0"/>
                <a:cs typeface="Gill Sans Light" panose="020B0302020104020203" pitchFamily="34" charset="-79"/>
              </a:rPr>
              <a:t>Migrate data to MySQL.</a:t>
            </a:r>
          </a:p>
          <a:p>
            <a:pPr marL="342900" indent="-342900">
              <a:lnSpc>
                <a:spcPct val="150000"/>
              </a:lnSpc>
              <a:buFont typeface="Wingdings" panose="05000000000000000000" pitchFamily="2" charset="2"/>
              <a:buChar char="Ø"/>
            </a:pPr>
            <a:r>
              <a:rPr lang="en-US" dirty="0">
                <a:latin typeface="Gill Sans Nova Light" panose="020B0302020104020203" pitchFamily="34" charset="0"/>
                <a:cs typeface="Gill Sans Light" panose="020B0302020104020203" pitchFamily="34" charset="-79"/>
              </a:rPr>
              <a:t>Filter details using MySQL query.</a:t>
            </a:r>
            <a:r>
              <a:rPr lang="en-US" sz="2400" dirty="0">
                <a:solidFill>
                  <a:schemeClr val="accent3"/>
                </a:solidFill>
                <a:latin typeface="Gill Sans Nova Light" panose="020B0302020104020203" pitchFamily="34" charset="0"/>
                <a:cs typeface="Gill Sans Light" panose="020B0302020104020203" pitchFamily="34" charset="-79"/>
              </a:rPr>
              <a:t> </a:t>
            </a:r>
          </a:p>
          <a:p>
            <a:pPr marL="342900" indent="-342900">
              <a:lnSpc>
                <a:spcPct val="150000"/>
              </a:lnSpc>
              <a:buFont typeface="Wingdings" panose="05000000000000000000" pitchFamily="2" charset="2"/>
              <a:buChar char="Ø"/>
            </a:pP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Ø"/>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A project on collecting </a:t>
            </a:r>
            <a:r>
              <a:rPr lang="en-US" dirty="0" err="1"/>
              <a:t>Youtube</a:t>
            </a:r>
            <a:r>
              <a:rPr lang="en-US" dirty="0"/>
              <a:t> channel details with all basic </a:t>
            </a:r>
            <a:r>
              <a:rPr lang="en-US" dirty="0" err="1"/>
              <a:t>informations</a:t>
            </a:r>
            <a:r>
              <a:rPr lang="en-US" dirty="0"/>
              <a:t>. Then storing data into </a:t>
            </a:r>
            <a:r>
              <a:rPr lang="en-US" dirty="0" err="1"/>
              <a:t>Mongodb</a:t>
            </a:r>
            <a:r>
              <a:rPr lang="en-US" dirty="0"/>
              <a:t> and migrating data into MySQL database. My Querying in MySQL able to view required data.</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err="1"/>
              <a:t>Retriving</a:t>
            </a:r>
            <a:r>
              <a:rPr lang="en-US" dirty="0"/>
              <a:t> </a:t>
            </a:r>
            <a:r>
              <a:rPr lang="en-US" dirty="0" err="1"/>
              <a:t>Youtube</a:t>
            </a:r>
            <a:r>
              <a:rPr lang="en-US" dirty="0"/>
              <a:t> data using API key</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775446" y="654356"/>
            <a:ext cx="9874624" cy="573810"/>
          </a:xfrm>
        </p:spPr>
        <p:txBody>
          <a:bodyPr>
            <a:normAutofit fontScale="90000"/>
          </a:bodyPr>
          <a:lstStyle/>
          <a:p>
            <a:r>
              <a:rPr lang="en-US" dirty="0"/>
              <a:t>Stage I</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6" name="TextBox 35">
            <a:extLst>
              <a:ext uri="{FF2B5EF4-FFF2-40B4-BE49-F238E27FC236}">
                <a16:creationId xmlns:a16="http://schemas.microsoft.com/office/drawing/2014/main" id="{11CE284C-C377-4BAD-85A0-CB345A584FC1}"/>
              </a:ext>
            </a:extLst>
          </p:cNvPr>
          <p:cNvSpPr txBox="1"/>
          <p:nvPr/>
        </p:nvSpPr>
        <p:spPr>
          <a:xfrm>
            <a:off x="1541929" y="1712259"/>
            <a:ext cx="9108141" cy="295465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Create a </a:t>
            </a:r>
            <a:r>
              <a:rPr lang="en-IN" sz="2400" dirty="0" err="1"/>
              <a:t>Youtube</a:t>
            </a:r>
            <a:r>
              <a:rPr lang="en-IN" sz="2400" dirty="0"/>
              <a:t> API Key from </a:t>
            </a:r>
            <a:r>
              <a:rPr lang="en-IN" sz="2400" dirty="0" err="1"/>
              <a:t>Youtube</a:t>
            </a:r>
            <a:r>
              <a:rPr lang="en-IN" sz="2400" dirty="0"/>
              <a:t> Documentation.</a:t>
            </a:r>
          </a:p>
          <a:p>
            <a:pPr marL="285750" indent="-285750">
              <a:buFont typeface="Wingdings" panose="05000000000000000000" pitchFamily="2" charset="2"/>
              <a:buChar char="Ø"/>
            </a:pPr>
            <a:r>
              <a:rPr lang="en-IN" sz="2400" dirty="0"/>
              <a:t>Using the generated </a:t>
            </a:r>
            <a:r>
              <a:rPr lang="en-IN" sz="2400" dirty="0" err="1"/>
              <a:t>Api</a:t>
            </a:r>
            <a:r>
              <a:rPr lang="en-IN" sz="2400" dirty="0"/>
              <a:t> Key , collect the data and store in a dictionary.</a:t>
            </a:r>
          </a:p>
          <a:p>
            <a:pPr marL="285750" indent="-285750">
              <a:buFont typeface="Wingdings" panose="05000000000000000000" pitchFamily="2" charset="2"/>
              <a:buChar char="Ø"/>
            </a:pPr>
            <a:r>
              <a:rPr lang="en-IN" sz="2400" dirty="0"/>
              <a:t>The aim of the project is to create four tables.</a:t>
            </a:r>
          </a:p>
          <a:p>
            <a:pPr marL="3543300" lvl="7" indent="-342900">
              <a:buFont typeface="+mj-lt"/>
              <a:buAutoNum type="arabicPeriod"/>
            </a:pPr>
            <a:r>
              <a:rPr lang="en-IN" sz="2400" dirty="0"/>
              <a:t>	Channel related details.</a:t>
            </a:r>
          </a:p>
          <a:p>
            <a:pPr marL="3543300" lvl="7" indent="-342900">
              <a:buFont typeface="+mj-lt"/>
              <a:buAutoNum type="arabicPeriod"/>
            </a:pPr>
            <a:r>
              <a:rPr lang="en-IN" sz="2400" dirty="0"/>
              <a:t>  Videos  related details.</a:t>
            </a:r>
          </a:p>
          <a:p>
            <a:pPr marL="3543300" lvl="7" indent="-342900">
              <a:buFont typeface="+mj-lt"/>
              <a:buAutoNum type="arabicPeriod"/>
            </a:pPr>
            <a:r>
              <a:rPr lang="en-IN" sz="2400" dirty="0"/>
              <a:t>  Playlist related details.</a:t>
            </a:r>
          </a:p>
          <a:p>
            <a:pPr marL="3543300" lvl="7" indent="-342900">
              <a:buFont typeface="+mj-lt"/>
              <a:buAutoNum type="arabicPeriod"/>
            </a:pPr>
            <a:r>
              <a:rPr lang="en-IN" sz="2400" dirty="0"/>
              <a:t>  Comments related details </a:t>
            </a:r>
            <a:r>
              <a:rPr lang="en-IN" dirty="0"/>
              <a:t>			</a:t>
            </a:r>
          </a:p>
        </p:txBody>
      </p:sp>
    </p:spTree>
    <p:extLst>
      <p:ext uri="{BB962C8B-B14F-4D97-AF65-F5344CB8AC3E}">
        <p14:creationId xmlns:p14="http://schemas.microsoft.com/office/powerpoint/2010/main" val="227683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Stage II</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a:xfrm>
            <a:off x="1743454" y="3429000"/>
            <a:ext cx="8705089" cy="992717"/>
          </a:xfrm>
        </p:spPr>
        <p:txBody>
          <a:bodyPr/>
          <a:lstStyle/>
          <a:p>
            <a:r>
              <a:rPr lang="en-US" dirty="0"/>
              <a:t>Retrieved data get inserted into MongoDB</a:t>
            </a:r>
          </a:p>
        </p:txBody>
      </p:sp>
    </p:spTree>
    <p:extLst>
      <p:ext uri="{BB962C8B-B14F-4D97-AF65-F5344CB8AC3E}">
        <p14:creationId xmlns:p14="http://schemas.microsoft.com/office/powerpoint/2010/main" val="346407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1501588" y="639605"/>
            <a:ext cx="8852647" cy="598860"/>
          </a:xfrm>
        </p:spPr>
        <p:txBody>
          <a:bodyPr>
            <a:normAutofit fontScale="90000"/>
          </a:bodyPr>
          <a:lstStyle/>
          <a:p>
            <a:r>
              <a:rPr lang="en-US" dirty="0"/>
              <a:t>Stage II</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2" name="TextBox 31">
            <a:extLst>
              <a:ext uri="{FF2B5EF4-FFF2-40B4-BE49-F238E27FC236}">
                <a16:creationId xmlns:a16="http://schemas.microsoft.com/office/drawing/2014/main" id="{A28B7A16-9A9A-45EB-B823-5E6D9D5B46AE}"/>
              </a:ext>
            </a:extLst>
          </p:cNvPr>
          <p:cNvSpPr txBox="1"/>
          <p:nvPr/>
        </p:nvSpPr>
        <p:spPr>
          <a:xfrm>
            <a:off x="1882588" y="1748118"/>
            <a:ext cx="8077200" cy="2327212"/>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Making connection with MongoDB with python program.</a:t>
            </a:r>
          </a:p>
          <a:p>
            <a:pPr marL="285750" indent="-285750">
              <a:buFont typeface="Wingdings" panose="05000000000000000000" pitchFamily="2" charset="2"/>
              <a:buChar char="Ø"/>
            </a:pPr>
            <a:r>
              <a:rPr lang="en-IN" sz="2400" dirty="0"/>
              <a:t>Then store data into database.</a:t>
            </a:r>
          </a:p>
          <a:p>
            <a:pPr marL="285750" indent="-285750">
              <a:buFont typeface="Wingdings" panose="05000000000000000000" pitchFamily="2" charset="2"/>
              <a:buChar char="Ø"/>
            </a:pPr>
            <a:r>
              <a:rPr lang="en-IN" sz="2400" dirty="0"/>
              <a:t>Then making connection with MySQL.</a:t>
            </a:r>
          </a:p>
          <a:p>
            <a:pPr marL="285750" indent="-285750">
              <a:buFont typeface="Wingdings" panose="05000000000000000000" pitchFamily="2" charset="2"/>
              <a:buChar char="Ø"/>
            </a:pPr>
            <a:r>
              <a:rPr lang="en-IN" sz="2400" dirty="0"/>
              <a:t>Insert the data from MongoDB into a MySQL table.</a:t>
            </a:r>
          </a:p>
          <a:p>
            <a:pPr marL="285750" indent="-285750">
              <a:buFont typeface="Wingdings" panose="05000000000000000000" pitchFamily="2" charset="2"/>
              <a:buChar char="Ø"/>
            </a:pPr>
            <a:r>
              <a:rPr lang="en-IN" sz="2400" dirty="0"/>
              <a:t>Then Querying in MySQL to obtain the required details about the database</a:t>
            </a:r>
            <a:r>
              <a:rPr lang="en-IN" dirty="0"/>
              <a:t>.</a:t>
            </a:r>
          </a:p>
        </p:txBody>
      </p:sp>
    </p:spTree>
    <p:extLst>
      <p:ext uri="{BB962C8B-B14F-4D97-AF65-F5344CB8AC3E}">
        <p14:creationId xmlns:p14="http://schemas.microsoft.com/office/powerpoint/2010/main" val="97198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1C8F-BB14-4283-B58E-9C7685E9D872}"/>
              </a:ext>
            </a:extLst>
          </p:cNvPr>
          <p:cNvSpPr>
            <a:spLocks noGrp="1"/>
          </p:cNvSpPr>
          <p:nvPr>
            <p:ph type="title"/>
          </p:nvPr>
        </p:nvSpPr>
        <p:spPr>
          <a:xfrm>
            <a:off x="1631576" y="381000"/>
            <a:ext cx="9081248" cy="694765"/>
          </a:xfrm>
        </p:spPr>
        <p:txBody>
          <a:bodyPr>
            <a:normAutofit/>
          </a:bodyPr>
          <a:lstStyle/>
          <a:p>
            <a:r>
              <a:rPr lang="en-US" sz="2400" dirty="0"/>
              <a:t>SQL Query Output need to displayed as table in </a:t>
            </a:r>
            <a:r>
              <a:rPr lang="en-US" sz="2400" dirty="0" err="1"/>
              <a:t>Streamlit</a:t>
            </a:r>
            <a:r>
              <a:rPr lang="en-US" sz="2400" dirty="0"/>
              <a:t> Application</a:t>
            </a:r>
            <a:endParaRPr lang="en-IN" sz="2400" dirty="0"/>
          </a:p>
        </p:txBody>
      </p:sp>
      <p:sp>
        <p:nvSpPr>
          <p:cNvPr id="27" name="Footer Placeholder 26">
            <a:extLst>
              <a:ext uri="{FF2B5EF4-FFF2-40B4-BE49-F238E27FC236}">
                <a16:creationId xmlns:a16="http://schemas.microsoft.com/office/drawing/2014/main" id="{B4159F3C-D2F2-4011-BAB0-9A1E893101D6}"/>
              </a:ext>
            </a:extLst>
          </p:cNvPr>
          <p:cNvSpPr>
            <a:spLocks noGrp="1"/>
          </p:cNvSpPr>
          <p:nvPr>
            <p:ph type="ftr" sz="quarter" idx="10"/>
          </p:nvPr>
        </p:nvSpPr>
        <p:spPr/>
        <p:txBody>
          <a:bodyPr/>
          <a:lstStyle/>
          <a:p>
            <a:r>
              <a:rPr lang="en-US"/>
              <a:t>Presentation title</a:t>
            </a:r>
            <a:endParaRPr lang="en-US" dirty="0"/>
          </a:p>
        </p:txBody>
      </p:sp>
      <p:sp>
        <p:nvSpPr>
          <p:cNvPr id="28" name="Slide Number Placeholder 27">
            <a:extLst>
              <a:ext uri="{FF2B5EF4-FFF2-40B4-BE49-F238E27FC236}">
                <a16:creationId xmlns:a16="http://schemas.microsoft.com/office/drawing/2014/main" id="{CADE94A3-647B-4918-AE94-44738C402CAC}"/>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29" name="TextBox 28">
            <a:extLst>
              <a:ext uri="{FF2B5EF4-FFF2-40B4-BE49-F238E27FC236}">
                <a16:creationId xmlns:a16="http://schemas.microsoft.com/office/drawing/2014/main" id="{D96DC344-B470-45F4-BCC7-E24FE7E26EB8}"/>
              </a:ext>
            </a:extLst>
          </p:cNvPr>
          <p:cNvSpPr txBox="1"/>
          <p:nvPr/>
        </p:nvSpPr>
        <p:spPr>
          <a:xfrm>
            <a:off x="1452282" y="1075765"/>
            <a:ext cx="9637059" cy="3693319"/>
          </a:xfrm>
          <a:prstGeom prst="rect">
            <a:avLst/>
          </a:prstGeom>
          <a:noFill/>
        </p:spPr>
        <p:txBody>
          <a:bodyPr wrap="square" rtlCol="0">
            <a:spAutoFit/>
          </a:bodyPr>
          <a:lstStyle/>
          <a:p>
            <a:pPr marL="342900" indent="-342900">
              <a:buAutoNum type="arabicPeriod"/>
            </a:pPr>
            <a:r>
              <a:rPr lang="en-US" dirty="0"/>
              <a:t>What are the names of all the videos and their corresponding channels? </a:t>
            </a:r>
          </a:p>
          <a:p>
            <a:r>
              <a:rPr lang="en-US" dirty="0"/>
              <a:t>2. Which channels have the most number of videos, and how many videos do they have? </a:t>
            </a:r>
          </a:p>
          <a:p>
            <a:r>
              <a:rPr lang="en-US" dirty="0"/>
              <a:t>3. What are the top 10 most viewed videos and their respective channels?</a:t>
            </a:r>
          </a:p>
          <a:p>
            <a:r>
              <a:rPr lang="en-US" dirty="0"/>
              <a:t>4. How many comments were made on each video, and what are their corresponding video names? </a:t>
            </a:r>
          </a:p>
          <a:p>
            <a:r>
              <a:rPr lang="en-US" dirty="0"/>
              <a:t>5. Which videos have the highest number of likes, and what are their corresponding channel names? </a:t>
            </a:r>
          </a:p>
          <a:p>
            <a:r>
              <a:rPr lang="en-US" dirty="0"/>
              <a:t>6. What is the total number of likes and dislikes for each video, and what are their corresponding video          	names? </a:t>
            </a:r>
          </a:p>
          <a:p>
            <a:r>
              <a:rPr lang="en-US" dirty="0"/>
              <a:t>7. What is the total number of views for each channel, and what are their corresponding channel names? 8. What are the names of all the channels that have published videos in the year 2022? </a:t>
            </a:r>
          </a:p>
          <a:p>
            <a:r>
              <a:rPr lang="en-US" dirty="0"/>
              <a:t>9. What is the average duration of all videos in each channel, and what are their corresponding channel names? </a:t>
            </a:r>
          </a:p>
          <a:p>
            <a:r>
              <a:rPr lang="en-US" dirty="0"/>
              <a:t>10.Which videos have the highest number of comments, and what are their corresponding channel names?</a:t>
            </a:r>
            <a:endParaRPr lang="en-IN" dirty="0"/>
          </a:p>
        </p:txBody>
      </p:sp>
    </p:spTree>
    <p:extLst>
      <p:ext uri="{BB962C8B-B14F-4D97-AF65-F5344CB8AC3E}">
        <p14:creationId xmlns:p14="http://schemas.microsoft.com/office/powerpoint/2010/main" val="339670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291072" y="978408"/>
            <a:ext cx="4574152" cy="599380"/>
          </a:xfrm>
        </p:spPr>
        <p:txBody>
          <a:bodyPr>
            <a:normAutofit fontScale="90000"/>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5809129" y="2061882"/>
            <a:ext cx="5546259" cy="365125"/>
          </a:xfrm>
        </p:spPr>
        <p:txBody>
          <a:bodyPr/>
          <a:lstStyle/>
          <a:p>
            <a:r>
              <a:rPr lang="en-US" dirty="0"/>
              <a:t>Use </a:t>
            </a:r>
            <a:r>
              <a:rPr lang="en-US" dirty="0" err="1"/>
              <a:t>Sreamlit</a:t>
            </a:r>
            <a:r>
              <a:rPr lang="en-US" dirty="0"/>
              <a:t> to create a User Friendly UI.</a:t>
            </a:r>
          </a:p>
          <a:p>
            <a:pPr marL="0" indent="0">
              <a:buNone/>
            </a:pPr>
            <a:endParaRPr lang="en-US" dirty="0"/>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13" name="Picture 12">
            <a:extLst>
              <a:ext uri="{FF2B5EF4-FFF2-40B4-BE49-F238E27FC236}">
                <a16:creationId xmlns:a16="http://schemas.microsoft.com/office/drawing/2014/main" id="{0BF80BB1-FC8A-4B0F-A4EA-A56749EBAC19}"/>
              </a:ext>
            </a:extLst>
          </p:cNvPr>
          <p:cNvPicPr>
            <a:picLocks noChangeAspect="1"/>
          </p:cNvPicPr>
          <p:nvPr/>
        </p:nvPicPr>
        <p:blipFill>
          <a:blip r:embed="rId3"/>
          <a:stretch>
            <a:fillRect/>
          </a:stretch>
        </p:blipFill>
        <p:spPr>
          <a:xfrm>
            <a:off x="5809129" y="2427007"/>
            <a:ext cx="5053971" cy="4054873"/>
          </a:xfrm>
          <a:prstGeom prst="rect">
            <a:avLst/>
          </a:prstGeom>
        </p:spPr>
      </p:pic>
    </p:spTree>
    <p:extLst>
      <p:ext uri="{BB962C8B-B14F-4D97-AF65-F5344CB8AC3E}">
        <p14:creationId xmlns:p14="http://schemas.microsoft.com/office/powerpoint/2010/main" val="2985610029"/>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{C3E0962B-6ECE-4FDD-99DD-CEAD5FEB710C}tf56410444_win32</Template>
  <TotalTime>148</TotalTime>
  <Words>442</Words>
  <Application>Microsoft Office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Baskerville</vt:lpstr>
      <vt:lpstr>Baskerville Old Face</vt:lpstr>
      <vt:lpstr>Calibri</vt:lpstr>
      <vt:lpstr>Gill Sans Light</vt:lpstr>
      <vt:lpstr>Gill Sans Nova</vt:lpstr>
      <vt:lpstr>Gill Sans Nova Light</vt:lpstr>
      <vt:lpstr>Wingdings</vt:lpstr>
      <vt:lpstr>Office Theme</vt:lpstr>
      <vt:lpstr>YouTube Data Harvesting and Warehousing using SQL and Streamlit .</vt:lpstr>
      <vt:lpstr>Agenda</vt:lpstr>
      <vt:lpstr>Introduction</vt:lpstr>
      <vt:lpstr>Primary goals</vt:lpstr>
      <vt:lpstr>Stage I</vt:lpstr>
      <vt:lpstr>Stage II</vt:lpstr>
      <vt:lpstr>Stage II</vt:lpstr>
      <vt:lpstr>SQL Query Output need to displayed as table in Streamlit Application</vt:lpstr>
      <vt:lpstr>Areas of focus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 Harvesting and Warehousing using SQL and Streamlit .</dc:title>
  <dc:creator>Arunkumar</dc:creator>
  <cp:lastModifiedBy>Arunkumar</cp:lastModifiedBy>
  <cp:revision>8</cp:revision>
  <dcterms:created xsi:type="dcterms:W3CDTF">2024-03-28T05:32:32Z</dcterms:created>
  <dcterms:modified xsi:type="dcterms:W3CDTF">2024-03-31T15:35:44Z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