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kzidenz-Grotesk" charset="1" panose="02000503030000020003"/>
      <p:regular r:id="rId10"/>
    </p:embeddedFont>
    <p:embeddedFont>
      <p:font typeface="Akzidenz-Grotesk Bold" charset="1" panose="02000803050000020004"/>
      <p:regular r:id="rId11"/>
    </p:embeddedFont>
    <p:embeddedFont>
      <p:font typeface="Akzidenz-Grotesk Italics" charset="1" panose="02000503050000090004"/>
      <p:regular r:id="rId12"/>
    </p:embeddedFont>
    <p:embeddedFont>
      <p:font typeface="Akzidenz-Grotesk Bold Italics" charset="1" panose="02000803060000090004"/>
      <p:regular r:id="rId13"/>
    </p:embeddedFont>
    <p:embeddedFont>
      <p:font typeface="Akzidenz-Grotesk Light" charset="1" panose="02000506040000020003"/>
      <p:regular r:id="rId14"/>
    </p:embeddedFont>
    <p:embeddedFont>
      <p:font typeface="Akzidenz-Grotesk Medium" charset="1" panose="02000603030000020004"/>
      <p:regular r:id="rId15"/>
    </p:embeddedFont>
    <p:embeddedFont>
      <p:font typeface="Akzidenz-Grotesk Heavy" charset="1" panose="02000503050000020004"/>
      <p:regular r:id="rId16"/>
    </p:embeddedFont>
    <p:embeddedFont>
      <p:font typeface="Akzidenz-Grotesk Heavy Italics" charset="1" panose="02000003030000090004"/>
      <p:regular r:id="rId17"/>
    </p:embeddedFont>
    <p:embeddedFont>
      <p:font typeface="Helvetica World" charset="1" panose="020B0500040000020004"/>
      <p:regular r:id="rId18"/>
    </p:embeddedFont>
    <p:embeddedFont>
      <p:font typeface="Helvetica World Bold" charset="1" panose="020B0800040000020004"/>
      <p:regular r:id="rId19"/>
    </p:embeddedFont>
    <p:embeddedFont>
      <p:font typeface="Helvetica World Italics" charset="1" panose="020B0500040000090004"/>
      <p:regular r:id="rId20"/>
    </p:embeddedFont>
    <p:embeddedFont>
      <p:font typeface="Helvetica World Bold Italics" charset="1" panose="020B080004000009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6170"/>
            <a:ext cx="2810202" cy="722130"/>
            <a:chOff x="0" y="0"/>
            <a:chExt cx="15815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1525" cy="406400"/>
            </a:xfrm>
            <a:custGeom>
              <a:avLst/>
              <a:gdLst/>
              <a:ahLst/>
              <a:cxnLst/>
              <a:rect r="r" b="b" t="t" l="l"/>
              <a:pathLst>
                <a:path h="406400" w="1581525">
                  <a:moveTo>
                    <a:pt x="1378325" y="0"/>
                  </a:moveTo>
                  <a:cubicBezTo>
                    <a:pt x="1490549" y="0"/>
                    <a:pt x="1581525" y="90976"/>
                    <a:pt x="1581525" y="203200"/>
                  </a:cubicBezTo>
                  <a:cubicBezTo>
                    <a:pt x="1581525" y="315424"/>
                    <a:pt x="1490549" y="406400"/>
                    <a:pt x="13783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581525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71098" y="8536170"/>
            <a:ext cx="2388202" cy="722130"/>
            <a:chOff x="0" y="0"/>
            <a:chExt cx="134403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4032" cy="406400"/>
            </a:xfrm>
            <a:custGeom>
              <a:avLst/>
              <a:gdLst/>
              <a:ahLst/>
              <a:cxnLst/>
              <a:rect r="r" b="b" t="t" l="l"/>
              <a:pathLst>
                <a:path h="406400" w="1344032">
                  <a:moveTo>
                    <a:pt x="1140832" y="0"/>
                  </a:moveTo>
                  <a:cubicBezTo>
                    <a:pt x="1253056" y="0"/>
                    <a:pt x="1344032" y="90976"/>
                    <a:pt x="1344032" y="203200"/>
                  </a:cubicBezTo>
                  <a:cubicBezTo>
                    <a:pt x="1344032" y="315424"/>
                    <a:pt x="1253056" y="406400"/>
                    <a:pt x="1140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344032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1368231"/>
            <a:ext cx="12897021" cy="571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478"/>
              </a:lnSpc>
            </a:pPr>
            <a:r>
              <a:rPr lang="en-US" sz="12065" spc="-603">
                <a:solidFill>
                  <a:srgbClr val="000000"/>
                </a:solidFill>
                <a:latin typeface="Akzidenz-Grotesk"/>
              </a:rPr>
              <a:t>Analysis of FIR using AI/ML for proper Act and Section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730548"/>
            <a:ext cx="281020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Team The Crusade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71098" y="8730548"/>
            <a:ext cx="238820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Jan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5D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8351"/>
            <a:ext cx="4760108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pc="-199">
                <a:solidFill>
                  <a:srgbClr val="000000"/>
                </a:solidFill>
                <a:latin typeface="Akzidenz-Grotesk"/>
              </a:rPr>
              <a:t>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30323"/>
            <a:ext cx="4760102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Akzidenz-Grotesk"/>
              </a:rPr>
              <a:t>NLP Objectives:</a:t>
            </a:r>
          </a:p>
          <a:p>
            <a:pPr>
              <a:lnSpc>
                <a:spcPts val="360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 spc="-140">
                <a:solidFill>
                  <a:srgbClr val="000000"/>
                </a:solidFill>
                <a:latin typeface="Akzidenz-Grotesk"/>
              </a:rPr>
              <a:t>Develop NLP algorithms for extracting essential det</a:t>
            </a:r>
            <a:r>
              <a:rPr lang="en-US" sz="2800" spc="-140">
                <a:solidFill>
                  <a:srgbClr val="000000"/>
                </a:solidFill>
                <a:latin typeface="Akzidenz-Grotesk"/>
              </a:rPr>
              <a:t>ails from complainant-provided information.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697" y="6712205"/>
            <a:ext cx="4760105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Akzidenz-Grotesk"/>
              </a:rPr>
              <a:t>Multi-language Support:</a:t>
            </a:r>
          </a:p>
          <a:p>
            <a:pPr>
              <a:lnSpc>
                <a:spcPts val="360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 spc="-140">
                <a:solidFill>
                  <a:srgbClr val="000000"/>
                </a:solidFill>
                <a:latin typeface="Akzidenz-Grotesk"/>
              </a:rPr>
              <a:t>Implement language-agnostic capabilities for FIR drafting in various languages within the jurisdiction.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63947" y="2730323"/>
            <a:ext cx="4760105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Akzidenz-Grotesk"/>
              </a:rPr>
              <a:t>Data Representation:</a:t>
            </a:r>
          </a:p>
          <a:p>
            <a:pPr>
              <a:lnSpc>
                <a:spcPts val="360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 spc="-140">
                <a:solidFill>
                  <a:srgbClr val="000000"/>
                </a:solidFill>
                <a:latin typeface="Akzidenz-Grotesk"/>
              </a:rPr>
              <a:t>Transform extracted information into a structured format for consistent and clear FIR generation.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63947" y="6712205"/>
            <a:ext cx="4760105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Akzidenz-Grotesk"/>
              </a:rPr>
              <a:t>Legal Compliance:</a:t>
            </a:r>
          </a:p>
          <a:p>
            <a:pPr>
              <a:lnSpc>
                <a:spcPts val="360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 spc="-140">
                <a:solidFill>
                  <a:srgbClr val="000000"/>
                </a:solidFill>
                <a:latin typeface="Akzidenz-Grotesk"/>
              </a:rPr>
              <a:t>Design the system to adhere to legal requirements and standard FIR formats specified by law enforcement agencies.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221561" y="2730323"/>
            <a:ext cx="4760105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Akzidenz-Grotesk"/>
              </a:rPr>
              <a:t>Accuracy and Completeness:</a:t>
            </a:r>
          </a:p>
          <a:p>
            <a:pPr>
              <a:lnSpc>
                <a:spcPts val="3600"/>
              </a:lnSpc>
            </a:pPr>
          </a:p>
          <a:p>
            <a:pPr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 spc="-140">
                <a:solidFill>
                  <a:srgbClr val="000000"/>
                </a:solidFill>
                <a:latin typeface="Akzidenz-Grotesk"/>
              </a:rPr>
              <a:t>Ensur</a:t>
            </a:r>
            <a:r>
              <a:rPr lang="en-US" sz="2800" spc="-140">
                <a:solidFill>
                  <a:srgbClr val="000000"/>
                </a:solidFill>
                <a:latin typeface="Akzidenz-Grotesk"/>
              </a:rPr>
              <a:t>e the system captures all necessary information with minimal errors and omissions in FIRs.</a:t>
            </a:r>
          </a:p>
          <a:p>
            <a:pPr>
              <a:lnSpc>
                <a:spcPts val="336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1028703" y="2496961"/>
            <a:ext cx="476010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028697" y="6478842"/>
            <a:ext cx="476010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6763947" y="2501723"/>
            <a:ext cx="476010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6763947" y="6483605"/>
            <a:ext cx="476010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2221561" y="2506486"/>
            <a:ext cx="476010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2499192" cy="5143500"/>
            <a:chOff x="0" y="0"/>
            <a:chExt cx="16665589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9117" r="0" b="19117"/>
            <a:stretch>
              <a:fillRect/>
            </a:stretch>
          </p:blipFill>
          <p:spPr>
            <a:xfrm flipH="false" flipV="false">
              <a:off x="0" y="0"/>
              <a:ext cx="16665589" cy="6858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flipV="true">
            <a:off x="13420289" y="5148262"/>
            <a:ext cx="3838993" cy="1428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420282" y="4196128"/>
            <a:ext cx="2402585" cy="620430"/>
            <a:chOff x="0" y="0"/>
            <a:chExt cx="1573765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3765" cy="406400"/>
            </a:xfrm>
            <a:custGeom>
              <a:avLst/>
              <a:gdLst/>
              <a:ahLst/>
              <a:cxnLst/>
              <a:rect r="r" b="b" t="t" l="l"/>
              <a:pathLst>
                <a:path h="406400" w="1573765">
                  <a:moveTo>
                    <a:pt x="1370565" y="0"/>
                  </a:moveTo>
                  <a:cubicBezTo>
                    <a:pt x="1482789" y="0"/>
                    <a:pt x="1573765" y="90976"/>
                    <a:pt x="1573765" y="203200"/>
                  </a:cubicBezTo>
                  <a:cubicBezTo>
                    <a:pt x="1573765" y="315424"/>
                    <a:pt x="1482789" y="406400"/>
                    <a:pt x="137056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CDA5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573765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740108"/>
            <a:ext cx="11470492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400"/>
              </a:lnSpc>
            </a:pPr>
            <a:r>
              <a:rPr lang="en-US" sz="12000" spc="-600">
                <a:solidFill>
                  <a:srgbClr val="000000"/>
                </a:solidFill>
                <a:latin typeface="Akzidenz-Grotesk"/>
              </a:rPr>
              <a:t>EasyOCR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0282" y="5355117"/>
            <a:ext cx="3839000" cy="432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It is an Open Source, ready-to-use OCR with the support of various languages spoken across the Indian sub-continent.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English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Hindi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Urdu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Bengali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Marathi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Tamil</a:t>
            </a:r>
          </a:p>
          <a:p>
            <a:pPr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Telugu</a:t>
            </a:r>
          </a:p>
          <a:p>
            <a:pPr algn="l" marL="388620" indent="-194310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Arabi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196451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OCR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0289" y="4301555"/>
            <a:ext cx="240258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599">
                <a:solidFill>
                  <a:srgbClr val="000000"/>
                </a:solidFill>
                <a:latin typeface="Helvetica World"/>
              </a:rPr>
              <a:t>Information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168761"/>
            <a:ext cx="1724478" cy="722130"/>
            <a:chOff x="0" y="0"/>
            <a:chExt cx="970501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0501" cy="406400"/>
            </a:xfrm>
            <a:custGeom>
              <a:avLst/>
              <a:gdLst/>
              <a:ahLst/>
              <a:cxnLst/>
              <a:rect r="r" b="b" t="t" l="l"/>
              <a:pathLst>
                <a:path h="406400" w="970501">
                  <a:moveTo>
                    <a:pt x="767301" y="0"/>
                  </a:moveTo>
                  <a:cubicBezTo>
                    <a:pt x="879525" y="0"/>
                    <a:pt x="970501" y="90976"/>
                    <a:pt x="970501" y="203200"/>
                  </a:cubicBezTo>
                  <a:cubicBezTo>
                    <a:pt x="970501" y="315424"/>
                    <a:pt x="879525" y="406400"/>
                    <a:pt x="7673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66C4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970501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67770" y="5267504"/>
            <a:ext cx="817623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081838" y="1320276"/>
            <a:ext cx="4177462" cy="4114800"/>
          </a:xfrm>
          <a:custGeom>
            <a:avLst/>
            <a:gdLst/>
            <a:ahLst/>
            <a:cxnLst/>
            <a:rect r="r" b="b" t="t" l="l"/>
            <a:pathLst>
              <a:path h="4114800" w="4177462">
                <a:moveTo>
                  <a:pt x="0" y="0"/>
                </a:moveTo>
                <a:lnTo>
                  <a:pt x="4177462" y="0"/>
                </a:lnTo>
                <a:lnTo>
                  <a:pt x="417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28991"/>
            <a:ext cx="1049535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400"/>
              </a:lnSpc>
            </a:pPr>
            <a:r>
              <a:rPr lang="en-US" sz="12000" spc="-600">
                <a:solidFill>
                  <a:srgbClr val="000000"/>
                </a:solidFill>
                <a:latin typeface="Akzidenz-Grotesk"/>
              </a:rPr>
              <a:t>MBart-50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310751"/>
            <a:ext cx="172447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Translation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11" y="4157841"/>
            <a:ext cx="811528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spc="-319">
                <a:solidFill>
                  <a:srgbClr val="000000"/>
                </a:solidFill>
                <a:latin typeface="Akzidenz-Grotesk"/>
              </a:rPr>
              <a:t>Huh! If only it was in Italian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7770" y="5711301"/>
            <a:ext cx="10556282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Worry not! The translation model from Hugging Face is more than capable of translating 50 languages to one of the 50 languages. A few of the languages supported by the model are: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Arabic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English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Gujarati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Hindi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Bengali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Malayalam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Marathi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Tamil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Telugu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Urdu</a:t>
            </a:r>
          </a:p>
          <a:p>
            <a:pPr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Italian</a:t>
            </a:r>
          </a:p>
          <a:p>
            <a:pPr marL="388620" indent="-194310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Helvetica World"/>
              </a:rPr>
              <a:t>French and many more.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805489" y="1028700"/>
            <a:ext cx="4047934" cy="4114800"/>
          </a:xfrm>
          <a:custGeom>
            <a:avLst/>
            <a:gdLst/>
            <a:ahLst/>
            <a:cxnLst/>
            <a:rect r="r" b="b" t="t" l="l"/>
            <a:pathLst>
              <a:path h="4114800" w="4047934">
                <a:moveTo>
                  <a:pt x="0" y="0"/>
                </a:moveTo>
                <a:lnTo>
                  <a:pt x="4047935" y="0"/>
                </a:lnTo>
                <a:lnTo>
                  <a:pt x="40479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5921" y="1595438"/>
            <a:ext cx="5771007" cy="7939181"/>
          </a:xfrm>
          <a:custGeom>
            <a:avLst/>
            <a:gdLst/>
            <a:ahLst/>
            <a:cxnLst/>
            <a:rect r="r" b="b" t="t" l="l"/>
            <a:pathLst>
              <a:path h="7939181" w="5771007">
                <a:moveTo>
                  <a:pt x="0" y="0"/>
                </a:moveTo>
                <a:lnTo>
                  <a:pt x="5771007" y="0"/>
                </a:lnTo>
                <a:lnTo>
                  <a:pt x="5771007" y="7939181"/>
                </a:lnTo>
                <a:lnTo>
                  <a:pt x="0" y="7939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6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424362"/>
            <a:ext cx="10311692" cy="128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 spc="-374">
                <a:solidFill>
                  <a:srgbClr val="000000"/>
                </a:solidFill>
                <a:latin typeface="Helvetica World"/>
              </a:rPr>
              <a:t>Why LLM!?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C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672819"/>
            <a:chOff x="0" y="0"/>
            <a:chExt cx="24384000" cy="623042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5696" r="0" b="35976"/>
            <a:stretch>
              <a:fillRect/>
            </a:stretch>
          </p:blipFill>
          <p:spPr>
            <a:xfrm flipH="false" flipV="false">
              <a:off x="0" y="0"/>
              <a:ext cx="24384000" cy="623042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0"/>
            <a:ext cx="1939709" cy="4810386"/>
            <a:chOff x="0" y="0"/>
            <a:chExt cx="510870" cy="1266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0870" cy="1266933"/>
            </a:xfrm>
            <a:custGeom>
              <a:avLst/>
              <a:gdLst/>
              <a:ahLst/>
              <a:cxnLst/>
              <a:rect r="r" b="b" t="t" l="l"/>
              <a:pathLst>
                <a:path h="1266933" w="510870">
                  <a:moveTo>
                    <a:pt x="0" y="0"/>
                  </a:moveTo>
                  <a:lnTo>
                    <a:pt x="510870" y="0"/>
                  </a:lnTo>
                  <a:lnTo>
                    <a:pt x="510870" y="1266933"/>
                  </a:lnTo>
                  <a:lnTo>
                    <a:pt x="0" y="1266933"/>
                  </a:lnTo>
                  <a:close/>
                </a:path>
              </a:pathLst>
            </a:custGeom>
            <a:solidFill>
              <a:srgbClr val="BACF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510870" cy="1276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787119"/>
            <a:ext cx="16230600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-400">
                <a:solidFill>
                  <a:srgbClr val="000000"/>
                </a:solidFill>
                <a:latin typeface="Helvetica World"/>
              </a:rPr>
              <a:t>CCTNS 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41293"/>
            <a:ext cx="162306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599">
                <a:solidFill>
                  <a:srgbClr val="000000"/>
                </a:solidFill>
                <a:latin typeface="Helvetica World"/>
              </a:rPr>
              <a:t>The data extracted from the OCR and the sections for which the defendant would be found guilty of, using the LLM model can be easily appended to the database.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348291" y="0"/>
            <a:ext cx="1939709" cy="4810386"/>
            <a:chOff x="0" y="0"/>
            <a:chExt cx="510870" cy="1266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0870" cy="1266933"/>
            </a:xfrm>
            <a:custGeom>
              <a:avLst/>
              <a:gdLst/>
              <a:ahLst/>
              <a:cxnLst/>
              <a:rect r="r" b="b" t="t" l="l"/>
              <a:pathLst>
                <a:path h="1266933" w="510870">
                  <a:moveTo>
                    <a:pt x="0" y="0"/>
                  </a:moveTo>
                  <a:lnTo>
                    <a:pt x="510870" y="0"/>
                  </a:lnTo>
                  <a:lnTo>
                    <a:pt x="510870" y="1266933"/>
                  </a:lnTo>
                  <a:lnTo>
                    <a:pt x="0" y="1266933"/>
                  </a:lnTo>
                  <a:close/>
                </a:path>
              </a:pathLst>
            </a:custGeom>
            <a:solidFill>
              <a:srgbClr val="BACF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510870" cy="1276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  <a:p>
              <a:pPr algn="ctr">
                <a:lnSpc>
                  <a:spcPts val="216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84173"/>
            <a:ext cx="5097912" cy="6574127"/>
            <a:chOff x="0" y="0"/>
            <a:chExt cx="6797216" cy="876550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2893" t="0" r="12893" b="0"/>
            <a:stretch>
              <a:fillRect/>
            </a:stretch>
          </p:blipFill>
          <p:spPr>
            <a:xfrm flipH="false" flipV="false">
              <a:off x="0" y="0"/>
              <a:ext cx="6797216" cy="876550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6763946" y="2684173"/>
            <a:ext cx="4760108" cy="6574127"/>
            <a:chOff x="0" y="0"/>
            <a:chExt cx="6346811" cy="8765503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10554" t="0" r="10554" b="0"/>
            <a:stretch>
              <a:fillRect/>
            </a:stretch>
          </p:blipFill>
          <p:spPr>
            <a:xfrm flipH="false" flipV="false">
              <a:off x="0" y="0"/>
              <a:ext cx="6346811" cy="8765503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499053" y="1320276"/>
            <a:ext cx="2760247" cy="620430"/>
            <a:chOff x="0" y="0"/>
            <a:chExt cx="1808044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8044" cy="406400"/>
            </a:xfrm>
            <a:custGeom>
              <a:avLst/>
              <a:gdLst/>
              <a:ahLst/>
              <a:cxnLst/>
              <a:rect r="r" b="b" t="t" l="l"/>
              <a:pathLst>
                <a:path h="406400" w="1808044">
                  <a:moveTo>
                    <a:pt x="1604844" y="0"/>
                  </a:moveTo>
                  <a:cubicBezTo>
                    <a:pt x="1717068" y="0"/>
                    <a:pt x="1808044" y="90976"/>
                    <a:pt x="1808044" y="203200"/>
                  </a:cubicBezTo>
                  <a:cubicBezTo>
                    <a:pt x="1808044" y="315424"/>
                    <a:pt x="1717068" y="406400"/>
                    <a:pt x="1604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66C4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80804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830852" y="3091340"/>
            <a:ext cx="3428448" cy="5759792"/>
          </a:xfrm>
          <a:custGeom>
            <a:avLst/>
            <a:gdLst/>
            <a:ahLst/>
            <a:cxnLst/>
            <a:rect r="r" b="b" t="t" l="l"/>
            <a:pathLst>
              <a:path h="5759792" w="3428448">
                <a:moveTo>
                  <a:pt x="0" y="0"/>
                </a:moveTo>
                <a:lnTo>
                  <a:pt x="3428448" y="0"/>
                </a:lnTo>
                <a:lnTo>
                  <a:pt x="3428448" y="5759792"/>
                </a:lnTo>
                <a:lnTo>
                  <a:pt x="0" y="5759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29776"/>
            <a:ext cx="4760108" cy="9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 spc="-249">
                <a:solidFill>
                  <a:srgbClr val="000000"/>
                </a:solidFill>
                <a:latin typeface="Akzidenz-Grotesk"/>
              </a:rPr>
              <a:t>Future Aspects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99053" y="1485937"/>
            <a:ext cx="2760247" cy="279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"/>
              </a:lnSpc>
            </a:pPr>
            <a:r>
              <a:rPr lang="en-US" sz="1804">
                <a:solidFill>
                  <a:srgbClr val="000000"/>
                </a:solidFill>
                <a:latin typeface="Helvetica World"/>
              </a:rPr>
              <a:t>Spring Collection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63506"/>
            <a:ext cx="8368296" cy="50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7800"/>
              </a:lnSpc>
            </a:pPr>
            <a:r>
              <a:rPr lang="en-US" sz="18541" spc="-927">
                <a:solidFill>
                  <a:srgbClr val="000000"/>
                </a:solidFill>
                <a:latin typeface="Akzidenz-Grotesk"/>
              </a:rPr>
              <a:t>Thank You.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DAF4FR3RiG4</dc:identifier>
  <dcterms:modified xsi:type="dcterms:W3CDTF">2011-08-01T06:04:30Z</dcterms:modified>
  <cp:revision>1</cp:revision>
  <dc:title>Grey Minimal Typecentric Company Profile Presentation</dc:title>
</cp:coreProperties>
</file>