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86" r:id="rId6"/>
    <p:sldId id="287" r:id="rId7"/>
    <p:sldId id="288" r:id="rId8"/>
    <p:sldId id="299" r:id="rId9"/>
    <p:sldId id="292" r:id="rId10"/>
    <p:sldId id="294" r:id="rId11"/>
    <p:sldId id="295" r:id="rId12"/>
    <p:sldId id="296" r:id="rId13"/>
    <p:sldId id="297" r:id="rId14"/>
    <p:sldId id="300" r:id="rId15"/>
    <p:sldId id="301" r:id="rId16"/>
    <p:sldId id="302" r:id="rId17"/>
    <p:sldId id="306" r:id="rId18"/>
    <p:sldId id="307" r:id="rId19"/>
    <p:sldId id="303" r:id="rId20"/>
    <p:sldId id="304" r:id="rId21"/>
    <p:sldId id="323" r:id="rId22"/>
    <p:sldId id="305" r:id="rId23"/>
    <p:sldId id="309" r:id="rId24"/>
    <p:sldId id="308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290" r:id="rId39"/>
    <p:sldId id="291" r:id="rId40"/>
    <p:sldId id="298" r:id="rId41"/>
    <p:sldId id="2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931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790163"/>
            <a:ext cx="7077456" cy="1849149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(DL)-ENABLED SYSTEM FOR EMOTIONAL BIG DATA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63" y="5821894"/>
            <a:ext cx="5159019" cy="8686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 Guide: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Prof. Nisy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Panicker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3543" y="5628699"/>
            <a:ext cx="331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 Prasad 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AIK19CS019)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S7 CSE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313645"/>
            <a:ext cx="11215235" cy="48633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existing FER smartphone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smartphone applications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in Table.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most applications work in real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offline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none of them supports multiple users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we develop a multi-user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running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offline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emotion care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autism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 patient training.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0" y="3370374"/>
            <a:ext cx="8896624" cy="21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19631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FER-2013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Recognition 2013 (FER-2013) dataset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in Challenges in Representation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 Facial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Recognition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FER-2013 database has seven facial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categories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angry, disgust, fear, happy, sad,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surprise, and neutral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three different sets such as training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CK+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CK+: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Cohn Kanade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CK+)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593 deliberate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sequences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123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subjects, 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used lab-controlled database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evaluation of FER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429555"/>
            <a:ext cx="11215235" cy="47474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MCFER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(commonly abbreviated as DAQ or DAS) is the process of sampling signals that measure real-world physical phenomena and converting them into a digital form that can be manipulated by a computer and software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DEDUPLICATION:</a:t>
            </a:r>
          </a:p>
          <a:p>
            <a:pPr marL="0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 a machine learning-based approach where a lot of positive and negative images are used to train the classifier. Positive images – These images contain the images which we want our classifier to identify. Negative Images – Images of everything else, which do not contain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detect.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6" y="2210604"/>
            <a:ext cx="7743028" cy="350761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6" name="TextBox 5"/>
          <p:cNvSpPr txBox="1"/>
          <p:nvPr/>
        </p:nvSpPr>
        <p:spPr>
          <a:xfrm>
            <a:off x="720546" y="1171977"/>
            <a:ext cx="4211392" cy="5539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 – 2013 &amp; CK+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0" y="2266682"/>
            <a:ext cx="7843856" cy="32325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5910" y="1352282"/>
            <a:ext cx="2350625" cy="5539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MCFER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(DHASH) ALGORITHM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6" y="1434371"/>
            <a:ext cx="4080471" cy="4351338"/>
          </a:xfrm>
        </p:spPr>
      </p:pic>
      <p:sp>
        <p:nvSpPr>
          <p:cNvPr id="7" name="TextBox 6"/>
          <p:cNvSpPr txBox="1"/>
          <p:nvPr/>
        </p:nvSpPr>
        <p:spPr>
          <a:xfrm>
            <a:off x="4423536" y="1593805"/>
            <a:ext cx="7031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difference hash (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dhash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algorithm to select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images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dataset.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hash is one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image Fingerprint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algorithms, and it creates a unique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value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calculating the difference between adjacent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values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images form the dataset, we use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hash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compute our image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its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and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296213" y="1287887"/>
            <a:ext cx="10955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was First shrank to a new size , which would match any similar images regardless of how it is stretched by ignoring the original size and aspect ratio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Second, the colorful image was converted to grayscale image which reduce hash. Then, the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dhash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calculated the difference between adjacent pixels, which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gradient direction. Finally, we compared the brightness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 Adjacent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 to get the hash value.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left pixel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brighter than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pixel, the bit is set to 1, otherwise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0.To compare two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hashes, we just counted the number of bits that are different which is the Hamming distance.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Hamming distance between two images is less than the threshold D, one image would be discarded because we regarded these two images were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“same”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containing repetitive information.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56" y="2189409"/>
            <a:ext cx="6907782" cy="29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mainly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 detection 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face detector is adopted for face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system. If faces are detected, the four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interest (ROI) of the faces would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returned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system, the system would crop the faces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discard irrelevant background.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augmentation 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is used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face images and increase the quantity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 of deep learning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needs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amounts of data.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8526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LITERATURE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EXISTING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PROPOSED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FUTURE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subset of machine learning. It is one of the various types of artificial neural networks which are used for different applications and data types. A CNN is a kind of network architecture for deep learning algorithms and is specifically used for image recognition and tasks that involve the processing of pixel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pPr fontAlgn="base"/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 V1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which is specially designed for edge devices.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efficient and portable CNN architecture that is used in real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 in place of the standard convolutions used in earlier architectures to build lighter models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two new global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multiplier and resolution multiplier) that allow model developers to trade off latency or accuracy for speed and low size depending on their requirements.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 MULTIPLIER &amp;</a:t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MULTIPLIER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(denoted by α) is a global hyperparameter that is used to construct smaller and less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models. 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lies between 0 and 1.For a given layer and value of α, the number of input channels 'M' becomes α * M and the number of output channels 'N' becomes α * N hence reducing the cost of computation and size of the model at the cost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cost and number of parameters decrease roughly by a factor of α2.Some commonly used values of α are 1,0.75,0.5,0.25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parameter introduced in MobileNets is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multiplier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denoted by ρ.This hyperparameter is used to decrease the resolution of the input image and this subsequently reduces the input to every layer by the same factor. For a given value of ρ the resolution of the input image becomes 224 * ρ.This reduces the computational cost by a factor of ρ2.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DEPTHWISE SEPERABLE </a:t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MobileNets are built on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layers. Each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 consists of a depthwise convolution and a pointwise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convolution. Counting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depthwise and pointwise convolutions as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layers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DEPTHWISE CONVOLUTION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Depthwise Convolution is a special case of Group Convolution where number of input channel is same as number of output channels. It reduces the number of floating point operations nearly by a factor of number of channels compared to the standard Convolution approach.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4" y="3316577"/>
            <a:ext cx="10053354" cy="29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POINTWISE </a:t>
            </a:r>
            <a:r>
              <a:rPr lang="en-IN" dirty="0"/>
              <a:t>CONVOLUTION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Pointwise Convolution is a form of convolution that employs a 1x1 kernel, which iterates across each and every point. This kernel has a depth equal to the number of channels in the input picture. It may be used with depthwise convolutions to create depthwise-separable convolutions, which are a useful type of convolution.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5" y="3387144"/>
            <a:ext cx="9734818" cy="27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COMPUTATION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 V1 architecture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complexity because of fewer number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fewer additions and multiplications.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reduction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computation between traditional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depthwise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pointwise convolutions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in Equation 1. The computation amount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traditional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is represented as denominator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numerator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computation amount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6" y="3909420"/>
            <a:ext cx="5001323" cy="790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033" y="4935404"/>
            <a:ext cx="1013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DK is the convolutional kernel size and DF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denotes an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map, while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and N denote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channels,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 WITH </a:t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LOSS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1" y="1764405"/>
            <a:ext cx="6065948" cy="4412557"/>
          </a:xfrm>
        </p:spPr>
      </p:pic>
    </p:spTree>
    <p:extLst>
      <p:ext uri="{BB962C8B-B14F-4D97-AF65-F5344CB8AC3E}">
        <p14:creationId xmlns:p14="http://schemas.microsoft.com/office/powerpoint/2010/main" val="277744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LOSS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loss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discriminatory power by reducing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between the feature and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center. Therefore, it can be used to learn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feature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improve model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2" y="3005956"/>
            <a:ext cx="3651638" cy="947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2456" y="3193961"/>
            <a:ext cx="672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xi denotes the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extracted from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and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denotes the learned center for the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452" y="4394290"/>
            <a:ext cx="10447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distance between different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loss reduces the distance within a class.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loss containing center loss and softmax loss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enlarges inter-class feature difference, but also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intra-class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two-stage approach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in order to deal with the problem of insufficient size of small datasets. We implement the first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fine-tuning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FER-2013 dataset by using the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pre-trained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from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ILSVRC-2012 (ImageNet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After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trained model is obtained from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FER-2013 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second stage fine-tuning is implemented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to obtain the final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ine-tuning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in which parameters of a model must be adjusted very precisely in order to fit with certain observations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two-stage strategy, the last fully connected layer is replaced by new fully connected layer with six facial expression classes output.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7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an important role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human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daily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life, emotion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inextricable part of the interaction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beings, 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observed by the changes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behaviors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potential to improve our quality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development of big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huge amount of data including emotional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in recent years,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techniques to analyze the emotional big data, machines can learn and understand emotions to meet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needs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deep learning techniques can learn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different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features on the body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fine-tuning stage,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FER-2013 dataset has 48 × 48 pixels images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original MobileNet V1 is 224 × 224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pixels,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adopted to initialize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first convolutional layer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second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input image of MCFER dataset has the same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× 48 pixels as the size of FER-2013 dataset after preprocessing. The weights of the first convolutional layer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initialized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weights from the FER-2013.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22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DT-FER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" y="1387743"/>
            <a:ext cx="2786815" cy="4794116"/>
          </a:xfrm>
        </p:spPr>
      </p:pic>
      <p:sp>
        <p:nvSpPr>
          <p:cNvPr id="6" name="TextBox 5"/>
          <p:cNvSpPr txBox="1"/>
          <p:nvPr/>
        </p:nvSpPr>
        <p:spPr>
          <a:xfrm>
            <a:off x="3206839" y="1387743"/>
            <a:ext cx="80453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is developed using TensorFlow platform.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use CNN model on the mobile phone, the model first needs to be converted to a new data (i.e.,.lite) file by TensorFlow Lite. TensorFlow lite provides a set of tools to run TensorFlow models on mobile and embedded devices. After the model is converted to a lite file, it is deployed on mobile phone with the TensorFlow Lite interpreter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app starts to work, it continuously captures the images from the front camera or rear camera. The haar-like feature is employed to detect faces in the application and then the detected faces are cropped and resized to 48 × 48 size. After normalization and other processing methods, the face images are fed into the model as input. Finally, the prediction and other results are shown on the screen in real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4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/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CNN </a:t>
            </a: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338079"/>
            <a:ext cx="3721994" cy="2568908"/>
          </a:xfrm>
        </p:spPr>
      </p:pic>
      <p:sp>
        <p:nvSpPr>
          <p:cNvPr id="6" name="TextBox 5"/>
          <p:cNvSpPr txBox="1"/>
          <p:nvPr/>
        </p:nvSpPr>
        <p:spPr>
          <a:xfrm>
            <a:off x="4353060" y="1422204"/>
            <a:ext cx="7559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 training steps, the model trained on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FER-2013 database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fine-tuning stage obtained an accuracy of 67.03%.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4043966"/>
            <a:ext cx="3721994" cy="21507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3060" y="4043966"/>
            <a:ext cx="7559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first stage pre-trained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FER-2013 dataset, the accuracy of model on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MCFER dataset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stage is about 95.89%.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70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1" y="1387498"/>
            <a:ext cx="4545208" cy="24890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2" y="4134118"/>
            <a:ext cx="4545208" cy="20219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8670" y="1387497"/>
            <a:ext cx="705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98.79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8670" y="4134118"/>
            <a:ext cx="691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three methods with different training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and loss functions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two datasets, CK+ and MCFER. 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DT-FER </a:t>
            </a: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" y="1466256"/>
            <a:ext cx="5606217" cy="3801204"/>
          </a:xfrm>
        </p:spPr>
      </p:pic>
      <p:sp>
        <p:nvSpPr>
          <p:cNvPr id="6" name="TextBox 5"/>
          <p:cNvSpPr txBox="1"/>
          <p:nvPr/>
        </p:nvSpPr>
        <p:spPr>
          <a:xfrm>
            <a:off x="6050717" y="1466254"/>
            <a:ext cx="5824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has two kinds of working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modes: saving mode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free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mode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the images and predicted results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saved on 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phone, which would help carers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observe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people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autism at any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better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 to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patients, but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would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slower because 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image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mode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turn, means nothing needs to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saved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at higher speed compared with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mode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53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adopt a deep learning technique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emotional big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develop an emotion care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facial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recognition system working on smartphone.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is trained with two emotional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datasets:FER-2013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new proposed dataset,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MCFER.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joint supervision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and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two datasets: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MCFER, which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improved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compared, While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applications work in real time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offline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none of them supports multiple users for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multi-user Android application, Our proposed system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time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emotion care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autism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 patient training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smartphone with two modes, saving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to help doctors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 monitor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autism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disorder patient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free mode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 at high speed.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pPr algn="just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performance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speed of up to 12 fps. Because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 computation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limited memory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could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memory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speed in the future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Emotion-based music player (EMOSIC) which can recognize the mood of the individual and play music accordingly. It could play a crucial role in improving a person’s mental state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improvement we could make it into a system that can distinguish lies said by an individual through his/her facial expression and body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Suk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Prabhakaran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``Real-time mobile facial expression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system-A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study,'' in Proc. IEEE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Conf. Comput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 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Workshops, Jun. 2014, pp.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132-137.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Song, H.-J. Kim, and P. B. Jeon, ``Deep learning for real-time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facial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recognition on a smartphone,'' in Proc. IEEE Int.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Conf. Consum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Electron. (ICCE), Jan. 2014, pp.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564-567.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G.-S. Jo, I.-H. Choi, and Y.-G. Kim, ``Robust facial expression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against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variation appeared in mobile environment,''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Proc. 1st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ACIS/JNU Int. Conf. Comput., Netw., Syst. Ind. Eng., May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2011, 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10-13.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Alshamsi, V. Kepuska, and H. Meng, ``Automated facial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recognition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development on smart phones using cloud computing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,'‘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IEEE 8th Annu. Ubiquitous Comput., Electron. Mobile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Commun. Conf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(UEMCON), Oct. 2017, pp.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577-583.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Li and E. Y. Lam, ``Facial expression recognition using deep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,'' in Proc. IEEE Int. Conf. Imag. Syst. Techn. (IST), Sep.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2015, 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1-6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6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0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413500"/>
            <a:ext cx="11215235" cy="46009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become an important topic in pattern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communication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 learning.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models with high accuracy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proposed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trained by researchers in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 such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digit recognition, object detection,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(FER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facial emotion detection methods based on convolutional neural network(CNN) has made some breakthrough, and currently, it has been applied in various field of life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is crucial to identify ones feelings. Facial emotions are the nonverbal way of communication. It is troublesome to search out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feeling.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emotion care system based on automatic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(FER) system working on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us plenty in such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596980"/>
            <a:ext cx="9053847" cy="4554225"/>
          </a:xfrm>
        </p:spPr>
      </p:pic>
    </p:spTree>
    <p:extLst>
      <p:ext uri="{BB962C8B-B14F-4D97-AF65-F5344CB8AC3E}">
        <p14:creationId xmlns:p14="http://schemas.microsoft.com/office/powerpoint/2010/main" val="40845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mobile facial expression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system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distinguishes between neutral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non-neutral expression frames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video sequences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facial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landmarks. If non-neutral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dynamic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generated by displacing saved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neutral 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current features. Then the new features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models for FER task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real-time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facial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recognition on a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captures 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user's face, then it sends a request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thus the server predicts facial expressions by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sends the prediction to mobile phone.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uses the client-server architecture, it cannot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offline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9" y="1725768"/>
            <a:ext cx="10685531" cy="3812147"/>
          </a:xfrm>
        </p:spPr>
      </p:pic>
    </p:spTree>
    <p:extLst>
      <p:ext uri="{BB962C8B-B14F-4D97-AF65-F5344CB8AC3E}">
        <p14:creationId xmlns:p14="http://schemas.microsoft.com/office/powerpoint/2010/main" val="7316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365161"/>
            <a:ext cx="11215235" cy="43916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propose a DT-FER based emotion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emotion is detected in terms of facial expression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contains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parts: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Android application. In the model part,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image preprocessing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images from dataset, the deep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trained for emotion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deployed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smartphone.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DT-FER Android application (app)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faces in the images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camera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face detector and predicts facial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from detected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images by using CNN model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calculates a score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facial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and shows the highest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screen. And the highest score indicates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meets the standard better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378039"/>
            <a:ext cx="11215235" cy="47989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performed facial expression and predicted results can be saved into device to help carers to observe facial expressions of patients at any time and provide better suggestions to patients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dataset for emotion recognition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CNN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are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 new low-cost and multi-user framework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proposed. The system is based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Android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that uses CNN model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facial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and works in real time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 new challenging and less-constrained dataset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MCFER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introduced for facial expression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dataset is collected in real scenario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conditions, such as movement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interference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3010</Words>
  <Application>Microsoft Office PowerPoint</Application>
  <PresentationFormat>Widescreen</PresentationFormat>
  <Paragraphs>159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Tahoma</vt:lpstr>
      <vt:lpstr>Times New Roman</vt:lpstr>
      <vt:lpstr>Trade Gothic LT Pro</vt:lpstr>
      <vt:lpstr>Trebuchet MS</vt:lpstr>
      <vt:lpstr>Wingdings</vt:lpstr>
      <vt:lpstr>Office Theme</vt:lpstr>
      <vt:lpstr>DEEP LEARNING (DL)-ENABLED SYSTEM FOR EMOTIONAL BIG DATA</vt:lpstr>
      <vt:lpstr>TABLE OF CONTENTS</vt:lpstr>
      <vt:lpstr>INTRODUCTION</vt:lpstr>
      <vt:lpstr>PowerPoint Presentation</vt:lpstr>
      <vt:lpstr>LITERATURE REVIEW MATRIX</vt:lpstr>
      <vt:lpstr>EXISTING SYSTEM</vt:lpstr>
      <vt:lpstr>PROPOSED SYSTEM</vt:lpstr>
      <vt:lpstr>PowerPoint Presentation</vt:lpstr>
      <vt:lpstr>PowerPoint Presentation</vt:lpstr>
      <vt:lpstr>PowerPoint Presentation</vt:lpstr>
      <vt:lpstr>WORKING</vt:lpstr>
      <vt:lpstr>DATASET</vt:lpstr>
      <vt:lpstr>PowerPoint Presentation</vt:lpstr>
      <vt:lpstr>PowerPoint Presentation</vt:lpstr>
      <vt:lpstr>PowerPoint Presentation</vt:lpstr>
      <vt:lpstr>HASH (DHASH) ALGORITHM</vt:lpstr>
      <vt:lpstr>PowerPoint Presentation</vt:lpstr>
      <vt:lpstr>PowerPoint Presentation</vt:lpstr>
      <vt:lpstr>IMAGE PREPROCESSING</vt:lpstr>
      <vt:lpstr>CNN MODEL</vt:lpstr>
      <vt:lpstr>MOBILENET V1</vt:lpstr>
      <vt:lpstr>WIDTH MULTIPLIER &amp; RESOLUTION MULTIPLIER</vt:lpstr>
      <vt:lpstr>DEPTHWISE SEPERABLE  CONVOLUTION</vt:lpstr>
      <vt:lpstr>DEPTHWISE CONVOLUTION</vt:lpstr>
      <vt:lpstr>POINTWISE CONVOLUTION</vt:lpstr>
      <vt:lpstr>REDUCTION OF COMPUTATION</vt:lpstr>
      <vt:lpstr>PROPOSED ARCHITECTURE WITH  JOINT LOSS</vt:lpstr>
      <vt:lpstr>JOINT LOSS</vt:lpstr>
      <vt:lpstr>TWO-STAGE STRATEGY</vt:lpstr>
      <vt:lpstr>PowerPoint Presentation</vt:lpstr>
      <vt:lpstr>DT-FER APPLICATION</vt:lpstr>
      <vt:lpstr>PERFORMANCE OF CNN MODEL</vt:lpstr>
      <vt:lpstr>PowerPoint Presentation</vt:lpstr>
      <vt:lpstr>PERFORMANCE OF DT-FER  APPLICATION</vt:lpstr>
      <vt:lpstr>CONCLUSION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2022-11-09T09:59:58Z</dcterms:created>
  <dcterms:modified xsi:type="dcterms:W3CDTF">2022-11-18T11:14:55Z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