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549" r:id="rId2"/>
    <p:sldId id="257" r:id="rId3"/>
    <p:sldId id="550" r:id="rId4"/>
    <p:sldId id="552" r:id="rId5"/>
    <p:sldId id="555" r:id="rId6"/>
    <p:sldId id="562" r:id="rId7"/>
    <p:sldId id="563" r:id="rId8"/>
    <p:sldId id="556" r:id="rId9"/>
    <p:sldId id="557" r:id="rId10"/>
    <p:sldId id="561" r:id="rId11"/>
    <p:sldId id="559" r:id="rId12"/>
    <p:sldId id="560" r:id="rId1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2D8CC2-9FF7-438B-90C4-252CB8601176}" v="19" dt="2024-08-05T16:41:35.191"/>
  </p1510:revLst>
</p1510:revInfo>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B1ADE-956E-4F98-BE12-2305763D0D40}"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196DA-4D11-4259-AC89-7DF334ADB4A3}" type="slidenum">
              <a:rPr lang="en-IN" smtClean="0"/>
              <a:t>‹#›</a:t>
            </a:fld>
            <a:endParaRPr lang="en-IN"/>
          </a:p>
        </p:txBody>
      </p:sp>
    </p:spTree>
    <p:extLst>
      <p:ext uri="{BB962C8B-B14F-4D97-AF65-F5344CB8AC3E}">
        <p14:creationId xmlns:p14="http://schemas.microsoft.com/office/powerpoint/2010/main" val="216061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3196DA-4D11-4259-AC89-7DF334ADB4A3}" type="slidenum">
              <a:rPr lang="en-IN" smtClean="0"/>
              <a:t>5</a:t>
            </a:fld>
            <a:endParaRPr lang="en-IN"/>
          </a:p>
        </p:txBody>
      </p:sp>
    </p:spTree>
    <p:extLst>
      <p:ext uri="{BB962C8B-B14F-4D97-AF65-F5344CB8AC3E}">
        <p14:creationId xmlns:p14="http://schemas.microsoft.com/office/powerpoint/2010/main" val="7548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03E030-45F4-4BF3-A604-F963E4300390}"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4344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6895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546122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a:ln>
                <a:noFill/>
              </a:ln>
              <a:solidFill>
                <a:schemeClr val="bg1"/>
              </a:solidFill>
              <a:effectLst/>
              <a:uLnTx/>
              <a:uFillTx/>
              <a:latin typeface="+mn-lt"/>
              <a:ea typeface="+mn-ea"/>
              <a:cs typeface="+mn-cs"/>
            </a:endParaRPr>
          </a:p>
        </p:txBody>
      </p:sp>
      <p:pic>
        <p:nvPicPr>
          <p:cNvPr id="14" name="Picture 13"/>
          <p:cNvPicPr>
            <a:picLocks noChangeAspect="1"/>
          </p:cNvPicPr>
          <p:nvPr userDrawn="1"/>
        </p:nvPicPr>
        <p:blipFill>
          <a:blip r:embed="rId2" cstate="print"/>
          <a:stretch>
            <a:fillRect/>
          </a:stretch>
        </p:blipFill>
        <p:spPr>
          <a:xfrm>
            <a:off x="186436" y="6096191"/>
            <a:ext cx="1802021" cy="589383"/>
          </a:xfrm>
          <a:prstGeom prst="rect">
            <a:avLst/>
          </a:prstGeom>
        </p:spPr>
      </p:pic>
    </p:spTree>
    <p:extLst>
      <p:ext uri="{BB962C8B-B14F-4D97-AF65-F5344CB8AC3E}">
        <p14:creationId xmlns:p14="http://schemas.microsoft.com/office/powerpoint/2010/main" val="3318083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30D43E-B594-4C4F-B186-7AB076EC1FA6}"/>
              </a:ext>
            </a:extLst>
          </p:cNvPr>
          <p:cNvCxnSpPr/>
          <p:nvPr userDrawn="1"/>
        </p:nvCxnSpPr>
        <p:spPr>
          <a:xfrm flipH="1">
            <a:off x="2057400" y="6492875"/>
            <a:ext cx="9539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2056844-2A13-4B3A-A89C-C5C3BE0E5ABF}"/>
              </a:ext>
            </a:extLst>
          </p:cNvPr>
          <p:cNvSpPr/>
          <p:nvPr userDrawn="1"/>
        </p:nvSpPr>
        <p:spPr>
          <a:xfrm>
            <a:off x="0" y="0"/>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 name="Freeform 6"/>
          <p:cNvSpPr>
            <a:spLocks noChangeAspect="1"/>
          </p:cNvSpPr>
          <p:nvPr userDrawn="1"/>
        </p:nvSpPr>
        <p:spPr bwMode="auto">
          <a:xfrm>
            <a:off x="0"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14">
            <a:extLst>
              <a:ext uri="{FF2B5EF4-FFF2-40B4-BE49-F238E27FC236}">
                <a16:creationId xmlns:a16="http://schemas.microsoft.com/office/drawing/2014/main" id="{6129FE8C-4026-42A6-AAE2-7C7F41064012}"/>
              </a:ext>
            </a:extLst>
          </p:cNvPr>
          <p:cNvSpPr>
            <a:spLocks/>
          </p:cNvSpPr>
          <p:nvPr userDrawn="1"/>
        </p:nvSpPr>
        <p:spPr bwMode="auto">
          <a:xfrm>
            <a:off x="574675" y="190500"/>
            <a:ext cx="679450"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sp>
        <p:nvSpPr>
          <p:cNvPr id="6" name="Freeform 6"/>
          <p:cNvSpPr>
            <a:spLocks noChangeAspect="1"/>
          </p:cNvSpPr>
          <p:nvPr userDrawn="1"/>
        </p:nvSpPr>
        <p:spPr bwMode="auto">
          <a:xfrm>
            <a:off x="11596688" y="6483350"/>
            <a:ext cx="615950"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Slide Number Placeholder 5">
            <a:extLst>
              <a:ext uri="{FF2B5EF4-FFF2-40B4-BE49-F238E27FC236}">
                <a16:creationId xmlns:a16="http://schemas.microsoft.com/office/drawing/2014/main" id="{34DC1C43-9955-4818-A746-1B6E7F46114E}"/>
              </a:ext>
            </a:extLst>
          </p:cNvPr>
          <p:cNvSpPr txBox="1">
            <a:spLocks/>
          </p:cNvSpPr>
          <p:nvPr userDrawn="1"/>
        </p:nvSpPr>
        <p:spPr>
          <a:xfrm>
            <a:off x="11622088" y="6530975"/>
            <a:ext cx="406400" cy="365125"/>
          </a:xfrm>
          <a:prstGeom prst="rect">
            <a:avLst/>
          </a:prstGeom>
        </p:spPr>
        <p:txBody>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pPr algn="ctr" eaLnBrk="1" hangingPunct="1"/>
            <a:fld id="{9E723E7A-D6C9-43B1-9EAA-7B8D055CBC94}" type="slidenum">
              <a:rPr lang="en-US" altLang="en-US" sz="1300">
                <a:solidFill>
                  <a:schemeClr val="bg1"/>
                </a:solidFill>
                <a:latin typeface="Calibri" pitchFamily="34" charset="0"/>
              </a:rPr>
              <a:pPr algn="ctr" eaLnBrk="1" hangingPunct="1"/>
              <a:t>‹#›</a:t>
            </a:fld>
            <a:endParaRPr lang="en-US" altLang="en-US" sz="1300">
              <a:solidFill>
                <a:schemeClr val="bg1"/>
              </a:solidFill>
              <a:latin typeface="Calibri" pitchFamily="34" charset="0"/>
            </a:endParaRPr>
          </a:p>
        </p:txBody>
      </p: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738" y="6096000"/>
            <a:ext cx="18034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42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03E030-45F4-4BF3-A604-F963E4300390}"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84614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03E030-45F4-4BF3-A604-F963E4300390}"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167040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03E030-45F4-4BF3-A604-F963E4300390}"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61954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03E030-45F4-4BF3-A604-F963E4300390}"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95899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03E030-45F4-4BF3-A604-F963E4300390}"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313878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3E030-45F4-4BF3-A604-F963E4300390}"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95560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3E030-45F4-4BF3-A604-F963E4300390}"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232179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3E030-45F4-4BF3-A604-F963E4300390}"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pPr/>
              <a:t>‹#›</a:t>
            </a:fld>
            <a:endParaRPr lang="en-US"/>
          </a:p>
        </p:txBody>
      </p:sp>
    </p:spTree>
    <p:extLst>
      <p:ext uri="{BB962C8B-B14F-4D97-AF65-F5344CB8AC3E}">
        <p14:creationId xmlns:p14="http://schemas.microsoft.com/office/powerpoint/2010/main" val="44287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3E030-45F4-4BF3-A604-F963E4300390}" type="datetimeFigureOut">
              <a:rPr lang="en-US" smtClean="0"/>
              <a:pPr/>
              <a:t>8/25/2024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DBC8E-BCA1-40B6-9A00-F48178FC3A31}" type="slidenum">
              <a:rPr lang="en-US" smtClean="0"/>
              <a:pPr/>
              <a:t>‹#›</a:t>
            </a:fld>
            <a:endParaRPr lang="en-US"/>
          </a:p>
        </p:txBody>
      </p:sp>
    </p:spTree>
    <p:extLst>
      <p:ext uri="{BB962C8B-B14F-4D97-AF65-F5344CB8AC3E}">
        <p14:creationId xmlns:p14="http://schemas.microsoft.com/office/powerpoint/2010/main" val="330275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dynamicdrive.com/" TargetMode="External"/><Relationship Id="rId1" Type="http://schemas.openxmlformats.org/officeDocument/2006/relationships/slideLayout" Target="../slideLayouts/slideLayout13.xml"/><Relationship Id="rId4" Type="http://schemas.openxmlformats.org/officeDocument/2006/relationships/hyperlink" Target="https://github.com/Arun-reddy22/prgs/tree/main/intershi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322D3F-4EEE-4CD0-945D-9E1BFDEA5286}"/>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7" name="Picture 1">
            <a:extLst>
              <a:ext uri="{FF2B5EF4-FFF2-40B4-BE49-F238E27FC236}">
                <a16:creationId xmlns:a16="http://schemas.microsoft.com/office/drawing/2014/main" id="{F3F68DE4-0A8E-4FE1-8FF9-F11CB7009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3">
            <a:extLst>
              <a:ext uri="{FF2B5EF4-FFF2-40B4-BE49-F238E27FC236}">
                <a16:creationId xmlns:a16="http://schemas.microsoft.com/office/drawing/2014/main" id="{00FE6B45-E305-4A3E-AB6F-2C44365C7344}"/>
              </a:ext>
            </a:extLst>
          </p:cNvPr>
          <p:cNvSpPr txBox="1">
            <a:spLocks/>
          </p:cNvSpPr>
          <p:nvPr/>
        </p:nvSpPr>
        <p:spPr>
          <a:xfrm>
            <a:off x="1828800" y="556594"/>
            <a:ext cx="8534400" cy="21717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dirty="0">
                <a:solidFill>
                  <a:srgbClr val="C00000"/>
                </a:solidFill>
                <a:latin typeface="Times New Roman" panose="02020603050405020304" pitchFamily="18" charset="0"/>
                <a:cs typeface="Times New Roman" panose="02020603050405020304" pitchFamily="18" charset="0"/>
              </a:rPr>
              <a:t>A Presentation on Internship Work </a:t>
            </a: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 </a:t>
            </a:r>
            <a:br>
              <a:rPr lang="en-US" altLang="en-US" sz="2400" b="1" dirty="0">
                <a:latin typeface="Times New Roman" panose="02020603050405020304" pitchFamily="18" charset="0"/>
                <a:cs typeface="Times New Roman" panose="02020603050405020304" pitchFamily="18" charset="0"/>
              </a:rPr>
            </a:b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rPr>
              <a:t>“</a:t>
            </a:r>
            <a:r>
              <a:rPr lang="en-US" altLang="en-US" sz="3200" b="1" dirty="0">
                <a:solidFill>
                  <a:schemeClr val="tx2"/>
                </a:solidFill>
                <a:latin typeface="Times New Roman" panose="02020603050405020304" pitchFamily="18" charset="0"/>
                <a:cs typeface="Times New Roman" panose="02020603050405020304" pitchFamily="18" charset="0"/>
              </a:rPr>
              <a:t>WEB DEVELOPMENT</a:t>
            </a: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rPr>
              <a:t>” </a:t>
            </a:r>
            <a:br>
              <a:rPr lang="en-US" altLang="en-US" sz="2400" b="1" dirty="0">
                <a:latin typeface="Times New Roman" panose="02020603050405020304" pitchFamily="18" charset="0"/>
                <a:cs typeface="Times New Roman" panose="02020603050405020304" pitchFamily="18" charset="0"/>
              </a:rPr>
            </a:br>
            <a:endParaRPr lang="en-US" altLang="en-US" sz="2400" dirty="0"/>
          </a:p>
        </p:txBody>
      </p:sp>
      <p:graphicFrame>
        <p:nvGraphicFramePr>
          <p:cNvPr id="4" name="Table 3">
            <a:extLst>
              <a:ext uri="{FF2B5EF4-FFF2-40B4-BE49-F238E27FC236}">
                <a16:creationId xmlns:a16="http://schemas.microsoft.com/office/drawing/2014/main" id="{DDC7CDCE-043C-4030-8C72-D68D57BB16E0}"/>
              </a:ext>
            </a:extLst>
          </p:cNvPr>
          <p:cNvGraphicFramePr>
            <a:graphicFrameLocks noGrp="1"/>
          </p:cNvGraphicFramePr>
          <p:nvPr>
            <p:extLst>
              <p:ext uri="{D42A27DB-BD31-4B8C-83A1-F6EECF244321}">
                <p14:modId xmlns:p14="http://schemas.microsoft.com/office/powerpoint/2010/main" val="2318107578"/>
              </p:ext>
            </p:extLst>
          </p:nvPr>
        </p:nvGraphicFramePr>
        <p:xfrm>
          <a:off x="668356" y="3026181"/>
          <a:ext cx="10855288" cy="1525842"/>
        </p:xfrm>
        <a:graphic>
          <a:graphicData uri="http://schemas.openxmlformats.org/drawingml/2006/table">
            <a:tbl>
              <a:tblPr firstRow="1" bandRow="1"/>
              <a:tblGrid>
                <a:gridCol w="3340939">
                  <a:extLst>
                    <a:ext uri="{9D8B030D-6E8A-4147-A177-3AD203B41FA5}">
                      <a16:colId xmlns:a16="http://schemas.microsoft.com/office/drawing/2014/main" val="935455328"/>
                    </a:ext>
                  </a:extLst>
                </a:gridCol>
                <a:gridCol w="4235109">
                  <a:extLst>
                    <a:ext uri="{9D8B030D-6E8A-4147-A177-3AD203B41FA5}">
                      <a16:colId xmlns:a16="http://schemas.microsoft.com/office/drawing/2014/main" val="2149197612"/>
                    </a:ext>
                  </a:extLst>
                </a:gridCol>
                <a:gridCol w="3279240">
                  <a:extLst>
                    <a:ext uri="{9D8B030D-6E8A-4147-A177-3AD203B41FA5}">
                      <a16:colId xmlns:a16="http://schemas.microsoft.com/office/drawing/2014/main" val="2639303000"/>
                    </a:ext>
                  </a:extLst>
                </a:gridCol>
              </a:tblGrid>
              <a:tr h="210820">
                <a:tc>
                  <a:txBody>
                    <a:bodyPr/>
                    <a:lstStyle/>
                    <a:p>
                      <a:pPr algn="l">
                        <a:lnSpc>
                          <a:spcPct val="107000"/>
                        </a:lnSpc>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PRESENTED BY                                    </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a:noFill/>
                    </a:lnR>
                    <a:lnT>
                      <a:noFill/>
                    </a:lnT>
                    <a:lnB>
                      <a:noFill/>
                    </a:lnB>
                  </a:tcPr>
                </a:tc>
                <a:tc>
                  <a:txBody>
                    <a:bodyPr/>
                    <a:lstStyle/>
                    <a:p>
                      <a:pPr algn="l">
                        <a:lnSpc>
                          <a:spcPct val="107000"/>
                        </a:lnSpc>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EXTERNAL GUIDE </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a:noFill/>
                    </a:lnR>
                    <a:lnT>
                      <a:noFill/>
                    </a:lnT>
                    <a:lnB>
                      <a:noFill/>
                    </a:lnB>
                  </a:tcPr>
                </a:tc>
                <a:tc>
                  <a:txBody>
                    <a:bodyPr/>
                    <a:lstStyle/>
                    <a:p>
                      <a:pPr algn="l">
                        <a:lnSpc>
                          <a:spcPct val="107000"/>
                        </a:lnSpc>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INTERNAL GUIDE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a:noFill/>
                    </a:lnR>
                    <a:lnT>
                      <a:noFill/>
                    </a:lnT>
                    <a:lnB>
                      <a:noFill/>
                    </a:lnB>
                  </a:tcPr>
                </a:tc>
                <a:extLst>
                  <a:ext uri="{0D108BD9-81ED-4DB2-BD59-A6C34878D82A}">
                    <a16:rowId xmlns:a16="http://schemas.microsoft.com/office/drawing/2014/main" val="137151184"/>
                  </a:ext>
                </a:extLst>
              </a:tr>
              <a:tr h="210820">
                <a:tc>
                  <a:txBody>
                    <a:bodyPr/>
                    <a:lstStyle/>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Arun Reddy</a:t>
                      </a:r>
                    </a:p>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USN: 1MJ21CD006</a:t>
                      </a:r>
                    </a:p>
                  </a:txBody>
                  <a:tcPr>
                    <a:lnL>
                      <a:noFill/>
                    </a:lnL>
                    <a:lnR>
                      <a:noFill/>
                    </a:lnR>
                    <a:lnT>
                      <a:noFill/>
                    </a:lnT>
                    <a:lnB>
                      <a:noFill/>
                    </a:lnB>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Mr. Eshwar Rao</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DESIGNATION: HR Manager</a:t>
                      </a:r>
                    </a:p>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ORGANIZATION: </a:t>
                      </a:r>
                      <a:r>
                        <a:rPr lang="en-US" sz="1800" b="0" kern="1200" dirty="0">
                          <a:solidFill>
                            <a:schemeClr val="tx1"/>
                          </a:solidFill>
                          <a:effectLst/>
                          <a:latin typeface="+mn-lt"/>
                          <a:ea typeface="+mn-ea"/>
                          <a:cs typeface="+mn-cs"/>
                        </a:rPr>
                        <a:t>CODSOFT</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a:noFill/>
                    </a:lnR>
                    <a:lnT>
                      <a:noFill/>
                    </a:lnT>
                    <a:lnB>
                      <a:noFill/>
                    </a:lnB>
                  </a:tcPr>
                </a:tc>
                <a:tc>
                  <a:txBody>
                    <a:bodyPr/>
                    <a:lstStyle/>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Bharini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prabhakar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DESIGNATION: Assistance Prof ORGANIZATION: MVJCE</a:t>
                      </a:r>
                    </a:p>
                  </a:txBody>
                  <a:tcPr>
                    <a:lnL>
                      <a:noFill/>
                    </a:lnL>
                    <a:lnR>
                      <a:noFill/>
                    </a:lnR>
                    <a:lnT>
                      <a:noFill/>
                    </a:lnT>
                    <a:lnB>
                      <a:noFill/>
                    </a:lnB>
                  </a:tcPr>
                </a:tc>
                <a:extLst>
                  <a:ext uri="{0D108BD9-81ED-4DB2-BD59-A6C34878D82A}">
                    <a16:rowId xmlns:a16="http://schemas.microsoft.com/office/drawing/2014/main" val="2084313948"/>
                  </a:ext>
                </a:extLst>
              </a:tr>
            </a:tbl>
          </a:graphicData>
        </a:graphic>
      </p:graphicFrame>
    </p:spTree>
    <p:extLst>
      <p:ext uri="{BB962C8B-B14F-4D97-AF65-F5344CB8AC3E}">
        <p14:creationId xmlns:p14="http://schemas.microsoft.com/office/powerpoint/2010/main" val="15978306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1516395" y="1600200"/>
            <a:ext cx="9118077"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939BAF-F3A2-F534-70AC-155556CA72EB}"/>
              </a:ext>
            </a:extLst>
          </p:cNvPr>
          <p:cNvSpPr txBox="1"/>
          <p:nvPr/>
        </p:nvSpPr>
        <p:spPr>
          <a:xfrm>
            <a:off x="1516395" y="349756"/>
            <a:ext cx="8476488" cy="584775"/>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Certificate</a:t>
            </a:r>
          </a:p>
        </p:txBody>
      </p:sp>
      <p:pic>
        <p:nvPicPr>
          <p:cNvPr id="6" name="Picture 5" descr="A certificate with text and images&#10;&#10;Description automatically generated">
            <a:extLst>
              <a:ext uri="{FF2B5EF4-FFF2-40B4-BE49-F238E27FC236}">
                <a16:creationId xmlns:a16="http://schemas.microsoft.com/office/drawing/2014/main" id="{FADF528F-DA4C-52FB-AD13-E56A3CB974F1}"/>
              </a:ext>
            </a:extLst>
          </p:cNvPr>
          <p:cNvPicPr>
            <a:picLocks noChangeAspect="1"/>
          </p:cNvPicPr>
          <p:nvPr/>
        </p:nvPicPr>
        <p:blipFill>
          <a:blip r:embed="rId3"/>
          <a:stretch>
            <a:fillRect/>
          </a:stretch>
        </p:blipFill>
        <p:spPr>
          <a:xfrm>
            <a:off x="2606040" y="934532"/>
            <a:ext cx="7722934" cy="5428754"/>
          </a:xfrm>
          <a:prstGeom prst="rect">
            <a:avLst/>
          </a:prstGeom>
        </p:spPr>
      </p:pic>
    </p:spTree>
    <p:extLst>
      <p:ext uri="{BB962C8B-B14F-4D97-AF65-F5344CB8AC3E}">
        <p14:creationId xmlns:p14="http://schemas.microsoft.com/office/powerpoint/2010/main" val="175649199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A3A9A-E2E5-57A9-AF6D-2D799ACA8BEF}"/>
              </a:ext>
            </a:extLst>
          </p:cNvPr>
          <p:cNvSpPr txBox="1"/>
          <p:nvPr/>
        </p:nvSpPr>
        <p:spPr>
          <a:xfrm>
            <a:off x="1700784" y="310896"/>
            <a:ext cx="7534656" cy="861774"/>
          </a:xfrm>
          <a:prstGeom prst="rect">
            <a:avLst/>
          </a:prstGeom>
          <a:noFill/>
        </p:spPr>
        <p:txBody>
          <a:bodyPr wrap="square" rtlCol="0">
            <a:spAutoFit/>
          </a:bodyPr>
          <a:lstStyle/>
          <a:p>
            <a:r>
              <a:rPr lang="en-IN" sz="3200" b="1">
                <a:solidFill>
                  <a:srgbClr val="C00000"/>
                </a:solidFill>
                <a:latin typeface="Times New Roman" panose="02020603050405020304" pitchFamily="18" charset="0"/>
                <a:cs typeface="Times New Roman" panose="02020603050405020304" pitchFamily="18" charset="0"/>
              </a:rPr>
              <a:t>Conclusion</a:t>
            </a:r>
          </a:p>
          <a:p>
            <a:endParaRPr lang="en-IN"/>
          </a:p>
        </p:txBody>
      </p:sp>
      <p:sp>
        <p:nvSpPr>
          <p:cNvPr id="4" name="TextBox 3">
            <a:extLst>
              <a:ext uri="{FF2B5EF4-FFF2-40B4-BE49-F238E27FC236}">
                <a16:creationId xmlns:a16="http://schemas.microsoft.com/office/drawing/2014/main" id="{6DF6164D-D38C-EA7A-B2E4-21E45C05896E}"/>
              </a:ext>
            </a:extLst>
          </p:cNvPr>
          <p:cNvSpPr txBox="1"/>
          <p:nvPr/>
        </p:nvSpPr>
        <p:spPr>
          <a:xfrm>
            <a:off x="1106423" y="1172671"/>
            <a:ext cx="9570541" cy="3785652"/>
          </a:xfrm>
          <a:prstGeom prst="rect">
            <a:avLst/>
          </a:prstGeom>
          <a:noFill/>
        </p:spPr>
        <p:txBody>
          <a:bodyPr wrap="square" rtlCol="0">
            <a:spAutoFit/>
          </a:bodyPr>
          <a:lstStyle/>
          <a:p>
            <a:pPr algn="just"/>
            <a:r>
              <a:rPr lang="en-US" sz="1600" b="0" i="0" u="none" strike="noStrike" baseline="0" dirty="0">
                <a:solidFill>
                  <a:srgbClr val="000000"/>
                </a:solidFill>
                <a:latin typeface="Times New Roman" panose="02020603050405020304" pitchFamily="18" charset="0"/>
              </a:rPr>
              <a:t>The development and implementation of the web development project at CODSOFT represent a significant milestone in the organization's commitment to leveraging data analytics for informed decision-making in healthcare management. Through the utilization of Tableau, a powerful data visualization tool, the project has successfully delivered a sophisticated platform that provides actionable insights into hospital readmission rates and occupancy levels. The Medical Dashboard serves as a vital tool for healthcare professionals at CODSOFT, offering a comprehensive view of patient readmission trends and hospital bed utilization. By harnessing advanced data visualization techniques and interactive features, the dashboard empowers users to optimize patient care and operational efficiency effectively. Despite the challenges and limitations inherent in dashboard development and implementation, such as cost considerations and learning curves, the benefits of the Medical Dashboard far outweigh the drawbacks. Its visual representation of complex healthcare data, user-friendly interface, and real-time updates ensure that healthcare professionals have access to timely and relevant information to make informed decisions. Looking ahead, CODSOFT remains committed to continuous improvement and innovation in healthcare analytics. Future iterations of the Medical Dashboard will focus on enhancing performance, expanding functionality, and integrating additional analytical tools to further empower healthcare professionals and drive positive outcomes for patients and the organization as a whole. </a:t>
            </a:r>
            <a:endParaRPr lang="en-IN" sz="1600" dirty="0"/>
          </a:p>
        </p:txBody>
      </p:sp>
    </p:spTree>
    <p:extLst>
      <p:ext uri="{BB962C8B-B14F-4D97-AF65-F5344CB8AC3E}">
        <p14:creationId xmlns:p14="http://schemas.microsoft.com/office/powerpoint/2010/main" val="357792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64870-D6B4-8BBD-185B-5B86FDBBE2DD}"/>
              </a:ext>
            </a:extLst>
          </p:cNvPr>
          <p:cNvSpPr txBox="1"/>
          <p:nvPr/>
        </p:nvSpPr>
        <p:spPr>
          <a:xfrm>
            <a:off x="740664" y="1209246"/>
            <a:ext cx="7571232" cy="3987245"/>
          </a:xfrm>
          <a:prstGeom prst="rect">
            <a:avLst/>
          </a:prstGeom>
          <a:noFill/>
        </p:spPr>
        <p:txBody>
          <a:bodyPr wrap="square" rtlCol="0">
            <a:spAutoFit/>
          </a:bodyPr>
          <a:lstStyle/>
          <a:p>
            <a:pPr indent="-1905">
              <a:lnSpc>
                <a:spcPct val="115000"/>
              </a:lnSpc>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Websites: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3845" indent="-285750" algn="just">
              <a:lnSpc>
                <a:spcPct val="115000"/>
              </a:lnSpc>
              <a:spcAft>
                <a:spcPts val="10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www.codsoft.in</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3845" indent="-285750" algn="just">
              <a:lnSpc>
                <a:spcPct val="115000"/>
              </a:lnSpc>
              <a:spcAft>
                <a:spcPts val="10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www.dynamicdrive.com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3845" indent="-285750" algn="just">
              <a:lnSpc>
                <a:spcPct val="115000"/>
              </a:lnSpc>
              <a:spcAft>
                <a:spcPts val="10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www.w3schools.com</a:t>
            </a:r>
            <a:endPar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ithub</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link:</a:t>
            </a:r>
          </a:p>
          <a:p>
            <a:pPr algn="just">
              <a:lnSpc>
                <a:spcPct val="115000"/>
              </a:lnSpc>
              <a:spcAft>
                <a:spcPts val="1000"/>
              </a:spcAft>
            </a:pPr>
            <a:r>
              <a:rPr lang="en-US" dirty="0" err="1">
                <a:hlinkClick r:id="rId4"/>
              </a:rPr>
              <a:t>prgs</a:t>
            </a:r>
            <a:r>
              <a:rPr lang="en-US" dirty="0">
                <a:hlinkClick r:id="rId4"/>
              </a:rPr>
              <a:t>/</a:t>
            </a:r>
            <a:r>
              <a:rPr lang="en-US" dirty="0" err="1">
                <a:hlinkClick r:id="rId4"/>
              </a:rPr>
              <a:t>intership</a:t>
            </a:r>
            <a:r>
              <a:rPr lang="en-US" dirty="0">
                <a:hlinkClick r:id="rId4"/>
              </a:rPr>
              <a:t> at main · Arun-reddy22/</a:t>
            </a:r>
            <a:r>
              <a:rPr lang="en-US" dirty="0" err="1">
                <a:hlinkClick r:id="rId4"/>
              </a:rPr>
              <a:t>prgs</a:t>
            </a:r>
            <a:r>
              <a:rPr lang="en-US">
                <a:hlinkClick r:id="rId4"/>
              </a:rPr>
              <a:t> (github.com)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139094C-EAE9-32A2-A144-24EB89138A91}"/>
              </a:ext>
            </a:extLst>
          </p:cNvPr>
          <p:cNvSpPr txBox="1"/>
          <p:nvPr/>
        </p:nvSpPr>
        <p:spPr>
          <a:xfrm>
            <a:off x="1700784" y="347472"/>
            <a:ext cx="6784848" cy="861774"/>
          </a:xfrm>
          <a:prstGeom prst="rect">
            <a:avLst/>
          </a:prstGeom>
          <a:noFill/>
        </p:spPr>
        <p:txBody>
          <a:bodyPr wrap="square" rtlCol="0">
            <a:spAutoFit/>
          </a:bodyPr>
          <a:lstStyle/>
          <a:p>
            <a:r>
              <a:rPr lang="en-IN" sz="3200" b="1">
                <a:solidFill>
                  <a:srgbClr val="C00000"/>
                </a:solidFill>
                <a:latin typeface="Times New Roman" panose="02020603050405020304" pitchFamily="18" charset="0"/>
                <a:cs typeface="Times New Roman" panose="02020603050405020304" pitchFamily="18" charset="0"/>
              </a:rPr>
              <a:t>Reference</a:t>
            </a:r>
          </a:p>
          <a:p>
            <a:endParaRPr lang="en-IN"/>
          </a:p>
        </p:txBody>
      </p:sp>
    </p:spTree>
    <p:extLst>
      <p:ext uri="{BB962C8B-B14F-4D97-AF65-F5344CB8AC3E}">
        <p14:creationId xmlns:p14="http://schemas.microsoft.com/office/powerpoint/2010/main" val="109193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76775340-5D50-4124-8F3D-655BA333BDD5}"/>
              </a:ext>
            </a:extLst>
          </p:cNvPr>
          <p:cNvSpPr txBox="1">
            <a:spLocks/>
          </p:cNvSpPr>
          <p:nvPr/>
        </p:nvSpPr>
        <p:spPr>
          <a:xfrm>
            <a:off x="609600" y="1616453"/>
            <a:ext cx="10972800" cy="38860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ct val="0"/>
              </a:spcBef>
              <a:buFont typeface="Wingdings" panose="05000000000000000000" pitchFamily="2" charset="2"/>
              <a:buChar char="Ø"/>
              <a:defRPr/>
            </a:pPr>
            <a:endParaRPr lang="en-US" sz="2400">
              <a:latin typeface="Verdana" panose="020B0604030504040204" pitchFamily="34" charset="0"/>
              <a:ea typeface="Verdana" panose="020B0604030504040204" pitchFamily="34" charset="0"/>
              <a:cs typeface="Verdana" panose="020B0604030504040204" pitchFamily="34" charset="0"/>
            </a:endParaRPr>
          </a:p>
          <a:p>
            <a:pPr marL="0" indent="0">
              <a:buFont typeface="Arial" panose="020B0604020202020204" pitchFamily="34" charset="0"/>
              <a:buNone/>
            </a:pPr>
            <a:r>
              <a:rPr lang="en-US" altLang="en-US" sz="2400">
                <a:solidFill>
                  <a:srgbClr val="002060"/>
                </a:solidFill>
                <a:latin typeface="Times New Roman" panose="02020603050405020304" pitchFamily="18" charset="0"/>
                <a:cs typeface="Times New Roman" panose="02020603050405020304" pitchFamily="18" charset="0"/>
              </a:rPr>
              <a:t> </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BD95EA3F-1BAC-415A-9332-3A4D03610266}"/>
              </a:ext>
            </a:extLst>
          </p:cNvPr>
          <p:cNvSpPr txBox="1">
            <a:spLocks/>
          </p:cNvSpPr>
          <p:nvPr/>
        </p:nvSpPr>
        <p:spPr>
          <a:xfrm>
            <a:off x="1490472" y="346375"/>
            <a:ext cx="6120151" cy="8875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solidFill>
                  <a:srgbClr val="C00000"/>
                </a:solidFill>
                <a:latin typeface="Times New Roman" panose="02020603050405020304" pitchFamily="18" charset="0"/>
                <a:cs typeface="Times New Roman" panose="02020603050405020304" pitchFamily="18" charset="0"/>
              </a:rPr>
              <a:t>Contents</a:t>
            </a:r>
          </a:p>
        </p:txBody>
      </p:sp>
      <p:sp>
        <p:nvSpPr>
          <p:cNvPr id="3" name="Rectangle 2">
            <a:extLst>
              <a:ext uri="{FF2B5EF4-FFF2-40B4-BE49-F238E27FC236}">
                <a16:creationId xmlns:a16="http://schemas.microsoft.com/office/drawing/2014/main" id="{42248149-10BA-4468-9A83-41D9E7E4EC0A}"/>
              </a:ext>
            </a:extLst>
          </p:cNvPr>
          <p:cNvSpPr/>
          <p:nvPr/>
        </p:nvSpPr>
        <p:spPr>
          <a:xfrm>
            <a:off x="990600" y="1233969"/>
            <a:ext cx="10808395" cy="2806987"/>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About the Organization</a:t>
            </a:r>
          </a:p>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About the Department </a:t>
            </a:r>
          </a:p>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Task Performed</a:t>
            </a:r>
          </a:p>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Reflection Notes</a:t>
            </a:r>
          </a:p>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0588196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990600" y="388692"/>
            <a:ext cx="80476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algn="just"/>
            <a:r>
              <a:rPr lang="en-IN" sz="3600">
                <a:latin typeface="Times New Roman" panose="02020603050405020304" pitchFamily="18" charset="0"/>
                <a:cs typeface="Times New Roman" panose="02020603050405020304" pitchFamily="18" charset="0"/>
              </a:rPr>
              <a:t>                               </a:t>
            </a:r>
            <a:r>
              <a:rPr lang="en-IN" sz="3200" b="1">
                <a:solidFill>
                  <a:srgbClr val="C00000"/>
                </a:solidFill>
                <a:latin typeface="Times New Roman" panose="02020603050405020304" pitchFamily="18" charset="0"/>
                <a:cs typeface="Times New Roman" panose="02020603050405020304" pitchFamily="18" charset="0"/>
              </a:rPr>
              <a:t>About the Organization</a:t>
            </a:r>
            <a:r>
              <a:rPr lang="en-IN" sz="3200" b="1">
                <a:latin typeface="Times New Roman" panose="02020603050405020304" pitchFamily="18" charset="0"/>
                <a:cs typeface="Times New Roman" panose="02020603050405020304" pitchFamily="18" charset="0"/>
              </a:rPr>
              <a:t> </a:t>
            </a:r>
            <a:endParaRPr lang="en-US" altLang="en-US" sz="3200" b="1">
              <a:solidFill>
                <a:srgbClr val="C00000"/>
              </a:solidFill>
            </a:endParaRPr>
          </a:p>
        </p:txBody>
      </p:sp>
      <p:sp>
        <p:nvSpPr>
          <p:cNvPr id="2" name="Rectangle 1">
            <a:extLst>
              <a:ext uri="{FF2B5EF4-FFF2-40B4-BE49-F238E27FC236}">
                <a16:creationId xmlns:a16="http://schemas.microsoft.com/office/drawing/2014/main" id="{618D0E23-B10A-4A31-8443-B2EB880A331E}"/>
              </a:ext>
            </a:extLst>
          </p:cNvPr>
          <p:cNvSpPr/>
          <p:nvPr/>
        </p:nvSpPr>
        <p:spPr>
          <a:xfrm>
            <a:off x="3800570" y="2972501"/>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92D51E-526D-0C64-B4FC-D27746D9ACB1}"/>
              </a:ext>
            </a:extLst>
          </p:cNvPr>
          <p:cNvSpPr txBox="1"/>
          <p:nvPr/>
        </p:nvSpPr>
        <p:spPr>
          <a:xfrm>
            <a:off x="3998300" y="1641187"/>
            <a:ext cx="7714770" cy="5078313"/>
          </a:xfrm>
          <a:prstGeom prst="rect">
            <a:avLst/>
          </a:prstGeom>
          <a:noFill/>
        </p:spPr>
        <p:txBody>
          <a:bodyPr wrap="square">
            <a:spAutoFit/>
          </a:bodyPr>
          <a:lstStyle/>
          <a:p>
            <a:pPr algn="l"/>
            <a:r>
              <a:rPr lang="en-US" b="1" i="0" cap="all" dirty="0" err="1">
                <a:effectLst/>
                <a:latin typeface="Karla" panose="020B0604020202020204" pitchFamily="2" charset="0"/>
              </a:rPr>
              <a:t>cOdsoft</a:t>
            </a:r>
            <a:endParaRPr lang="en-US" b="1" i="0" cap="all" dirty="0">
              <a:effectLst/>
              <a:latin typeface="Karla" panose="020B0604020202020204" pitchFamily="2" charset="0"/>
            </a:endParaRPr>
          </a:p>
          <a:p>
            <a:pPr algn="l"/>
            <a:endParaRPr lang="en-US" b="1" i="0" cap="all" dirty="0">
              <a:effectLst/>
              <a:latin typeface="Karla" panose="020B0604020202020204" pitchFamily="2" charset="0"/>
            </a:endParaRPr>
          </a:p>
          <a:p>
            <a:pPr algn="just"/>
            <a:r>
              <a:rPr lang="en-US" sz="1800" b="0" i="0" u="none" strike="noStrike" baseline="0" dirty="0">
                <a:solidFill>
                  <a:srgbClr val="000000"/>
                </a:solidFill>
                <a:latin typeface="Times New Roman" panose="02020603050405020304" pitchFamily="18" charset="0"/>
              </a:rPr>
              <a:t>It sounds like CODSOFT  has established itself as a prominent player in the web design and development industry, offering comprehensive solutions to clients worldwide. Your emphasis on conversion-based web design and lead-generating marketing strategies reflects a keen understanding of what it takes to succeed in the digital landscape. Your commitment to delivering high-quality solutions and services through a dedicated and qualified team is commendable. Having a strong infrastructure and a skilled team in place is crucial for ensuring timely delivery and maintaining client satisfaction. It's also impressive that you've been in the industry since 2012, showcasing your experience and expertise in providing web-based solutions to a diverse range of clients, from small to large enterprises. Continuing to focus on innovation and dependability will undoubtedly help CODSOFT</a:t>
            </a:r>
            <a:r>
              <a:rPr lang="en-US" sz="1800" dirty="0">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 maintain its position as a leader in the field. Your dedication to exceeding clients' expectations and providing quality support further reinforces your commitment to client satisfaction. </a:t>
            </a:r>
          </a:p>
          <a:p>
            <a:pPr algn="just"/>
            <a:endParaRPr lang="en-US" sz="1800" b="0" i="0" u="none" strike="noStrike" baseline="0" dirty="0">
              <a:solidFill>
                <a:srgbClr val="000000"/>
              </a:solidFill>
              <a:latin typeface="Times New Roman" panose="02020603050405020304" pitchFamily="18" charset="0"/>
            </a:endParaRPr>
          </a:p>
          <a:p>
            <a:pPr algn="l"/>
            <a:endParaRPr lang="en-US" b="0" i="0" dirty="0">
              <a:solidFill>
                <a:srgbClr val="555555"/>
              </a:solidFill>
              <a:effectLst/>
              <a:latin typeface="Karla" panose="020B0604020202020204" pitchFamily="2" charset="0"/>
            </a:endParaRPr>
          </a:p>
        </p:txBody>
      </p:sp>
      <p:pic>
        <p:nvPicPr>
          <p:cNvPr id="3" name="Picture 2" descr="Elevate Your Career with CodSoft's Exciting Internships | CodSoft">
            <a:extLst>
              <a:ext uri="{FF2B5EF4-FFF2-40B4-BE49-F238E27FC236}">
                <a16:creationId xmlns:a16="http://schemas.microsoft.com/office/drawing/2014/main" id="{2F9C3DAD-2840-D044-FD93-32615E29C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30" y="2601307"/>
            <a:ext cx="3524723" cy="98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303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066545" y="272256"/>
            <a:ext cx="71028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r>
              <a:rPr lang="en-IN" sz="1800">
                <a:solidFill>
                  <a:srgbClr val="C00000"/>
                </a:solidFill>
                <a:latin typeface="Times New Roman" panose="02020603050405020304" pitchFamily="18" charset="0"/>
                <a:cs typeface="Times New Roman" panose="02020603050405020304" pitchFamily="18" charset="0"/>
              </a:rPr>
              <a:t>                                </a:t>
            </a:r>
            <a:r>
              <a:rPr lang="en-IN" sz="3200" b="1">
                <a:solidFill>
                  <a:srgbClr val="C00000"/>
                </a:solidFill>
                <a:latin typeface="Times New Roman" panose="02020603050405020304" pitchFamily="18" charset="0"/>
                <a:cs typeface="Times New Roman" panose="02020603050405020304" pitchFamily="18" charset="0"/>
              </a:rPr>
              <a:t>About the Department</a:t>
            </a:r>
            <a:endParaRPr lang="en-US" altLang="en-US" sz="3200" b="1"/>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4A1E86-863E-609A-A08F-C99D6EAE383E}"/>
              </a:ext>
            </a:extLst>
          </p:cNvPr>
          <p:cNvSpPr txBox="1"/>
          <p:nvPr/>
        </p:nvSpPr>
        <p:spPr>
          <a:xfrm>
            <a:off x="1188719" y="1738025"/>
            <a:ext cx="10229275" cy="3170099"/>
          </a:xfrm>
          <a:prstGeom prst="rect">
            <a:avLst/>
          </a:prstGeom>
          <a:noFill/>
        </p:spPr>
        <p:txBody>
          <a:bodyPr wrap="square" rtlCol="0">
            <a:spAutoFit/>
          </a:bodyPr>
          <a:lstStyle/>
          <a:p>
            <a:pPr algn="just"/>
            <a:r>
              <a:rPr lang="en-US" sz="2000" dirty="0">
                <a:latin typeface="Times New Roman"/>
              </a:rPr>
              <a:t>As a Web developer at </a:t>
            </a:r>
            <a:r>
              <a:rPr lang="en-US" sz="2000" dirty="0" err="1">
                <a:latin typeface="Times New Roman"/>
              </a:rPr>
              <a:t>CodSoft</a:t>
            </a:r>
            <a:r>
              <a:rPr lang="en-US" sz="2000" dirty="0">
                <a:latin typeface="Times New Roman"/>
              </a:rPr>
              <a:t> , </a:t>
            </a:r>
            <a:r>
              <a:rPr lang="en-US" sz="2000" dirty="0">
                <a:latin typeface="Times New Roman" panose="02020603050405020304" pitchFamily="18" charset="0"/>
                <a:cs typeface="Times New Roman" panose="02020603050405020304" pitchFamily="18" charset="0"/>
              </a:rPr>
              <a:t>I gained valuable hands-on experience in building and maintaining websites. I honed my skills in front-end technologies like HTML, CSS, and JavaScript, learning to create visually appealing and responsive interfaces. I also had the opportunity to work with frameworks such as React and Angular, applying them to develop dynamic web applications. Throughout my internship, I focused on optimizing website performance and ensuring compatibility across different browsers and devices. This experience laid a strong foundation for my career in web development, equipping me with practical knowledge and problem-solving abilities essential in this fast-paced industry. This internship experience not only sharpened my technical skills but also fostered my ability to work in a team-oriented environment and deliver high-quality solutions under deadlines.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4100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1335025" y="79607"/>
            <a:ext cx="786176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a:lnSpc>
                <a:spcPct val="150000"/>
              </a:lnSpc>
            </a:pPr>
            <a:r>
              <a:rPr lang="en-IN" sz="3600" dirty="0">
                <a:latin typeface="Times New Roman" panose="02020603050405020304" pitchFamily="18" charset="0"/>
                <a:cs typeface="Times New Roman" panose="02020603050405020304" pitchFamily="18" charset="0"/>
              </a:rPr>
              <a:t>                       </a:t>
            </a:r>
            <a:r>
              <a:rPr lang="en-IN" sz="3600" b="1" dirty="0">
                <a:solidFill>
                  <a:srgbClr val="C00000"/>
                </a:solidFill>
                <a:latin typeface="Times New Roman" panose="02020603050405020304" pitchFamily="18" charset="0"/>
                <a:cs typeface="Times New Roman" panose="02020603050405020304" pitchFamily="18" charset="0"/>
              </a:rPr>
              <a:t>Task Performed</a:t>
            </a:r>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9B7942-E561-AD18-BCDE-BAFA0F295CE8}"/>
              </a:ext>
            </a:extLst>
          </p:cNvPr>
          <p:cNvSpPr txBox="1"/>
          <p:nvPr/>
        </p:nvSpPr>
        <p:spPr>
          <a:xfrm rot="10800000" flipH="1" flipV="1">
            <a:off x="1335025" y="1346914"/>
            <a:ext cx="9691563"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Internship Experience</a:t>
            </a:r>
          </a:p>
          <a:p>
            <a:r>
              <a:rPr lang="en-IN" dirty="0">
                <a:latin typeface="Times New Roman" panose="02020603050405020304" pitchFamily="18" charset="0"/>
                <a:cs typeface="Times New Roman" panose="02020603050405020304" pitchFamily="18" charset="0"/>
              </a:rPr>
              <a:t>Web Development intern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Duration: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1 Month</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Technologies Used</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HTML, JavaScript, PHP, MySQL</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PROJECT:</a:t>
            </a:r>
          </a:p>
          <a:p>
            <a:pPr algn="just"/>
            <a:r>
              <a:rPr lang="en-IN" sz="1800" b="1" i="0" dirty="0">
                <a:solidFill>
                  <a:srgbClr val="1F1F1F"/>
                </a:solidFill>
                <a:effectLst/>
                <a:latin typeface="Times New Roman" panose="02020603050405020304" pitchFamily="18" charset="0"/>
                <a:cs typeface="Times New Roman" panose="02020603050405020304" pitchFamily="18" charset="0"/>
              </a:rPr>
              <a:t>Calculator</a:t>
            </a:r>
            <a:r>
              <a:rPr lang="en-IN"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calculator is a fundamental tool for performing arithmetic operations. Building a calculator project is a common exercise for learning programming concepts and is a great way to get hands-on experience with user interface design, logic implementation, and handling user inputs.</a:t>
            </a:r>
            <a:r>
              <a:rPr lang="en-US" sz="1800" dirty="0"/>
              <a:t> </a:t>
            </a:r>
            <a:r>
              <a:rPr lang="en-US" sz="1800" dirty="0">
                <a:latin typeface="Times New Roman" panose="02020603050405020304" pitchFamily="18" charset="0"/>
                <a:cs typeface="Times New Roman" panose="02020603050405020304" pitchFamily="18" charset="0"/>
              </a:rPr>
              <a:t>Building a calculator is a great project to understand the basics of programming, UI design, and event handling. It provides a foundation to build more complex applications in the future.</a:t>
            </a:r>
          </a:p>
          <a:p>
            <a:pPr algn="just"/>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49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4D7D89AD-A8A9-AC43-3DDA-367AF295526F}"/>
              </a:ext>
            </a:extLst>
          </p:cNvPr>
          <p:cNvSpPr txBox="1">
            <a:spLocks noChangeArrowheads="1"/>
          </p:cNvSpPr>
          <p:nvPr/>
        </p:nvSpPr>
        <p:spPr bwMode="auto">
          <a:xfrm>
            <a:off x="1335025" y="79607"/>
            <a:ext cx="786176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a:lnSpc>
                <a:spcPct val="150000"/>
              </a:lnSpc>
            </a:pPr>
            <a:r>
              <a:rPr lang="en-IN" sz="3600" dirty="0">
                <a:latin typeface="Times New Roman" panose="02020603050405020304" pitchFamily="18" charset="0"/>
                <a:cs typeface="Times New Roman" panose="02020603050405020304" pitchFamily="18" charset="0"/>
              </a:rPr>
              <a:t>                       </a:t>
            </a:r>
            <a:r>
              <a:rPr lang="en-IN" sz="3600" b="1" dirty="0">
                <a:solidFill>
                  <a:srgbClr val="C00000"/>
                </a:solidFill>
                <a:latin typeface="Times New Roman" panose="02020603050405020304" pitchFamily="18" charset="0"/>
                <a:cs typeface="Times New Roman" panose="02020603050405020304" pitchFamily="18" charset="0"/>
              </a:rPr>
              <a:t>Task Performed</a:t>
            </a:r>
          </a:p>
        </p:txBody>
      </p:sp>
      <p:sp>
        <p:nvSpPr>
          <p:cNvPr id="4" name="TextBox 3">
            <a:extLst>
              <a:ext uri="{FF2B5EF4-FFF2-40B4-BE49-F238E27FC236}">
                <a16:creationId xmlns:a16="http://schemas.microsoft.com/office/drawing/2014/main" id="{4A84D790-59C7-12FF-0BE6-0DA1349465C2}"/>
              </a:ext>
            </a:extLst>
          </p:cNvPr>
          <p:cNvSpPr txBox="1"/>
          <p:nvPr/>
        </p:nvSpPr>
        <p:spPr>
          <a:xfrm>
            <a:off x="1335024" y="1397675"/>
            <a:ext cx="9812587" cy="4801314"/>
          </a:xfrm>
          <a:prstGeom prst="rect">
            <a:avLst/>
          </a:prstGeom>
          <a:noFill/>
        </p:spPr>
        <p:txBody>
          <a:bodyPr wrap="square">
            <a:spAutoFit/>
          </a:bodyPr>
          <a:lstStyle/>
          <a:p>
            <a:pPr algn="just"/>
            <a:r>
              <a:rPr lang="en-US" altLang="en-US" b="1" dirty="0">
                <a:solidFill>
                  <a:schemeClr val="tx1"/>
                </a:solidFill>
                <a:latin typeface="Times New Roman" panose="02020603050405020304" pitchFamily="18" charset="0"/>
                <a:cs typeface="Times New Roman" panose="02020603050405020304" pitchFamily="18" charset="0"/>
              </a:rPr>
              <a:t>Landing page: </a:t>
            </a:r>
            <a:r>
              <a:rPr lang="en-US" dirty="0">
                <a:latin typeface="Times New Roman" panose="02020603050405020304" pitchFamily="18" charset="0"/>
                <a:cs typeface="Times New Roman" panose="02020603050405020304" pitchFamily="18" charset="0"/>
              </a:rPr>
              <a:t>A landing page is a standalone web page created specifically for marketing or advertising campaigns. It's where visitors land after clicking on a link from an email, social media post, or advertisement. The main purpose of a landing page is to convert visitors into leads or customers by encouraging them to take a specific action, such as signing up for a newsletter, downloading an e-book, or making a purchase.</a:t>
            </a:r>
          </a:p>
          <a:p>
            <a:pPr algn="just"/>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IMPLEMENTATION:</a:t>
            </a:r>
          </a:p>
          <a:p>
            <a:pPr marL="342900" indent="-342900">
              <a:buAutoNum type="arabicPeriod"/>
            </a:pPr>
            <a:r>
              <a:rPr lang="en-IN" sz="1800" b="1" dirty="0">
                <a:latin typeface="Times New Roman" panose="02020603050405020304" pitchFamily="18" charset="0"/>
              </a:rPr>
              <a:t>Project setup</a:t>
            </a:r>
            <a:r>
              <a:rPr lang="en-IN" sz="1800" b="1" i="0" u="none" strike="noStrike" baseline="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Create Project Directory: Organize your project files in a directory structure</a:t>
            </a:r>
            <a:r>
              <a:rPr lang="en-US" sz="1800" b="1" dirty="0">
                <a:latin typeface="Times New Roman" panose="02020603050405020304" pitchFamily="18" charset="0"/>
              </a:rPr>
              <a:t>.</a:t>
            </a:r>
          </a:p>
          <a:p>
            <a:pPr marL="342900" indent="-34290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Initialize Version Control: (Optional) Use Git for version control.</a:t>
            </a:r>
            <a:endParaRPr lang="en-IN" sz="1800" b="1" i="0" u="none" strike="noStrike" baseline="0" dirty="0">
              <a:solidFill>
                <a:srgbClr val="000000"/>
              </a:solidFill>
              <a:latin typeface="Times New Roman" panose="02020603050405020304" pitchFamily="18" charset="0"/>
            </a:endParaRPr>
          </a:p>
          <a:p>
            <a:endParaRPr lang="en-IN" sz="1800" b="1" dirty="0">
              <a:latin typeface="Times New Roman" panose="02020603050405020304" pitchFamily="18" charset="0"/>
            </a:endParaRPr>
          </a:p>
          <a:p>
            <a:pPr marL="342900" indent="-342900">
              <a:buAutoNum type="arabicPeriod" startAt="2"/>
            </a:pPr>
            <a:r>
              <a:rPr lang="en-IN" sz="1800" b="1" dirty="0">
                <a:latin typeface="Times New Roman" panose="02020603050405020304" pitchFamily="18" charset="0"/>
              </a:rPr>
              <a:t>HTML Structure:</a:t>
            </a:r>
          </a:p>
          <a:p>
            <a:pPr marL="285750" indent="-28575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Create index.html File: Set up the HTML file to define the calculator's structure.</a:t>
            </a:r>
          </a:p>
          <a:p>
            <a:pPr marL="285750" indent="-28575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Include elements such as a display screen and buttons for digits and operations.</a:t>
            </a:r>
            <a:endParaRPr lang="en-US" sz="1800" dirty="0">
              <a:latin typeface="Times New Roman" panose="02020603050405020304" pitchFamily="18" charset="0"/>
            </a:endParaRPr>
          </a:p>
          <a:p>
            <a:pPr marL="285750" indent="-285750">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Reference external CSS and JavaScript files.</a:t>
            </a:r>
          </a:p>
          <a:p>
            <a:endParaRPr lang="en-US" sz="1800" dirty="0">
              <a:latin typeface="Times New Roman" panose="02020603050405020304" pitchFamily="18" charset="0"/>
            </a:endParaRPr>
          </a:p>
          <a:p>
            <a:pPr algn="just"/>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08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0CAD087D-17F0-C2F9-A24E-0CCAEC92713F}"/>
              </a:ext>
            </a:extLst>
          </p:cNvPr>
          <p:cNvSpPr txBox="1">
            <a:spLocks noChangeArrowheads="1"/>
          </p:cNvSpPr>
          <p:nvPr/>
        </p:nvSpPr>
        <p:spPr bwMode="auto">
          <a:xfrm>
            <a:off x="1335025" y="79607"/>
            <a:ext cx="786176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a:lnSpc>
                <a:spcPct val="150000"/>
              </a:lnSpc>
            </a:pPr>
            <a:r>
              <a:rPr lang="en-IN" sz="3600" dirty="0">
                <a:latin typeface="Times New Roman" panose="02020603050405020304" pitchFamily="18" charset="0"/>
                <a:cs typeface="Times New Roman" panose="02020603050405020304" pitchFamily="18" charset="0"/>
              </a:rPr>
              <a:t>                       </a:t>
            </a:r>
            <a:r>
              <a:rPr lang="en-IN" sz="3600" b="1" dirty="0">
                <a:solidFill>
                  <a:srgbClr val="C00000"/>
                </a:solidFill>
                <a:latin typeface="Times New Roman" panose="02020603050405020304" pitchFamily="18" charset="0"/>
                <a:cs typeface="Times New Roman" panose="02020603050405020304" pitchFamily="18" charset="0"/>
              </a:rPr>
              <a:t>Task Performed</a:t>
            </a:r>
          </a:p>
        </p:txBody>
      </p:sp>
      <p:sp>
        <p:nvSpPr>
          <p:cNvPr id="4" name="TextBox 3">
            <a:extLst>
              <a:ext uri="{FF2B5EF4-FFF2-40B4-BE49-F238E27FC236}">
                <a16:creationId xmlns:a16="http://schemas.microsoft.com/office/drawing/2014/main" id="{5D7B5CD5-E57E-9524-C4A2-6E76843059EB}"/>
              </a:ext>
            </a:extLst>
          </p:cNvPr>
          <p:cNvSpPr txBox="1"/>
          <p:nvPr/>
        </p:nvSpPr>
        <p:spPr>
          <a:xfrm>
            <a:off x="1335024" y="1262305"/>
            <a:ext cx="8212387" cy="3970318"/>
          </a:xfrm>
          <a:prstGeom prst="rect">
            <a:avLst/>
          </a:prstGeom>
          <a:noFill/>
        </p:spPr>
        <p:txBody>
          <a:bodyPr wrap="square">
            <a:spAutoFit/>
          </a:bodyPr>
          <a:lstStyle/>
          <a:p>
            <a:pPr marL="342900" indent="-342900" algn="just">
              <a:buAutoNum type="arabicPeriod" startAt="4"/>
            </a:pPr>
            <a:r>
              <a:rPr lang="en-US" sz="1800" b="1" dirty="0">
                <a:latin typeface="Times New Roman" panose="02020603050405020304" pitchFamily="18" charset="0"/>
              </a:rPr>
              <a:t>JavaScript Logic:</a:t>
            </a:r>
          </a:p>
          <a:p>
            <a:pPr marL="342900" indent="-342900" algn="just">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Initialize variables for managing inputs and calculations.</a:t>
            </a:r>
          </a:p>
          <a:p>
            <a:pPr marL="342900" indent="-342900" algn="just">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Update the display based on interactions.</a:t>
            </a:r>
          </a:p>
          <a:p>
            <a:pPr algn="just"/>
            <a:endParaRPr lang="en-US" sz="1800" i="0" u="none" strike="noStrike" baseline="0" dirty="0">
              <a:solidFill>
                <a:srgbClr val="000000"/>
              </a:solidFill>
              <a:latin typeface="Times New Roman" panose="02020603050405020304" pitchFamily="18" charset="0"/>
            </a:endParaRPr>
          </a:p>
          <a:p>
            <a:pPr marL="342900" indent="-342900" algn="just">
              <a:buAutoNum type="arabicPeriod" startAt="5"/>
            </a:pPr>
            <a:r>
              <a:rPr lang="en-US" sz="1800" b="1" i="0" u="none" strike="noStrike" baseline="0" dirty="0">
                <a:solidFill>
                  <a:srgbClr val="000000"/>
                </a:solidFill>
                <a:latin typeface="Times New Roman" panose="02020603050405020304" pitchFamily="18" charset="0"/>
              </a:rPr>
              <a:t>Testing:</a:t>
            </a:r>
          </a:p>
          <a:p>
            <a:pPr marL="342900" indent="-342900" algn="just">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Open the project in a browser.</a:t>
            </a:r>
          </a:p>
          <a:p>
            <a:pPr marL="342900" indent="-342900" algn="just">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Test each function and edge cases.</a:t>
            </a:r>
          </a:p>
          <a:p>
            <a:pPr marL="342900" indent="-342900" algn="just">
              <a:buFont typeface="Arial" panose="020B0604020202020204" pitchFamily="34" charset="0"/>
              <a:buChar char="•"/>
            </a:pPr>
            <a:r>
              <a:rPr lang="en-US" sz="1800" i="0" u="none" strike="noStrike" baseline="0" dirty="0">
                <a:solidFill>
                  <a:srgbClr val="000000"/>
                </a:solidFill>
                <a:latin typeface="Times New Roman" panose="02020603050405020304" pitchFamily="18" charset="0"/>
              </a:rPr>
              <a:t>Ensure all buttons and operations work as expected.</a:t>
            </a:r>
          </a:p>
          <a:p>
            <a:pPr algn="just"/>
            <a:endParaRPr lang="en-US" sz="1800" dirty="0">
              <a:latin typeface="Times New Roman" panose="02020603050405020304" pitchFamily="18" charset="0"/>
            </a:endParaRPr>
          </a:p>
          <a:p>
            <a:pPr marL="342900" indent="-342900" algn="just">
              <a:buAutoNum type="arabicPeriod" startAt="6"/>
            </a:pPr>
            <a:r>
              <a:rPr lang="en-US" sz="1800" b="1" dirty="0">
                <a:latin typeface="Times New Roman" panose="02020603050405020304" pitchFamily="18" charset="0"/>
              </a:rPr>
              <a:t>Optimization:</a:t>
            </a:r>
          </a:p>
          <a:p>
            <a:pPr marL="342900" indent="-342900" algn="just">
              <a:buFont typeface="Arial" panose="020B0604020202020204" pitchFamily="34" charset="0"/>
              <a:buChar char="•"/>
            </a:pPr>
            <a:r>
              <a:rPr lang="en-US" sz="1800" dirty="0">
                <a:latin typeface="Times New Roman" panose="02020603050405020304" pitchFamily="18" charset="0"/>
              </a:rPr>
              <a:t>Clean and organize the code.</a:t>
            </a:r>
          </a:p>
          <a:p>
            <a:pPr marL="342900" indent="-342900" algn="just">
              <a:buFont typeface="Arial" panose="020B0604020202020204" pitchFamily="34" charset="0"/>
              <a:buChar char="•"/>
            </a:pPr>
            <a:r>
              <a:rPr lang="en-US" sz="1800" dirty="0">
                <a:latin typeface="Times New Roman" panose="02020603050405020304" pitchFamily="18" charset="0"/>
              </a:rPr>
              <a:t>Add comments for clarity.</a:t>
            </a:r>
          </a:p>
          <a:p>
            <a:pPr marL="342900" indent="-342900" algn="just">
              <a:buFont typeface="Arial" panose="020B0604020202020204" pitchFamily="34" charset="0"/>
              <a:buChar char="•"/>
            </a:pPr>
            <a:r>
              <a:rPr lang="en-US" sz="1800" dirty="0">
                <a:latin typeface="Times New Roman" panose="02020603050405020304" pitchFamily="18" charset="0"/>
              </a:rPr>
              <a:t>Validate and ensure responsiveness.</a:t>
            </a:r>
          </a:p>
          <a:p>
            <a:pPr marL="285750" indent="-285750" algn="just">
              <a:buFont typeface="Arial" panose="020B0604020202020204" pitchFamily="34" charset="0"/>
              <a:buChar char="•"/>
            </a:pP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646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FAD859-1D6D-F5E0-DA02-AD101426D89A}"/>
              </a:ext>
            </a:extLst>
          </p:cNvPr>
          <p:cNvSpPr txBox="1"/>
          <p:nvPr/>
        </p:nvSpPr>
        <p:spPr>
          <a:xfrm>
            <a:off x="1426465" y="229816"/>
            <a:ext cx="6720840" cy="861774"/>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Reflection Notes</a:t>
            </a:r>
          </a:p>
          <a:p>
            <a:endParaRPr lang="en-IN" dirty="0"/>
          </a:p>
        </p:txBody>
      </p:sp>
      <p:sp>
        <p:nvSpPr>
          <p:cNvPr id="4" name="TextBox 3">
            <a:extLst>
              <a:ext uri="{FF2B5EF4-FFF2-40B4-BE49-F238E27FC236}">
                <a16:creationId xmlns:a16="http://schemas.microsoft.com/office/drawing/2014/main" id="{D0680D1E-9AAF-76C5-CD46-F73050197666}"/>
              </a:ext>
            </a:extLst>
          </p:cNvPr>
          <p:cNvSpPr txBox="1"/>
          <p:nvPr/>
        </p:nvSpPr>
        <p:spPr>
          <a:xfrm rot="10800000" flipH="1" flipV="1">
            <a:off x="990600" y="1599581"/>
            <a:ext cx="10067169" cy="369331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Learning Experience</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During my internship in web development, I gained valuable hands-on experience in building and maintaining websites. I honed my skills in front-end technologies like HTML, CSS, and JavaScript, learning to create visually appealing and responsive interfaces. I also had the opportunity to work with frameworks such as React and Angular, applying them to develop dynamic web applications.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Front-End </a:t>
            </a:r>
            <a:r>
              <a:rPr lang="en-US" b="1" dirty="0" err="1">
                <a:latin typeface="Times New Roman" panose="02020603050405020304" pitchFamily="18" charset="0"/>
                <a:cs typeface="Times New Roman" panose="02020603050405020304" pitchFamily="18" charset="0"/>
              </a:rPr>
              <a:t>Development:</a:t>
            </a:r>
            <a:r>
              <a:rPr lang="en-US" dirty="0" err="1">
                <a:latin typeface="Times New Roman" panose="02020603050405020304" pitchFamily="18" charset="0"/>
                <a:cs typeface="Times New Roman" panose="02020603050405020304" pitchFamily="18" charset="0"/>
              </a:rPr>
              <a:t>Mastered</a:t>
            </a:r>
            <a:r>
              <a:rPr lang="en-US" dirty="0">
                <a:latin typeface="Times New Roman" panose="02020603050405020304" pitchFamily="18" charset="0"/>
                <a:cs typeface="Times New Roman" panose="02020603050405020304" pitchFamily="18" charset="0"/>
              </a:rPr>
              <a:t> the use of HTML and JavaScript to create interactive and user-friendly web </a:t>
            </a:r>
            <a:r>
              <a:rPr lang="en-US" dirty="0" err="1">
                <a:latin typeface="Times New Roman" panose="02020603050405020304" pitchFamily="18" charset="0"/>
                <a:cs typeface="Times New Roman" panose="02020603050405020304" pitchFamily="18" charset="0"/>
              </a:rPr>
              <a:t>interfaces.Gained</a:t>
            </a:r>
            <a:r>
              <a:rPr lang="en-US" dirty="0">
                <a:latin typeface="Times New Roman" panose="02020603050405020304" pitchFamily="18" charset="0"/>
                <a:cs typeface="Times New Roman" panose="02020603050405020304" pitchFamily="18" charset="0"/>
              </a:rPr>
              <a:t> experience in implementing responsive design principles to ensure the platform is accessible on various devices. Back-End </a:t>
            </a:r>
            <a:r>
              <a:rPr lang="en-US" dirty="0" err="1">
                <a:latin typeface="Times New Roman" panose="02020603050405020304" pitchFamily="18" charset="0"/>
                <a:cs typeface="Times New Roman" panose="02020603050405020304" pitchFamily="18" charset="0"/>
              </a:rPr>
              <a:t>Development:Learned</a:t>
            </a:r>
            <a:r>
              <a:rPr lang="en-US" dirty="0">
                <a:latin typeface="Times New Roman" panose="02020603050405020304" pitchFamily="18" charset="0"/>
                <a:cs typeface="Times New Roman" panose="02020603050405020304" pitchFamily="18" charset="0"/>
              </a:rPr>
              <a:t> to build robust and scalable server-side applications using </a:t>
            </a:r>
            <a:r>
              <a:rPr lang="en-US" dirty="0" err="1">
                <a:latin typeface="Times New Roman" panose="02020603050405020304" pitchFamily="18" charset="0"/>
                <a:cs typeface="Times New Roman" panose="02020603050405020304" pitchFamily="18" charset="0"/>
              </a:rPr>
              <a:t>PHP.Developed</a:t>
            </a:r>
            <a:r>
              <a:rPr lang="en-US" dirty="0">
                <a:latin typeface="Times New Roman" panose="02020603050405020304" pitchFamily="18" charset="0"/>
                <a:cs typeface="Times New Roman" panose="02020603050405020304" pitchFamily="18" charset="0"/>
              </a:rPr>
              <a:t> APIs to facilitate seamless communication between the front-end and back-end components of the </a:t>
            </a:r>
            <a:r>
              <a:rPr lang="en-US" dirty="0" err="1">
                <a:latin typeface="Times New Roman" panose="02020603050405020304" pitchFamily="18" charset="0"/>
                <a:cs typeface="Times New Roman" panose="02020603050405020304" pitchFamily="18" charset="0"/>
              </a:rPr>
              <a:t>application.Database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Management:Acquired</a:t>
            </a:r>
            <a:r>
              <a:rPr lang="en-US" dirty="0">
                <a:latin typeface="Times New Roman" panose="02020603050405020304" pitchFamily="18" charset="0"/>
                <a:cs typeface="Times New Roman" panose="02020603050405020304" pitchFamily="18" charset="0"/>
              </a:rPr>
              <a:t> skills in managing and querying databases using </a:t>
            </a:r>
            <a:r>
              <a:rPr lang="en-US" dirty="0" err="1">
                <a:latin typeface="Times New Roman" panose="02020603050405020304" pitchFamily="18" charset="0"/>
                <a:cs typeface="Times New Roman" panose="02020603050405020304" pitchFamily="18" charset="0"/>
              </a:rPr>
              <a:t>MySQL.Implemented</a:t>
            </a:r>
            <a:r>
              <a:rPr lang="en-US" dirty="0">
                <a:latin typeface="Times New Roman" panose="02020603050405020304" pitchFamily="18" charset="0"/>
                <a:cs typeface="Times New Roman" panose="02020603050405020304" pitchFamily="18" charset="0"/>
              </a:rPr>
              <a:t> efficient data storage and retrieval mechanisms to support the platform’s functionality.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638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339927" y="272256"/>
            <a:ext cx="682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defRPr sz="2000">
                <a:solidFill>
                  <a:schemeClr val="tx1"/>
                </a:solidFill>
                <a:latin typeface="Calibri" pitchFamily="34" charset="0"/>
              </a:defRPr>
            </a:lvl6pPr>
            <a:lvl7pPr eaLnBrk="0" fontAlgn="base" hangingPunct="0">
              <a:spcAft>
                <a:spcPct val="0"/>
              </a:spcAft>
              <a:defRPr sz="2000">
                <a:solidFill>
                  <a:schemeClr val="tx1"/>
                </a:solidFill>
                <a:latin typeface="Calibri" pitchFamily="34" charset="0"/>
              </a:defRPr>
            </a:lvl7pPr>
            <a:lvl8pPr eaLnBrk="0" fontAlgn="base" hangingPunct="0">
              <a:spcAft>
                <a:spcPct val="0"/>
              </a:spcAft>
              <a:defRPr sz="2000">
                <a:solidFill>
                  <a:schemeClr val="tx1"/>
                </a:solidFill>
                <a:latin typeface="Calibri" pitchFamily="34" charset="0"/>
              </a:defRPr>
            </a:lvl8pPr>
            <a:lvl9pPr eaLnBrk="0" fontAlgn="base" hangingPunct="0">
              <a:spcAft>
                <a:spcPct val="0"/>
              </a:spcAft>
              <a:defRPr sz="2000">
                <a:solidFill>
                  <a:schemeClr val="tx1"/>
                </a:solidFill>
                <a:latin typeface="Calibri" pitchFamily="34" charset="0"/>
              </a:defRPr>
            </a:lvl9pPr>
          </a:lstStyle>
          <a:p>
            <a:pPr eaLnBrk="1" hangingPunct="1"/>
            <a:endParaRPr lang="en-US" altLang="en-US" sz="1800"/>
          </a:p>
        </p:txBody>
      </p:sp>
      <p:sp>
        <p:nvSpPr>
          <p:cNvPr id="2" name="Rectangle 1">
            <a:extLst>
              <a:ext uri="{FF2B5EF4-FFF2-40B4-BE49-F238E27FC236}">
                <a16:creationId xmlns:a16="http://schemas.microsoft.com/office/drawing/2014/main" id="{618D0E23-B10A-4A31-8443-B2EB880A331E}"/>
              </a:ext>
            </a:extLst>
          </p:cNvPr>
          <p:cNvSpPr/>
          <p:nvPr/>
        </p:nvSpPr>
        <p:spPr>
          <a:xfrm>
            <a:off x="2180492" y="1616453"/>
            <a:ext cx="7831015" cy="121572"/>
          </a:xfrm>
          <a:prstGeom prst="rect">
            <a:avLst/>
          </a:prstGeom>
        </p:spPr>
        <p:txBody>
          <a:bodyPr wrap="square">
            <a:spAutoFit/>
          </a:bodyPr>
          <a:lstStyle/>
          <a:p>
            <a:pPr>
              <a:lnSpc>
                <a:spcPct val="90000"/>
              </a:lnSpc>
              <a:spcBef>
                <a:spcPts val="750"/>
              </a:spcBef>
              <a:buSzPct val="100000"/>
              <a:defRPr/>
            </a:pPr>
            <a:endParaRPr lang="en-IN" altLang="en-US" sz="100" b="1">
              <a:solidFill>
                <a:srgbClr val="C00000"/>
              </a:solidFill>
              <a:latin typeface="Museo 300" panose="02000000000000000000"/>
              <a:cs typeface="Times New Roman" panose="02020603050405020304" pitchFamily="18" charset="0"/>
            </a:endParaRPr>
          </a:p>
          <a:p>
            <a:pPr>
              <a:buClr>
                <a:srgbClr val="000000"/>
              </a:buClr>
              <a:buSzPct val="100000"/>
              <a:defRPr/>
            </a:pPr>
            <a:endParaRPr lang="en-IN" sz="100">
              <a:latin typeface="Museo 300" panose="02000000000000000000"/>
            </a:endParaRPr>
          </a:p>
        </p:txBody>
      </p:sp>
      <p:sp>
        <p:nvSpPr>
          <p:cNvPr id="8" name="Rectangle 7">
            <a:extLst>
              <a:ext uri="{FF2B5EF4-FFF2-40B4-BE49-F238E27FC236}">
                <a16:creationId xmlns:a16="http://schemas.microsoft.com/office/drawing/2014/main" id="{16CF2532-DAFA-4921-B990-4EAAA9A58977}"/>
              </a:ext>
            </a:extLst>
          </p:cNvPr>
          <p:cNvSpPr>
            <a:spLocks noChangeArrowheads="1"/>
          </p:cNvSpPr>
          <p:nvPr/>
        </p:nvSpPr>
        <p:spPr bwMode="auto">
          <a:xfrm>
            <a:off x="2485010" y="6581001"/>
            <a:ext cx="89329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C00000"/>
                </a:solidFill>
                <a:effectLst/>
                <a:latin typeface="Sitka Text" panose="02000505000000020004" pitchFamily="2" charset="0"/>
                <a:ea typeface="Times New Roman" panose="02020603050405020304" pitchFamily="18" charset="0"/>
                <a:cs typeface="Calibri" panose="020F0502020204030204" pitchFamily="34" charset="0"/>
              </a:rPr>
              <a:t>Approved by AICTE |Affiliated to VTU | Recognized by UGC with 2(f) &amp; 12(B) status |Accredited by NBA and NAAC</a:t>
            </a:r>
            <a:endParaRPr kumimoji="0" lang="en-US" altLang="en-US" sz="3600" b="0" i="0" u="none" strike="noStrike" cap="none" normalizeH="0" baseline="0">
              <a:ln>
                <a:noFill/>
              </a:ln>
              <a:solidFill>
                <a:srgbClr val="C00000"/>
              </a:solidFill>
              <a:effectLst/>
              <a:latin typeface="Arial" panose="020B0604020202020204" pitchFamily="34" charset="0"/>
            </a:endParaRPr>
          </a:p>
        </p:txBody>
      </p:sp>
      <p:pic>
        <p:nvPicPr>
          <p:cNvPr id="10" name="Picture 1">
            <a:extLst>
              <a:ext uri="{FF2B5EF4-FFF2-40B4-BE49-F238E27FC236}">
                <a16:creationId xmlns:a16="http://schemas.microsoft.com/office/drawing/2014/main" id="{72A0C0F5-0D19-42DE-827F-78DCFAD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455"/>
            <a:ext cx="1981200" cy="114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939BAF-F3A2-F534-70AC-155556CA72EB}"/>
              </a:ext>
            </a:extLst>
          </p:cNvPr>
          <p:cNvSpPr txBox="1"/>
          <p:nvPr/>
        </p:nvSpPr>
        <p:spPr>
          <a:xfrm>
            <a:off x="990600" y="1397675"/>
            <a:ext cx="10112866"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Version </a:t>
            </a:r>
            <a:r>
              <a:rPr lang="en-US" b="1" dirty="0" err="1">
                <a:latin typeface="Times New Roman" panose="02020603050405020304" pitchFamily="18" charset="0"/>
                <a:cs typeface="Times New Roman" panose="02020603050405020304" pitchFamily="18" charset="0"/>
              </a:rPr>
              <a:t>Control</a:t>
            </a:r>
            <a:r>
              <a:rPr lang="en-US" dirty="0" err="1"/>
              <a:t>:</a:t>
            </a:r>
            <a:r>
              <a:rPr lang="en-US" dirty="0" err="1">
                <a:latin typeface="Times New Roman" panose="02020603050405020304" pitchFamily="18" charset="0"/>
                <a:cs typeface="Times New Roman" panose="02020603050405020304" pitchFamily="18" charset="0"/>
              </a:rPr>
              <a:t>Gained</a:t>
            </a:r>
            <a:r>
              <a:rPr lang="en-US" dirty="0">
                <a:latin typeface="Times New Roman" panose="02020603050405020304" pitchFamily="18" charset="0"/>
                <a:cs typeface="Times New Roman" panose="02020603050405020304" pitchFamily="18" charset="0"/>
              </a:rPr>
              <a:t> proficiency in using Git for version control, enabling collaborative development and efficient project management.</a:t>
            </a:r>
          </a:p>
          <a:p>
            <a:endParaRPr lang="en-US" dirty="0"/>
          </a:p>
          <a:p>
            <a:r>
              <a:rPr lang="en-US" b="1" dirty="0">
                <a:latin typeface="Times New Roman" panose="02020603050405020304" pitchFamily="18" charset="0"/>
                <a:cs typeface="Times New Roman" panose="02020603050405020304" pitchFamily="18" charset="0"/>
              </a:rPr>
              <a:t>Problem-Solving</a:t>
            </a:r>
            <a:r>
              <a:rPr lang="en-US" dirty="0"/>
              <a:t>: </a:t>
            </a:r>
            <a:r>
              <a:rPr lang="en-US" dirty="0">
                <a:latin typeface="Times New Roman" panose="02020603050405020304" pitchFamily="18" charset="0"/>
                <a:cs typeface="Times New Roman" panose="02020603050405020304" pitchFamily="18" charset="0"/>
              </a:rPr>
              <a:t>Enhanced my problem-solving skills by tackling various technical challenges during the </a:t>
            </a:r>
            <a:r>
              <a:rPr lang="en-US" dirty="0" err="1">
                <a:latin typeface="Times New Roman" panose="02020603050405020304" pitchFamily="18" charset="0"/>
                <a:cs typeface="Times New Roman" panose="02020603050405020304" pitchFamily="18" charset="0"/>
              </a:rPr>
              <a:t>project.Team</a:t>
            </a:r>
            <a:r>
              <a:rPr lang="en-US" dirty="0">
                <a:latin typeface="Times New Roman" panose="02020603050405020304" pitchFamily="18" charset="0"/>
                <a:cs typeface="Times New Roman" panose="02020603050405020304" pitchFamily="18" charset="0"/>
              </a:rPr>
              <a:t> Collaboration: Improved my ability to work effectively in a team, collaborating with other developers to achieve project </a:t>
            </a:r>
            <a:r>
              <a:rPr lang="en-US" dirty="0" err="1">
                <a:latin typeface="Times New Roman" panose="02020603050405020304" pitchFamily="18" charset="0"/>
                <a:cs typeface="Times New Roman" panose="02020603050405020304" pitchFamily="18" charset="0"/>
              </a:rPr>
              <a:t>goals.Time</a:t>
            </a:r>
            <a:r>
              <a:rPr lang="en-US" dirty="0">
                <a:latin typeface="Times New Roman" panose="02020603050405020304" pitchFamily="18" charset="0"/>
                <a:cs typeface="Times New Roman" panose="02020603050405020304" pitchFamily="18" charset="0"/>
              </a:rPr>
              <a:t> Management: Developed better time management skills, balancing multiple tasks and meeting project deadlines.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C904BA-C8E9-A81E-E2D9-5535E501FA0D}"/>
              </a:ext>
            </a:extLst>
          </p:cNvPr>
          <p:cNvSpPr txBox="1"/>
          <p:nvPr/>
        </p:nvSpPr>
        <p:spPr>
          <a:xfrm>
            <a:off x="1426465" y="229816"/>
            <a:ext cx="6720840" cy="861774"/>
          </a:xfrm>
          <a:prstGeom prst="rect">
            <a:avLst/>
          </a:prstGeom>
          <a:noFill/>
        </p:spPr>
        <p:txBody>
          <a:bodyPr wrap="square" rtlCol="0">
            <a:spAutoFit/>
          </a:bodyPr>
          <a:lstStyle/>
          <a:p>
            <a:r>
              <a:rPr lang="en-IN" sz="3200" b="1" dirty="0">
                <a:solidFill>
                  <a:srgbClr val="C00000"/>
                </a:solidFill>
                <a:latin typeface="Times New Roman" panose="02020603050405020304" pitchFamily="18" charset="0"/>
                <a:cs typeface="Times New Roman" panose="02020603050405020304" pitchFamily="18" charset="0"/>
              </a:rPr>
              <a:t>Reflection Notes</a:t>
            </a:r>
          </a:p>
          <a:p>
            <a:endParaRPr lang="en-IN" dirty="0"/>
          </a:p>
        </p:txBody>
      </p:sp>
    </p:spTree>
    <p:extLst>
      <p:ext uri="{BB962C8B-B14F-4D97-AF65-F5344CB8AC3E}">
        <p14:creationId xmlns:p14="http://schemas.microsoft.com/office/powerpoint/2010/main" val="236222887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1429</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Karla</vt:lpstr>
      <vt:lpstr>Museo 300</vt:lpstr>
      <vt:lpstr>Sitka Text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Reddy</dc:creator>
  <cp:lastModifiedBy>Arun Reddy</cp:lastModifiedBy>
  <cp:revision>149</cp:revision>
  <dcterms:modified xsi:type="dcterms:W3CDTF">2024-08-25T18:15:59Z</dcterms:modified>
</cp:coreProperties>
</file>