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9"/>
  </p:notesMasterIdLst>
  <p:sldIdLst>
    <p:sldId id="256" r:id="rId2"/>
    <p:sldId id="311" r:id="rId3"/>
    <p:sldId id="336" r:id="rId4"/>
    <p:sldId id="312" r:id="rId5"/>
    <p:sldId id="260" r:id="rId6"/>
    <p:sldId id="313" r:id="rId7"/>
    <p:sldId id="292" r:id="rId8"/>
    <p:sldId id="314" r:id="rId9"/>
    <p:sldId id="317" r:id="rId10"/>
    <p:sldId id="318" r:id="rId11"/>
    <p:sldId id="319" r:id="rId12"/>
    <p:sldId id="320" r:id="rId13"/>
    <p:sldId id="321" r:id="rId14"/>
    <p:sldId id="322" r:id="rId15"/>
    <p:sldId id="323" r:id="rId16"/>
    <p:sldId id="324" r:id="rId17"/>
    <p:sldId id="325" r:id="rId18"/>
    <p:sldId id="326" r:id="rId19"/>
    <p:sldId id="329" r:id="rId20"/>
    <p:sldId id="330" r:id="rId21"/>
    <p:sldId id="331" r:id="rId22"/>
    <p:sldId id="332" r:id="rId23"/>
    <p:sldId id="334" r:id="rId24"/>
    <p:sldId id="335" r:id="rId25"/>
    <p:sldId id="306" r:id="rId26"/>
    <p:sldId id="308" r:id="rId27"/>
    <p:sldId id="309" r:id="rId28"/>
    <p:sldId id="310" r:id="rId29"/>
    <p:sldId id="337" r:id="rId30"/>
    <p:sldId id="338" r:id="rId31"/>
    <p:sldId id="339" r:id="rId32"/>
    <p:sldId id="340" r:id="rId33"/>
    <p:sldId id="341" r:id="rId34"/>
    <p:sldId id="343" r:id="rId35"/>
    <p:sldId id="342" r:id="rId36"/>
    <p:sldId id="316" r:id="rId37"/>
    <p:sldId id="272" r:id="rId38"/>
  </p:sldIdLst>
  <p:sldSz cx="9144000" cy="5143500" type="screen16x9"/>
  <p:notesSz cx="6858000" cy="9144000"/>
  <p:embeddedFontLst>
    <p:embeddedFont>
      <p:font typeface="Calibri" panose="020F0502020204030204" pitchFamily="34" charset="0"/>
      <p:regular r:id="rId40"/>
      <p:bold r:id="rId41"/>
      <p:italic r:id="rId42"/>
      <p:boldItalic r:id="rId43"/>
    </p:embeddedFont>
    <p:embeddedFont>
      <p:font typeface="Consolas" panose="020B0609020204030204" pitchFamily="49" charset="0"/>
      <p:regular r:id="rId44"/>
      <p:bold r:id="rId45"/>
      <p:italic r:id="rId46"/>
      <p:boldItalic r:id="rId47"/>
    </p:embeddedFont>
    <p:embeddedFont>
      <p:font typeface="Trebuchet MS" panose="020B060302020202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6D807-CCC9-4194-AA7C-43D42408E134}" v="14" dt="2021-01-24T15:51:37.668"/>
    <p1510:client id="{1D827031-0FDB-4118-81BA-80ABF1CA9E14}" v="14" dt="2021-01-18T05:34:10.532"/>
    <p1510:client id="{39509037-2B39-4708-82CD-F0C0CC26B104}" v="277" dt="2021-01-12T06:52:38.457"/>
    <p1510:client id="{3E9574E5-BE2B-4A60-8784-70B87DA9EE13}" v="293" dt="2021-01-22T17:10:13.672"/>
    <p1510:client id="{4090878D-D319-45C3-AD40-3B4F6FD93E4D}" v="206" dt="2021-01-25T05:16:53.612"/>
    <p1510:client id="{59751EE2-E915-412C-BBA9-18ABF5CCEEBA}" v="248" dt="2021-01-19T19:07:17.180"/>
    <p1510:client id="{88E0966D-0821-4501-A0E3-03A6F564B65B}" v="3052" dt="2021-01-17T15:58:03.317"/>
    <p1510:client id="{9C156D09-B980-42AE-B4D4-72C644ADC050}" v="1333" dt="2021-01-18T13:31:52.969"/>
    <p1510:client id="{B80ADEDB-738D-440F-BFD2-F939A19680FF}" v="1026" dt="2021-01-30T10:28:47.941"/>
    <p1510:client id="{B8DC2B14-565A-4F31-AD18-2625B4501B96}" v="120" dt="2021-01-31T05:08:00.758"/>
  </p1510:revLst>
</p1510:revInfo>
</file>

<file path=ppt/tableStyles.xml><?xml version="1.0" encoding="utf-8"?>
<a:tblStyleLst xmlns:a="http://schemas.openxmlformats.org/drawingml/2006/main" def="{7759E882-A8D7-4043-9315-6DD7658B698E}">
  <a:tblStyle styleId="{7759E882-A8D7-4043-9315-6DD7658B698E}" styleName="Table_0">
    <a:wholeTbl>
      <a:tcTxStyle b="off" i="off">
        <a:font>
          <a:latin typeface="Rockwell"/>
          <a:ea typeface="Rockwell"/>
          <a:cs typeface="Rockwel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9E9E9"/>
          </a:solidFill>
        </a:fill>
      </a:tcStyle>
    </a:wholeTbl>
    <a:band1H>
      <a:tcTxStyle/>
      <a:tcStyle>
        <a:tcBdr/>
        <a:fill>
          <a:solidFill>
            <a:srgbClr val="D0D0D0"/>
          </a:solidFill>
        </a:fill>
      </a:tcStyle>
    </a:band1H>
    <a:band2H>
      <a:tcTxStyle/>
      <a:tcStyle>
        <a:tcBdr/>
      </a:tcStyle>
    </a:band2H>
    <a:band1V>
      <a:tcTxStyle/>
      <a:tcStyle>
        <a:tcBdr/>
        <a:fill>
          <a:solidFill>
            <a:srgbClr val="D0D0D0"/>
          </a:solidFill>
        </a:fill>
      </a:tcStyle>
    </a:band1V>
    <a:band2V>
      <a:tcTxStyle/>
      <a:tcStyle>
        <a:tcBdr/>
      </a:tcStyle>
    </a:band2V>
    <a:lastCol>
      <a:tcTxStyle b="on" i="off">
        <a:font>
          <a:latin typeface="Rockwell"/>
          <a:ea typeface="Rockwell"/>
          <a:cs typeface="Rockwell"/>
        </a:font>
        <a:srgbClr val="FFFFFF"/>
      </a:tcTxStyle>
      <a:tcStyle>
        <a:tcBdr/>
        <a:fill>
          <a:solidFill>
            <a:srgbClr val="5A5A59"/>
          </a:solidFill>
        </a:fill>
      </a:tcStyle>
    </a:lastCol>
    <a:firstCol>
      <a:tcTxStyle b="on" i="off">
        <a:font>
          <a:latin typeface="Rockwell"/>
          <a:ea typeface="Rockwell"/>
          <a:cs typeface="Rockwell"/>
        </a:font>
        <a:srgbClr val="FFFFFF"/>
      </a:tcTxStyle>
      <a:tcStyle>
        <a:tcBdr/>
        <a:fill>
          <a:solidFill>
            <a:srgbClr val="5A5A59"/>
          </a:solidFill>
        </a:fill>
      </a:tcStyle>
    </a:firstCol>
    <a:lastRow>
      <a:tcTxStyle b="on" i="off">
        <a:font>
          <a:latin typeface="Rockwell"/>
          <a:ea typeface="Rockwell"/>
          <a:cs typeface="Rockwell"/>
        </a:font>
        <a:srgbClr val="FFFFFF"/>
      </a:tcTxStyle>
      <a:tcStyle>
        <a:tcBdr>
          <a:top>
            <a:ln w="38100" cap="flat" cmpd="sng">
              <a:solidFill>
                <a:srgbClr val="FFFFFF"/>
              </a:solidFill>
              <a:prstDash val="solid"/>
              <a:round/>
              <a:headEnd type="none" w="sm" len="sm"/>
              <a:tailEnd type="none" w="sm" len="sm"/>
            </a:ln>
          </a:top>
        </a:tcBdr>
        <a:fill>
          <a:solidFill>
            <a:srgbClr val="5A5A59"/>
          </a:solidFill>
        </a:fill>
      </a:tcStyle>
    </a:lastRow>
    <a:seCell>
      <a:tcTxStyle/>
      <a:tcStyle>
        <a:tcBdr/>
      </a:tcStyle>
    </a:seCell>
    <a:swCell>
      <a:tcTxStyle/>
      <a:tcStyle>
        <a:tcBdr/>
      </a:tcStyle>
    </a:swCell>
    <a:firstRow>
      <a:tcTxStyle b="on" i="off">
        <a:font>
          <a:latin typeface="Rockwell"/>
          <a:ea typeface="Rockwell"/>
          <a:cs typeface="Rockwell"/>
        </a:font>
        <a:srgbClr val="FFFFFF"/>
      </a:tcTxStyle>
      <a:tcStyle>
        <a:tcBdr>
          <a:bottom>
            <a:ln w="38100" cap="flat" cmpd="sng">
              <a:solidFill>
                <a:srgbClr val="FFFFFF"/>
              </a:solidFill>
              <a:prstDash val="solid"/>
              <a:round/>
              <a:headEnd type="none" w="sm" len="sm"/>
              <a:tailEnd type="none" w="sm" len="sm"/>
            </a:ln>
          </a:bottom>
        </a:tcBdr>
        <a:fill>
          <a:solidFill>
            <a:srgbClr val="5A5A59"/>
          </a:solidFill>
        </a:fill>
      </a:tcStyle>
    </a:firstRow>
    <a:neCell>
      <a:tcTxStyle/>
      <a:tcStyle>
        <a:tcBdr/>
      </a:tcStyle>
    </a:neCell>
    <a:nwCell>
      <a:tcTxStyle/>
      <a:tcStyle>
        <a:tcBdr/>
      </a:tcStyle>
    </a:nwCell>
  </a:tblStyle>
  <a:tblStyle styleId="{4F05555B-C7E0-42E3-AF80-77FF5334DF8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9440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849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967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1971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4329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6731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4918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8451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9844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679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905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60619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572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3222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68608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91468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71573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3170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261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4160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31435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63569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7987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878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30546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13296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96069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6417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5642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6479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5756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code.visualstudio.com/docs/languages/cpp"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hyperlink" Target="https://www3.ntu.edu.sg/home/ehchua/programming/howto/CodeBlocks_HowTo.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id="{7B2D9052-DA56-4630-BE36-AB8167995E78}"/>
              </a:ext>
            </a:extLst>
          </p:cNvPr>
          <p:cNvSpPr txBox="1"/>
          <p:nvPr/>
        </p:nvSpPr>
        <p:spPr>
          <a:xfrm>
            <a:off x="429142" y="2217806"/>
            <a:ext cx="4167963" cy="707886"/>
          </a:xfrm>
          <a:prstGeom prst="rect">
            <a:avLst/>
          </a:prstGeom>
          <a:noFill/>
        </p:spPr>
        <p:txBody>
          <a:bodyPr wrap="square" lIns="91440" tIns="45720" rIns="91440" bIns="45720" rtlCol="0" anchor="t">
            <a:spAutoFit/>
          </a:bodyPr>
          <a:lstStyle/>
          <a:p>
            <a:pPr algn="ctr"/>
            <a:r>
              <a:rPr lang="en-US" sz="2000" b="1" dirty="0"/>
              <a:t>Practical Lecture 3: </a:t>
            </a:r>
            <a:r>
              <a:rPr lang="en-US" sz="2000" dirty="0"/>
              <a:t>Concepts &amp; Basics of C++ Programming</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800" b="1" dirty="0">
                <a:latin typeface="Calibri"/>
              </a:rPr>
              <a:t>Abstraction:-</a:t>
            </a:r>
            <a:r>
              <a:rPr lang="en" sz="1800" dirty="0">
                <a:latin typeface="Calibri"/>
              </a:rPr>
              <a:t>Data Abstraction is a process of providing only the essential details to the outside world and hiding the internal details, i.e., representing only the essential details in the program. Data Abstraction is a programming technique that depends on the </a:t>
            </a:r>
            <a:r>
              <a:rPr lang="en" sz="1800" dirty="0" err="1">
                <a:latin typeface="Calibri"/>
              </a:rPr>
              <a:t>seperation</a:t>
            </a:r>
            <a:r>
              <a:rPr lang="en" sz="1800" dirty="0">
                <a:latin typeface="Calibri"/>
              </a:rPr>
              <a:t> of the interface and implementation details of the program.</a:t>
            </a:r>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C++ Introduction</a:t>
            </a:r>
            <a:endParaRPr lang="en" sz="2800" b="1" dirty="0">
              <a:solidFill>
                <a:srgbClr val="FFFFFF"/>
              </a:solidFill>
              <a:latin typeface="Calibri" panose="020F0502020204030204" pitchFamily="34" charset="0"/>
              <a:cs typeface="Calibri" panose="020F0502020204030204" pitchFamily="34" charset="0"/>
            </a:endParaRPr>
          </a:p>
        </p:txBody>
      </p:sp>
      <p:pic>
        <p:nvPicPr>
          <p:cNvPr id="2" name="Picture 2" descr="Diagram&#10;&#10;Description automatically generated">
            <a:extLst>
              <a:ext uri="{FF2B5EF4-FFF2-40B4-BE49-F238E27FC236}">
                <a16:creationId xmlns:a16="http://schemas.microsoft.com/office/drawing/2014/main" id="{4CB5B27F-04C9-4820-9352-ED5965FF6446}"/>
              </a:ext>
            </a:extLst>
          </p:cNvPr>
          <p:cNvPicPr>
            <a:picLocks noChangeAspect="1"/>
          </p:cNvPicPr>
          <p:nvPr/>
        </p:nvPicPr>
        <p:blipFill>
          <a:blip r:embed="rId3"/>
          <a:stretch>
            <a:fillRect/>
          </a:stretch>
        </p:blipFill>
        <p:spPr>
          <a:xfrm>
            <a:off x="1136441" y="2405692"/>
            <a:ext cx="6450580" cy="2542635"/>
          </a:xfrm>
          <a:prstGeom prst="rect">
            <a:avLst/>
          </a:prstGeom>
        </p:spPr>
      </p:pic>
    </p:spTree>
    <p:extLst>
      <p:ext uri="{BB962C8B-B14F-4D97-AF65-F5344CB8AC3E}">
        <p14:creationId xmlns:p14="http://schemas.microsoft.com/office/powerpoint/2010/main" val="2554901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 sz="1800" b="1" dirty="0">
              <a:latin typeface="Calibri"/>
            </a:endParaRPr>
          </a:p>
          <a:p>
            <a:r>
              <a:rPr lang="en" sz="1800" b="1" dirty="0">
                <a:latin typeface="Calibri"/>
              </a:rPr>
              <a:t>By the help of C++ programming language, we can develop different types of secured and robust applications:</a:t>
            </a:r>
          </a:p>
          <a:p>
            <a:endParaRPr lang="en" sz="1800" dirty="0">
              <a:latin typeface="Calibri"/>
            </a:endParaRPr>
          </a:p>
          <a:p>
            <a:endParaRPr lang="en" sz="1800" dirty="0">
              <a:latin typeface="Calibri"/>
            </a:endParaRPr>
          </a:p>
          <a:p>
            <a:pPr marL="285750" indent="-285750">
              <a:buChar char="•"/>
            </a:pPr>
            <a:r>
              <a:rPr lang="en" sz="1800" dirty="0">
                <a:latin typeface="Calibri"/>
              </a:rPr>
              <a:t>Window application</a:t>
            </a:r>
          </a:p>
          <a:p>
            <a:pPr marL="285750" indent="-285750">
              <a:buChar char="•"/>
            </a:pPr>
            <a:endParaRPr lang="en" sz="1800" dirty="0">
              <a:latin typeface="Calibri"/>
            </a:endParaRPr>
          </a:p>
          <a:p>
            <a:pPr marL="285750" indent="-285750">
              <a:buChar char="•"/>
            </a:pPr>
            <a:r>
              <a:rPr lang="en" sz="1800" dirty="0">
                <a:latin typeface="Calibri"/>
              </a:rPr>
              <a:t>Client-Server application</a:t>
            </a:r>
          </a:p>
          <a:p>
            <a:pPr marL="285750" indent="-285750">
              <a:buChar char="•"/>
            </a:pPr>
            <a:endParaRPr lang="en" sz="1800" dirty="0">
              <a:latin typeface="Calibri"/>
            </a:endParaRPr>
          </a:p>
          <a:p>
            <a:pPr marL="285750" indent="-285750">
              <a:buChar char="•"/>
            </a:pPr>
            <a:r>
              <a:rPr lang="en" sz="1800" dirty="0">
                <a:latin typeface="Calibri"/>
              </a:rPr>
              <a:t>Device drivers</a:t>
            </a:r>
          </a:p>
          <a:p>
            <a:pPr marL="285750" indent="-285750">
              <a:buChar char="•"/>
            </a:pPr>
            <a:endParaRPr lang="en" sz="1800" dirty="0">
              <a:latin typeface="Calibri"/>
            </a:endParaRPr>
          </a:p>
          <a:p>
            <a:pPr marL="285750" indent="-285750">
              <a:buChar char="•"/>
            </a:pPr>
            <a:r>
              <a:rPr lang="en" sz="1800" dirty="0">
                <a:latin typeface="Calibri"/>
              </a:rPr>
              <a:t>Embedded firmware </a:t>
            </a:r>
          </a:p>
          <a:p>
            <a:endParaRPr lang="en" sz="1800" b="1" dirty="0">
              <a:latin typeface="Calibri"/>
            </a:endParaRPr>
          </a:p>
          <a:p>
            <a:br>
              <a:rPr lang="en-US" sz="1600" dirty="0"/>
            </a:br>
            <a:endParaRPr lang="en-US" sz="1800">
              <a:latin typeface="Calibri"/>
            </a:endParaRPr>
          </a:p>
          <a:p>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Usage Of C++</a:t>
            </a:r>
          </a:p>
        </p:txBody>
      </p:sp>
    </p:spTree>
    <p:extLst>
      <p:ext uri="{BB962C8B-B14F-4D97-AF65-F5344CB8AC3E}">
        <p14:creationId xmlns:p14="http://schemas.microsoft.com/office/powerpoint/2010/main" val="2951758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 sz="1600" b="1" dirty="0">
              <a:latin typeface="Calibri"/>
              <a:cs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Difference b/w c and C++.</a:t>
            </a:r>
            <a:endParaRPr lang="en" sz="2800" b="1" dirty="0">
              <a:solidFill>
                <a:srgbClr val="FFFFFF"/>
              </a:solidFill>
              <a:latin typeface="Calibri" panose="020F0502020204030204" pitchFamily="34" charset="0"/>
              <a:cs typeface="Calibri" panose="020F0502020204030204" pitchFamily="34" charset="0"/>
            </a:endParaRPr>
          </a:p>
        </p:txBody>
      </p:sp>
      <p:pic>
        <p:nvPicPr>
          <p:cNvPr id="3" name="Picture 3" descr="Table&#10;&#10;Description automatically generated">
            <a:extLst>
              <a:ext uri="{FF2B5EF4-FFF2-40B4-BE49-F238E27FC236}">
                <a16:creationId xmlns:a16="http://schemas.microsoft.com/office/drawing/2014/main" id="{9AA23EB4-813F-47F0-BC5B-B08330863E15}"/>
              </a:ext>
            </a:extLst>
          </p:cNvPr>
          <p:cNvPicPr>
            <a:picLocks noChangeAspect="1"/>
          </p:cNvPicPr>
          <p:nvPr/>
        </p:nvPicPr>
        <p:blipFill>
          <a:blip r:embed="rId3"/>
          <a:stretch>
            <a:fillRect/>
          </a:stretch>
        </p:blipFill>
        <p:spPr>
          <a:xfrm>
            <a:off x="-2156" y="557228"/>
            <a:ext cx="9148311" cy="4535846"/>
          </a:xfrm>
          <a:prstGeom prst="rect">
            <a:avLst/>
          </a:prstGeom>
        </p:spPr>
      </p:pic>
    </p:spTree>
    <p:extLst>
      <p:ext uri="{BB962C8B-B14F-4D97-AF65-F5344CB8AC3E}">
        <p14:creationId xmlns:p14="http://schemas.microsoft.com/office/powerpoint/2010/main" val="3039697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br>
              <a:rPr lang="en-US" dirty="0"/>
            </a:br>
            <a:endParaRPr lang="en-US"/>
          </a:p>
          <a:p>
            <a:endParaRPr lang="en" sz="1600" b="1" dirty="0"/>
          </a:p>
          <a:p>
            <a:endParaRPr lang="en-US" dirty="0"/>
          </a:p>
          <a:p>
            <a:r>
              <a:rPr lang="en" sz="1800" b="1" dirty="0">
                <a:latin typeface="Calibri"/>
              </a:rPr>
              <a:t>On Visual Studio code:-</a:t>
            </a:r>
            <a:r>
              <a:rPr lang="en" sz="1800" b="1" dirty="0">
                <a:latin typeface="Calibri"/>
                <a:hlinkClick r:id="rId3"/>
              </a:rPr>
              <a:t>https://code.visualstudio.com/docs/languages/cpp</a:t>
            </a:r>
            <a:endParaRPr lang="en" sz="1800">
              <a:latin typeface="Calibri"/>
            </a:endParaRPr>
          </a:p>
          <a:p>
            <a:br>
              <a:rPr lang="en-US" dirty="0"/>
            </a:br>
            <a:endParaRPr lang="en-US" sz="1800">
              <a:latin typeface="Calibri"/>
            </a:endParaRPr>
          </a:p>
          <a:p>
            <a:r>
              <a:rPr lang="en" sz="1800" b="1" dirty="0">
                <a:latin typeface="Calibri"/>
              </a:rPr>
              <a:t>One Code Blocks:-</a:t>
            </a:r>
            <a:r>
              <a:rPr lang="en" sz="1800" b="1" dirty="0">
                <a:latin typeface="Calibri"/>
                <a:hlinkClick r:id="rId4"/>
              </a:rPr>
              <a:t>https://www3.ntu.edu.sg/home/ehchua/programming/howto/CodeBlocks_HowTo.html</a:t>
            </a:r>
            <a:endParaRPr lang="en" sz="1800">
              <a:latin typeface="Calibri"/>
            </a:endParaRPr>
          </a:p>
          <a:p>
            <a:br>
              <a:rPr lang="en-US" dirty="0"/>
            </a:br>
            <a:endParaRPr lang="en-US" dirty="0"/>
          </a:p>
          <a:p>
            <a:br>
              <a:rPr lang="en-US" sz="1600" dirty="0"/>
            </a:br>
            <a:br>
              <a:rPr lang="en-US" sz="1600" dirty="0"/>
            </a:br>
            <a:endParaRPr lang="en-US" sz="1600">
              <a:latin typeface="Calibri"/>
            </a:endParaRPr>
          </a:p>
          <a:p>
            <a:endParaRPr lang="en" sz="1600" b="1"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Installation</a:t>
            </a:r>
          </a:p>
        </p:txBody>
      </p:sp>
    </p:spTree>
    <p:extLst>
      <p:ext uri="{BB962C8B-B14F-4D97-AF65-F5344CB8AC3E}">
        <p14:creationId xmlns:p14="http://schemas.microsoft.com/office/powerpoint/2010/main" val="759534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800" dirty="0">
                <a:latin typeface="Calibri"/>
              </a:rPr>
              <a:t>#include&lt;iostream&gt;</a:t>
            </a:r>
          </a:p>
          <a:p>
            <a:r>
              <a:rPr lang="en" sz="1800" dirty="0">
                <a:latin typeface="Calibri"/>
              </a:rPr>
              <a:t>using namespace std;</a:t>
            </a:r>
            <a:br>
              <a:rPr lang="en-US" dirty="0"/>
            </a:br>
            <a:endParaRPr lang="en-US" sz="1800">
              <a:latin typeface="Calibri"/>
            </a:endParaRPr>
          </a:p>
          <a:p>
            <a:endParaRPr lang="en" sz="1800" dirty="0">
              <a:latin typeface="Calibri"/>
            </a:endParaRPr>
          </a:p>
          <a:p>
            <a:r>
              <a:rPr lang="en" sz="1800" dirty="0">
                <a:latin typeface="Calibri"/>
              </a:rPr>
              <a:t>int main()</a:t>
            </a:r>
          </a:p>
          <a:p>
            <a:r>
              <a:rPr lang="en" sz="1800" dirty="0">
                <a:latin typeface="Calibri"/>
              </a:rPr>
              <a:t>{</a:t>
            </a:r>
          </a:p>
          <a:p>
            <a:r>
              <a:rPr lang="en" sz="1800" dirty="0">
                <a:latin typeface="Calibri"/>
              </a:rPr>
              <a:t>  </a:t>
            </a:r>
          </a:p>
          <a:p>
            <a:r>
              <a:rPr lang="en" sz="1800" dirty="0">
                <a:latin typeface="Calibri"/>
              </a:rPr>
              <a:t>   </a:t>
            </a:r>
            <a:r>
              <a:rPr lang="en" sz="1800" dirty="0" err="1">
                <a:latin typeface="Calibri"/>
              </a:rPr>
              <a:t>cout</a:t>
            </a:r>
            <a:r>
              <a:rPr lang="en" sz="1800" dirty="0">
                <a:latin typeface="Calibri"/>
              </a:rPr>
              <a:t>&lt;&lt;"Hello World!";</a:t>
            </a:r>
          </a:p>
          <a:p>
            <a:br>
              <a:rPr lang="en-US" dirty="0"/>
            </a:br>
            <a:endParaRPr lang="en-US" sz="1800">
              <a:latin typeface="Calibri"/>
            </a:endParaRPr>
          </a:p>
          <a:p>
            <a:r>
              <a:rPr lang="en" sz="1800" dirty="0">
                <a:latin typeface="Calibri"/>
              </a:rPr>
              <a:t>   return 0;</a:t>
            </a:r>
          </a:p>
          <a:p>
            <a:r>
              <a:rPr lang="en" sz="1800" dirty="0">
                <a:latin typeface="Calibri"/>
              </a:rPr>
              <a:t>}</a:t>
            </a:r>
          </a:p>
          <a:p>
            <a:br>
              <a:rPr lang="en-US" dirty="0"/>
            </a:br>
            <a:endParaRPr lang="en-US" sz="180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Hello World in C++</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6603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dirty="0">
                <a:latin typeface="Calibri"/>
              </a:rPr>
              <a:t>A variable is a name which is associated with a value that can be changed. For example when I write int num=20; here variable name is num which is associated with value 20, int is a data type that represents that this variable can hold integer values.</a:t>
            </a:r>
            <a:endParaRPr lang="en-US">
              <a:latin typeface="Calibri"/>
            </a:endParaRPr>
          </a:p>
          <a:p>
            <a:br>
              <a:rPr lang="en-US" dirty="0"/>
            </a:br>
            <a:r>
              <a:rPr lang="en" sz="1600" b="1" dirty="0">
                <a:latin typeface="Calibri"/>
              </a:rPr>
              <a:t>Types of variable:-</a:t>
            </a:r>
            <a:endParaRPr lang="en-US" dirty="0">
              <a:latin typeface="Calibri"/>
            </a:endParaRPr>
          </a:p>
          <a:p>
            <a:endParaRPr lang="en-US" dirty="0"/>
          </a:p>
          <a:p>
            <a:r>
              <a:rPr lang="en" sz="1600" b="1" dirty="0">
                <a:latin typeface="Calibri"/>
              </a:rPr>
              <a:t>int</a:t>
            </a:r>
            <a:r>
              <a:rPr lang="en" sz="1600" dirty="0">
                <a:latin typeface="Calibri"/>
              </a:rPr>
              <a:t>: These type of </a:t>
            </a:r>
            <a:r>
              <a:rPr lang="en" sz="1600" dirty="0" err="1">
                <a:latin typeface="Calibri"/>
              </a:rPr>
              <a:t>of</a:t>
            </a:r>
            <a:r>
              <a:rPr lang="en" sz="1600" dirty="0">
                <a:latin typeface="Calibri"/>
              </a:rPr>
              <a:t> variables holds integer value.</a:t>
            </a:r>
            <a:endParaRPr lang="en">
              <a:latin typeface="Calibri"/>
            </a:endParaRPr>
          </a:p>
          <a:p>
            <a:endParaRPr lang="en" sz="1600" dirty="0">
              <a:latin typeface="Calibri"/>
            </a:endParaRPr>
          </a:p>
          <a:p>
            <a:r>
              <a:rPr lang="en" sz="1600" b="1" dirty="0" err="1">
                <a:latin typeface="Calibri"/>
              </a:rPr>
              <a:t>char</a:t>
            </a:r>
            <a:r>
              <a:rPr lang="en" sz="1600" dirty="0">
                <a:latin typeface="Calibri"/>
              </a:rPr>
              <a:t>: holds character value like ‘c’, ‘F’, ‘B’, ‘p’, ‘q’ etc.</a:t>
            </a:r>
            <a:endParaRPr lang="en">
              <a:latin typeface="Calibri"/>
            </a:endParaRPr>
          </a:p>
          <a:p>
            <a:endParaRPr lang="en" sz="1600" dirty="0">
              <a:latin typeface="Calibri"/>
            </a:endParaRPr>
          </a:p>
          <a:p>
            <a:r>
              <a:rPr lang="en" sz="1600" b="1" dirty="0">
                <a:latin typeface="Calibri"/>
              </a:rPr>
              <a:t>bool</a:t>
            </a:r>
            <a:r>
              <a:rPr lang="en" sz="1600" dirty="0">
                <a:latin typeface="Calibri"/>
              </a:rPr>
              <a:t>: holds </a:t>
            </a:r>
            <a:r>
              <a:rPr lang="en" sz="1600" dirty="0" err="1">
                <a:latin typeface="Calibri"/>
              </a:rPr>
              <a:t>boolean</a:t>
            </a:r>
            <a:r>
              <a:rPr lang="en" sz="1600" dirty="0">
                <a:latin typeface="Calibri"/>
              </a:rPr>
              <a:t> value true or false.</a:t>
            </a:r>
            <a:endParaRPr lang="en">
              <a:latin typeface="Calibri"/>
            </a:endParaRPr>
          </a:p>
          <a:p>
            <a:endParaRPr lang="en" sz="1600" dirty="0">
              <a:latin typeface="Calibri"/>
            </a:endParaRPr>
          </a:p>
          <a:p>
            <a:r>
              <a:rPr lang="en" sz="1600" b="1" dirty="0">
                <a:latin typeface="Calibri"/>
              </a:rPr>
              <a:t>double</a:t>
            </a:r>
            <a:r>
              <a:rPr lang="en" sz="1600" dirty="0">
                <a:latin typeface="Calibri"/>
              </a:rPr>
              <a:t>: double-precision floating point value.</a:t>
            </a:r>
            <a:endParaRPr lang="en">
              <a:latin typeface="Calibri"/>
            </a:endParaRPr>
          </a:p>
          <a:p>
            <a:endParaRPr lang="en" sz="1600" dirty="0">
              <a:latin typeface="Calibri"/>
            </a:endParaRPr>
          </a:p>
          <a:p>
            <a:r>
              <a:rPr lang="en" sz="1600" b="1" dirty="0">
                <a:latin typeface="Calibri"/>
              </a:rPr>
              <a:t>float</a:t>
            </a:r>
            <a:r>
              <a:rPr lang="en" sz="1600" dirty="0">
                <a:latin typeface="Calibri"/>
              </a:rPr>
              <a:t>: Single-precision floating point value.</a:t>
            </a:r>
            <a:endParaRPr lang="en" dirty="0">
              <a:latin typeface="Calibri"/>
            </a:endParaRPr>
          </a:p>
          <a:p>
            <a:br>
              <a:rPr lang="en-US" sz="1600" dirty="0"/>
            </a:br>
            <a:br>
              <a:rPr lang="en-US" sz="1600" dirty="0"/>
            </a:br>
            <a:endParaRPr lang="en-US" sz="1600">
              <a:latin typeface="Calibri"/>
            </a:endParaRPr>
          </a:p>
          <a:p>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Variables in C++</a:t>
            </a:r>
          </a:p>
        </p:txBody>
      </p:sp>
    </p:spTree>
    <p:extLst>
      <p:ext uri="{BB962C8B-B14F-4D97-AF65-F5344CB8AC3E}">
        <p14:creationId xmlns:p14="http://schemas.microsoft.com/office/powerpoint/2010/main" val="2383377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 sz="1800" b="1" dirty="0">
              <a:latin typeface="Calibri"/>
            </a:endParaRPr>
          </a:p>
          <a:p>
            <a:r>
              <a:rPr lang="en" sz="1800" b="1" dirty="0">
                <a:latin typeface="Calibri"/>
              </a:rPr>
              <a:t>1. Global variable:</a:t>
            </a:r>
            <a:r>
              <a:rPr lang="en" sz="1800" dirty="0">
                <a:latin typeface="Calibri"/>
              </a:rPr>
              <a:t>-A variable declared outside of any function (including main as well) is called global variable. Global variables have their scope throughout the program, they can be accessed anywhere in the program, in the main, in the user defined function, anywhere.</a:t>
            </a:r>
          </a:p>
          <a:p>
            <a:endParaRPr lang="en" sz="1800" dirty="0">
              <a:latin typeface="Calibri"/>
            </a:endParaRPr>
          </a:p>
          <a:p>
            <a:endParaRPr lang="en" sz="1800" dirty="0">
              <a:latin typeface="Calibri"/>
            </a:endParaRPr>
          </a:p>
          <a:p>
            <a:endParaRPr lang="en" sz="1800" dirty="0">
              <a:latin typeface="Calibri"/>
            </a:endParaRPr>
          </a:p>
          <a:p>
            <a:r>
              <a:rPr lang="en" sz="1800" b="1" dirty="0">
                <a:latin typeface="Calibri"/>
              </a:rPr>
              <a:t>2. Local variable:-</a:t>
            </a:r>
            <a:r>
              <a:rPr lang="en" sz="1800" dirty="0">
                <a:latin typeface="Calibri"/>
              </a:rPr>
              <a:t>Local variables are declared inside the braces of any user defined function, main function, loops or any control statements(if, if-else </a:t>
            </a:r>
            <a:r>
              <a:rPr lang="en" sz="1800" dirty="0" err="1">
                <a:latin typeface="Calibri"/>
              </a:rPr>
              <a:t>etc</a:t>
            </a:r>
            <a:r>
              <a:rPr lang="en" sz="1800" dirty="0">
                <a:latin typeface="Calibri"/>
              </a:rPr>
              <a:t>) and have their scope limited inside those</a:t>
            </a: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Variable Scope</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9804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dirty="0">
                <a:latin typeface="Calibri"/>
              </a:rPr>
              <a:t>A data type or simply type is an attribute of data which tells the compiler or interpreter how the programmer intends to use the data. ... This data type defines the operations that can be done on the data, the meaning of the data, and the way values of that type can be stored.</a:t>
            </a:r>
          </a:p>
          <a:p>
            <a:br>
              <a:rPr lang="en-US" sz="1600" dirty="0"/>
            </a:br>
            <a:br>
              <a:rPr lang="en-US" sz="1600" dirty="0"/>
            </a:br>
            <a:endParaRPr lang="en-US" sz="1600">
              <a:latin typeface="Calibri"/>
            </a:endParaRPr>
          </a:p>
          <a:p>
            <a:endParaRPr lang="en-US" sz="1600" b="1"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Data Types</a:t>
            </a:r>
            <a:endParaRPr lang="en" sz="2800" b="1" dirty="0">
              <a:solidFill>
                <a:srgbClr val="FFFFFF"/>
              </a:solidFill>
              <a:latin typeface="Calibri" panose="020F0502020204030204" pitchFamily="34" charset="0"/>
              <a:cs typeface="Calibri" panose="020F0502020204030204" pitchFamily="34" charset="0"/>
            </a:endParaRPr>
          </a:p>
        </p:txBody>
      </p:sp>
      <p:pic>
        <p:nvPicPr>
          <p:cNvPr id="2" name="Picture 2" descr="Diagram&#10;&#10;Description automatically generated">
            <a:extLst>
              <a:ext uri="{FF2B5EF4-FFF2-40B4-BE49-F238E27FC236}">
                <a16:creationId xmlns:a16="http://schemas.microsoft.com/office/drawing/2014/main" id="{BFD87138-94F0-46CC-870F-AC5D70303CC5}"/>
              </a:ext>
            </a:extLst>
          </p:cNvPr>
          <p:cNvPicPr>
            <a:picLocks noChangeAspect="1"/>
          </p:cNvPicPr>
          <p:nvPr/>
        </p:nvPicPr>
        <p:blipFill>
          <a:blip r:embed="rId3"/>
          <a:stretch>
            <a:fillRect/>
          </a:stretch>
        </p:blipFill>
        <p:spPr>
          <a:xfrm>
            <a:off x="349280" y="1722138"/>
            <a:ext cx="7766109" cy="3338242"/>
          </a:xfrm>
          <a:prstGeom prst="rect">
            <a:avLst/>
          </a:prstGeom>
        </p:spPr>
      </p:pic>
    </p:spTree>
    <p:extLst>
      <p:ext uri="{BB962C8B-B14F-4D97-AF65-F5344CB8AC3E}">
        <p14:creationId xmlns:p14="http://schemas.microsoft.com/office/powerpoint/2010/main" val="354546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US" sz="1600" b="1" dirty="0"/>
          </a:p>
          <a:p>
            <a:br>
              <a:rPr lang="en-US" dirty="0"/>
            </a:br>
            <a:endParaRPr lang="en-US" sz="1800" dirty="0">
              <a:latin typeface="Calibri"/>
            </a:endParaRPr>
          </a:p>
          <a:p>
            <a:pPr marL="285750" indent="-285750">
              <a:buChar char="•"/>
            </a:pPr>
            <a:r>
              <a:rPr lang="en-US" sz="1800" dirty="0">
                <a:latin typeface="Calibri"/>
              </a:rPr>
              <a:t>Write a program to swap two number without using third variable.</a:t>
            </a:r>
          </a:p>
          <a:p>
            <a:pPr marL="285750" indent="-285750">
              <a:buChar char="•"/>
            </a:pPr>
            <a:endParaRPr lang="en-US" sz="1800" dirty="0">
              <a:latin typeface="Calibri"/>
            </a:endParaRPr>
          </a:p>
          <a:p>
            <a:pPr marL="285750" indent="-285750">
              <a:buChar char="•"/>
            </a:pPr>
            <a:r>
              <a:rPr lang="en-US" sz="1800" dirty="0">
                <a:latin typeface="Calibri"/>
              </a:rPr>
              <a:t>Write a program to find the size of all the data types.</a:t>
            </a:r>
          </a:p>
          <a:p>
            <a:endParaRPr lang="en-US" sz="1600" b="1" dirty="0"/>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Practice Question's</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3953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dirty="0">
                <a:latin typeface="Calibri"/>
              </a:rPr>
              <a:t>Sometimes we need to execute a block of statements only when a particular condition is met or not met. This is called decision making, as we are executing a certain code after making a decision in the program logic. For decision making in C++, we have four types of control statements (or control structures), which are as follows:</a:t>
            </a:r>
            <a:endParaRPr lang="en-US" sz="1800" b="1" dirty="0">
              <a:latin typeface="Calibri"/>
            </a:endParaRPr>
          </a:p>
          <a:p>
            <a:br>
              <a:rPr lang="en-US" dirty="0"/>
            </a:br>
            <a:endParaRPr lang="en-US" sz="1800" dirty="0">
              <a:latin typeface="Calibri"/>
            </a:endParaRPr>
          </a:p>
          <a:p>
            <a:r>
              <a:rPr lang="en-US" sz="1800" dirty="0">
                <a:latin typeface="Calibri"/>
              </a:rPr>
              <a:t>a) if statement</a:t>
            </a:r>
          </a:p>
          <a:p>
            <a:endParaRPr lang="en-US" sz="1800" dirty="0">
              <a:latin typeface="Calibri"/>
            </a:endParaRPr>
          </a:p>
          <a:p>
            <a:r>
              <a:rPr lang="en-US" sz="1800" dirty="0">
                <a:latin typeface="Calibri"/>
              </a:rPr>
              <a:t>b) nested if statement</a:t>
            </a:r>
          </a:p>
          <a:p>
            <a:endParaRPr lang="en-US" sz="1800" dirty="0">
              <a:latin typeface="Calibri"/>
            </a:endParaRPr>
          </a:p>
          <a:p>
            <a:r>
              <a:rPr lang="en-US" sz="1800" dirty="0">
                <a:latin typeface="Calibri"/>
              </a:rPr>
              <a:t>c) if-else statement</a:t>
            </a:r>
          </a:p>
          <a:p>
            <a:endParaRPr lang="en-US" sz="1800" dirty="0">
              <a:latin typeface="Calibri"/>
            </a:endParaRPr>
          </a:p>
          <a:p>
            <a:r>
              <a:rPr lang="en-US" sz="1800" dirty="0">
                <a:latin typeface="Calibri"/>
              </a:rPr>
              <a:t>d) if-else-if statement</a:t>
            </a:r>
          </a:p>
          <a:p>
            <a:br>
              <a:rPr lang="en-US" dirty="0"/>
            </a:br>
            <a:endParaRPr lang="en-US" dirty="0"/>
          </a:p>
          <a:p>
            <a:br>
              <a:rPr lang="en-US" sz="1600" dirty="0"/>
            </a:br>
            <a:br>
              <a:rPr lang="en-US" sz="1600" dirty="0"/>
            </a:br>
            <a:endParaRPr lang="en-US" sz="1600">
              <a:solidFill>
                <a:srgbClr val="FF0000"/>
              </a:solidFill>
              <a:latin typeface="Calibri"/>
            </a:endParaRPr>
          </a:p>
          <a:p>
            <a:endParaRPr lang="en-US" sz="1600" b="1" dirty="0">
              <a:solidFill>
                <a:srgbClr val="FF0000"/>
              </a:solidFill>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Conditionals:-</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83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57200" indent="-381000">
              <a:lnSpc>
                <a:spcPct val="200000"/>
              </a:lnSpc>
              <a:buSzPts val="2400"/>
              <a:buFont typeface="Calibri,Sans-Serif"/>
              <a:buChar char="●"/>
            </a:pPr>
            <a:r>
              <a:rPr lang="en" sz="2000" dirty="0">
                <a:ea typeface="Calibri"/>
                <a:cs typeface="Calibri"/>
              </a:rPr>
              <a:t>C++ Introduction.</a:t>
            </a:r>
          </a:p>
          <a:p>
            <a:pPr marL="457200" indent="-381000">
              <a:lnSpc>
                <a:spcPct val="200000"/>
              </a:lnSpc>
              <a:buSzPts val="2400"/>
              <a:buFont typeface="Calibri,Sans-Serif"/>
              <a:buChar char="●"/>
            </a:pPr>
            <a:r>
              <a:rPr lang="en" sz="2000" dirty="0">
                <a:latin typeface="Calibri"/>
                <a:cs typeface="Calibri"/>
              </a:rPr>
              <a:t>Difference b/w C and C++.</a:t>
            </a:r>
            <a:endParaRPr lang="en"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a:cs typeface="Calibri"/>
              </a:rPr>
              <a:t>Installation</a:t>
            </a:r>
            <a:endParaRPr lang="en"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a:cs typeface="Calibri"/>
              </a:rPr>
              <a:t>Syntax</a:t>
            </a:r>
          </a:p>
          <a:p>
            <a:pPr marL="457200" indent="-381000">
              <a:lnSpc>
                <a:spcPct val="200000"/>
              </a:lnSpc>
              <a:buSzPts val="2400"/>
              <a:buFont typeface="Calibri,Sans-Serif"/>
              <a:buChar char="●"/>
            </a:pPr>
            <a:r>
              <a:rPr lang="en" sz="2000" dirty="0">
                <a:latin typeface="Calibri"/>
                <a:cs typeface="Calibri"/>
              </a:rPr>
              <a:t>Variable </a:t>
            </a:r>
            <a:endParaRPr lang="en"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a:cs typeface="Calibri"/>
              </a:rPr>
              <a:t>Data Types</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marL="342900" indent="-342900">
              <a:buChar char="•"/>
            </a:pPr>
            <a:endParaRPr lang="en-US" sz="1800" dirty="0">
              <a:latin typeface="Calibri"/>
            </a:endParaRPr>
          </a:p>
          <a:p>
            <a:pPr marL="342900" indent="-342900">
              <a:buChar char="•"/>
            </a:pPr>
            <a:endParaRPr lang="en-US" sz="1800" dirty="0">
              <a:latin typeface="Calibri"/>
            </a:endParaRPr>
          </a:p>
          <a:p>
            <a:pPr marL="342900" indent="-342900">
              <a:buChar char="•"/>
            </a:pPr>
            <a:endParaRPr lang="en-US" sz="1800" dirty="0">
              <a:latin typeface="Calibri"/>
            </a:endParaRPr>
          </a:p>
          <a:p>
            <a:pPr marL="342900" indent="-342900">
              <a:buChar char="•"/>
            </a:pPr>
            <a:r>
              <a:rPr lang="en-US" sz="1800" dirty="0">
                <a:latin typeface="Calibri"/>
              </a:rPr>
              <a:t>Write a program to check whether a number is prime or not.</a:t>
            </a:r>
            <a:endParaRPr lang="en-US" dirty="0"/>
          </a:p>
          <a:p>
            <a:pPr marL="342900" indent="-342900">
              <a:buChar char="•"/>
            </a:pPr>
            <a:endParaRPr lang="en-US" sz="1800" dirty="0">
              <a:latin typeface="Calibri"/>
            </a:endParaRPr>
          </a:p>
          <a:p>
            <a:pPr marL="342900" indent="-342900">
              <a:buChar char="•"/>
            </a:pPr>
            <a:r>
              <a:rPr lang="en-US" sz="1800" dirty="0">
                <a:latin typeface="Calibri"/>
              </a:rPr>
              <a:t>Write a program to print the greatest among the three numbers entered by the user.</a:t>
            </a:r>
          </a:p>
          <a:p>
            <a:pPr marL="342900" indent="-342900">
              <a:buChar char="•"/>
            </a:pPr>
            <a:endParaRPr lang="en-US" dirty="0"/>
          </a:p>
          <a:p>
            <a:pPr marL="342900" indent="-342900">
              <a:buChar char="•"/>
            </a:pPr>
            <a:r>
              <a:rPr lang="en-US" sz="1800" dirty="0">
                <a:latin typeface="Calibri"/>
              </a:rPr>
              <a:t>Write a program to check whether the year is leap or not.</a:t>
            </a:r>
          </a:p>
          <a:p>
            <a:pPr marL="342900" indent="-342900">
              <a:buChar char="•"/>
            </a:pPr>
            <a:endParaRPr lang="en-US" sz="1800" dirty="0">
              <a:latin typeface="Calibri"/>
            </a:endParaRPr>
          </a:p>
          <a:p>
            <a:pPr marL="342900" indent="-342900">
              <a:buChar char="•"/>
            </a:pPr>
            <a:r>
              <a:rPr lang="en-US" sz="1800" dirty="0">
                <a:latin typeface="Calibri"/>
              </a:rPr>
              <a:t>Write a program to check whether the digit is palindrome or not.</a:t>
            </a:r>
          </a:p>
          <a:p>
            <a:endParaRPr lang="en-US" sz="1600" b="1"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Practice Question's</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12457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dirty="0">
                <a:latin typeface="Calibri"/>
              </a:rPr>
              <a:t>An array is a collection of similar items stored in contiguous memory locations. In programming, sometimes a simple variable is not enough to hold all the data. For example, let's say we want to store the marks of 500 students, having 500 different variables for this task is not feasible, we can define an array with size 500 that can hold the marks of all students</a:t>
            </a:r>
            <a:endParaRPr lang="en-US" sz="1800">
              <a:latin typeface="Calibri"/>
            </a:endParaRPr>
          </a:p>
          <a:p>
            <a:br>
              <a:rPr lang="en-US" dirty="0"/>
            </a:br>
            <a:endParaRPr lang="en-US" dirty="0"/>
          </a:p>
          <a:p>
            <a:br>
              <a:rPr lang="en-US" dirty="0"/>
            </a:br>
            <a:endParaRPr lang="en-US" dirty="0"/>
          </a:p>
          <a:p>
            <a:br>
              <a:rPr lang="en-US" sz="1600" dirty="0"/>
            </a:br>
            <a:endParaRPr lang="en-US" sz="1600">
              <a:latin typeface="Calibri" panose="020F0502020204030204" pitchFamily="34" charset="0"/>
              <a:cs typeface="Calibri" panose="020F0502020204030204" pitchFamily="34" charset="0"/>
            </a:endParaRPr>
          </a:p>
          <a:p>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Array</a:t>
            </a:r>
            <a:endParaRPr lang="en" sz="2800" b="1" dirty="0">
              <a:solidFill>
                <a:srgbClr val="FFFFFF"/>
              </a:solidFill>
              <a:latin typeface="Calibri" panose="020F0502020204030204" pitchFamily="34" charset="0"/>
              <a:cs typeface="Calibri" panose="020F0502020204030204" pitchFamily="34" charset="0"/>
            </a:endParaRPr>
          </a:p>
        </p:txBody>
      </p:sp>
      <p:pic>
        <p:nvPicPr>
          <p:cNvPr id="2" name="Picture 2" descr="Table&#10;&#10;Description automatically generated">
            <a:extLst>
              <a:ext uri="{FF2B5EF4-FFF2-40B4-BE49-F238E27FC236}">
                <a16:creationId xmlns:a16="http://schemas.microsoft.com/office/drawing/2014/main" id="{AC6AB9DC-879A-457F-8EF2-8A1325C2FA5F}"/>
              </a:ext>
            </a:extLst>
          </p:cNvPr>
          <p:cNvPicPr>
            <a:picLocks noChangeAspect="1"/>
          </p:cNvPicPr>
          <p:nvPr/>
        </p:nvPicPr>
        <p:blipFill>
          <a:blip r:embed="rId3"/>
          <a:stretch>
            <a:fillRect/>
          </a:stretch>
        </p:blipFill>
        <p:spPr>
          <a:xfrm>
            <a:off x="130475" y="2313227"/>
            <a:ext cx="8570342" cy="2803045"/>
          </a:xfrm>
          <a:prstGeom prst="rect">
            <a:avLst/>
          </a:prstGeom>
        </p:spPr>
      </p:pic>
    </p:spTree>
    <p:extLst>
      <p:ext uri="{BB962C8B-B14F-4D97-AF65-F5344CB8AC3E}">
        <p14:creationId xmlns:p14="http://schemas.microsoft.com/office/powerpoint/2010/main" val="1927127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b="1" dirty="0">
                <a:latin typeface="Calibri"/>
              </a:rPr>
              <a:t>Method 1:-</a:t>
            </a:r>
            <a:r>
              <a:rPr lang="en-US" sz="1800" dirty="0">
                <a:latin typeface="Calibri"/>
                <a:cs typeface="Calibri"/>
              </a:rPr>
              <a:t>int </a:t>
            </a:r>
            <a:r>
              <a:rPr lang="en-US" sz="1800" dirty="0" err="1">
                <a:latin typeface="Calibri"/>
                <a:cs typeface="Calibri"/>
              </a:rPr>
              <a:t>arr</a:t>
            </a:r>
            <a:r>
              <a:rPr lang="en-US" sz="1800" dirty="0">
                <a:latin typeface="Calibri"/>
                <a:cs typeface="Calibri"/>
              </a:rPr>
              <a:t>[5];</a:t>
            </a:r>
            <a:endParaRPr lang="en-US" sz="1800" dirty="0"/>
          </a:p>
          <a:p>
            <a:r>
              <a:rPr lang="en-US" sz="1800" dirty="0">
                <a:latin typeface="Calibri"/>
                <a:cs typeface="Calibri"/>
              </a:rPr>
              <a:t>                    </a:t>
            </a:r>
            <a:r>
              <a:rPr lang="en-US" sz="1800" dirty="0" err="1">
                <a:latin typeface="Calibri"/>
                <a:cs typeface="Calibri"/>
              </a:rPr>
              <a:t>arr</a:t>
            </a:r>
            <a:r>
              <a:rPr lang="en-US" sz="1800" dirty="0">
                <a:latin typeface="Calibri"/>
                <a:cs typeface="Calibri"/>
              </a:rPr>
              <a:t>[0] = 10;</a:t>
            </a:r>
            <a:endParaRPr lang="en-US" sz="1800" dirty="0"/>
          </a:p>
          <a:p>
            <a:r>
              <a:rPr lang="en-US" sz="1800" dirty="0">
                <a:latin typeface="Calibri"/>
                <a:cs typeface="Calibri"/>
              </a:rPr>
              <a:t>                    </a:t>
            </a:r>
            <a:r>
              <a:rPr lang="en-US" sz="1800" dirty="0" err="1">
                <a:latin typeface="Calibri"/>
                <a:cs typeface="Calibri"/>
              </a:rPr>
              <a:t>arr</a:t>
            </a:r>
            <a:r>
              <a:rPr lang="en-US" sz="1800" dirty="0">
                <a:latin typeface="Calibri"/>
                <a:cs typeface="Calibri"/>
              </a:rPr>
              <a:t>[1] = 20;</a:t>
            </a:r>
            <a:endParaRPr lang="en-US" sz="1800" dirty="0"/>
          </a:p>
          <a:p>
            <a:r>
              <a:rPr lang="en-US" sz="1800" dirty="0">
                <a:latin typeface="Calibri"/>
                <a:cs typeface="Calibri"/>
              </a:rPr>
              <a:t>                    </a:t>
            </a:r>
            <a:r>
              <a:rPr lang="en-US" sz="1800" dirty="0" err="1">
                <a:latin typeface="Calibri"/>
                <a:cs typeface="Calibri"/>
              </a:rPr>
              <a:t>arr</a:t>
            </a:r>
            <a:r>
              <a:rPr lang="en-US" sz="1800" dirty="0">
                <a:latin typeface="Calibri"/>
                <a:cs typeface="Calibri"/>
              </a:rPr>
              <a:t>[2] = 30;</a:t>
            </a:r>
            <a:endParaRPr lang="en-US" sz="1800" dirty="0"/>
          </a:p>
          <a:p>
            <a:r>
              <a:rPr lang="en-US" sz="1800" dirty="0">
                <a:latin typeface="Calibri"/>
                <a:cs typeface="Calibri"/>
              </a:rPr>
              <a:t>                    </a:t>
            </a:r>
            <a:r>
              <a:rPr lang="en-US" sz="1800" dirty="0" err="1">
                <a:latin typeface="Calibri"/>
                <a:cs typeface="Calibri"/>
              </a:rPr>
              <a:t>arr</a:t>
            </a:r>
            <a:r>
              <a:rPr lang="en-US" sz="1800" dirty="0">
                <a:latin typeface="Calibri"/>
                <a:cs typeface="Calibri"/>
              </a:rPr>
              <a:t>[3] = 40;</a:t>
            </a:r>
            <a:endParaRPr lang="en-US" sz="1800" dirty="0"/>
          </a:p>
          <a:p>
            <a:r>
              <a:rPr lang="en-US" sz="1800" dirty="0">
                <a:latin typeface="Calibri"/>
                <a:cs typeface="Calibri"/>
              </a:rPr>
              <a:t>                    </a:t>
            </a:r>
            <a:r>
              <a:rPr lang="en-US" sz="1800" dirty="0" err="1">
                <a:latin typeface="Calibri"/>
                <a:cs typeface="Calibri"/>
              </a:rPr>
              <a:t>arr</a:t>
            </a:r>
            <a:r>
              <a:rPr lang="en-US" sz="1800" dirty="0">
                <a:latin typeface="Calibri"/>
                <a:cs typeface="Calibri"/>
              </a:rPr>
              <a:t>[4] = 50;</a:t>
            </a:r>
            <a:endParaRPr lang="en-US" dirty="0"/>
          </a:p>
          <a:p>
            <a:endParaRPr lang="en-US" sz="1800" dirty="0">
              <a:latin typeface="Calibri"/>
            </a:endParaRPr>
          </a:p>
          <a:p>
            <a:r>
              <a:rPr lang="en-US" sz="1800" b="1" dirty="0">
                <a:latin typeface="Calibri"/>
              </a:rPr>
              <a:t>Method 2:-</a:t>
            </a:r>
            <a:endParaRPr lang="en-US" b="1" dirty="0"/>
          </a:p>
          <a:p>
            <a:endParaRPr lang="en-US" sz="1800" dirty="0">
              <a:latin typeface="Calibri"/>
            </a:endParaRPr>
          </a:p>
          <a:p>
            <a:r>
              <a:rPr lang="en-US" sz="1800" dirty="0">
                <a:latin typeface="Calibri"/>
              </a:rPr>
              <a:t>                    int </a:t>
            </a:r>
            <a:r>
              <a:rPr lang="en-US" sz="1800" dirty="0" err="1">
                <a:latin typeface="Calibri"/>
              </a:rPr>
              <a:t>arr</a:t>
            </a:r>
            <a:r>
              <a:rPr lang="en-US" sz="1800" dirty="0">
                <a:latin typeface="Calibri"/>
              </a:rPr>
              <a:t>[] = {10, 20, 30, 40, 50};</a:t>
            </a:r>
            <a:endParaRPr lang="en-US"/>
          </a:p>
          <a:p>
            <a:endParaRPr lang="en-US" dirty="0"/>
          </a:p>
          <a:p>
            <a:r>
              <a:rPr lang="en-US" sz="1800" b="1" dirty="0">
                <a:latin typeface="Calibri"/>
              </a:rPr>
              <a:t>Method 3:-</a:t>
            </a:r>
          </a:p>
          <a:p>
            <a:br>
              <a:rPr lang="en-US" sz="1800" dirty="0">
                <a:latin typeface="Calibri"/>
              </a:rPr>
            </a:br>
            <a:r>
              <a:rPr lang="en-US" sz="1800" dirty="0">
                <a:latin typeface="Calibri"/>
              </a:rPr>
              <a:t>                    int </a:t>
            </a:r>
            <a:r>
              <a:rPr lang="en-US" sz="1800" dirty="0" err="1">
                <a:latin typeface="Calibri"/>
              </a:rPr>
              <a:t>arr</a:t>
            </a:r>
            <a:r>
              <a:rPr lang="en-US" sz="1800" dirty="0">
                <a:latin typeface="Calibri"/>
              </a:rPr>
              <a:t>[5] = {10, 20, 30, 40, 50};</a:t>
            </a:r>
            <a:endParaRPr lang="en" sz="180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Declaring array</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7523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&lt;iostream&gt;</a:t>
            </a:r>
          </a:p>
          <a:p>
            <a:r>
              <a:rPr lang="en-US" sz="1800" dirty="0">
                <a:latin typeface="Calibri"/>
              </a:rPr>
              <a:t>using namespace std;</a:t>
            </a:r>
          </a:p>
          <a:p>
            <a:br>
              <a:rPr lang="en-US" dirty="0"/>
            </a:br>
            <a:endParaRPr lang="en-US" sz="1800" dirty="0">
              <a:latin typeface="Calibri"/>
            </a:endParaRPr>
          </a:p>
          <a:p>
            <a:r>
              <a:rPr lang="en-US" sz="1800" dirty="0">
                <a:latin typeface="Calibri"/>
              </a:rPr>
              <a:t>int main(){</a:t>
            </a:r>
          </a:p>
          <a:p>
            <a:r>
              <a:rPr lang="en-US" sz="1800" dirty="0">
                <a:latin typeface="Calibri"/>
              </a:rPr>
              <a:t>   int </a:t>
            </a:r>
            <a:r>
              <a:rPr lang="en-US" sz="1800" dirty="0" err="1">
                <a:latin typeface="Calibri"/>
              </a:rPr>
              <a:t>arr</a:t>
            </a:r>
            <a:r>
              <a:rPr lang="en-US" sz="1800" dirty="0">
                <a:latin typeface="Calibri"/>
              </a:rPr>
              <a:t>[] = {11, 22, 33, 44, 55};</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arr</a:t>
            </a:r>
            <a:r>
              <a:rPr lang="en-US" sz="1800" dirty="0">
                <a:latin typeface="Calibri"/>
              </a:rPr>
              <a:t>[0]&lt;&lt;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arr</a:t>
            </a:r>
            <a:r>
              <a:rPr lang="en-US" sz="1800" dirty="0">
                <a:latin typeface="Calibri"/>
              </a:rPr>
              <a:t>[1]&lt;&lt;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arr</a:t>
            </a:r>
            <a:r>
              <a:rPr lang="en-US" sz="1800" dirty="0">
                <a:latin typeface="Calibri"/>
              </a:rPr>
              <a:t>[2]&lt;&lt;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arr</a:t>
            </a:r>
            <a:r>
              <a:rPr lang="en-US" sz="1800" dirty="0">
                <a:latin typeface="Calibri"/>
              </a:rPr>
              <a:t>[3]&lt;&lt;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arr</a:t>
            </a:r>
            <a:r>
              <a:rPr lang="en-US" sz="1800" dirty="0">
                <a:latin typeface="Calibri"/>
              </a:rPr>
              <a:t>[4]&lt;&lt;</a:t>
            </a:r>
            <a:r>
              <a:rPr lang="en-US" sz="1800" dirty="0" err="1">
                <a:latin typeface="Calibri"/>
              </a:rPr>
              <a:t>endl</a:t>
            </a:r>
            <a:r>
              <a:rPr lang="en-US" sz="1800" dirty="0">
                <a:latin typeface="Calibri"/>
              </a:rPr>
              <a:t>;</a:t>
            </a:r>
          </a:p>
          <a:p>
            <a:r>
              <a:rPr lang="en-US" sz="1800" dirty="0">
                <a:latin typeface="Calibri"/>
              </a:rPr>
              <a:t>   return 0;</a:t>
            </a:r>
          </a:p>
          <a:p>
            <a:r>
              <a:rPr lang="en-US" sz="1800" dirty="0">
                <a:latin typeface="Calibri"/>
              </a:rPr>
              <a:t>}</a:t>
            </a:r>
          </a:p>
          <a:p>
            <a:br>
              <a:rPr lang="en-US" dirty="0"/>
            </a:br>
            <a:endParaRPr lang="en-US" dirty="0"/>
          </a:p>
          <a:p>
            <a:br>
              <a:rPr lang="en-US" sz="1600" dirty="0"/>
            </a:br>
            <a:endParaRPr lang="en-US" sz="1600" dirty="0"/>
          </a:p>
          <a:p>
            <a:endParaRPr lang="en-US" sz="1600" b="1" dirty="0">
              <a:solidFill>
                <a:srgbClr val="FF0000"/>
              </a:solidFill>
            </a:endParaRPr>
          </a:p>
          <a:p>
            <a:endParaRPr lang="en-US" sz="1600" b="1" dirty="0">
              <a:latin typeface="Calibri"/>
              <a:cs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Accessing Array</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7955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US" sz="1600" b="1" dirty="0"/>
          </a:p>
          <a:p>
            <a:endParaRPr lang="en-US" sz="1600" b="1" dirty="0">
              <a:latin typeface="Calibri"/>
              <a:cs typeface="Calibri"/>
            </a:endParaRPr>
          </a:p>
          <a:p>
            <a:pPr>
              <a:lnSpc>
                <a:spcPct val="150000"/>
              </a:lnSpc>
            </a:pPr>
            <a:r>
              <a:rPr lang="en-US" sz="1800" dirty="0">
                <a:latin typeface="Calibri"/>
              </a:rPr>
              <a:t>1.Write a program to print the sum and product of all the number in the given array.</a:t>
            </a:r>
            <a:endParaRPr lang="en-US" sz="1800">
              <a:latin typeface="Calibri"/>
              <a:cs typeface="Calibri" panose="020F0502020204030204" pitchFamily="34" charset="0"/>
            </a:endParaRPr>
          </a:p>
          <a:p>
            <a:pPr>
              <a:lnSpc>
                <a:spcPct val="150000"/>
              </a:lnSpc>
            </a:pPr>
            <a:br>
              <a:rPr lang="en-US" sz="1800" dirty="0">
                <a:latin typeface="Calibri" panose="020F0502020204030204" pitchFamily="34" charset="0"/>
                <a:cs typeface="Calibri" panose="020F0502020204030204" pitchFamily="34" charset="0"/>
              </a:rPr>
            </a:br>
            <a:r>
              <a:rPr lang="en-US" sz="1800" dirty="0">
                <a:latin typeface="Calibri"/>
              </a:rPr>
              <a:t>2.Write a program to find the greatest number in the array.</a:t>
            </a:r>
            <a:br>
              <a:rPr lang="en-US" sz="1800" dirty="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Practice Questions</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1744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287075" y="92375"/>
            <a:ext cx="6937995" cy="391200"/>
          </a:xfrm>
          <a:prstGeom prst="rect">
            <a:avLst/>
          </a:prstGeom>
          <a:noFill/>
          <a:ln>
            <a:noFill/>
          </a:ln>
        </p:spPr>
        <p:txBody>
          <a:bodyPr spcFirstLastPara="1" wrap="square" lIns="0" tIns="12700" rIns="0" bIns="0" anchor="t" anchorCtr="0">
            <a:noAutofit/>
          </a:bodyPr>
          <a:lstStyle/>
          <a:p>
            <a:r>
              <a:rPr lang="en" sz="2400" b="1" dirty="0">
                <a:solidFill>
                  <a:srgbClr val="FFFFFF"/>
                </a:solidFill>
                <a:latin typeface="Calibri"/>
                <a:cs typeface="Calibri"/>
              </a:rPr>
              <a:t>Strings</a:t>
            </a:r>
          </a:p>
        </p:txBody>
      </p:sp>
      <p:sp>
        <p:nvSpPr>
          <p:cNvPr id="100" name="Google Shape;100;p19"/>
          <p:cNvSpPr txBox="1"/>
          <p:nvPr/>
        </p:nvSpPr>
        <p:spPr>
          <a:xfrm>
            <a:off x="94468" y="811500"/>
            <a:ext cx="8952289" cy="4332000"/>
          </a:xfrm>
          <a:prstGeom prst="rect">
            <a:avLst/>
          </a:prstGeom>
          <a:noFill/>
          <a:ln>
            <a:noFill/>
          </a:ln>
        </p:spPr>
        <p:txBody>
          <a:bodyPr spcFirstLastPara="1" wrap="square" lIns="91425" tIns="91425" rIns="91425" bIns="91425" anchor="t" anchorCtr="0">
            <a:noAutofit/>
          </a:bodyPr>
          <a:lstStyle/>
          <a:p>
            <a:r>
              <a:rPr lang="en-US" sz="1800" dirty="0">
                <a:latin typeface="Calibri"/>
              </a:rPr>
              <a:t>A string is a data type used in programming, such as an integer and floating point unit, but is used to represent text rather than numbers. ... For example, the word "hamburger" and the phrase "I ate 3 hamburgers" are both strings. Even "12345" could be considered a string, if specified correctly.</a:t>
            </a:r>
          </a:p>
          <a:p>
            <a:endParaRPr lang="en-US" sz="1800" dirty="0">
              <a:latin typeface="Calibri"/>
            </a:endParaRPr>
          </a:p>
          <a:p>
            <a:r>
              <a:rPr lang="en-US" sz="1800" dirty="0">
                <a:latin typeface="Calibri"/>
              </a:rPr>
              <a:t>#include &lt;iostream&gt;</a:t>
            </a:r>
            <a:endParaRPr lang="en-US" sz="1800">
              <a:latin typeface="Calibri"/>
            </a:endParaRPr>
          </a:p>
          <a:p>
            <a:r>
              <a:rPr lang="en-US" sz="1800" dirty="0">
                <a:latin typeface="Calibri"/>
              </a:rPr>
              <a:t>#include &lt;string&gt;</a:t>
            </a:r>
            <a:endParaRPr lang="en-US" sz="1800">
              <a:latin typeface="Calibri"/>
            </a:endParaRPr>
          </a:p>
          <a:p>
            <a:r>
              <a:rPr lang="en-US" sz="1800" dirty="0">
                <a:latin typeface="Calibri"/>
              </a:rPr>
              <a:t>using namespace std;</a:t>
            </a:r>
            <a:endParaRPr lang="en-US" sz="1800">
              <a:latin typeface="Calibri"/>
            </a:endParaRPr>
          </a:p>
          <a:p>
            <a:endParaRPr lang="en-US" dirty="0"/>
          </a:p>
          <a:p>
            <a:r>
              <a:rPr lang="en-US" sz="1800" dirty="0">
                <a:latin typeface="Calibri"/>
              </a:rPr>
              <a:t>int main() {</a:t>
            </a:r>
            <a:endParaRPr lang="en-US" sz="1800">
              <a:latin typeface="Calibri"/>
            </a:endParaRPr>
          </a:p>
          <a:p>
            <a:r>
              <a:rPr lang="en-US" sz="1800" dirty="0">
                <a:latin typeface="Calibri"/>
              </a:rPr>
              <a:t>  string </a:t>
            </a:r>
            <a:r>
              <a:rPr lang="en-US" sz="1800" dirty="0" err="1">
                <a:latin typeface="Calibri"/>
              </a:rPr>
              <a:t>enterText</a:t>
            </a:r>
            <a:r>
              <a:rPr lang="en-US" sz="1800" dirty="0">
                <a:latin typeface="Calibri"/>
              </a:rPr>
              <a:t>;</a:t>
            </a:r>
            <a:endParaRPr lang="en-US" sz="1800">
              <a:latin typeface="Calibri"/>
            </a:endParaRPr>
          </a:p>
          <a:p>
            <a:r>
              <a:rPr lang="en-US" sz="1800" dirty="0">
                <a:latin typeface="Calibri"/>
              </a:rPr>
              <a:t>  </a:t>
            </a:r>
            <a:r>
              <a:rPr lang="en-US" sz="1800" dirty="0" err="1">
                <a:latin typeface="Calibri"/>
              </a:rPr>
              <a:t>cin</a:t>
            </a:r>
            <a:r>
              <a:rPr lang="en-US" sz="1800" dirty="0">
                <a:latin typeface="Calibri"/>
              </a:rPr>
              <a:t>&gt;&gt;</a:t>
            </a:r>
            <a:r>
              <a:rPr lang="en-US" sz="1800" dirty="0" err="1">
                <a:latin typeface="Calibri"/>
              </a:rPr>
              <a:t>enterText</a:t>
            </a:r>
            <a:r>
              <a:rPr lang="en-US" sz="1800" dirty="0">
                <a:latin typeface="Calibri"/>
              </a:rPr>
              <a:t>;</a:t>
            </a:r>
            <a:endParaRPr lang="en-US" sz="1800">
              <a:latin typeface="Calibri"/>
            </a:endParaRPr>
          </a:p>
          <a:p>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enterText</a:t>
            </a:r>
            <a:r>
              <a:rPr lang="en-US" sz="1800" dirty="0">
                <a:latin typeface="Calibri"/>
              </a:rPr>
              <a:t>;</a:t>
            </a:r>
            <a:endParaRPr lang="en-US" sz="1800">
              <a:latin typeface="Calibri"/>
            </a:endParaRPr>
          </a:p>
          <a:p>
            <a:r>
              <a:rPr lang="en-US" sz="1800" dirty="0">
                <a:latin typeface="Calibri"/>
              </a:rPr>
              <a:t>  return 0;</a:t>
            </a:r>
            <a:endParaRPr lang="en-US" sz="1800">
              <a:latin typeface="Calibri"/>
            </a:endParaRPr>
          </a:p>
          <a:p>
            <a:r>
              <a:rPr lang="en-US" sz="1800" dirty="0">
                <a:latin typeface="Calibri"/>
              </a:rPr>
              <a:t>}</a:t>
            </a:r>
            <a:endParaRPr lang="en-US" dirty="0">
              <a:latin typeface="Calibri"/>
            </a:endParaRPr>
          </a:p>
          <a:p>
            <a:br>
              <a:rPr lang="en-US" dirty="0"/>
            </a:br>
            <a:endParaRPr lang="en-US" dirty="0"/>
          </a:p>
        </p:txBody>
      </p:sp>
    </p:spTree>
    <p:extLst>
      <p:ext uri="{BB962C8B-B14F-4D97-AF65-F5344CB8AC3E}">
        <p14:creationId xmlns:p14="http://schemas.microsoft.com/office/powerpoint/2010/main" val="263388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r>
              <a:rPr lang="en" sz="2400" b="1">
                <a:solidFill>
                  <a:srgbClr val="FFFFFF"/>
                </a:solidFill>
                <a:latin typeface="Calibri"/>
                <a:cs typeface="Calibri"/>
              </a:rPr>
              <a:t>Practice Questions</a:t>
            </a:r>
            <a:endParaRPr lang="en" sz="2400" b="1" dirty="0">
              <a:solidFill>
                <a:srgbClr val="FFFFFF"/>
              </a:solidFill>
              <a:latin typeface="Calibri" panose="020F0502020204030204" pitchFamily="34" charset="0"/>
              <a:cs typeface="Calibri" panose="020F0502020204030204" pitchFamily="34" charset="0"/>
            </a:endParaRPr>
          </a:p>
        </p:txBody>
      </p:sp>
      <p:sp>
        <p:nvSpPr>
          <p:cNvPr id="100" name="Google Shape;100;p19"/>
          <p:cNvSpPr txBox="1"/>
          <p:nvPr/>
        </p:nvSpPr>
        <p:spPr>
          <a:xfrm>
            <a:off x="94468" y="811500"/>
            <a:ext cx="8952289" cy="4332000"/>
          </a:xfrm>
          <a:prstGeom prst="rect">
            <a:avLst/>
          </a:prstGeom>
          <a:noFill/>
          <a:ln>
            <a:noFill/>
          </a:ln>
        </p:spPr>
        <p:txBody>
          <a:bodyPr spcFirstLastPara="1" wrap="square" lIns="91425" tIns="91425" rIns="91425" bIns="91425" anchor="t" anchorCtr="0">
            <a:noAutofit/>
          </a:bodyPr>
          <a:lstStyle/>
          <a:p>
            <a:pPr marL="342900" indent="-342900">
              <a:lnSpc>
                <a:spcPct val="150000"/>
              </a:lnSpc>
              <a:buAutoNum type="arabicPeriod"/>
            </a:pPr>
            <a:endParaRPr lang="en-US" sz="1600" dirty="0"/>
          </a:p>
          <a:p>
            <a:pPr marL="342900" indent="-342900">
              <a:lnSpc>
                <a:spcPct val="150000"/>
              </a:lnSpc>
              <a:buAutoNum type="arabicPeriod"/>
            </a:pPr>
            <a:r>
              <a:rPr lang="en-US" sz="1600"/>
              <a:t>Write a program to find the frequency of character in the string .</a:t>
            </a:r>
            <a:endParaRPr lang="en-US"/>
          </a:p>
          <a:p>
            <a:pPr marL="342900" indent="-342900">
              <a:lnSpc>
                <a:spcPct val="150000"/>
              </a:lnSpc>
              <a:buAutoNum type="arabicPeriod"/>
            </a:pPr>
            <a:endParaRPr lang="en-US" sz="1600" dirty="0"/>
          </a:p>
          <a:p>
            <a:pPr marL="342900" indent="-342900">
              <a:lnSpc>
                <a:spcPct val="150000"/>
              </a:lnSpc>
              <a:buAutoNum type="arabicPeriod"/>
            </a:pPr>
            <a:r>
              <a:rPr lang="en-US" sz="1600"/>
              <a:t>Write a program to reverse a string.</a:t>
            </a:r>
            <a:endParaRPr lang="en-US"/>
          </a:p>
        </p:txBody>
      </p:sp>
    </p:spTree>
    <p:extLst>
      <p:ext uri="{BB962C8B-B14F-4D97-AF65-F5344CB8AC3E}">
        <p14:creationId xmlns:p14="http://schemas.microsoft.com/office/powerpoint/2010/main" val="3380971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b="1" dirty="0">
              <a:latin typeface="Calibri"/>
            </a:endParaRPr>
          </a:p>
          <a:p>
            <a:endParaRPr lang="en-US" dirty="0"/>
          </a:p>
          <a:p>
            <a:r>
              <a:rPr lang="en-US" sz="1800">
                <a:latin typeface="Calibri"/>
              </a:rPr>
              <a:t>A function is block of code which is used to perform a particular task, for example let’s say you are writing a large C++ program and in that program you want to do a particular task several number of times, like displaying value from 1 to 10, in order to do that you have to write few lines of code and you need to repeat these lines every time you display values. Another way of doing this is that you write these lines inside a function and call that function every time you want to display values. This would make you code simple, readable and reusable.</a:t>
            </a:r>
          </a:p>
          <a:p>
            <a:pPr>
              <a:lnSpc>
                <a:spcPct val="150000"/>
              </a:lnSpc>
            </a:pPr>
            <a:br>
              <a:rPr lang="en-US" dirty="0"/>
            </a:br>
            <a:br>
              <a:rPr lang="en-US" sz="1600" dirty="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Functions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1038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a:latin typeface="Calibri"/>
              </a:rPr>
              <a:t>#include &lt;iostream&gt;</a:t>
            </a:r>
            <a:endParaRPr lang="en-US" sz="1800" dirty="0">
              <a:latin typeface="Calibri"/>
            </a:endParaRPr>
          </a:p>
          <a:p>
            <a:r>
              <a:rPr lang="en-US" sz="1800">
                <a:latin typeface="Calibri"/>
              </a:rPr>
              <a:t>using namespace std;</a:t>
            </a:r>
            <a:endParaRPr lang="en-US" sz="1800" dirty="0">
              <a:latin typeface="Calibri"/>
            </a:endParaRPr>
          </a:p>
          <a:p>
            <a:endParaRPr lang="en-US" sz="1800" dirty="0">
              <a:latin typeface="Calibri"/>
            </a:endParaRPr>
          </a:p>
          <a:p>
            <a:r>
              <a:rPr lang="en-US" sz="1800">
                <a:latin typeface="Calibri"/>
              </a:rPr>
              <a:t>/* This function adds two integer values</a:t>
            </a:r>
            <a:endParaRPr lang="en-US" sz="1800" dirty="0">
              <a:latin typeface="Calibri"/>
            </a:endParaRPr>
          </a:p>
          <a:p>
            <a:r>
              <a:rPr lang="en-US" sz="1800">
                <a:latin typeface="Calibri"/>
              </a:rPr>
              <a:t> * and returns the result</a:t>
            </a:r>
            <a:endParaRPr lang="en-US" sz="1800" dirty="0">
              <a:latin typeface="Calibri"/>
            </a:endParaRPr>
          </a:p>
          <a:p>
            <a:r>
              <a:rPr lang="en-US" sz="1800">
                <a:latin typeface="Calibri"/>
              </a:rPr>
              <a:t> */int</a:t>
            </a:r>
            <a:endParaRPr lang="en-US" sz="1800" dirty="0">
              <a:latin typeface="Calibri"/>
            </a:endParaRPr>
          </a:p>
          <a:p>
            <a:endParaRPr lang="en-US" sz="1800" dirty="0">
              <a:latin typeface="Calibri"/>
            </a:endParaRPr>
          </a:p>
          <a:p>
            <a:r>
              <a:rPr lang="en-US" sz="1800">
                <a:latin typeface="Calibri"/>
              </a:rPr>
              <a:t>sum(int num1, int num2){</a:t>
            </a:r>
            <a:endParaRPr lang="en-US" sz="1800" dirty="0">
              <a:latin typeface="Calibri"/>
            </a:endParaRPr>
          </a:p>
          <a:p>
            <a:r>
              <a:rPr lang="en-US" sz="1800">
                <a:latin typeface="Calibri"/>
              </a:rPr>
              <a:t>   int num3 = num1+num2; return num3;</a:t>
            </a:r>
            <a:endParaRPr lang="en-US" sz="1800" dirty="0">
              <a:latin typeface="Calibri"/>
            </a:endParaRPr>
          </a:p>
          <a:p>
            <a:r>
              <a:rPr lang="en-US" sz="1800">
                <a:latin typeface="Calibri"/>
              </a:rPr>
              <a:t>}</a:t>
            </a:r>
            <a:endParaRPr lang="en-US" sz="1800" dirty="0">
              <a:latin typeface="Calibri"/>
            </a:endParaRPr>
          </a:p>
          <a:p>
            <a:endParaRPr lang="en-US" dirty="0"/>
          </a:p>
          <a:p>
            <a:r>
              <a:rPr lang="en-US" sz="1800">
                <a:latin typeface="Calibri"/>
              </a:rPr>
              <a:t>int main(){</a:t>
            </a:r>
            <a:endParaRPr lang="en-US" sz="1800" dirty="0">
              <a:latin typeface="Calibri"/>
            </a:endParaRPr>
          </a:p>
          <a:p>
            <a:r>
              <a:rPr lang="en-US" sz="1800">
                <a:latin typeface="Calibri"/>
              </a:rPr>
              <a:t>   //Calling the function</a:t>
            </a:r>
            <a:endParaRPr lang="en-US" sz="1800" dirty="0">
              <a:latin typeface="Calibri"/>
            </a:endParaRPr>
          </a:p>
          <a:p>
            <a:r>
              <a:rPr lang="en-US" sz="1800">
                <a:latin typeface="Calibri"/>
              </a:rPr>
              <a:t>   cout&lt;&lt;sum(1,99);</a:t>
            </a:r>
            <a:endParaRPr lang="en-US" sz="1800" dirty="0">
              <a:latin typeface="Calibri"/>
            </a:endParaRPr>
          </a:p>
          <a:p>
            <a:r>
              <a:rPr lang="en-US" sz="1800">
                <a:latin typeface="Calibri"/>
              </a:rPr>
              <a:t>   return 0;</a:t>
            </a:r>
            <a:endParaRPr lang="en-US" sz="1800" dirty="0">
              <a:latin typeface="Calibri"/>
            </a:endParaRPr>
          </a:p>
          <a:p>
            <a:pPr>
              <a:lnSpc>
                <a:spcPct val="150000"/>
              </a:lnSpc>
            </a:pPr>
            <a:r>
              <a:rPr lang="en-US" sz="1800">
                <a:latin typeface="Calibri"/>
              </a:rPr>
              <a:t>}</a:t>
            </a:r>
            <a:endParaRPr lang="en-US" sz="1800" dirty="0">
              <a:latin typeface="Calibri"/>
            </a:endParaRPr>
          </a:p>
          <a:p>
            <a:pPr>
              <a:lnSpc>
                <a:spcPct val="150000"/>
              </a:lnSpc>
            </a:pPr>
            <a:br>
              <a:rPr lang="en-US" dirty="0"/>
            </a:br>
            <a:endParaRPr lang="en-US"/>
          </a:p>
          <a:p>
            <a:pPr marL="285750" lvl="2" indent="-285750">
              <a:lnSpc>
                <a:spcPct val="150000"/>
              </a:lnSpc>
              <a:buFontTx/>
              <a:buChar char="-"/>
            </a:pPr>
            <a:endParaRPr lang="en-US" dirty="0">
              <a:latin typeface="Calibri" panose="020F0502020204030204" pitchFamily="34" charset="0"/>
              <a:cs typeface="Calibri" panose="020F0502020204030204" pitchFamily="34" charset="0"/>
            </a:endParaRPr>
          </a:p>
          <a:p>
            <a:pPr>
              <a:lnSpc>
                <a:spcPct val="150000"/>
              </a:lnSpc>
            </a:pPr>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50000"/>
              </a:lnSpc>
            </a:pPr>
            <a:r>
              <a:rPr lang="en-US">
                <a:latin typeface="Calibri"/>
                <a:cs typeface="Calibri"/>
              </a:rPr>
              <a:t>.</a:t>
            </a:r>
          </a:p>
          <a:p>
            <a:pPr marL="285750" lvl="2" indent="-285750">
              <a:lnSpc>
                <a:spcPct val="150000"/>
              </a:lnSpc>
              <a:buFontTx/>
              <a:buChar char="-"/>
            </a:pPr>
            <a:endParaRPr lang="en-US"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Function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3905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Function</a:t>
            </a:r>
            <a:endParaRPr lang="en" sz="2400" b="1" dirty="0">
              <a:solidFill>
                <a:srgbClr val="FFFFFF"/>
              </a:solidFill>
              <a:latin typeface="Calibri" panose="020F0502020204030204" pitchFamily="34" charset="0"/>
              <a:cs typeface="Calibri" panose="020F0502020204030204" pitchFamily="34" charset="0"/>
            </a:endParaRPr>
          </a:p>
        </p:txBody>
      </p:sp>
      <p:pic>
        <p:nvPicPr>
          <p:cNvPr id="2" name="Picture 2" descr="A close up of a sign&#10;&#10;Description automatically generated">
            <a:extLst>
              <a:ext uri="{FF2B5EF4-FFF2-40B4-BE49-F238E27FC236}">
                <a16:creationId xmlns:a16="http://schemas.microsoft.com/office/drawing/2014/main" id="{BD8E21BB-AC8D-4832-9836-04AA3F9F6B71}"/>
              </a:ext>
            </a:extLst>
          </p:cNvPr>
          <p:cNvPicPr>
            <a:picLocks noChangeAspect="1"/>
          </p:cNvPicPr>
          <p:nvPr/>
        </p:nvPicPr>
        <p:blipFill>
          <a:blip r:embed="rId3"/>
          <a:stretch>
            <a:fillRect/>
          </a:stretch>
        </p:blipFill>
        <p:spPr>
          <a:xfrm>
            <a:off x="1361086" y="866145"/>
            <a:ext cx="5343525" cy="3971925"/>
          </a:xfrm>
          <a:prstGeom prst="rect">
            <a:avLst/>
          </a:prstGeom>
        </p:spPr>
      </p:pic>
    </p:spTree>
    <p:extLst>
      <p:ext uri="{BB962C8B-B14F-4D97-AF65-F5344CB8AC3E}">
        <p14:creationId xmlns:p14="http://schemas.microsoft.com/office/powerpoint/2010/main" val="2918267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sz="2000" dirty="0">
              <a:latin typeface="Calibri"/>
              <a:cs typeface="Calibri"/>
            </a:endParaRPr>
          </a:p>
          <a:p>
            <a:pPr marL="457200" indent="-381000">
              <a:lnSpc>
                <a:spcPct val="200000"/>
              </a:lnSpc>
              <a:buSzPts val="2400"/>
              <a:buFont typeface="Calibri,Sans-Serif"/>
              <a:buChar char="●"/>
            </a:pPr>
            <a:r>
              <a:rPr lang="en" sz="2000" dirty="0">
                <a:ea typeface="Calibri"/>
                <a:cs typeface="Calibri"/>
              </a:rPr>
              <a:t>Array</a:t>
            </a:r>
          </a:p>
          <a:p>
            <a:pPr marL="457200" indent="-381000">
              <a:lnSpc>
                <a:spcPct val="200000"/>
              </a:lnSpc>
              <a:buSzPts val="2400"/>
              <a:buFont typeface="Calibri,Sans-Serif"/>
              <a:buChar char="●"/>
            </a:pPr>
            <a:r>
              <a:rPr lang="en" sz="2000" dirty="0">
                <a:latin typeface="Calibri"/>
                <a:cs typeface="Calibri"/>
              </a:rPr>
              <a:t>String</a:t>
            </a:r>
            <a:endParaRPr lang="en"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a:cs typeface="Calibri"/>
              </a:rPr>
              <a:t>Function</a:t>
            </a:r>
            <a:endParaRPr lang="en"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a:cs typeface="Calibri"/>
              </a:rPr>
              <a:t>Programming Practice Questions</a:t>
            </a:r>
          </a:p>
          <a:p>
            <a:pPr marL="457200" indent="-381000">
              <a:lnSpc>
                <a:spcPct val="200000"/>
              </a:lnSpc>
              <a:buSzPts val="2400"/>
              <a:buFont typeface="Calibri,Sans-Serif"/>
              <a:buChar char="●"/>
            </a:pPr>
            <a:r>
              <a:rPr lang="en" sz="2000" dirty="0">
                <a:latin typeface="Calibri"/>
                <a:cs typeface="Calibri"/>
              </a:rPr>
              <a:t>MCQ Questions</a:t>
            </a:r>
            <a:endParaRPr lang="en"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a:cs typeface="Calibri"/>
              </a:rPr>
              <a:t>Revision </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785656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a:latin typeface="Calibri"/>
              </a:rPr>
              <a:t>#include &lt;iostream&gt;</a:t>
            </a:r>
            <a:endParaRPr lang="en-US"/>
          </a:p>
          <a:p>
            <a:r>
              <a:rPr lang="en-US" sz="1800">
                <a:latin typeface="Calibri"/>
              </a:rPr>
              <a:t>#include &lt;cmath&gt;</a:t>
            </a:r>
          </a:p>
          <a:p>
            <a:r>
              <a:rPr lang="en-US" sz="1800">
                <a:latin typeface="Calibri"/>
              </a:rPr>
              <a:t>using namespace std;</a:t>
            </a:r>
          </a:p>
          <a:p>
            <a:endParaRPr lang="en-US" sz="1800" dirty="0">
              <a:latin typeface="Calibri"/>
            </a:endParaRPr>
          </a:p>
          <a:p>
            <a:r>
              <a:rPr lang="en-US" sz="1800">
                <a:latin typeface="Calibri"/>
              </a:rPr>
              <a:t>int main() {</a:t>
            </a:r>
          </a:p>
          <a:p>
            <a:endParaRPr lang="en-US" sz="1800" dirty="0">
              <a:latin typeface="Calibri"/>
            </a:endParaRPr>
          </a:p>
          <a:p>
            <a:r>
              <a:rPr lang="en-US" sz="1800">
                <a:latin typeface="Calibri"/>
              </a:rPr>
              <a:t>double num, squareRoot;</a:t>
            </a:r>
          </a:p>
          <a:p>
            <a:r>
              <a:rPr lang="en-US" sz="1800">
                <a:latin typeface="Calibri"/>
              </a:rPr>
              <a:t>cout &lt;&lt; "Enter number: ";</a:t>
            </a:r>
          </a:p>
          <a:p>
            <a:r>
              <a:rPr lang="en-US" sz="1800">
                <a:latin typeface="Calibri"/>
              </a:rPr>
              <a:t>cin &gt;&gt; num;</a:t>
            </a:r>
          </a:p>
          <a:p>
            <a:r>
              <a:rPr lang="en-US" sz="1800">
                <a:latin typeface="Calibri"/>
              </a:rPr>
              <a:t>squareRoot = sqrt(num);</a:t>
            </a:r>
          </a:p>
          <a:p>
            <a:r>
              <a:rPr lang="en-US" sz="1800">
                <a:latin typeface="Calibri"/>
              </a:rPr>
              <a:t>cout &lt;&lt; "The square root of " &lt;&lt; num &lt;&lt; " is: " &lt;&lt; squareRoot;</a:t>
            </a:r>
          </a:p>
          <a:p>
            <a:r>
              <a:rPr lang="en-US" sz="1800">
                <a:latin typeface="Calibri"/>
              </a:rPr>
              <a:t>return 0;</a:t>
            </a:r>
          </a:p>
          <a:p>
            <a:r>
              <a:rPr lang="en-US" sz="1800">
                <a:latin typeface="Calibri"/>
              </a:rPr>
              <a:t>}</a:t>
            </a:r>
            <a:endParaRPr lang="en-US">
              <a:latin typeface="Calibri"/>
            </a:endParaRPr>
          </a:p>
          <a:p>
            <a:br>
              <a:rPr lang="en-US" dirty="0"/>
            </a:br>
            <a:endParaRPr lang="en-US" dirty="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Build In  Function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64541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a:latin typeface="Calibri"/>
              </a:rPr>
              <a:t>#include &lt;iostream&gt;</a:t>
            </a:r>
          </a:p>
          <a:p>
            <a:r>
              <a:rPr lang="en-US" sz="1800">
                <a:latin typeface="Calibri"/>
              </a:rPr>
              <a:t>using namespace std;</a:t>
            </a:r>
          </a:p>
          <a:p>
            <a:br>
              <a:rPr lang="en-US" dirty="0"/>
            </a:br>
            <a:endParaRPr lang="en-US" sz="1800">
              <a:latin typeface="Calibri"/>
            </a:endParaRPr>
          </a:p>
          <a:p>
            <a:r>
              <a:rPr lang="en-US" sz="1800">
                <a:latin typeface="Calibri"/>
              </a:rPr>
              <a:t>void sayHello() {</a:t>
            </a:r>
          </a:p>
          <a:p>
            <a:r>
              <a:rPr lang="en-US" sz="1800">
                <a:latin typeface="Calibri"/>
              </a:rPr>
              <a:t>cout &lt;&lt; "Hello!";</a:t>
            </a:r>
          </a:p>
          <a:p>
            <a:r>
              <a:rPr lang="en-US" sz="1800">
                <a:latin typeface="Calibri"/>
              </a:rPr>
              <a:t>}</a:t>
            </a:r>
          </a:p>
          <a:p>
            <a:br>
              <a:rPr lang="en-US" dirty="0"/>
            </a:br>
            <a:endParaRPr lang="en-US" sz="1800">
              <a:latin typeface="Calibri"/>
            </a:endParaRPr>
          </a:p>
          <a:p>
            <a:r>
              <a:rPr lang="en-US" sz="1800">
                <a:latin typeface="Calibri"/>
              </a:rPr>
              <a:t>int main() {</a:t>
            </a:r>
          </a:p>
          <a:p>
            <a:br>
              <a:rPr lang="en-US" dirty="0"/>
            </a:br>
            <a:endParaRPr lang="en-US" sz="1800">
              <a:latin typeface="Calibri"/>
            </a:endParaRPr>
          </a:p>
          <a:p>
            <a:r>
              <a:rPr lang="en-US" sz="1800">
                <a:latin typeface="Calibri"/>
              </a:rPr>
              <a:t>sayHello();</a:t>
            </a:r>
          </a:p>
          <a:p>
            <a:br>
              <a:rPr lang="en-US" dirty="0"/>
            </a:br>
            <a:endParaRPr lang="en-US" sz="1800">
              <a:latin typeface="Calibri"/>
            </a:endParaRPr>
          </a:p>
          <a:p>
            <a:r>
              <a:rPr lang="en-US" sz="1800">
                <a:latin typeface="Calibri"/>
              </a:rPr>
              <a:t>return 0;</a:t>
            </a:r>
          </a:p>
          <a:p>
            <a:r>
              <a:rPr lang="en-US" sz="1800">
                <a:latin typeface="Calibri"/>
              </a:rPr>
              <a:t>}</a:t>
            </a:r>
          </a:p>
          <a:p>
            <a:br>
              <a:rPr lang="en-US" dirty="0"/>
            </a:br>
            <a:endParaRPr lang="en-US" sz="1800">
              <a:latin typeface="Calibri"/>
            </a:endParaRPr>
          </a:p>
          <a:p>
            <a:br>
              <a:rPr lang="en-US" dirty="0"/>
            </a:br>
            <a:endParaRPr lang="en-US" sz="180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User Defined Function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8456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pPr marL="285750" indent="-285750">
              <a:buChar char="•"/>
            </a:pPr>
            <a:r>
              <a:rPr lang="en-US" sz="1800">
                <a:latin typeface="Calibri"/>
              </a:rPr>
              <a:t>Define a function that returns the product of two numbers entered by user.</a:t>
            </a:r>
            <a:endParaRPr lang="en-US" sz="1800" dirty="0">
              <a:latin typeface="Calibri"/>
            </a:endParaRPr>
          </a:p>
          <a:p>
            <a:br>
              <a:rPr lang="en-US" dirty="0"/>
            </a:br>
            <a:endParaRPr lang="en-US" sz="1800" dirty="0">
              <a:latin typeface="Calibri"/>
            </a:endParaRPr>
          </a:p>
          <a:p>
            <a:pPr marL="285750" indent="-285750">
              <a:buChar char="•"/>
            </a:pPr>
            <a:r>
              <a:rPr lang="en-US" sz="1800">
                <a:latin typeface="Calibri"/>
              </a:rPr>
              <a:t> Write a program to print the circumference and area of a circle of radius entered by user by defining your own function.</a:t>
            </a:r>
            <a:endParaRPr lang="en-US" sz="1800" dirty="0">
              <a:latin typeface="Calibri"/>
            </a:endParaRPr>
          </a:p>
          <a:p>
            <a:br>
              <a:rPr lang="en-US" dirty="0"/>
            </a:br>
            <a:endParaRPr lang="en-US" sz="1800" dirty="0">
              <a:latin typeface="Calibri"/>
            </a:endParaRPr>
          </a:p>
          <a:p>
            <a:pPr marL="285750" indent="-285750">
              <a:buChar char="•"/>
            </a:pPr>
            <a:r>
              <a:rPr lang="en-US" sz="1800">
                <a:latin typeface="Calibri"/>
              </a:rPr>
              <a:t>A person is elligible to vote if his/her age is greater than or equal to 18. Define a function to find out if he/she is elligible to vote.</a:t>
            </a: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Practice Questions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09863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marL="285750" indent="-285750">
              <a:buFont typeface="Arial,Sans-Serif"/>
              <a:buChar char="•"/>
            </a:pPr>
            <a:endParaRPr lang="en-US" sz="1800" dirty="0">
              <a:latin typeface="Calibri"/>
              <a:cs typeface="Calibri"/>
            </a:endParaRPr>
          </a:p>
          <a:p>
            <a:pPr marL="285750" indent="-285750">
              <a:buFont typeface="Arial,Sans-Serif"/>
              <a:buChar char="•"/>
            </a:pPr>
            <a:r>
              <a:rPr lang="en-US" sz="1800">
                <a:latin typeface="Calibri"/>
                <a:cs typeface="Calibri"/>
              </a:rPr>
              <a:t>Write a program which will ask the user to enter his/her marks (out of 100). Define a function that will display grades according to the marks entered as below:</a:t>
            </a:r>
            <a:endParaRPr lang="en-US" sz="1800"/>
          </a:p>
          <a:p>
            <a:endParaRPr lang="en-US" sz="1800" dirty="0">
              <a:latin typeface="Calibri"/>
              <a:cs typeface="Calibri"/>
            </a:endParaRPr>
          </a:p>
          <a:p>
            <a:endParaRPr lang="en-US" sz="1800" dirty="0">
              <a:latin typeface="Calibri"/>
              <a:cs typeface="Calibri"/>
            </a:endParaRPr>
          </a:p>
          <a:p>
            <a:r>
              <a:rPr lang="en-US" sz="1800">
                <a:latin typeface="Calibri"/>
                <a:cs typeface="Calibri"/>
              </a:rPr>
              <a:t>Marks        Grade</a:t>
            </a:r>
            <a:endParaRPr lang="en-US" sz="1800"/>
          </a:p>
          <a:p>
            <a:r>
              <a:rPr lang="en-US" sz="1800">
                <a:latin typeface="Calibri"/>
                <a:cs typeface="Calibri"/>
              </a:rPr>
              <a:t>91-100         AA</a:t>
            </a:r>
            <a:endParaRPr lang="en-US" sz="1800"/>
          </a:p>
          <a:p>
            <a:r>
              <a:rPr lang="en-US" sz="1800">
                <a:latin typeface="Calibri"/>
                <a:cs typeface="Calibri"/>
              </a:rPr>
              <a:t>81-90          AB</a:t>
            </a:r>
            <a:endParaRPr lang="en-US" sz="1800"/>
          </a:p>
          <a:p>
            <a:r>
              <a:rPr lang="en-US" sz="1800">
                <a:latin typeface="Calibri"/>
                <a:cs typeface="Calibri"/>
              </a:rPr>
              <a:t>71-80          BB</a:t>
            </a:r>
            <a:endParaRPr lang="en-US" sz="1800"/>
          </a:p>
          <a:p>
            <a:r>
              <a:rPr lang="en-US" sz="1800">
                <a:latin typeface="Calibri"/>
                <a:cs typeface="Calibri"/>
              </a:rPr>
              <a:t>61-70          BC</a:t>
            </a:r>
            <a:endParaRPr lang="en-US" sz="1800"/>
          </a:p>
          <a:p>
            <a:r>
              <a:rPr lang="en-US" sz="1800">
                <a:latin typeface="Calibri"/>
                <a:cs typeface="Calibri"/>
              </a:rPr>
              <a:t>51-60          CD</a:t>
            </a:r>
            <a:endParaRPr lang="en-US" sz="1800"/>
          </a:p>
          <a:p>
            <a:r>
              <a:rPr lang="en-US" sz="1800">
                <a:latin typeface="Calibri"/>
                <a:cs typeface="Calibri"/>
              </a:rPr>
              <a:t>41-50          DD</a:t>
            </a:r>
            <a:endParaRPr lang="en-US" sz="1800"/>
          </a:p>
          <a:p>
            <a:r>
              <a:rPr lang="en-US" sz="1800">
                <a:latin typeface="Calibri"/>
                <a:cs typeface="Calibri"/>
              </a:rPr>
              <a:t>&lt;=40          Fail</a:t>
            </a:r>
            <a:endParaRPr lang="en-US" sz="1800"/>
          </a:p>
          <a:p>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Practice Questions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8399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marL="285750" indent="-285750">
              <a:buFont typeface="Arial,Sans-Serif"/>
              <a:buChar char="•"/>
            </a:pPr>
            <a:endParaRPr lang="en-US" sz="1800" dirty="0">
              <a:latin typeface="Calibri"/>
              <a:cs typeface="Calibri"/>
            </a:endParaRPr>
          </a:p>
          <a:p>
            <a:pPr marL="285750" indent="-285750">
              <a:buFont typeface="Arial,Sans-Serif"/>
              <a:buChar char="•"/>
            </a:pPr>
            <a:endParaRPr lang="en-US" sz="1800" dirty="0">
              <a:latin typeface="Calibri"/>
              <a:cs typeface="Calibri"/>
            </a:endParaRPr>
          </a:p>
          <a:p>
            <a:pPr marL="285750" indent="-285750">
              <a:buFont typeface="Arial,Sans-Serif"/>
              <a:buChar char="•"/>
            </a:pPr>
            <a:endParaRPr lang="en-US" sz="1800" dirty="0">
              <a:latin typeface="Calibri"/>
              <a:cs typeface="Calibri"/>
            </a:endParaRPr>
          </a:p>
          <a:p>
            <a:pPr marL="342900" indent="-342900">
              <a:buAutoNum type="arabicPeriod"/>
            </a:pPr>
            <a:r>
              <a:rPr lang="en-US" sz="1800">
                <a:latin typeface="Calibri"/>
                <a:cs typeface="Calibri"/>
              </a:rPr>
              <a:t>What is difference between c and c++?</a:t>
            </a:r>
            <a:endParaRPr lang="en-US" sz="1800" dirty="0">
              <a:latin typeface="Calibri"/>
              <a:cs typeface="Calibri"/>
            </a:endParaRPr>
          </a:p>
          <a:p>
            <a:pPr marL="342900" indent="-342900">
              <a:buAutoNum type="arabicPeriod"/>
            </a:pPr>
            <a:endParaRPr lang="en-US" sz="1800" dirty="0">
              <a:latin typeface="Calibri"/>
              <a:cs typeface="Calibri"/>
            </a:endParaRPr>
          </a:p>
          <a:p>
            <a:pPr marL="342900" indent="-342900">
              <a:buAutoNum type="arabicPeriod"/>
            </a:pPr>
            <a:r>
              <a:rPr lang="en-US" sz="1800">
                <a:latin typeface="Calibri"/>
                <a:cs typeface="Calibri"/>
              </a:rPr>
              <a:t>What is oop's concept?</a:t>
            </a:r>
            <a:endParaRPr lang="en-US" sz="1800" dirty="0">
              <a:latin typeface="Calibri"/>
              <a:cs typeface="Calibri"/>
            </a:endParaRPr>
          </a:p>
          <a:p>
            <a:pPr marL="342900" indent="-342900">
              <a:buAutoNum type="arabicPeriod"/>
            </a:pPr>
            <a:endParaRPr lang="en-US" sz="1800" dirty="0">
              <a:latin typeface="Calibri"/>
              <a:cs typeface="Calibri"/>
            </a:endParaRPr>
          </a:p>
          <a:p>
            <a:pPr marL="342900" indent="-342900">
              <a:buAutoNum type="arabicPeriod"/>
            </a:pPr>
            <a:r>
              <a:rPr lang="en-US" sz="1800">
                <a:latin typeface="Calibri"/>
                <a:cs typeface="Calibri"/>
              </a:rPr>
              <a:t>What is function explain user defined and pre defined function.</a:t>
            </a:r>
            <a:endParaRPr lang="en-US" sz="1800" dirty="0">
              <a:latin typeface="Calibri"/>
              <a:cs typeface="Calibri"/>
            </a:endParaRPr>
          </a:p>
          <a:p>
            <a:endParaRPr lang="en-US" sz="1800" dirty="0">
              <a:latin typeface="Calibri"/>
              <a:cs typeface="Calibri"/>
            </a:endParaRPr>
          </a:p>
          <a:p>
            <a:pPr>
              <a:buFont typeface="Arial,Sans-Serif"/>
            </a:pPr>
            <a:endParaRPr lang="en-US" sz="1800" dirty="0">
              <a:latin typeface="Calibri"/>
              <a:cs typeface="Calibri"/>
            </a:endParaRPr>
          </a:p>
          <a:p>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Revision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80930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marL="285750" indent="-285750">
              <a:buFont typeface="Arial,Sans-Serif"/>
              <a:buChar char="•"/>
            </a:pPr>
            <a:endParaRPr lang="en-US" sz="1800" dirty="0">
              <a:latin typeface="Calibri"/>
              <a:cs typeface="Calibri"/>
            </a:endParaRPr>
          </a:p>
          <a:p>
            <a:pPr marL="285750" indent="-285750">
              <a:buChar char="•"/>
            </a:pPr>
            <a:r>
              <a:rPr lang="en-US"/>
              <a:t>C++ Program to Find the Number of Vowels, Consonants, Digits and White Spaces in a String.</a:t>
            </a:r>
            <a:endParaRPr lang="en-US" sz="1800"/>
          </a:p>
          <a:p>
            <a:pPr marL="285750" indent="-285750">
              <a:buChar char="•"/>
            </a:pPr>
            <a:endParaRPr lang="en-US" dirty="0"/>
          </a:p>
          <a:p>
            <a:pPr marL="285750" indent="-285750">
              <a:buChar char="•"/>
            </a:pPr>
            <a:endParaRPr lang="en-US" dirty="0"/>
          </a:p>
          <a:p>
            <a:pPr marL="285750" indent="-285750">
              <a:buChar char="•"/>
            </a:pPr>
            <a:r>
              <a:rPr lang="en-US"/>
              <a:t>C++ Program to Check Armstrong Number</a:t>
            </a:r>
            <a:endParaRPr lang="en-US" dirty="0"/>
          </a:p>
          <a:p>
            <a:pPr marL="285750" indent="-285750">
              <a:buChar char="•"/>
            </a:pPr>
            <a:endParaRPr lang="en-US" dirty="0"/>
          </a:p>
          <a:p>
            <a:r>
              <a:rPr lang="en-US" dirty="0"/>
              <a:t>      In the case of an Armstrong number of 3 digits, the sum of cubes of each digit is equal to the number </a:t>
            </a:r>
            <a:r>
              <a:rPr lang="en-US"/>
              <a:t>itself.        For example, 153 is an Armstrong number because</a:t>
            </a:r>
          </a:p>
          <a:p>
            <a:pPr marL="285750" indent="-285750">
              <a:buChar char="•"/>
            </a:pPr>
            <a:endParaRPr lang="en-US" dirty="0"/>
          </a:p>
          <a:p>
            <a:r>
              <a:rPr lang="en-US" dirty="0"/>
              <a:t>      </a:t>
            </a:r>
            <a:r>
              <a:rPr lang="en-US">
                <a:latin typeface="Consolas"/>
              </a:rPr>
              <a:t>153 = 1*1*1 + 5*5*5 + 3*3*3 </a:t>
            </a:r>
            <a:endParaRPr lang="en-US" dirty="0"/>
          </a:p>
          <a:p>
            <a:pPr marL="285750" indent="-285750">
              <a:buChar char="•"/>
            </a:pPr>
            <a:endParaRPr lang="en-US" dirty="0">
              <a:latin typeface="Consolas"/>
            </a:endParaRPr>
          </a:p>
          <a:p>
            <a:pPr marL="285750" indent="-285750">
              <a:buChar char="•"/>
            </a:pPr>
            <a:r>
              <a:rPr lang="en-US"/>
              <a:t>C++ Program to Concatenate Two Strings</a:t>
            </a:r>
          </a:p>
          <a:p>
            <a:endParaRPr lang="en-US" dirty="0">
              <a:latin typeface="Consolas"/>
            </a:endParaRPr>
          </a:p>
          <a:p>
            <a:pPr marL="285750" indent="-285750">
              <a:buChar char="•"/>
            </a:pPr>
            <a:endParaRPr lang="en-US" dirty="0"/>
          </a:p>
          <a:p>
            <a:endParaRPr lang="en-US" sz="1800" dirty="0">
              <a:latin typeface="Calibri"/>
              <a:cs typeface="Calibri"/>
            </a:endParaRPr>
          </a:p>
          <a:p>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Assignment For You</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9326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 sz="2800" b="1" dirty="0">
                <a:solidFill>
                  <a:srgbClr val="FFFFFF"/>
                </a:solidFill>
                <a:latin typeface="Calibri"/>
                <a:cs typeface="Calibri"/>
              </a:rPr>
              <a:t>C++ Introduction</a:t>
            </a:r>
          </a:p>
        </p:txBody>
      </p:sp>
      <p:sp>
        <p:nvSpPr>
          <p:cNvPr id="100" name="Google Shape;100;p19"/>
          <p:cNvSpPr txBox="1"/>
          <p:nvPr/>
        </p:nvSpPr>
        <p:spPr>
          <a:xfrm>
            <a:off x="94468" y="1012362"/>
            <a:ext cx="8952289" cy="3560296"/>
          </a:xfrm>
          <a:prstGeom prst="rect">
            <a:avLst/>
          </a:prstGeom>
          <a:noFill/>
          <a:ln>
            <a:noFill/>
          </a:ln>
        </p:spPr>
        <p:txBody>
          <a:bodyPr spcFirstLastPara="1" wrap="square" lIns="91425" tIns="91425" rIns="91425" bIns="91425" anchor="t" anchorCtr="0">
            <a:noAutofit/>
          </a:bodyPr>
          <a:lstStyle/>
          <a:p>
            <a:endParaRPr lang="en" sz="1800" dirty="0">
              <a:latin typeface="Calibri"/>
            </a:endParaRPr>
          </a:p>
          <a:p>
            <a:endParaRPr lang="en" sz="1800" dirty="0">
              <a:latin typeface="Calibri"/>
            </a:endParaRPr>
          </a:p>
          <a:p>
            <a:r>
              <a:rPr lang="en" sz="1800" dirty="0">
                <a:latin typeface="Calibri"/>
              </a:rPr>
              <a:t>C++  is a general-purpose programming language created by Bjarne Stroustrup as an extension of the C programming language, or "C with Classes". </a:t>
            </a:r>
            <a:endParaRPr lang="en-US" sz="1800">
              <a:latin typeface="Calibri"/>
            </a:endParaRPr>
          </a:p>
          <a:p>
            <a:r>
              <a:rPr lang="en" sz="1800" dirty="0">
                <a:latin typeface="Calibri"/>
              </a:rPr>
              <a:t>The language has expanded significantly over time, and modern C++ now has object-oriented, generic, and functional features in addition to facilities </a:t>
            </a:r>
            <a:endParaRPr lang="en-US" sz="1800">
              <a:latin typeface="Calibri"/>
            </a:endParaRPr>
          </a:p>
          <a:p>
            <a:r>
              <a:rPr lang="en" sz="1800" dirty="0">
                <a:latin typeface="Calibri"/>
              </a:rPr>
              <a:t>for low-level memory manipulation. It is almost always implemented as a compiled language</a:t>
            </a:r>
            <a:endParaRPr lang="en" sz="1800">
              <a:latin typeface="Calibri"/>
            </a:endParaRPr>
          </a:p>
          <a:p>
            <a:br>
              <a:rPr lang="en-US" dirty="0"/>
            </a:br>
            <a:br>
              <a:rPr lang="en-US" dirty="0"/>
            </a:br>
            <a:endParaRPr lang="en-US" sz="1800">
              <a:latin typeface="Calibri"/>
            </a:endParaRPr>
          </a:p>
          <a:p>
            <a:endParaRPr lang="en" sz="1800">
              <a:latin typeface="Calibri"/>
            </a:endParaRPr>
          </a:p>
          <a:p>
            <a:pPr>
              <a:lnSpc>
                <a:spcPct val="150000"/>
              </a:lnSpc>
            </a:pPr>
            <a:br>
              <a:rPr lang="en-US" dirty="0"/>
            </a:br>
            <a:endParaRPr lang="en-US" sz="1800">
              <a:latin typeface="Calibri"/>
            </a:endParaRPr>
          </a:p>
          <a:p>
            <a:pPr>
              <a:lnSpc>
                <a:spcPct val="150000"/>
              </a:lnSpc>
            </a:pPr>
            <a:br>
              <a:rPr lang="en-US" sz="18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marL="114300">
              <a:lnSpc>
                <a:spcPct val="150000"/>
              </a:lnSpc>
            </a:pPr>
            <a:br>
              <a:rPr lang="en-US" sz="18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 b="1" dirty="0">
                <a:solidFill>
                  <a:srgbClr val="FFFFFF"/>
                </a:solidFill>
                <a:latin typeface="Calibri"/>
                <a:cs typeface="Calibri"/>
              </a:rPr>
              <a:t>C++ Introduction</a:t>
            </a:r>
            <a:endParaRPr lang="en" sz="2800" b="1" dirty="0">
              <a:solidFill>
                <a:srgbClr val="FFFFFF"/>
              </a:solidFill>
              <a:latin typeface="Calibri" panose="020F0502020204030204" pitchFamily="34" charset="0"/>
              <a:cs typeface="Calibri" panose="020F0502020204030204" pitchFamily="34" charset="0"/>
            </a:endParaRPr>
          </a:p>
        </p:txBody>
      </p:sp>
      <p:sp>
        <p:nvSpPr>
          <p:cNvPr id="100" name="Google Shape;100;p19"/>
          <p:cNvSpPr txBox="1"/>
          <p:nvPr/>
        </p:nvSpPr>
        <p:spPr>
          <a:xfrm>
            <a:off x="94468" y="1012362"/>
            <a:ext cx="8952289" cy="3560296"/>
          </a:xfrm>
          <a:prstGeom prst="rect">
            <a:avLst/>
          </a:prstGeom>
          <a:noFill/>
          <a:ln>
            <a:noFill/>
          </a:ln>
        </p:spPr>
        <p:txBody>
          <a:bodyPr spcFirstLastPara="1" wrap="square" lIns="91425" tIns="91425" rIns="91425" bIns="91425" anchor="t" anchorCtr="0">
            <a:noAutofit/>
          </a:bodyPr>
          <a:lstStyle/>
          <a:p>
            <a:pPr>
              <a:lnSpc>
                <a:spcPct val="150000"/>
              </a:lnSpc>
            </a:pPr>
            <a:r>
              <a:rPr lang="en" sz="1800" b="1" dirty="0">
                <a:latin typeface="Calibri"/>
                <a:cs typeface="Calibri"/>
              </a:rPr>
              <a:t>C++ supports the object-oriented programming, the four major pillar of object-oriented programming (OOPs) used in C++ are:</a:t>
            </a:r>
            <a:endParaRPr lang="en-US" b="1" dirty="0"/>
          </a:p>
          <a:p>
            <a:pPr>
              <a:lnSpc>
                <a:spcPct val="150000"/>
              </a:lnSpc>
            </a:pPr>
            <a:br>
              <a:rPr lang="en-US" dirty="0"/>
            </a:br>
            <a:r>
              <a:rPr lang="en" sz="1800" b="1" dirty="0">
                <a:latin typeface="Calibri"/>
              </a:rPr>
              <a:t>Inheritance :-</a:t>
            </a:r>
            <a:r>
              <a:rPr lang="en" sz="1800" dirty="0">
                <a:latin typeface="Calibri"/>
              </a:rPr>
              <a:t>In C++, inheritance is a process in which one object acquires all the     properties and behaviors of its parent object automatically. In such way, you can reuse, extend or modify the attributes and behaviors which are defined in other class. ... The derived class is the specialized class for the base class</a:t>
            </a:r>
            <a:endParaRPr lang="en" dirty="0">
              <a:latin typeface="Calibri"/>
            </a:endParaRPr>
          </a:p>
          <a:p>
            <a:pPr>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114300">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9196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nSpc>
                <a:spcPct val="150000"/>
              </a:lnSpc>
            </a:pP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C++ Introduction</a:t>
            </a:r>
          </a:p>
        </p:txBody>
      </p:sp>
      <p:pic>
        <p:nvPicPr>
          <p:cNvPr id="2" name="Picture 2" descr="Diagram&#10;&#10;Description automatically generated">
            <a:extLst>
              <a:ext uri="{FF2B5EF4-FFF2-40B4-BE49-F238E27FC236}">
                <a16:creationId xmlns:a16="http://schemas.microsoft.com/office/drawing/2014/main" id="{27F2A610-9093-4C01-B92A-E6417D103418}"/>
              </a:ext>
            </a:extLst>
          </p:cNvPr>
          <p:cNvPicPr>
            <a:picLocks noChangeAspect="1"/>
          </p:cNvPicPr>
          <p:nvPr/>
        </p:nvPicPr>
        <p:blipFill>
          <a:blip r:embed="rId3"/>
          <a:stretch>
            <a:fillRect/>
          </a:stretch>
        </p:blipFill>
        <p:spPr>
          <a:xfrm>
            <a:off x="1194848" y="1353718"/>
            <a:ext cx="5438775" cy="3190875"/>
          </a:xfrm>
          <a:prstGeom prst="rect">
            <a:avLst/>
          </a:prstGeom>
        </p:spPr>
      </p:pic>
    </p:spTree>
    <p:extLst>
      <p:ext uri="{BB962C8B-B14F-4D97-AF65-F5344CB8AC3E}">
        <p14:creationId xmlns:p14="http://schemas.microsoft.com/office/powerpoint/2010/main" val="2479738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nSpc>
                <a:spcPct val="150000"/>
              </a:lnSpc>
            </a:pPr>
            <a:r>
              <a:rPr lang="en" sz="1800" b="1" dirty="0">
                <a:latin typeface="Calibri"/>
              </a:rPr>
              <a:t>Polymorphism:-</a:t>
            </a:r>
            <a:r>
              <a:rPr lang="en" sz="1800" dirty="0">
                <a:latin typeface="Calibri"/>
              </a:rPr>
              <a:t>Polymorphism means "many forms", and it occurs when we have many classes that are related to each other by inheritance.</a:t>
            </a:r>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C++ Introduction</a:t>
            </a:r>
            <a:endParaRPr lang="en" sz="2800" b="1" dirty="0">
              <a:solidFill>
                <a:srgbClr val="FFFFFF"/>
              </a:solidFill>
              <a:latin typeface="Calibri" panose="020F0502020204030204" pitchFamily="34" charset="0"/>
              <a:cs typeface="Calibri" panose="020F0502020204030204" pitchFamily="34" charset="0"/>
            </a:endParaRPr>
          </a:p>
        </p:txBody>
      </p:sp>
      <p:pic>
        <p:nvPicPr>
          <p:cNvPr id="2" name="Picture 2" descr="Diagram, text, whiteboard&#10;&#10;Description automatically generated">
            <a:extLst>
              <a:ext uri="{FF2B5EF4-FFF2-40B4-BE49-F238E27FC236}">
                <a16:creationId xmlns:a16="http://schemas.microsoft.com/office/drawing/2014/main" id="{8201E9F4-027C-4253-807B-BD5DF2E294B3}"/>
              </a:ext>
            </a:extLst>
          </p:cNvPr>
          <p:cNvPicPr>
            <a:picLocks noChangeAspect="1"/>
          </p:cNvPicPr>
          <p:nvPr/>
        </p:nvPicPr>
        <p:blipFill>
          <a:blip r:embed="rId3"/>
          <a:stretch>
            <a:fillRect/>
          </a:stretch>
        </p:blipFill>
        <p:spPr>
          <a:xfrm>
            <a:off x="1125029" y="1847400"/>
            <a:ext cx="5912687" cy="2828925"/>
          </a:xfrm>
          <a:prstGeom prst="rect">
            <a:avLst/>
          </a:prstGeom>
        </p:spPr>
      </p:pic>
    </p:spTree>
    <p:extLst>
      <p:ext uri="{BB962C8B-B14F-4D97-AF65-F5344CB8AC3E}">
        <p14:creationId xmlns:p14="http://schemas.microsoft.com/office/powerpoint/2010/main" val="4223099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b="1" dirty="0">
                <a:latin typeface="Calibri"/>
              </a:rPr>
              <a:t>Encapsulation:</a:t>
            </a:r>
            <a:r>
              <a:rPr lang="en-US" sz="1800" dirty="0">
                <a:latin typeface="Calibri"/>
              </a:rPr>
              <a:t>-In object-oriented programming (OOP), encapsulation refers to the bundling of data with the methods that operate on that data, or the restricting of direct access to some of an object's components. ... Publicly accessible methods are generally provided in the class to access or modify the state more abstractly.</a:t>
            </a:r>
            <a:endParaRPr lang="en" sz="1600" b="1"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C++ Introduction</a:t>
            </a:r>
          </a:p>
        </p:txBody>
      </p:sp>
      <p:pic>
        <p:nvPicPr>
          <p:cNvPr id="2" name="Picture 2" descr="Diagram&#10;&#10;Description automatically generated">
            <a:extLst>
              <a:ext uri="{FF2B5EF4-FFF2-40B4-BE49-F238E27FC236}">
                <a16:creationId xmlns:a16="http://schemas.microsoft.com/office/drawing/2014/main" id="{0D33BE01-18DE-46BF-AD92-1EBB32D914A0}"/>
              </a:ext>
            </a:extLst>
          </p:cNvPr>
          <p:cNvPicPr>
            <a:picLocks noChangeAspect="1"/>
          </p:cNvPicPr>
          <p:nvPr/>
        </p:nvPicPr>
        <p:blipFill>
          <a:blip r:embed="rId3"/>
          <a:stretch>
            <a:fillRect/>
          </a:stretch>
        </p:blipFill>
        <p:spPr>
          <a:xfrm>
            <a:off x="1563807" y="2567078"/>
            <a:ext cx="5412535" cy="2381609"/>
          </a:xfrm>
          <a:prstGeom prst="rect">
            <a:avLst/>
          </a:prstGeom>
        </p:spPr>
      </p:pic>
    </p:spTree>
    <p:extLst>
      <p:ext uri="{BB962C8B-B14F-4D97-AF65-F5344CB8AC3E}">
        <p14:creationId xmlns:p14="http://schemas.microsoft.com/office/powerpoint/2010/main" val="103661171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2129</Words>
  <Application>Microsoft Office PowerPoint</Application>
  <PresentationFormat>On-screen Show (16:9)</PresentationFormat>
  <Paragraphs>367</Paragraphs>
  <Slides>37</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Trebuchet MS</vt:lpstr>
      <vt:lpstr>Arial</vt:lpstr>
      <vt:lpstr>Calibri</vt:lpstr>
      <vt:lpstr>Calibri,Sans-Serif</vt:lpstr>
      <vt:lpstr>Consolas</vt:lpstr>
      <vt:lpstr>Arial,Sans-Serif</vt:lpstr>
      <vt:lpstr>Simple Light</vt:lpstr>
      <vt:lpstr>PowerPoint Presentation</vt:lpstr>
      <vt:lpstr>PowerPoint Presentation</vt:lpstr>
      <vt:lpstr>PowerPoint Presentation</vt:lpstr>
      <vt:lpstr>PowerPoint Presentation</vt:lpstr>
      <vt:lpstr>C++ Introduction</vt:lpstr>
      <vt:lpstr>C++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Strings</vt:lpstr>
      <vt:lpstr>Practice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Kartavya kothari</cp:lastModifiedBy>
  <cp:revision>1577</cp:revision>
  <dcterms:modified xsi:type="dcterms:W3CDTF">2021-02-01T03:23:41Z</dcterms:modified>
</cp:coreProperties>
</file>