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325" r:id="rId5"/>
    <p:sldId id="340" r:id="rId6"/>
    <p:sldId id="326" r:id="rId7"/>
    <p:sldId id="327" r:id="rId8"/>
    <p:sldId id="336" r:id="rId9"/>
    <p:sldId id="359" r:id="rId10"/>
    <p:sldId id="341" r:id="rId11"/>
    <p:sldId id="337" r:id="rId12"/>
    <p:sldId id="342" r:id="rId13"/>
    <p:sldId id="343" r:id="rId14"/>
    <p:sldId id="344" r:id="rId15"/>
    <p:sldId id="345" r:id="rId16"/>
    <p:sldId id="346" r:id="rId17"/>
    <p:sldId id="347" r:id="rId18"/>
    <p:sldId id="348" r:id="rId19"/>
    <p:sldId id="338" r:id="rId20"/>
    <p:sldId id="350" r:id="rId21"/>
    <p:sldId id="351" r:id="rId22"/>
    <p:sldId id="352" r:id="rId23"/>
    <p:sldId id="353" r:id="rId24"/>
    <p:sldId id="356" r:id="rId25"/>
    <p:sldId id="357" r:id="rId26"/>
    <p:sldId id="358" r:id="rId27"/>
    <p:sldId id="33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A57355-21A0-44EF-9382-692FFD91A0DA}" v="8" dt="2022-11-12T14:32:38.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6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KA M" userId="3c0cd579-30b1-4a37-b40e-4a440bd07bc6" providerId="ADAL" clId="{55A57355-21A0-44EF-9382-692FFD91A0DA}"/>
    <pc:docChg chg="undo custSel addSld delSld modSld">
      <pc:chgData name="HARSHIKA M" userId="3c0cd579-30b1-4a37-b40e-4a440bd07bc6" providerId="ADAL" clId="{55A57355-21A0-44EF-9382-692FFD91A0DA}" dt="2022-11-12T14:35:55.467" v="340" actId="1076"/>
      <pc:docMkLst>
        <pc:docMk/>
      </pc:docMkLst>
      <pc:sldChg chg="modSp mod">
        <pc:chgData name="HARSHIKA M" userId="3c0cd579-30b1-4a37-b40e-4a440bd07bc6" providerId="ADAL" clId="{55A57355-21A0-44EF-9382-692FFD91A0DA}" dt="2022-11-12T13:40:28.924" v="116" actId="313"/>
        <pc:sldMkLst>
          <pc:docMk/>
          <pc:sldMk cId="2910866480" sldId="326"/>
        </pc:sldMkLst>
        <pc:spChg chg="mod">
          <ac:chgData name="HARSHIKA M" userId="3c0cd579-30b1-4a37-b40e-4a440bd07bc6" providerId="ADAL" clId="{55A57355-21A0-44EF-9382-692FFD91A0DA}" dt="2022-11-12T13:40:28.924" v="116" actId="313"/>
          <ac:spMkLst>
            <pc:docMk/>
            <pc:sldMk cId="2910866480" sldId="326"/>
            <ac:spMk id="3" creationId="{4D038CD2-9585-7E51-5359-D52935A77DF0}"/>
          </ac:spMkLst>
        </pc:spChg>
      </pc:sldChg>
      <pc:sldChg chg="modSp mod">
        <pc:chgData name="HARSHIKA M" userId="3c0cd579-30b1-4a37-b40e-4a440bd07bc6" providerId="ADAL" clId="{55A57355-21A0-44EF-9382-692FFD91A0DA}" dt="2022-11-12T13:59:49.681" v="257" actId="1076"/>
        <pc:sldMkLst>
          <pc:docMk/>
          <pc:sldMk cId="4239584823" sldId="340"/>
        </pc:sldMkLst>
        <pc:spChg chg="mod">
          <ac:chgData name="HARSHIKA M" userId="3c0cd579-30b1-4a37-b40e-4a440bd07bc6" providerId="ADAL" clId="{55A57355-21A0-44EF-9382-692FFD91A0DA}" dt="2022-11-12T13:59:42.293" v="256" actId="1076"/>
          <ac:spMkLst>
            <pc:docMk/>
            <pc:sldMk cId="4239584823" sldId="340"/>
            <ac:spMk id="2" creationId="{7BBB0176-2D73-9317-902C-C16F9BFDE703}"/>
          </ac:spMkLst>
        </pc:spChg>
        <pc:spChg chg="mod">
          <ac:chgData name="HARSHIKA M" userId="3c0cd579-30b1-4a37-b40e-4a440bd07bc6" providerId="ADAL" clId="{55A57355-21A0-44EF-9382-692FFD91A0DA}" dt="2022-11-12T13:59:49.681" v="257" actId="1076"/>
          <ac:spMkLst>
            <pc:docMk/>
            <pc:sldMk cId="4239584823" sldId="340"/>
            <ac:spMk id="3" creationId="{08D8E348-F0F9-9BB0-AC8D-026CF50D33BF}"/>
          </ac:spMkLst>
        </pc:spChg>
      </pc:sldChg>
      <pc:sldChg chg="addSp modSp mod">
        <pc:chgData name="HARSHIKA M" userId="3c0cd579-30b1-4a37-b40e-4a440bd07bc6" providerId="ADAL" clId="{55A57355-21A0-44EF-9382-692FFD91A0DA}" dt="2022-11-12T07:27:18.797" v="29" actId="1076"/>
        <pc:sldMkLst>
          <pc:docMk/>
          <pc:sldMk cId="3725909278" sldId="342"/>
        </pc:sldMkLst>
        <pc:spChg chg="mod">
          <ac:chgData name="HARSHIKA M" userId="3c0cd579-30b1-4a37-b40e-4a440bd07bc6" providerId="ADAL" clId="{55A57355-21A0-44EF-9382-692FFD91A0DA}" dt="2022-11-12T07:26:31.635" v="24" actId="1076"/>
          <ac:spMkLst>
            <pc:docMk/>
            <pc:sldMk cId="3725909278" sldId="342"/>
            <ac:spMk id="3" creationId="{7CD3FEF8-D848-BE20-9786-F70DCD56E952}"/>
          </ac:spMkLst>
        </pc:spChg>
        <pc:picChg chg="add mod">
          <ac:chgData name="HARSHIKA M" userId="3c0cd579-30b1-4a37-b40e-4a440bd07bc6" providerId="ADAL" clId="{55A57355-21A0-44EF-9382-692FFD91A0DA}" dt="2022-11-12T07:27:18.797" v="29" actId="1076"/>
          <ac:picMkLst>
            <pc:docMk/>
            <pc:sldMk cId="3725909278" sldId="342"/>
            <ac:picMk id="4" creationId="{28A5B8A2-30B0-624A-D214-E70DA5F87BCC}"/>
          </ac:picMkLst>
        </pc:picChg>
      </pc:sldChg>
      <pc:sldChg chg="addSp modSp mod">
        <pc:chgData name="HARSHIKA M" userId="3c0cd579-30b1-4a37-b40e-4a440bd07bc6" providerId="ADAL" clId="{55A57355-21A0-44EF-9382-692FFD91A0DA}" dt="2022-11-12T07:31:08.175" v="89" actId="1076"/>
        <pc:sldMkLst>
          <pc:docMk/>
          <pc:sldMk cId="990417114" sldId="346"/>
        </pc:sldMkLst>
        <pc:spChg chg="mod">
          <ac:chgData name="HARSHIKA M" userId="3c0cd579-30b1-4a37-b40e-4a440bd07bc6" providerId="ADAL" clId="{55A57355-21A0-44EF-9382-692FFD91A0DA}" dt="2022-11-12T07:31:08.175" v="89" actId="1076"/>
          <ac:spMkLst>
            <pc:docMk/>
            <pc:sldMk cId="990417114" sldId="346"/>
            <ac:spMk id="3" creationId="{29DC89C3-6D66-CB0A-9DE5-0D0E688B1124}"/>
          </ac:spMkLst>
        </pc:spChg>
        <pc:spChg chg="add mod">
          <ac:chgData name="HARSHIKA M" userId="3c0cd579-30b1-4a37-b40e-4a440bd07bc6" providerId="ADAL" clId="{55A57355-21A0-44EF-9382-692FFD91A0DA}" dt="2022-11-12T07:30:57.587" v="87" actId="14100"/>
          <ac:spMkLst>
            <pc:docMk/>
            <pc:sldMk cId="990417114" sldId="346"/>
            <ac:spMk id="6" creationId="{CEE9BF4B-C8BF-148D-DABE-843509DE1341}"/>
          </ac:spMkLst>
        </pc:spChg>
        <pc:picChg chg="add mod">
          <ac:chgData name="HARSHIKA M" userId="3c0cd579-30b1-4a37-b40e-4a440bd07bc6" providerId="ADAL" clId="{55A57355-21A0-44EF-9382-692FFD91A0DA}" dt="2022-11-12T07:31:03.014" v="88" actId="1076"/>
          <ac:picMkLst>
            <pc:docMk/>
            <pc:sldMk cId="990417114" sldId="346"/>
            <ac:picMk id="4" creationId="{8C044082-B3B7-0B56-9952-6BBB4F3F7502}"/>
          </ac:picMkLst>
        </pc:picChg>
      </pc:sldChg>
      <pc:sldChg chg="del">
        <pc:chgData name="HARSHIKA M" userId="3c0cd579-30b1-4a37-b40e-4a440bd07bc6" providerId="ADAL" clId="{55A57355-21A0-44EF-9382-692FFD91A0DA}" dt="2022-11-12T13:39:54.571" v="93" actId="2696"/>
        <pc:sldMkLst>
          <pc:docMk/>
          <pc:sldMk cId="697431124" sldId="354"/>
        </pc:sldMkLst>
      </pc:sldChg>
      <pc:sldChg chg="del">
        <pc:chgData name="HARSHIKA M" userId="3c0cd579-30b1-4a37-b40e-4a440bd07bc6" providerId="ADAL" clId="{55A57355-21A0-44EF-9382-692FFD91A0DA}" dt="2022-11-12T07:31:33.864" v="90" actId="2696"/>
        <pc:sldMkLst>
          <pc:docMk/>
          <pc:sldMk cId="1739789992" sldId="355"/>
        </pc:sldMkLst>
      </pc:sldChg>
      <pc:sldChg chg="addSp delSp modSp new mod">
        <pc:chgData name="HARSHIKA M" userId="3c0cd579-30b1-4a37-b40e-4a440bd07bc6" providerId="ADAL" clId="{55A57355-21A0-44EF-9382-692FFD91A0DA}" dt="2022-11-12T14:35:55.467" v="340" actId="1076"/>
        <pc:sldMkLst>
          <pc:docMk/>
          <pc:sldMk cId="3050206998" sldId="359"/>
        </pc:sldMkLst>
        <pc:spChg chg="del">
          <ac:chgData name="HARSHIKA M" userId="3c0cd579-30b1-4a37-b40e-4a440bd07bc6" providerId="ADAL" clId="{55A57355-21A0-44EF-9382-692FFD91A0DA}" dt="2022-11-12T14:28:15.764" v="260" actId="478"/>
          <ac:spMkLst>
            <pc:docMk/>
            <pc:sldMk cId="3050206998" sldId="359"/>
            <ac:spMk id="2" creationId="{54E8B4E6-2726-FB9B-0A2A-C38C02582942}"/>
          </ac:spMkLst>
        </pc:spChg>
        <pc:spChg chg="del">
          <ac:chgData name="HARSHIKA M" userId="3c0cd579-30b1-4a37-b40e-4a440bd07bc6" providerId="ADAL" clId="{55A57355-21A0-44EF-9382-692FFD91A0DA}" dt="2022-11-12T14:28:10.944" v="259" actId="478"/>
          <ac:spMkLst>
            <pc:docMk/>
            <pc:sldMk cId="3050206998" sldId="359"/>
            <ac:spMk id="3" creationId="{775B91B1-A610-5BA8-5107-CB8E444F5B61}"/>
          </ac:spMkLst>
        </pc:spChg>
        <pc:spChg chg="mod">
          <ac:chgData name="HARSHIKA M" userId="3c0cd579-30b1-4a37-b40e-4a440bd07bc6" providerId="ADAL" clId="{55A57355-21A0-44EF-9382-692FFD91A0DA}" dt="2022-11-12T14:33:43.357" v="318" actId="14100"/>
          <ac:spMkLst>
            <pc:docMk/>
            <pc:sldMk cId="3050206998" sldId="359"/>
            <ac:spMk id="4" creationId="{B4F97843-B2BC-B040-77B4-683BC35485DC}"/>
          </ac:spMkLst>
        </pc:spChg>
        <pc:spChg chg="del">
          <ac:chgData name="HARSHIKA M" userId="3c0cd579-30b1-4a37-b40e-4a440bd07bc6" providerId="ADAL" clId="{55A57355-21A0-44EF-9382-692FFD91A0DA}" dt="2022-11-12T14:28:47.195" v="268" actId="478"/>
          <ac:spMkLst>
            <pc:docMk/>
            <pc:sldMk cId="3050206998" sldId="359"/>
            <ac:spMk id="5" creationId="{F68CE7B8-410A-322B-214B-8BA94AC887C7}"/>
          </ac:spMkLst>
        </pc:spChg>
        <pc:spChg chg="mod">
          <ac:chgData name="HARSHIKA M" userId="3c0cd579-30b1-4a37-b40e-4a440bd07bc6" providerId="ADAL" clId="{55A57355-21A0-44EF-9382-692FFD91A0DA}" dt="2022-11-12T14:34:25.724" v="329" actId="14100"/>
          <ac:spMkLst>
            <pc:docMk/>
            <pc:sldMk cId="3050206998" sldId="359"/>
            <ac:spMk id="6" creationId="{0AB7C8E2-9E2A-9E4D-7307-76A5AADCE795}"/>
          </ac:spMkLst>
        </pc:spChg>
        <pc:spChg chg="del">
          <ac:chgData name="HARSHIKA M" userId="3c0cd579-30b1-4a37-b40e-4a440bd07bc6" providerId="ADAL" clId="{55A57355-21A0-44EF-9382-692FFD91A0DA}" dt="2022-11-12T14:28:50.405" v="269" actId="478"/>
          <ac:spMkLst>
            <pc:docMk/>
            <pc:sldMk cId="3050206998" sldId="359"/>
            <ac:spMk id="7" creationId="{894D7C75-6B55-DBB6-091D-4E9A8C5EEF6B}"/>
          </ac:spMkLst>
        </pc:spChg>
        <pc:spChg chg="add mod">
          <ac:chgData name="HARSHIKA M" userId="3c0cd579-30b1-4a37-b40e-4a440bd07bc6" providerId="ADAL" clId="{55A57355-21A0-44EF-9382-692FFD91A0DA}" dt="2022-11-12T14:35:55.467" v="340" actId="1076"/>
          <ac:spMkLst>
            <pc:docMk/>
            <pc:sldMk cId="3050206998" sldId="359"/>
            <ac:spMk id="11" creationId="{08CB4E8C-FB10-2183-8515-1B66020D8947}"/>
          </ac:spMkLst>
        </pc:spChg>
        <pc:spChg chg="add mod">
          <ac:chgData name="HARSHIKA M" userId="3c0cd579-30b1-4a37-b40e-4a440bd07bc6" providerId="ADAL" clId="{55A57355-21A0-44EF-9382-692FFD91A0DA}" dt="2022-11-12T14:35:49.896" v="339" actId="1076"/>
          <ac:spMkLst>
            <pc:docMk/>
            <pc:sldMk cId="3050206998" sldId="359"/>
            <ac:spMk id="13" creationId="{452CF30F-825E-7C5B-DBA7-A3494AC40E6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11/12/2022</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384313" y="2425148"/>
            <a:ext cx="11542644" cy="1323892"/>
          </a:xfrm>
        </p:spPr>
        <p:txBody>
          <a:bodyPr/>
          <a:lstStyle/>
          <a:p>
            <a:r>
              <a:rPr lang="en-IN" dirty="0"/>
              <a:t>Smart home automation</a:t>
            </a:r>
            <a:endParaRPr lang="en-US"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844209"/>
            <a:ext cx="9144000" cy="356616"/>
          </a:xfrm>
        </p:spPr>
        <p:txBody>
          <a:bodyPr/>
          <a:lstStyle/>
          <a:p>
            <a:r>
              <a:rPr lang="en-IN" sz="3600" b="1" u="sng" dirty="0"/>
              <a:t>Using Arduino</a:t>
            </a:r>
            <a:endParaRPr lang="en-US" sz="3600" b="1" u="sng"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8EE1-D56B-B22E-F305-AA6A2078C0A5}"/>
              </a:ext>
            </a:extLst>
          </p:cNvPr>
          <p:cNvSpPr>
            <a:spLocks noGrp="1"/>
          </p:cNvSpPr>
          <p:nvPr>
            <p:ph type="title"/>
          </p:nvPr>
        </p:nvSpPr>
        <p:spPr/>
        <p:txBody>
          <a:bodyPr/>
          <a:lstStyle/>
          <a:p>
            <a:r>
              <a:rPr lang="en-IN" dirty="0"/>
              <a:t>Pir - </a:t>
            </a:r>
            <a:r>
              <a:rPr lang="en-US" sz="2400" b="1" i="0" dirty="0">
                <a:solidFill>
                  <a:srgbClr val="202124"/>
                </a:solidFill>
                <a:effectLst/>
                <a:latin typeface="arial" panose="020B0604020202020204" pitchFamily="34" charset="0"/>
              </a:rPr>
              <a:t>passive     infrared</a:t>
            </a:r>
            <a:r>
              <a:rPr lang="en-US" sz="2400" b="0" i="0" dirty="0">
                <a:solidFill>
                  <a:srgbClr val="202124"/>
                </a:solidFill>
                <a:effectLst/>
                <a:latin typeface="arial" panose="020B0604020202020204" pitchFamily="34" charset="0"/>
              </a:rPr>
              <a:t> </a:t>
            </a:r>
            <a:endParaRPr lang="en-US" dirty="0"/>
          </a:p>
        </p:txBody>
      </p:sp>
      <p:sp>
        <p:nvSpPr>
          <p:cNvPr id="3" name="Text Placeholder 2">
            <a:extLst>
              <a:ext uri="{FF2B5EF4-FFF2-40B4-BE49-F238E27FC236}">
                <a16:creationId xmlns:a16="http://schemas.microsoft.com/office/drawing/2014/main" id="{1F260FF4-C1BD-672E-BCAA-239A6D510340}"/>
              </a:ext>
            </a:extLst>
          </p:cNvPr>
          <p:cNvSpPr>
            <a:spLocks noGrp="1"/>
          </p:cNvSpPr>
          <p:nvPr>
            <p:ph type="body" idx="1"/>
          </p:nvPr>
        </p:nvSpPr>
        <p:spPr>
          <a:xfrm>
            <a:off x="6096000" y="834888"/>
            <a:ext cx="5844209" cy="5184913"/>
          </a:xfrm>
        </p:spPr>
        <p:txBody>
          <a:bodyPr/>
          <a:lstStyle/>
          <a:p>
            <a:r>
              <a:rPr lang="en-US" cap="none" dirty="0"/>
              <a:t>PIR sensors allow you to sense motion, almost always used to detect whether a human has moved in or out of the sensors range. </a:t>
            </a:r>
          </a:p>
          <a:p>
            <a:endParaRPr lang="en-US" cap="none" dirty="0"/>
          </a:p>
          <a:p>
            <a:endParaRPr lang="en-US" cap="none" dirty="0"/>
          </a:p>
          <a:p>
            <a:r>
              <a:rPr lang="en-US" cap="none" dirty="0"/>
              <a:t>They are small, inexpensive, low-power, easy to use and don't wear out. </a:t>
            </a:r>
          </a:p>
          <a:p>
            <a:endParaRPr lang="en-US" cap="none" dirty="0"/>
          </a:p>
          <a:p>
            <a:endParaRPr lang="en-US" cap="none" dirty="0"/>
          </a:p>
          <a:p>
            <a:r>
              <a:rPr lang="en-US" cap="none" dirty="0"/>
              <a:t>For that reason, they are commonly found in appliances and gadgets used in homes or businesses. </a:t>
            </a:r>
          </a:p>
          <a:p>
            <a:endParaRPr lang="en-US" dirty="0"/>
          </a:p>
          <a:p>
            <a:endParaRPr lang="en-US" dirty="0"/>
          </a:p>
        </p:txBody>
      </p:sp>
      <p:sp>
        <p:nvSpPr>
          <p:cNvPr id="7" name="Slide Number Placeholder 6">
            <a:extLst>
              <a:ext uri="{FF2B5EF4-FFF2-40B4-BE49-F238E27FC236}">
                <a16:creationId xmlns:a16="http://schemas.microsoft.com/office/drawing/2014/main" id="{B3FE4BF7-2D2F-58F1-0DDF-0D30D346B8F0}"/>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8" name="Footer Placeholder 7">
            <a:extLst>
              <a:ext uri="{FF2B5EF4-FFF2-40B4-BE49-F238E27FC236}">
                <a16:creationId xmlns:a16="http://schemas.microsoft.com/office/drawing/2014/main" id="{C736E41D-9A20-1281-820A-C48783DE9931}"/>
              </a:ext>
            </a:extLst>
          </p:cNvPr>
          <p:cNvSpPr>
            <a:spLocks noGrp="1"/>
          </p:cNvSpPr>
          <p:nvPr>
            <p:ph type="ftr" sz="quarter" idx="12"/>
          </p:nvPr>
        </p:nvSpPr>
        <p:spPr>
          <a:xfrm rot="16200000">
            <a:off x="-577045" y="1286987"/>
            <a:ext cx="2438402" cy="200613"/>
          </a:xfrm>
        </p:spPr>
        <p:txBody>
          <a:bodyPr/>
          <a:lstStyle/>
          <a:p>
            <a:r>
              <a:rPr lang="en-IN" dirty="0"/>
              <a:t>Smart home automation</a:t>
            </a:r>
            <a:endParaRPr lang="en-US" dirty="0"/>
          </a:p>
        </p:txBody>
      </p:sp>
      <p:pic>
        <p:nvPicPr>
          <p:cNvPr id="16" name="Picture Placeholder 15">
            <a:extLst>
              <a:ext uri="{FF2B5EF4-FFF2-40B4-BE49-F238E27FC236}">
                <a16:creationId xmlns:a16="http://schemas.microsoft.com/office/drawing/2014/main" id="{9D0E2A73-904F-AFCC-35FC-E78A2A224EE2}"/>
              </a:ext>
            </a:extLst>
          </p:cNvPr>
          <p:cNvPicPr>
            <a:picLocks noGrp="1" noChangeAspect="1"/>
          </p:cNvPicPr>
          <p:nvPr>
            <p:ph type="pic" sz="quarter" idx="14"/>
          </p:nvPr>
        </p:nvPicPr>
        <p:blipFill>
          <a:blip r:embed="rId2"/>
          <a:srcRect t="7335" b="7335"/>
          <a:stretch/>
        </p:blipFill>
        <p:spPr>
          <a:xfrm>
            <a:off x="1298447" y="969264"/>
            <a:ext cx="3886199" cy="3218688"/>
          </a:xfrm>
        </p:spPr>
      </p:pic>
    </p:spTree>
    <p:extLst>
      <p:ext uri="{BB962C8B-B14F-4D97-AF65-F5344CB8AC3E}">
        <p14:creationId xmlns:p14="http://schemas.microsoft.com/office/powerpoint/2010/main" val="417622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21AB-DC4C-4746-A658-1CFF72B2575E}"/>
              </a:ext>
            </a:extLst>
          </p:cNvPr>
          <p:cNvSpPr>
            <a:spLocks noGrp="1"/>
          </p:cNvSpPr>
          <p:nvPr>
            <p:ph type="title"/>
          </p:nvPr>
        </p:nvSpPr>
        <p:spPr>
          <a:xfrm>
            <a:off x="1298448" y="4346712"/>
            <a:ext cx="4160520" cy="1496303"/>
          </a:xfrm>
        </p:spPr>
        <p:txBody>
          <a:bodyPr/>
          <a:lstStyle/>
          <a:p>
            <a:r>
              <a:rPr lang="en-IN" dirty="0"/>
              <a:t>Smoke detector</a:t>
            </a:r>
            <a:endParaRPr lang="en-US" dirty="0"/>
          </a:p>
        </p:txBody>
      </p:sp>
      <p:sp>
        <p:nvSpPr>
          <p:cNvPr id="3" name="Text Placeholder 2">
            <a:extLst>
              <a:ext uri="{FF2B5EF4-FFF2-40B4-BE49-F238E27FC236}">
                <a16:creationId xmlns:a16="http://schemas.microsoft.com/office/drawing/2014/main" id="{2280CEE6-A64F-A7C0-1DE7-057B4A16E53A}"/>
              </a:ext>
            </a:extLst>
          </p:cNvPr>
          <p:cNvSpPr>
            <a:spLocks noGrp="1"/>
          </p:cNvSpPr>
          <p:nvPr>
            <p:ph type="body" idx="1"/>
          </p:nvPr>
        </p:nvSpPr>
        <p:spPr>
          <a:xfrm>
            <a:off x="6096001" y="1113182"/>
            <a:ext cx="6003234" cy="4346713"/>
          </a:xfrm>
        </p:spPr>
        <p:txBody>
          <a:bodyPr/>
          <a:lstStyle/>
          <a:p>
            <a:r>
              <a:rPr lang="en-US" cap="none" dirty="0"/>
              <a:t>This flammable gas and smoke sensor detects the concentrations of combustible gas in the air and outputs its reading as an analog voltage. </a:t>
            </a:r>
          </a:p>
          <a:p>
            <a:endParaRPr lang="en-US" cap="none" dirty="0"/>
          </a:p>
          <a:p>
            <a:endParaRPr lang="en-US" cap="none" dirty="0"/>
          </a:p>
          <a:p>
            <a:r>
              <a:rPr lang="en-US" cap="none" dirty="0"/>
              <a:t>The sensor can measure concentrations of flammable gas of 300 to 10,000 ppm. </a:t>
            </a:r>
          </a:p>
          <a:p>
            <a:endParaRPr lang="en-US" cap="none" dirty="0"/>
          </a:p>
          <a:p>
            <a:endParaRPr lang="en-US" cap="none" dirty="0"/>
          </a:p>
          <a:p>
            <a:r>
              <a:rPr lang="en-US" cap="none" dirty="0"/>
              <a:t>The sensor can operate at temperatures from -20 to 50°c and consumes less than 150 ma at 5 v.</a:t>
            </a:r>
          </a:p>
        </p:txBody>
      </p:sp>
      <p:sp>
        <p:nvSpPr>
          <p:cNvPr id="7" name="Slide Number Placeholder 6">
            <a:extLst>
              <a:ext uri="{FF2B5EF4-FFF2-40B4-BE49-F238E27FC236}">
                <a16:creationId xmlns:a16="http://schemas.microsoft.com/office/drawing/2014/main" id="{D5F90B8F-CF9E-93E7-AC99-1E724B268B17}"/>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8" name="Footer Placeholder 7">
            <a:extLst>
              <a:ext uri="{FF2B5EF4-FFF2-40B4-BE49-F238E27FC236}">
                <a16:creationId xmlns:a16="http://schemas.microsoft.com/office/drawing/2014/main" id="{42FDA4F9-17A9-DB16-BE96-F78105635771}"/>
              </a:ext>
            </a:extLst>
          </p:cNvPr>
          <p:cNvSpPr>
            <a:spLocks noGrp="1"/>
          </p:cNvSpPr>
          <p:nvPr>
            <p:ph type="ftr" sz="quarter" idx="12"/>
          </p:nvPr>
        </p:nvSpPr>
        <p:spPr>
          <a:xfrm rot="16200000">
            <a:off x="-600762" y="1152952"/>
            <a:ext cx="2499972" cy="194069"/>
          </a:xfrm>
        </p:spPr>
        <p:txBody>
          <a:bodyPr/>
          <a:lstStyle/>
          <a:p>
            <a:r>
              <a:rPr lang="en-IN" dirty="0"/>
              <a:t>Smart home automation</a:t>
            </a:r>
            <a:endParaRPr lang="en-US" dirty="0"/>
          </a:p>
        </p:txBody>
      </p:sp>
      <p:pic>
        <p:nvPicPr>
          <p:cNvPr id="16" name="Picture Placeholder 15" descr="A close-up of a toaster&#10;&#10;Description automatically generated with low confidence">
            <a:extLst>
              <a:ext uri="{FF2B5EF4-FFF2-40B4-BE49-F238E27FC236}">
                <a16:creationId xmlns:a16="http://schemas.microsoft.com/office/drawing/2014/main" id="{B179FF0A-904B-3D28-D897-C8997EAF1188}"/>
              </a:ext>
            </a:extLst>
          </p:cNvPr>
          <p:cNvPicPr>
            <a:picLocks noGrp="1" noChangeAspect="1"/>
          </p:cNvPicPr>
          <p:nvPr>
            <p:ph type="pic" sz="quarter" idx="14"/>
          </p:nvPr>
        </p:nvPicPr>
        <p:blipFill>
          <a:blip r:embed="rId2"/>
          <a:srcRect l="16667" r="16667"/>
          <a:stretch>
            <a:fillRect/>
          </a:stretch>
        </p:blipFill>
        <p:spPr>
          <a:xfrm>
            <a:off x="1110997" y="842773"/>
            <a:ext cx="4114799" cy="3191256"/>
          </a:xfrm>
        </p:spPr>
      </p:pic>
    </p:spTree>
    <p:extLst>
      <p:ext uri="{BB962C8B-B14F-4D97-AF65-F5344CB8AC3E}">
        <p14:creationId xmlns:p14="http://schemas.microsoft.com/office/powerpoint/2010/main" val="142776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C400-600B-1E75-E8C7-8FA2230D128B}"/>
              </a:ext>
            </a:extLst>
          </p:cNvPr>
          <p:cNvSpPr>
            <a:spLocks noGrp="1"/>
          </p:cNvSpPr>
          <p:nvPr>
            <p:ph type="title"/>
          </p:nvPr>
        </p:nvSpPr>
        <p:spPr>
          <a:xfrm>
            <a:off x="1536987" y="4361754"/>
            <a:ext cx="3395473" cy="1536059"/>
          </a:xfrm>
        </p:spPr>
        <p:txBody>
          <a:bodyPr/>
          <a:lstStyle/>
          <a:p>
            <a:r>
              <a:rPr lang="en-IN" dirty="0"/>
              <a:t>Relay sensor</a:t>
            </a:r>
            <a:endParaRPr lang="en-US" dirty="0"/>
          </a:p>
        </p:txBody>
      </p:sp>
      <p:sp>
        <p:nvSpPr>
          <p:cNvPr id="3" name="Text Placeholder 2">
            <a:extLst>
              <a:ext uri="{FF2B5EF4-FFF2-40B4-BE49-F238E27FC236}">
                <a16:creationId xmlns:a16="http://schemas.microsoft.com/office/drawing/2014/main" id="{75FDBDEB-6D72-8948-6366-C70A174FDB60}"/>
              </a:ext>
            </a:extLst>
          </p:cNvPr>
          <p:cNvSpPr>
            <a:spLocks noGrp="1"/>
          </p:cNvSpPr>
          <p:nvPr>
            <p:ph type="body" idx="1"/>
          </p:nvPr>
        </p:nvSpPr>
        <p:spPr>
          <a:xfrm>
            <a:off x="6096000" y="2438401"/>
            <a:ext cx="6018366" cy="1020418"/>
          </a:xfrm>
        </p:spPr>
        <p:txBody>
          <a:bodyPr/>
          <a:lstStyle/>
          <a:p>
            <a:r>
              <a:rPr lang="en-US" cap="none" dirty="0"/>
              <a:t>It is used to close the reset switch on A node and to keep the node's power and ground isolated from the other nodes and the Arduino.</a:t>
            </a:r>
          </a:p>
        </p:txBody>
      </p:sp>
      <p:sp>
        <p:nvSpPr>
          <p:cNvPr id="7" name="Slide Number Placeholder 6">
            <a:extLst>
              <a:ext uri="{FF2B5EF4-FFF2-40B4-BE49-F238E27FC236}">
                <a16:creationId xmlns:a16="http://schemas.microsoft.com/office/drawing/2014/main" id="{393DAAAA-1C46-0E9F-12F1-651965E8F279}"/>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8" name="Footer Placeholder 7">
            <a:extLst>
              <a:ext uri="{FF2B5EF4-FFF2-40B4-BE49-F238E27FC236}">
                <a16:creationId xmlns:a16="http://schemas.microsoft.com/office/drawing/2014/main" id="{F5CA3552-E27F-8C28-760D-A19EC317CCBF}"/>
              </a:ext>
            </a:extLst>
          </p:cNvPr>
          <p:cNvSpPr>
            <a:spLocks noGrp="1"/>
          </p:cNvSpPr>
          <p:nvPr>
            <p:ph type="ftr" sz="quarter" idx="12"/>
          </p:nvPr>
        </p:nvSpPr>
        <p:spPr>
          <a:xfrm rot="16200000">
            <a:off x="-575554" y="1303043"/>
            <a:ext cx="2438402" cy="200613"/>
          </a:xfrm>
        </p:spPr>
        <p:txBody>
          <a:bodyPr/>
          <a:lstStyle/>
          <a:p>
            <a:r>
              <a:rPr lang="en-IN" dirty="0"/>
              <a:t>Smart home automation</a:t>
            </a:r>
            <a:endParaRPr lang="en-US" dirty="0"/>
          </a:p>
        </p:txBody>
      </p:sp>
      <p:pic>
        <p:nvPicPr>
          <p:cNvPr id="16" name="Picture Placeholder 15" descr="A picture containing electronics&#10;&#10;Description automatically generated">
            <a:extLst>
              <a:ext uri="{FF2B5EF4-FFF2-40B4-BE49-F238E27FC236}">
                <a16:creationId xmlns:a16="http://schemas.microsoft.com/office/drawing/2014/main" id="{E101CA0C-D4B1-62A3-12CD-015C97A70C86}"/>
              </a:ext>
            </a:extLst>
          </p:cNvPr>
          <p:cNvPicPr>
            <a:picLocks noGrp="1" noChangeAspect="1"/>
          </p:cNvPicPr>
          <p:nvPr>
            <p:ph type="pic" sz="quarter" idx="14"/>
          </p:nvPr>
        </p:nvPicPr>
        <p:blipFill>
          <a:blip r:embed="rId2"/>
          <a:srcRect/>
          <a:stretch>
            <a:fillRect/>
          </a:stretch>
        </p:blipFill>
        <p:spPr>
          <a:xfrm>
            <a:off x="1298448" y="516835"/>
            <a:ext cx="3671117" cy="3497381"/>
          </a:xfrm>
        </p:spPr>
      </p:pic>
    </p:spTree>
    <p:extLst>
      <p:ext uri="{BB962C8B-B14F-4D97-AF65-F5344CB8AC3E}">
        <p14:creationId xmlns:p14="http://schemas.microsoft.com/office/powerpoint/2010/main" val="392412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D71E-AE34-6E4B-19A9-50DC1CF742F0}"/>
              </a:ext>
            </a:extLst>
          </p:cNvPr>
          <p:cNvSpPr>
            <a:spLocks noGrp="1"/>
          </p:cNvSpPr>
          <p:nvPr>
            <p:ph type="title"/>
          </p:nvPr>
        </p:nvSpPr>
        <p:spPr>
          <a:xfrm>
            <a:off x="1202833" y="4346117"/>
            <a:ext cx="4307222" cy="1655064"/>
          </a:xfrm>
        </p:spPr>
        <p:txBody>
          <a:bodyPr/>
          <a:lstStyle/>
          <a:p>
            <a:r>
              <a:rPr lang="en-IN" dirty="0"/>
              <a:t>Ultrasonic sensor</a:t>
            </a:r>
            <a:endParaRPr lang="en-US" dirty="0"/>
          </a:p>
        </p:txBody>
      </p:sp>
      <p:sp>
        <p:nvSpPr>
          <p:cNvPr id="3" name="Text Placeholder 2">
            <a:extLst>
              <a:ext uri="{FF2B5EF4-FFF2-40B4-BE49-F238E27FC236}">
                <a16:creationId xmlns:a16="http://schemas.microsoft.com/office/drawing/2014/main" id="{29DC89C3-6D66-CB0A-9DE5-0D0E688B1124}"/>
              </a:ext>
            </a:extLst>
          </p:cNvPr>
          <p:cNvSpPr>
            <a:spLocks noGrp="1"/>
          </p:cNvSpPr>
          <p:nvPr>
            <p:ph type="body" idx="1"/>
          </p:nvPr>
        </p:nvSpPr>
        <p:spPr>
          <a:xfrm>
            <a:off x="6096000" y="330884"/>
            <a:ext cx="5910470" cy="2492511"/>
          </a:xfrm>
        </p:spPr>
        <p:txBody>
          <a:bodyPr/>
          <a:lstStyle/>
          <a:p>
            <a:r>
              <a:rPr lang="en-US" sz="1800" cap="none" dirty="0"/>
              <a:t>An ultrasonic sensor is an electronic device that measures the distance of a target object by emitting ultrasonic sound waves and converts the reflected sound into an electrical signal. It has two components,</a:t>
            </a:r>
          </a:p>
          <a:p>
            <a:pPr marL="285750" indent="-285750">
              <a:buFont typeface="Wingdings" panose="05000000000000000000" pitchFamily="2" charset="2"/>
              <a:buChar char="§"/>
            </a:pPr>
            <a:r>
              <a:rPr lang="en-US" sz="1800" cap="none" dirty="0"/>
              <a:t>The transmitter (which emits the sound using piezoelectric crystals) </a:t>
            </a:r>
          </a:p>
          <a:p>
            <a:pPr marL="342900" indent="-342900">
              <a:buFont typeface="Wingdings" panose="05000000000000000000" pitchFamily="2" charset="2"/>
              <a:buChar char="§"/>
            </a:pPr>
            <a:r>
              <a:rPr lang="en-US" sz="1800" cap="none" dirty="0"/>
              <a:t>The receiver (which encounters the sound after it has travelled to and from the target).</a:t>
            </a:r>
          </a:p>
        </p:txBody>
      </p:sp>
      <p:sp>
        <p:nvSpPr>
          <p:cNvPr id="7" name="Slide Number Placeholder 6">
            <a:extLst>
              <a:ext uri="{FF2B5EF4-FFF2-40B4-BE49-F238E27FC236}">
                <a16:creationId xmlns:a16="http://schemas.microsoft.com/office/drawing/2014/main" id="{D905090D-B141-887B-AFDA-3C6A2BC909FB}"/>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8" name="Footer Placeholder 7">
            <a:extLst>
              <a:ext uri="{FF2B5EF4-FFF2-40B4-BE49-F238E27FC236}">
                <a16:creationId xmlns:a16="http://schemas.microsoft.com/office/drawing/2014/main" id="{B8AD243D-2373-14D3-DEA2-23DD112FE836}"/>
              </a:ext>
            </a:extLst>
          </p:cNvPr>
          <p:cNvSpPr>
            <a:spLocks noGrp="1"/>
          </p:cNvSpPr>
          <p:nvPr>
            <p:ph type="ftr" sz="quarter" idx="12"/>
          </p:nvPr>
        </p:nvSpPr>
        <p:spPr>
          <a:xfrm rot="16200000">
            <a:off x="-571144" y="1146832"/>
            <a:ext cx="2440736" cy="214129"/>
          </a:xfrm>
        </p:spPr>
        <p:txBody>
          <a:bodyPr/>
          <a:lstStyle/>
          <a:p>
            <a:r>
              <a:rPr lang="en-IN" dirty="0"/>
              <a:t>Smart home automation</a:t>
            </a:r>
            <a:endParaRPr lang="en-US" dirty="0"/>
          </a:p>
        </p:txBody>
      </p:sp>
      <p:pic>
        <p:nvPicPr>
          <p:cNvPr id="16" name="Picture Placeholder 15" descr="A picture containing cup, coffee cup&#10;&#10;Description automatically generated">
            <a:extLst>
              <a:ext uri="{FF2B5EF4-FFF2-40B4-BE49-F238E27FC236}">
                <a16:creationId xmlns:a16="http://schemas.microsoft.com/office/drawing/2014/main" id="{41DFC704-04E7-5FFD-C29F-BCBDD4F62B21}"/>
              </a:ext>
            </a:extLst>
          </p:cNvPr>
          <p:cNvPicPr>
            <a:picLocks noGrp="1" noChangeAspect="1"/>
          </p:cNvPicPr>
          <p:nvPr>
            <p:ph type="pic" sz="quarter" idx="14"/>
          </p:nvPr>
        </p:nvPicPr>
        <p:blipFill>
          <a:blip r:embed="rId2"/>
          <a:srcRect/>
          <a:stretch>
            <a:fillRect/>
          </a:stretch>
        </p:blipFill>
        <p:spPr>
          <a:xfrm>
            <a:off x="868085" y="537110"/>
            <a:ext cx="4307221" cy="3790387"/>
          </a:xfrm>
        </p:spPr>
      </p:pic>
      <p:pic>
        <p:nvPicPr>
          <p:cNvPr id="4" name="Picture 3">
            <a:extLst>
              <a:ext uri="{FF2B5EF4-FFF2-40B4-BE49-F238E27FC236}">
                <a16:creationId xmlns:a16="http://schemas.microsoft.com/office/drawing/2014/main" id="{8C044082-B3B7-0B56-9952-6BBB4F3F7502}"/>
              </a:ext>
            </a:extLst>
          </p:cNvPr>
          <p:cNvPicPr>
            <a:picLocks noChangeAspect="1"/>
          </p:cNvPicPr>
          <p:nvPr/>
        </p:nvPicPr>
        <p:blipFill>
          <a:blip r:embed="rId3"/>
          <a:stretch>
            <a:fillRect/>
          </a:stretch>
        </p:blipFill>
        <p:spPr>
          <a:xfrm>
            <a:off x="6951180" y="3005714"/>
            <a:ext cx="4037987" cy="2680805"/>
          </a:xfrm>
          <a:prstGeom prst="rect">
            <a:avLst/>
          </a:prstGeom>
        </p:spPr>
      </p:pic>
      <p:sp>
        <p:nvSpPr>
          <p:cNvPr id="6" name="TextBox 5">
            <a:extLst>
              <a:ext uri="{FF2B5EF4-FFF2-40B4-BE49-F238E27FC236}">
                <a16:creationId xmlns:a16="http://schemas.microsoft.com/office/drawing/2014/main" id="{CEE9BF4B-C8BF-148D-DABE-843509DE1341}"/>
              </a:ext>
            </a:extLst>
          </p:cNvPr>
          <p:cNvSpPr txBox="1"/>
          <p:nvPr/>
        </p:nvSpPr>
        <p:spPr>
          <a:xfrm>
            <a:off x="6288157" y="5880785"/>
            <a:ext cx="5718313" cy="646331"/>
          </a:xfrm>
          <a:prstGeom prst="rect">
            <a:avLst/>
          </a:prstGeom>
          <a:noFill/>
        </p:spPr>
        <p:txBody>
          <a:bodyPr wrap="square">
            <a:spAutoFit/>
          </a:bodyPr>
          <a:lstStyle/>
          <a:p>
            <a:r>
              <a:rPr lang="en-US" sz="1800" dirty="0"/>
              <a:t>An ultrasonic sensor emits sound waves toward an object and determines its distance by detecting reflected waves.</a:t>
            </a:r>
          </a:p>
        </p:txBody>
      </p:sp>
    </p:spTree>
    <p:extLst>
      <p:ext uri="{BB962C8B-B14F-4D97-AF65-F5344CB8AC3E}">
        <p14:creationId xmlns:p14="http://schemas.microsoft.com/office/powerpoint/2010/main" val="99041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F1B5-1D66-7355-AFB8-D45668238ADC}"/>
              </a:ext>
            </a:extLst>
          </p:cNvPr>
          <p:cNvSpPr>
            <a:spLocks noGrp="1"/>
          </p:cNvSpPr>
          <p:nvPr>
            <p:ph type="title"/>
          </p:nvPr>
        </p:nvSpPr>
        <p:spPr>
          <a:xfrm>
            <a:off x="1043386" y="4443983"/>
            <a:ext cx="4651248" cy="1179577"/>
          </a:xfrm>
        </p:spPr>
        <p:txBody>
          <a:bodyPr/>
          <a:lstStyle/>
          <a:p>
            <a:r>
              <a:rPr lang="en-IN" dirty="0"/>
              <a:t>Lcd – </a:t>
            </a:r>
            <a:r>
              <a:rPr lang="en-IN" sz="3200" dirty="0"/>
              <a:t>Liquid crystal display</a:t>
            </a:r>
            <a:endParaRPr lang="en-US" dirty="0"/>
          </a:p>
        </p:txBody>
      </p:sp>
      <p:sp>
        <p:nvSpPr>
          <p:cNvPr id="3" name="Text Placeholder 2">
            <a:extLst>
              <a:ext uri="{FF2B5EF4-FFF2-40B4-BE49-F238E27FC236}">
                <a16:creationId xmlns:a16="http://schemas.microsoft.com/office/drawing/2014/main" id="{A3A9FD3A-6ADE-34C6-F284-32367E65C9CF}"/>
              </a:ext>
            </a:extLst>
          </p:cNvPr>
          <p:cNvSpPr>
            <a:spLocks noGrp="1"/>
          </p:cNvSpPr>
          <p:nvPr>
            <p:ph type="body" idx="1"/>
          </p:nvPr>
        </p:nvSpPr>
        <p:spPr>
          <a:xfrm>
            <a:off x="6096000" y="1447800"/>
            <a:ext cx="5791200" cy="3962400"/>
          </a:xfrm>
        </p:spPr>
        <p:txBody>
          <a:bodyPr/>
          <a:lstStyle/>
          <a:p>
            <a:r>
              <a:rPr lang="en-US" cap="none" dirty="0"/>
              <a:t>LCD is one kind of electronic display module.</a:t>
            </a:r>
          </a:p>
          <a:p>
            <a:endParaRPr lang="en-US" cap="none" dirty="0"/>
          </a:p>
          <a:p>
            <a:endParaRPr lang="en-US" cap="none" dirty="0"/>
          </a:p>
          <a:p>
            <a:r>
              <a:rPr lang="en-US" cap="none" dirty="0"/>
              <a:t>These displays are mainly preferred for multi-segment light-emitting diodes and seven segments.</a:t>
            </a:r>
          </a:p>
          <a:p>
            <a:endParaRPr lang="en-US" cap="none" dirty="0"/>
          </a:p>
          <a:p>
            <a:endParaRPr lang="en-US" cap="none" dirty="0"/>
          </a:p>
          <a:p>
            <a:r>
              <a:rPr lang="en-US" cap="none" dirty="0"/>
              <a:t>The main benefits of using this module are inexpensive; simply programmable, animations, and there are no limitations for displaying custom characters, special and even animations, etc.</a:t>
            </a:r>
          </a:p>
        </p:txBody>
      </p:sp>
      <p:sp>
        <p:nvSpPr>
          <p:cNvPr id="7" name="Slide Number Placeholder 6">
            <a:extLst>
              <a:ext uri="{FF2B5EF4-FFF2-40B4-BE49-F238E27FC236}">
                <a16:creationId xmlns:a16="http://schemas.microsoft.com/office/drawing/2014/main" id="{6F080492-1B88-7C23-9D26-1E6069D4E8B4}"/>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8" name="Footer Placeholder 7">
            <a:extLst>
              <a:ext uri="{FF2B5EF4-FFF2-40B4-BE49-F238E27FC236}">
                <a16:creationId xmlns:a16="http://schemas.microsoft.com/office/drawing/2014/main" id="{9ADE9DF9-00E8-9576-13B6-240C1B055961}"/>
              </a:ext>
            </a:extLst>
          </p:cNvPr>
          <p:cNvSpPr>
            <a:spLocks noGrp="1"/>
          </p:cNvSpPr>
          <p:nvPr>
            <p:ph type="ftr" sz="quarter" idx="12"/>
          </p:nvPr>
        </p:nvSpPr>
        <p:spPr>
          <a:xfrm rot="16200000">
            <a:off x="-569978" y="1360615"/>
            <a:ext cx="2438404" cy="174371"/>
          </a:xfrm>
        </p:spPr>
        <p:txBody>
          <a:bodyPr/>
          <a:lstStyle/>
          <a:p>
            <a:r>
              <a:rPr lang="en-IN" dirty="0"/>
              <a:t>Smart home automation</a:t>
            </a:r>
            <a:endParaRPr lang="en-US" dirty="0"/>
          </a:p>
        </p:txBody>
      </p:sp>
      <p:pic>
        <p:nvPicPr>
          <p:cNvPr id="16" name="Picture Placeholder 15">
            <a:extLst>
              <a:ext uri="{FF2B5EF4-FFF2-40B4-BE49-F238E27FC236}">
                <a16:creationId xmlns:a16="http://schemas.microsoft.com/office/drawing/2014/main" id="{ED21D39B-41A7-2A54-45F5-1329E0A3F601}"/>
              </a:ext>
            </a:extLst>
          </p:cNvPr>
          <p:cNvPicPr>
            <a:picLocks noGrp="1" noChangeAspect="1"/>
          </p:cNvPicPr>
          <p:nvPr>
            <p:ph type="pic" sz="quarter" idx="14"/>
          </p:nvPr>
        </p:nvPicPr>
        <p:blipFill>
          <a:blip r:embed="rId2"/>
          <a:srcRect/>
          <a:stretch/>
        </p:blipFill>
        <p:spPr>
          <a:xfrm>
            <a:off x="1934817" y="350136"/>
            <a:ext cx="2875721" cy="3962400"/>
          </a:xfrm>
        </p:spPr>
      </p:pic>
    </p:spTree>
    <p:extLst>
      <p:ext uri="{BB962C8B-B14F-4D97-AF65-F5344CB8AC3E}">
        <p14:creationId xmlns:p14="http://schemas.microsoft.com/office/powerpoint/2010/main" val="250208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477-74CE-1D8B-1247-46D5726C1030}"/>
              </a:ext>
            </a:extLst>
          </p:cNvPr>
          <p:cNvSpPr>
            <a:spLocks noGrp="1"/>
          </p:cNvSpPr>
          <p:nvPr>
            <p:ph type="title"/>
          </p:nvPr>
        </p:nvSpPr>
        <p:spPr>
          <a:xfrm>
            <a:off x="1082281" y="2438401"/>
            <a:ext cx="4160520" cy="1403538"/>
          </a:xfrm>
        </p:spPr>
        <p:txBody>
          <a:bodyPr/>
          <a:lstStyle/>
          <a:p>
            <a:r>
              <a:rPr lang="en-US" dirty="0"/>
              <a:t>Features of LCD 16x2</a:t>
            </a:r>
          </a:p>
        </p:txBody>
      </p:sp>
      <p:sp>
        <p:nvSpPr>
          <p:cNvPr id="3" name="Text Placeholder 2">
            <a:extLst>
              <a:ext uri="{FF2B5EF4-FFF2-40B4-BE49-F238E27FC236}">
                <a16:creationId xmlns:a16="http://schemas.microsoft.com/office/drawing/2014/main" id="{72CC5E06-FF18-7A00-CB3C-DA4C52B4D924}"/>
              </a:ext>
            </a:extLst>
          </p:cNvPr>
          <p:cNvSpPr>
            <a:spLocks noGrp="1"/>
          </p:cNvSpPr>
          <p:nvPr>
            <p:ph type="body" idx="1"/>
          </p:nvPr>
        </p:nvSpPr>
        <p:spPr>
          <a:xfrm>
            <a:off x="6096000" y="654048"/>
            <a:ext cx="5830957" cy="5393634"/>
          </a:xfrm>
        </p:spPr>
        <p:txBody>
          <a:bodyPr/>
          <a:lstStyle/>
          <a:p>
            <a:pPr marL="342900" indent="-342900">
              <a:buFont typeface="Wingdings" panose="05000000000000000000" pitchFamily="2" charset="2"/>
              <a:buChar char="§"/>
            </a:pPr>
            <a:r>
              <a:rPr lang="en-US" cap="none" dirty="0"/>
              <a:t>The operating voltage of this LCD is 4.7v-5.3v</a:t>
            </a:r>
          </a:p>
          <a:p>
            <a:pPr marL="342900" indent="-342900">
              <a:buFont typeface="Wingdings" panose="05000000000000000000" pitchFamily="2" charset="2"/>
              <a:buChar char="§"/>
            </a:pPr>
            <a:endParaRPr lang="en-US" cap="none" dirty="0"/>
          </a:p>
          <a:p>
            <a:pPr marL="342900" indent="-342900">
              <a:buFont typeface="Wingdings" panose="05000000000000000000" pitchFamily="2" charset="2"/>
              <a:buChar char="§"/>
            </a:pPr>
            <a:r>
              <a:rPr lang="en-US" cap="none" dirty="0"/>
              <a:t>It includes two rows where each row can produce 16-characters.</a:t>
            </a:r>
          </a:p>
          <a:p>
            <a:pPr marL="342900" indent="-342900">
              <a:buFont typeface="Wingdings" panose="05000000000000000000" pitchFamily="2" charset="2"/>
              <a:buChar char="§"/>
            </a:pPr>
            <a:endParaRPr lang="en-US" cap="none" dirty="0"/>
          </a:p>
          <a:p>
            <a:pPr marL="342900" indent="-342900">
              <a:buFont typeface="Wingdings" panose="05000000000000000000" pitchFamily="2" charset="2"/>
              <a:buChar char="§"/>
            </a:pPr>
            <a:r>
              <a:rPr lang="en-US" cap="none" dirty="0"/>
              <a:t>The utilization of current is 1ma with no backlight every character can be built with a 5×8 pixel box.</a:t>
            </a:r>
          </a:p>
          <a:p>
            <a:pPr marL="342900" indent="-342900">
              <a:buFont typeface="Wingdings" panose="05000000000000000000" pitchFamily="2" charset="2"/>
              <a:buChar char="§"/>
            </a:pPr>
            <a:endParaRPr lang="en-US" cap="none" dirty="0"/>
          </a:p>
          <a:p>
            <a:pPr marL="342900" indent="-342900">
              <a:buFont typeface="Wingdings" panose="05000000000000000000" pitchFamily="2" charset="2"/>
              <a:buChar char="§"/>
            </a:pPr>
            <a:r>
              <a:rPr lang="en-US" cap="none" dirty="0"/>
              <a:t>The alphanumeric lcds i.e.  Alphabets &amp; numbers can be displayed.</a:t>
            </a:r>
          </a:p>
          <a:p>
            <a:pPr marL="342900" indent="-342900">
              <a:buFont typeface="Wingdings" panose="05000000000000000000" pitchFamily="2" charset="2"/>
              <a:buChar char="§"/>
            </a:pPr>
            <a:endParaRPr lang="en-US" cap="none" dirty="0"/>
          </a:p>
          <a:p>
            <a:pPr marL="342900" indent="-342900">
              <a:buFont typeface="Wingdings" panose="05000000000000000000" pitchFamily="2" charset="2"/>
              <a:buChar char="§"/>
            </a:pPr>
            <a:r>
              <a:rPr lang="en-US" cap="none" dirty="0"/>
              <a:t>These are obtainable in blue &amp; green backlight.</a:t>
            </a:r>
          </a:p>
          <a:p>
            <a:pPr marL="342900" indent="-342900">
              <a:buFont typeface="Wingdings" panose="05000000000000000000" pitchFamily="2" charset="2"/>
              <a:buChar char="§"/>
            </a:pPr>
            <a:endParaRPr lang="en-US" cap="none" dirty="0"/>
          </a:p>
          <a:p>
            <a:pPr marL="342900" indent="-342900">
              <a:buFont typeface="Wingdings" panose="05000000000000000000" pitchFamily="2" charset="2"/>
              <a:buChar char="§"/>
            </a:pPr>
            <a:r>
              <a:rPr lang="en-US" cap="none" dirty="0"/>
              <a:t>It displays a few custom generated characters</a:t>
            </a:r>
          </a:p>
        </p:txBody>
      </p:sp>
      <p:sp>
        <p:nvSpPr>
          <p:cNvPr id="7" name="Slide Number Placeholder 6">
            <a:extLst>
              <a:ext uri="{FF2B5EF4-FFF2-40B4-BE49-F238E27FC236}">
                <a16:creationId xmlns:a16="http://schemas.microsoft.com/office/drawing/2014/main" id="{258443B5-28F3-106A-9D4B-B0CFC7E34B1A}"/>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8" name="Footer Placeholder 7">
            <a:extLst>
              <a:ext uri="{FF2B5EF4-FFF2-40B4-BE49-F238E27FC236}">
                <a16:creationId xmlns:a16="http://schemas.microsoft.com/office/drawing/2014/main" id="{278AF0AC-BC6A-BE1A-6AFD-CA7285EC1BF5}"/>
              </a:ext>
            </a:extLst>
          </p:cNvPr>
          <p:cNvSpPr>
            <a:spLocks noGrp="1"/>
          </p:cNvSpPr>
          <p:nvPr>
            <p:ph type="ftr" sz="quarter" idx="12"/>
          </p:nvPr>
        </p:nvSpPr>
        <p:spPr>
          <a:xfrm rot="16200000">
            <a:off x="-570891" y="1125386"/>
            <a:ext cx="2438402" cy="187627"/>
          </a:xfrm>
        </p:spPr>
        <p:txBody>
          <a:bodyPr/>
          <a:lstStyle/>
          <a:p>
            <a:r>
              <a:rPr lang="en-IN" dirty="0"/>
              <a:t>Smart home automation</a:t>
            </a:r>
            <a:endParaRPr lang="en-US" dirty="0"/>
          </a:p>
        </p:txBody>
      </p:sp>
    </p:spTree>
    <p:extLst>
      <p:ext uri="{BB962C8B-B14F-4D97-AF65-F5344CB8AC3E}">
        <p14:creationId xmlns:p14="http://schemas.microsoft.com/office/powerpoint/2010/main" val="237870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975557" y="388872"/>
            <a:ext cx="7823885" cy="530352"/>
          </a:xfrm>
        </p:spPr>
        <p:txBody>
          <a:bodyPr/>
          <a:lstStyle/>
          <a:p>
            <a:r>
              <a:rPr lang="en-US" dirty="0"/>
              <a:t>Programming code: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a:xfrm rot="16200000">
            <a:off x="-551013" y="1105508"/>
            <a:ext cx="2438402" cy="227383"/>
          </a:xfrm>
        </p:spPr>
        <p:txBody>
          <a:bodyPr/>
          <a:lstStyle/>
          <a:p>
            <a:r>
              <a:rPr lang="en-IN" dirty="0"/>
              <a:t>Smart home automation</a:t>
            </a:r>
            <a:endParaRPr lang="en-US" dirty="0"/>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16</a:t>
            </a:fld>
            <a:endParaRPr lang="en-US" dirty="0"/>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
        <p:nvSpPr>
          <p:cNvPr id="10" name="TextBox 9">
            <a:extLst>
              <a:ext uri="{FF2B5EF4-FFF2-40B4-BE49-F238E27FC236}">
                <a16:creationId xmlns:a16="http://schemas.microsoft.com/office/drawing/2014/main" id="{A8DAF01B-FA03-01A2-80DA-16693E8786F7}"/>
              </a:ext>
            </a:extLst>
          </p:cNvPr>
          <p:cNvSpPr txBox="1"/>
          <p:nvPr/>
        </p:nvSpPr>
        <p:spPr>
          <a:xfrm>
            <a:off x="1152939" y="1281645"/>
            <a:ext cx="6096000" cy="5601533"/>
          </a:xfrm>
          <a:prstGeom prst="rect">
            <a:avLst/>
          </a:prstGeom>
          <a:noFill/>
        </p:spPr>
        <p:txBody>
          <a:bodyPr wrap="square">
            <a:spAutoFit/>
          </a:bodyPr>
          <a:lstStyle/>
          <a:p>
            <a:r>
              <a:rPr lang="en-US" sz="1700" b="1" spc="0" dirty="0">
                <a:ea typeface="+mn-lt"/>
                <a:cs typeface="+mn-lt"/>
              </a:rPr>
              <a:t>// include the library code:</a:t>
            </a:r>
          </a:p>
          <a:p>
            <a:r>
              <a:rPr lang="en-US" sz="1700" b="1" spc="0" dirty="0">
                <a:ea typeface="+mn-lt"/>
                <a:cs typeface="+mn-lt"/>
              </a:rPr>
              <a:t>#include &lt;LiquidCrystal.h&gt;</a:t>
            </a:r>
          </a:p>
          <a:p>
            <a:endParaRPr lang="en-US" sz="1700" b="1" spc="0" dirty="0">
              <a:ea typeface="+mn-lt"/>
              <a:cs typeface="+mn-lt"/>
            </a:endParaRPr>
          </a:p>
          <a:p>
            <a:r>
              <a:rPr lang="en-US" sz="1700" b="1" spc="0" dirty="0">
                <a:ea typeface="+mn-lt"/>
                <a:cs typeface="+mn-lt"/>
              </a:rPr>
              <a:t>// initialize the library with the numbers of the interface pins        LiquidCrystal lcd(12, 11, 5, 4, 3, 2); </a:t>
            </a:r>
          </a:p>
          <a:p>
            <a:endParaRPr lang="en-US" sz="1700" b="1" dirty="0">
              <a:ea typeface="+mn-lt"/>
              <a:cs typeface="+mn-lt"/>
            </a:endParaRPr>
          </a:p>
          <a:p>
            <a:r>
              <a:rPr lang="en-US" sz="1700" b="1" spc="0" dirty="0">
                <a:ea typeface="+mn-lt"/>
                <a:cs typeface="+mn-lt"/>
              </a:rPr>
              <a:t>//For ultrasound sensor</a:t>
            </a:r>
          </a:p>
          <a:p>
            <a:r>
              <a:rPr lang="en-US" sz="1700" b="1" spc="0" dirty="0">
                <a:ea typeface="+mn-lt"/>
                <a:cs typeface="+mn-lt"/>
              </a:rPr>
              <a:t>int distanceThreshold = 0;</a:t>
            </a:r>
          </a:p>
          <a:p>
            <a:r>
              <a:rPr lang="en-US" sz="1700" b="1" spc="0" dirty="0">
                <a:ea typeface="+mn-lt"/>
                <a:cs typeface="+mn-lt"/>
              </a:rPr>
              <a:t>int cm = 0;</a:t>
            </a:r>
          </a:p>
          <a:p>
            <a:r>
              <a:rPr lang="en-US" sz="1700" b="1" spc="0" dirty="0">
                <a:ea typeface="+mn-lt"/>
                <a:cs typeface="+mn-lt"/>
              </a:rPr>
              <a:t>int inches = 0;</a:t>
            </a:r>
          </a:p>
          <a:p>
            <a:endParaRPr lang="en-US" sz="1700" b="1" dirty="0">
              <a:ea typeface="+mn-lt"/>
              <a:cs typeface="+mn-lt"/>
            </a:endParaRPr>
          </a:p>
          <a:p>
            <a:r>
              <a:rPr lang="en-US" sz="1700" b="1" spc="0" dirty="0">
                <a:ea typeface="+mn-lt"/>
                <a:cs typeface="+mn-lt"/>
              </a:rPr>
              <a:t>//for Relay Control</a:t>
            </a:r>
          </a:p>
          <a:p>
            <a:r>
              <a:rPr lang="en-US" sz="1700" b="1" spc="0" dirty="0">
                <a:ea typeface="+mn-lt"/>
                <a:cs typeface="+mn-lt"/>
              </a:rPr>
              <a:t>int releNO = 13;</a:t>
            </a:r>
          </a:p>
          <a:p>
            <a:r>
              <a:rPr lang="en-US" sz="1700" b="1" spc="0" dirty="0">
                <a:ea typeface="+mn-lt"/>
                <a:cs typeface="+mn-lt"/>
              </a:rPr>
              <a:t>int inputPir = 8;</a:t>
            </a:r>
          </a:p>
          <a:p>
            <a:r>
              <a:rPr lang="en-US" sz="1700" b="1" spc="0" dirty="0">
                <a:ea typeface="+mn-lt"/>
                <a:cs typeface="+mn-lt"/>
              </a:rPr>
              <a:t>int val = 0;</a:t>
            </a:r>
          </a:p>
          <a:p>
            <a:r>
              <a:rPr lang="en-US" sz="1700" b="1" spc="0" dirty="0">
                <a:ea typeface="+mn-lt"/>
                <a:cs typeface="+mn-lt"/>
              </a:rPr>
              <a:t>int resuldoSensorLDR;</a:t>
            </a:r>
          </a:p>
          <a:p>
            <a:r>
              <a:rPr lang="en-US" sz="1700" b="1" spc="0" dirty="0">
                <a:ea typeface="+mn-lt"/>
                <a:cs typeface="+mn-lt"/>
              </a:rPr>
              <a:t>int sensorLDR = A0;</a:t>
            </a:r>
          </a:p>
          <a:p>
            <a:endParaRPr lang="en-US" sz="1700" b="1" dirty="0">
              <a:ea typeface="+mn-lt"/>
              <a:cs typeface="+mn-lt"/>
            </a:endParaRPr>
          </a:p>
          <a:p>
            <a:r>
              <a:rPr lang="en-US" sz="1700" b="1" spc="0" dirty="0">
                <a:ea typeface="+mn-lt"/>
                <a:cs typeface="+mn-lt"/>
              </a:rPr>
              <a:t>//For Gas sensor</a:t>
            </a:r>
          </a:p>
          <a:p>
            <a:r>
              <a:rPr lang="en-US" sz="1700" b="1" spc="0" dirty="0">
                <a:ea typeface="+mn-lt"/>
                <a:cs typeface="+mn-lt"/>
              </a:rPr>
              <a:t>int const PINO_SGAS = A1;</a:t>
            </a:r>
          </a:p>
          <a:p>
            <a:endParaRPr lang="en-US" sz="1800" b="1" spc="0" dirty="0">
              <a:ea typeface="+mn-lt"/>
              <a:cs typeface="+mn-lt"/>
            </a:endParaRPr>
          </a:p>
        </p:txBody>
      </p:sp>
    </p:spTree>
    <p:extLst>
      <p:ext uri="{BB962C8B-B14F-4D97-AF65-F5344CB8AC3E}">
        <p14:creationId xmlns:p14="http://schemas.microsoft.com/office/powerpoint/2010/main" val="40942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FDD52C-2D83-F0A0-ABAF-93692F864EB3}"/>
              </a:ext>
            </a:extLst>
          </p:cNvPr>
          <p:cNvSpPr>
            <a:spLocks noGrp="1"/>
          </p:cNvSpPr>
          <p:nvPr>
            <p:ph type="sldNum" sz="quarter" idx="10"/>
          </p:nvPr>
        </p:nvSpPr>
        <p:spPr/>
        <p:txBody>
          <a:bodyPr/>
          <a:lstStyle/>
          <a:p>
            <a:fld id="{75DF2D63-3FF5-D547-96B9-BE9CCD1ABA58}" type="slidenum">
              <a:rPr lang="en-US" smtClean="0"/>
              <a:pPr/>
              <a:t>17</a:t>
            </a:fld>
            <a:endParaRPr lang="en-US" dirty="0"/>
          </a:p>
        </p:txBody>
      </p:sp>
      <p:sp>
        <p:nvSpPr>
          <p:cNvPr id="3" name="Footer Placeholder 2">
            <a:extLst>
              <a:ext uri="{FF2B5EF4-FFF2-40B4-BE49-F238E27FC236}">
                <a16:creationId xmlns:a16="http://schemas.microsoft.com/office/drawing/2014/main" id="{C430E913-FB64-88BE-3B66-73E9B121D3AC}"/>
              </a:ext>
            </a:extLst>
          </p:cNvPr>
          <p:cNvSpPr>
            <a:spLocks noGrp="1"/>
          </p:cNvSpPr>
          <p:nvPr>
            <p:ph type="ftr" sz="quarter" idx="11"/>
          </p:nvPr>
        </p:nvSpPr>
        <p:spPr>
          <a:xfrm rot="16200000">
            <a:off x="-536712" y="1252332"/>
            <a:ext cx="2425150" cy="132519"/>
          </a:xfrm>
        </p:spPr>
        <p:txBody>
          <a:bodyPr/>
          <a:lstStyle/>
          <a:p>
            <a:r>
              <a:rPr lang="en-IN" dirty="0"/>
              <a:t>Smart home automation</a:t>
            </a:r>
            <a:endParaRPr lang="en-US" dirty="0"/>
          </a:p>
        </p:txBody>
      </p:sp>
      <p:sp>
        <p:nvSpPr>
          <p:cNvPr id="8" name="TextBox 7">
            <a:extLst>
              <a:ext uri="{FF2B5EF4-FFF2-40B4-BE49-F238E27FC236}">
                <a16:creationId xmlns:a16="http://schemas.microsoft.com/office/drawing/2014/main" id="{987ACF19-7DA2-AC6C-7BAA-5D3BE4CC2B1C}"/>
              </a:ext>
            </a:extLst>
          </p:cNvPr>
          <p:cNvSpPr txBox="1"/>
          <p:nvPr/>
        </p:nvSpPr>
        <p:spPr>
          <a:xfrm>
            <a:off x="1179442" y="504922"/>
            <a:ext cx="8216348" cy="6109365"/>
          </a:xfrm>
          <a:prstGeom prst="rect">
            <a:avLst/>
          </a:prstGeom>
          <a:noFill/>
        </p:spPr>
        <p:txBody>
          <a:bodyPr wrap="square">
            <a:spAutoFit/>
          </a:bodyPr>
          <a:lstStyle/>
          <a:p>
            <a:r>
              <a:rPr lang="en-US" sz="1700" b="1" dirty="0"/>
              <a:t>long readUltrasonicDistance(int triggerPin, int echoPin)</a:t>
            </a:r>
          </a:p>
          <a:p>
            <a:r>
              <a:rPr lang="en-US" sz="1700" b="1" dirty="0"/>
              <a:t>{  </a:t>
            </a:r>
          </a:p>
          <a:p>
            <a:r>
              <a:rPr lang="en-US" sz="1700" b="1" dirty="0"/>
              <a:t>pinMode(triggerPin, OUTPUT);  // Clear the trigger </a:t>
            </a:r>
          </a:p>
          <a:p>
            <a:r>
              <a:rPr lang="en-US" sz="1700" b="1" dirty="0"/>
              <a:t>digitalWrite(triggerPin, LOW);</a:t>
            </a:r>
          </a:p>
          <a:p>
            <a:endParaRPr lang="en-US" sz="1700" b="1" dirty="0"/>
          </a:p>
          <a:p>
            <a:r>
              <a:rPr lang="en-US" sz="1700" b="1" dirty="0"/>
              <a:t>delayMicroseconds(2);  </a:t>
            </a:r>
          </a:p>
          <a:p>
            <a:r>
              <a:rPr lang="en-US" sz="1700" b="1" dirty="0"/>
              <a:t>// Sets the trigger pin to HIGH state for 10 microseconds  </a:t>
            </a:r>
          </a:p>
          <a:p>
            <a:r>
              <a:rPr lang="en-US" sz="1700" b="1" dirty="0"/>
              <a:t>digitalWrite(triggerPin, HIGH);</a:t>
            </a:r>
          </a:p>
          <a:p>
            <a:r>
              <a:rPr lang="en-US" sz="1700" b="1" dirty="0"/>
              <a:t>delayMicroseconds(10);  </a:t>
            </a:r>
          </a:p>
          <a:p>
            <a:r>
              <a:rPr lang="en-US" sz="1700" b="1" dirty="0"/>
              <a:t>digitalWrite(triggerPin, LOW);  </a:t>
            </a:r>
          </a:p>
          <a:p>
            <a:r>
              <a:rPr lang="en-US" sz="1700" b="1" dirty="0"/>
              <a:t>pinMode(echoPin, INPUT);</a:t>
            </a:r>
          </a:p>
          <a:p>
            <a:r>
              <a:rPr lang="en-US" sz="1700" b="1" dirty="0"/>
              <a:t>// Reads the echo pin, and returns the sound wave travel time in microseconds</a:t>
            </a:r>
          </a:p>
          <a:p>
            <a:r>
              <a:rPr lang="en-US" sz="1700" b="1" dirty="0"/>
              <a:t> return pulseIn(echoPin, HIGH);</a:t>
            </a:r>
          </a:p>
          <a:p>
            <a:r>
              <a:rPr lang="en-US" sz="1700" b="1" dirty="0"/>
              <a:t>}</a:t>
            </a:r>
          </a:p>
          <a:p>
            <a:r>
              <a:rPr lang="en-US" sz="1700" b="1" dirty="0"/>
              <a:t>void setup() {  </a:t>
            </a:r>
          </a:p>
          <a:p>
            <a:r>
              <a:rPr lang="en-US" sz="1700" b="1" dirty="0"/>
              <a:t>// set up the LCD's number of columns and rows:  </a:t>
            </a:r>
          </a:p>
          <a:p>
            <a:r>
              <a:rPr lang="en-US" sz="1700" b="1" dirty="0"/>
              <a:t>lcd.begin(16, 2);</a:t>
            </a:r>
          </a:p>
          <a:p>
            <a:endParaRPr lang="en-US" sz="1700" b="1" dirty="0"/>
          </a:p>
          <a:p>
            <a:r>
              <a:rPr lang="en-US" sz="1700" b="1" dirty="0"/>
              <a:t>pinMode(releNO, OUTPUT);  </a:t>
            </a:r>
          </a:p>
          <a:p>
            <a:r>
              <a:rPr lang="en-US" sz="1700" b="1" dirty="0"/>
              <a:t>pinMode(inputPir, INPUT);  </a:t>
            </a:r>
          </a:p>
          <a:p>
            <a:r>
              <a:rPr lang="en-US" sz="1700" b="1" dirty="0"/>
              <a:t>pinMode(sensorLDR, INPUT);  </a:t>
            </a:r>
          </a:p>
          <a:p>
            <a:r>
              <a:rPr lang="en-US" sz="1700" b="1" dirty="0"/>
              <a:t>Serial.begin(9600);</a:t>
            </a:r>
          </a:p>
          <a:p>
            <a:r>
              <a:rPr lang="en-US" sz="1700" b="1" dirty="0"/>
              <a:t>}</a:t>
            </a:r>
          </a:p>
        </p:txBody>
      </p:sp>
    </p:spTree>
    <p:extLst>
      <p:ext uri="{BB962C8B-B14F-4D97-AF65-F5344CB8AC3E}">
        <p14:creationId xmlns:p14="http://schemas.microsoft.com/office/powerpoint/2010/main" val="1394564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BABB40-0944-0890-EFB6-FDBE7CF87481}"/>
              </a:ext>
            </a:extLst>
          </p:cNvPr>
          <p:cNvSpPr>
            <a:spLocks noGrp="1"/>
          </p:cNvSpPr>
          <p:nvPr>
            <p:ph type="sldNum" sz="quarter" idx="10"/>
          </p:nvPr>
        </p:nvSpPr>
        <p:spPr/>
        <p:txBody>
          <a:bodyPr/>
          <a:lstStyle/>
          <a:p>
            <a:fld id="{75DF2D63-3FF5-D547-96B9-BE9CCD1ABA58}" type="slidenum">
              <a:rPr lang="en-US" smtClean="0"/>
              <a:pPr/>
              <a:t>18</a:t>
            </a:fld>
            <a:endParaRPr lang="en-US" dirty="0"/>
          </a:p>
        </p:txBody>
      </p:sp>
      <p:sp>
        <p:nvSpPr>
          <p:cNvPr id="3" name="Footer Placeholder 2">
            <a:extLst>
              <a:ext uri="{FF2B5EF4-FFF2-40B4-BE49-F238E27FC236}">
                <a16:creationId xmlns:a16="http://schemas.microsoft.com/office/drawing/2014/main" id="{EEB325D3-2BC0-22DB-9941-D03379E45479}"/>
              </a:ext>
            </a:extLst>
          </p:cNvPr>
          <p:cNvSpPr>
            <a:spLocks noGrp="1"/>
          </p:cNvSpPr>
          <p:nvPr>
            <p:ph type="ftr" sz="quarter" idx="11"/>
          </p:nvPr>
        </p:nvSpPr>
        <p:spPr>
          <a:xfrm rot="16200000">
            <a:off x="-656117" y="1177856"/>
            <a:ext cx="2610681" cy="254969"/>
          </a:xfrm>
        </p:spPr>
        <p:txBody>
          <a:bodyPr/>
          <a:lstStyle/>
          <a:p>
            <a:r>
              <a:rPr lang="en-IN" dirty="0"/>
              <a:t>Smart home automation</a:t>
            </a:r>
            <a:endParaRPr lang="en-US" dirty="0"/>
          </a:p>
        </p:txBody>
      </p:sp>
      <p:sp>
        <p:nvSpPr>
          <p:cNvPr id="8" name="TextBox 7">
            <a:extLst>
              <a:ext uri="{FF2B5EF4-FFF2-40B4-BE49-F238E27FC236}">
                <a16:creationId xmlns:a16="http://schemas.microsoft.com/office/drawing/2014/main" id="{FF5D800D-8EB8-D685-F964-F49ACA63417A}"/>
              </a:ext>
            </a:extLst>
          </p:cNvPr>
          <p:cNvSpPr txBox="1"/>
          <p:nvPr/>
        </p:nvSpPr>
        <p:spPr>
          <a:xfrm>
            <a:off x="1245704" y="243512"/>
            <a:ext cx="6096000" cy="6632585"/>
          </a:xfrm>
          <a:prstGeom prst="rect">
            <a:avLst/>
          </a:prstGeom>
          <a:noFill/>
        </p:spPr>
        <p:txBody>
          <a:bodyPr wrap="square">
            <a:spAutoFit/>
          </a:bodyPr>
          <a:lstStyle/>
          <a:p>
            <a:r>
              <a:rPr lang="en-US" sz="1700" b="1" dirty="0"/>
              <a:t>void loop() {  </a:t>
            </a:r>
          </a:p>
          <a:p>
            <a:r>
              <a:rPr lang="en-US" sz="1700" b="1" dirty="0"/>
              <a:t>// set threshold distance to activate LEDs  </a:t>
            </a:r>
          </a:p>
          <a:p>
            <a:r>
              <a:rPr lang="en-US" sz="1700" b="1" dirty="0"/>
              <a:t>distanceThreshold = 350;</a:t>
            </a:r>
          </a:p>
          <a:p>
            <a:r>
              <a:rPr lang="en-US" sz="1700" b="1" dirty="0"/>
              <a:t>// measure the ping time in cm  </a:t>
            </a:r>
          </a:p>
          <a:p>
            <a:r>
              <a:rPr lang="en-US" sz="1700" b="1" dirty="0"/>
              <a:t>cm = 0.01723 * readUltrasonicDistance(7, 6); </a:t>
            </a:r>
          </a:p>
          <a:p>
            <a:r>
              <a:rPr lang="en-US" sz="1700" b="1" dirty="0"/>
              <a:t> // convert to inches by dividing by 2.54  </a:t>
            </a:r>
          </a:p>
          <a:p>
            <a:r>
              <a:rPr lang="en-US" sz="1700" b="1" dirty="0"/>
              <a:t>inches = (cm / 2.54);</a:t>
            </a:r>
          </a:p>
          <a:p>
            <a:endParaRPr lang="en-US" sz="1700" b="1" dirty="0"/>
          </a:p>
          <a:p>
            <a:r>
              <a:rPr lang="en-US" sz="1700" b="1" dirty="0"/>
              <a:t> lcd.setCursor(0,0); </a:t>
            </a:r>
          </a:p>
          <a:p>
            <a:r>
              <a:rPr lang="en-US" sz="1700" b="1" dirty="0"/>
              <a:t>// Sets the location at which subsequent text written to the LCD will be displayed</a:t>
            </a:r>
          </a:p>
          <a:p>
            <a:r>
              <a:rPr lang="en-US" sz="1700" b="1" dirty="0"/>
              <a:t>lcd.print("D:"); // Prints string "Distance" on the LCD  </a:t>
            </a:r>
          </a:p>
          <a:p>
            <a:r>
              <a:rPr lang="en-US" sz="1700" b="1" dirty="0"/>
              <a:t>lcd.print(cm); // Prints the distance value from the sensor  lcd.print("cm");  </a:t>
            </a:r>
          </a:p>
          <a:p>
            <a:r>
              <a:rPr lang="en-US" sz="1700" b="1" dirty="0"/>
              <a:t>delay(10);</a:t>
            </a:r>
          </a:p>
          <a:p>
            <a:endParaRPr lang="en-US" sz="1700" b="1" dirty="0"/>
          </a:p>
          <a:p>
            <a:r>
              <a:rPr lang="en-US" sz="1700" b="1" dirty="0"/>
              <a:t>val = digitalRead(inputPir);  </a:t>
            </a:r>
          </a:p>
          <a:p>
            <a:r>
              <a:rPr lang="en-US" sz="1700" b="1" dirty="0"/>
              <a:t>resuldoSensorLDR = analogRead(sensorLDR);  if(resuldoSensorLDR&lt;600)  </a:t>
            </a:r>
          </a:p>
          <a:p>
            <a:r>
              <a:rPr lang="en-US" sz="1700" b="1" dirty="0"/>
              <a:t>{</a:t>
            </a:r>
          </a:p>
          <a:p>
            <a:r>
              <a:rPr lang="en-US" sz="1700" b="1" dirty="0"/>
              <a:t>if(val == HIGH)    </a:t>
            </a:r>
          </a:p>
          <a:p>
            <a:r>
              <a:rPr lang="en-US" sz="1700" b="1" dirty="0"/>
              <a:t>{      </a:t>
            </a:r>
          </a:p>
          <a:p>
            <a:r>
              <a:rPr lang="en-US" sz="1700" b="1" dirty="0"/>
              <a:t>digitalWrite(releNO, HIGH);      </a:t>
            </a:r>
          </a:p>
          <a:p>
            <a:r>
              <a:rPr lang="en-US" sz="1700" b="1" dirty="0"/>
              <a:t>lcd.setCursor(0,1); </a:t>
            </a:r>
          </a:p>
          <a:p>
            <a:r>
              <a:rPr lang="en-US" sz="1700" b="1" dirty="0"/>
              <a:t> lcd.print("L: On ");      </a:t>
            </a:r>
          </a:p>
          <a:p>
            <a:r>
              <a:rPr lang="en-US" sz="1700" b="1" dirty="0"/>
              <a:t>delay(5000);</a:t>
            </a:r>
          </a:p>
          <a:p>
            <a:r>
              <a:rPr lang="en-US" sz="1700" b="1" dirty="0"/>
              <a:t>}</a:t>
            </a:r>
          </a:p>
        </p:txBody>
      </p:sp>
    </p:spTree>
    <p:extLst>
      <p:ext uri="{BB962C8B-B14F-4D97-AF65-F5344CB8AC3E}">
        <p14:creationId xmlns:p14="http://schemas.microsoft.com/office/powerpoint/2010/main" val="191151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0EFD11-450D-227D-9648-AD8A0FB9DDE4}"/>
              </a:ext>
            </a:extLst>
          </p:cNvPr>
          <p:cNvSpPr>
            <a:spLocks noGrp="1"/>
          </p:cNvSpPr>
          <p:nvPr>
            <p:ph type="sldNum" sz="quarter" idx="10"/>
          </p:nvPr>
        </p:nvSpPr>
        <p:spPr/>
        <p:txBody>
          <a:bodyPr/>
          <a:lstStyle/>
          <a:p>
            <a:fld id="{75DF2D63-3FF5-D547-96B9-BE9CCD1ABA58}" type="slidenum">
              <a:rPr lang="en-US" smtClean="0"/>
              <a:pPr/>
              <a:t>19</a:t>
            </a:fld>
            <a:endParaRPr lang="en-US" dirty="0"/>
          </a:p>
        </p:txBody>
      </p:sp>
      <p:sp>
        <p:nvSpPr>
          <p:cNvPr id="3" name="Footer Placeholder 2">
            <a:extLst>
              <a:ext uri="{FF2B5EF4-FFF2-40B4-BE49-F238E27FC236}">
                <a16:creationId xmlns:a16="http://schemas.microsoft.com/office/drawing/2014/main" id="{D7520BFD-0EEF-E1AE-4F6E-8E1EEE8FB6CD}"/>
              </a:ext>
            </a:extLst>
          </p:cNvPr>
          <p:cNvSpPr>
            <a:spLocks noGrp="1"/>
          </p:cNvSpPr>
          <p:nvPr>
            <p:ph type="ftr" sz="quarter" idx="11"/>
          </p:nvPr>
        </p:nvSpPr>
        <p:spPr>
          <a:xfrm rot="16200000">
            <a:off x="-567861" y="1340455"/>
            <a:ext cx="2434438" cy="106014"/>
          </a:xfrm>
        </p:spPr>
        <p:txBody>
          <a:bodyPr/>
          <a:lstStyle/>
          <a:p>
            <a:r>
              <a:rPr lang="en-IN" dirty="0"/>
              <a:t>Smart home automation</a:t>
            </a:r>
            <a:endParaRPr lang="en-US" dirty="0"/>
          </a:p>
        </p:txBody>
      </p:sp>
      <p:sp>
        <p:nvSpPr>
          <p:cNvPr id="8" name="TextBox 7">
            <a:extLst>
              <a:ext uri="{FF2B5EF4-FFF2-40B4-BE49-F238E27FC236}">
                <a16:creationId xmlns:a16="http://schemas.microsoft.com/office/drawing/2014/main" id="{3B5D22F7-A445-3BD4-FDE2-4EF59F8FDA98}"/>
              </a:ext>
            </a:extLst>
          </p:cNvPr>
          <p:cNvSpPr txBox="1"/>
          <p:nvPr/>
        </p:nvSpPr>
        <p:spPr>
          <a:xfrm>
            <a:off x="1404730" y="176243"/>
            <a:ext cx="6096000" cy="6109365"/>
          </a:xfrm>
          <a:prstGeom prst="rect">
            <a:avLst/>
          </a:prstGeom>
          <a:noFill/>
        </p:spPr>
        <p:txBody>
          <a:bodyPr wrap="square">
            <a:spAutoFit/>
          </a:bodyPr>
          <a:lstStyle/>
          <a:p>
            <a:r>
              <a:rPr lang="en-US" sz="1700" b="1" dirty="0"/>
              <a:t>else{      </a:t>
            </a:r>
          </a:p>
          <a:p>
            <a:r>
              <a:rPr lang="en-US" sz="1700" b="1" dirty="0"/>
              <a:t>digitalWrite(releNO, LOW);lcd.setCursor(0,1);  </a:t>
            </a:r>
          </a:p>
          <a:p>
            <a:r>
              <a:rPr lang="en-US" sz="1700" b="1" dirty="0"/>
              <a:t>lcd.print("L: Off");      </a:t>
            </a:r>
          </a:p>
          <a:p>
            <a:r>
              <a:rPr lang="en-US" sz="1700" b="1" dirty="0"/>
              <a:t>delay(300);  </a:t>
            </a:r>
          </a:p>
          <a:p>
            <a:r>
              <a:rPr lang="en-US" sz="1700" b="1" dirty="0"/>
              <a:t>}}  </a:t>
            </a:r>
          </a:p>
          <a:p>
            <a:r>
              <a:rPr lang="en-US" sz="1700" b="1" dirty="0"/>
              <a:t>else{ digitalWrite (releNO, LOW);  </a:t>
            </a:r>
          </a:p>
          <a:p>
            <a:r>
              <a:rPr lang="en-US" sz="1700" b="1" dirty="0"/>
              <a:t>Serial.println(resuldoSensorLDR);  </a:t>
            </a:r>
          </a:p>
          <a:p>
            <a:r>
              <a:rPr lang="en-US" sz="1700" b="1" dirty="0"/>
              <a:t>delay(500);  </a:t>
            </a:r>
          </a:p>
          <a:p>
            <a:r>
              <a:rPr lang="en-US" sz="1700" b="1" dirty="0"/>
              <a:t>}</a:t>
            </a:r>
          </a:p>
          <a:p>
            <a:r>
              <a:rPr lang="en-US" sz="1700" b="1" dirty="0"/>
              <a:t>int color = analogRead(PINO_SGAS); </a:t>
            </a:r>
          </a:p>
          <a:p>
            <a:r>
              <a:rPr lang="en-US" sz="1700" b="1" dirty="0"/>
              <a:t>lcd.setCursor(8,0);  </a:t>
            </a:r>
          </a:p>
          <a:p>
            <a:r>
              <a:rPr lang="en-US" sz="1700" b="1" dirty="0"/>
              <a:t>//lcd.print("");  </a:t>
            </a:r>
          </a:p>
          <a:p>
            <a:r>
              <a:rPr lang="en-US" sz="1700" b="1" dirty="0"/>
              <a:t>if(color &lt;= 85)</a:t>
            </a:r>
          </a:p>
          <a:p>
            <a:r>
              <a:rPr lang="en-US" sz="1700" b="1" dirty="0"/>
              <a:t>{   lcd.print("G:Low ");</a:t>
            </a:r>
          </a:p>
          <a:p>
            <a:r>
              <a:rPr lang="en-US" sz="1700" b="1" dirty="0"/>
              <a:t>} </a:t>
            </a:r>
          </a:p>
          <a:p>
            <a:r>
              <a:rPr lang="en-US" sz="1700" b="1" dirty="0"/>
              <a:t>else if(color &lt;= 120){    </a:t>
            </a:r>
          </a:p>
          <a:p>
            <a:r>
              <a:rPr lang="en-US" sz="1700" b="1" dirty="0"/>
              <a:t>lcd.print("G:Med ");  </a:t>
            </a:r>
          </a:p>
          <a:p>
            <a:r>
              <a:rPr lang="en-US" sz="1700" b="1" dirty="0"/>
              <a:t>} else if(color &lt;= 200){    </a:t>
            </a:r>
          </a:p>
          <a:p>
            <a:r>
              <a:rPr lang="en-US" sz="1700" b="1" dirty="0"/>
              <a:t>lcd.print("G:High");  </a:t>
            </a:r>
          </a:p>
          <a:p>
            <a:r>
              <a:rPr lang="en-US" sz="1700" b="1" dirty="0"/>
              <a:t>} else if(color &lt;= 300){</a:t>
            </a:r>
          </a:p>
          <a:p>
            <a:r>
              <a:rPr lang="en-US" sz="1700" b="1" dirty="0"/>
              <a:t>lcd.print("G:Ext ");  }    </a:t>
            </a:r>
          </a:p>
          <a:p>
            <a:endParaRPr lang="en-US" sz="1700" b="1" dirty="0"/>
          </a:p>
          <a:p>
            <a:r>
              <a:rPr lang="en-US" sz="1700" b="1" dirty="0"/>
              <a:t>delay(250);}</a:t>
            </a:r>
          </a:p>
        </p:txBody>
      </p:sp>
    </p:spTree>
    <p:extLst>
      <p:ext uri="{BB962C8B-B14F-4D97-AF65-F5344CB8AC3E}">
        <p14:creationId xmlns:p14="http://schemas.microsoft.com/office/powerpoint/2010/main" val="93974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0176-2D73-9317-902C-C16F9BFDE703}"/>
              </a:ext>
            </a:extLst>
          </p:cNvPr>
          <p:cNvSpPr>
            <a:spLocks noGrp="1"/>
          </p:cNvSpPr>
          <p:nvPr>
            <p:ph type="title"/>
          </p:nvPr>
        </p:nvSpPr>
        <p:spPr>
          <a:xfrm>
            <a:off x="1131526" y="357659"/>
            <a:ext cx="7702826" cy="1313689"/>
          </a:xfrm>
        </p:spPr>
        <p:txBody>
          <a:bodyPr/>
          <a:lstStyle/>
          <a:p>
            <a:r>
              <a:rPr lang="en-IN" dirty="0"/>
              <a:t>Presented by the team – </a:t>
            </a:r>
            <a:r>
              <a:rPr lang="en-IN" b="1" dirty="0"/>
              <a:t>chosen ones</a:t>
            </a:r>
            <a:endParaRPr lang="en-US" b="1" dirty="0"/>
          </a:p>
        </p:txBody>
      </p:sp>
      <p:sp>
        <p:nvSpPr>
          <p:cNvPr id="3" name="Content Placeholder 2">
            <a:extLst>
              <a:ext uri="{FF2B5EF4-FFF2-40B4-BE49-F238E27FC236}">
                <a16:creationId xmlns:a16="http://schemas.microsoft.com/office/drawing/2014/main" id="{08D8E348-F0F9-9BB0-AC8D-026CF50D33BF}"/>
              </a:ext>
            </a:extLst>
          </p:cNvPr>
          <p:cNvSpPr>
            <a:spLocks noGrp="1"/>
          </p:cNvSpPr>
          <p:nvPr>
            <p:ph idx="1"/>
          </p:nvPr>
        </p:nvSpPr>
        <p:spPr>
          <a:xfrm>
            <a:off x="1913404" y="1870645"/>
            <a:ext cx="5502965" cy="4629696"/>
          </a:xfrm>
        </p:spPr>
        <p:txBody>
          <a:bodyPr/>
          <a:lstStyle/>
          <a:p>
            <a:r>
              <a:rPr lang="en-IN" b="1" dirty="0"/>
              <a:t>Asra Shamshad – r20en175</a:t>
            </a:r>
          </a:p>
          <a:p>
            <a:r>
              <a:rPr lang="en-IN" sz="1800" b="1" dirty="0"/>
              <a:t>5</a:t>
            </a:r>
            <a:r>
              <a:rPr lang="en-IN" sz="1800" b="1" baseline="30000" dirty="0"/>
              <a:t>th</a:t>
            </a:r>
            <a:r>
              <a:rPr lang="en-IN" sz="1800" b="1" dirty="0"/>
              <a:t> Sem </a:t>
            </a:r>
            <a:r>
              <a:rPr lang="en-IN" b="1" dirty="0"/>
              <a:t>ece</a:t>
            </a:r>
          </a:p>
          <a:p>
            <a:r>
              <a:rPr lang="en-IN" b="1" dirty="0"/>
              <a:t>Harshika M – r20en191</a:t>
            </a:r>
          </a:p>
          <a:p>
            <a:r>
              <a:rPr lang="en-IN" sz="1800" b="1" dirty="0"/>
              <a:t>5</a:t>
            </a:r>
            <a:r>
              <a:rPr lang="en-IN" sz="1800" b="1" baseline="30000" dirty="0"/>
              <a:t>th</a:t>
            </a:r>
            <a:r>
              <a:rPr lang="en-IN" sz="1800" b="1" dirty="0"/>
              <a:t> sem </a:t>
            </a:r>
            <a:r>
              <a:rPr lang="en-IN" b="1" dirty="0"/>
              <a:t>ece</a:t>
            </a:r>
            <a:endParaRPr lang="en-IN" sz="1800" b="1" dirty="0"/>
          </a:p>
          <a:p>
            <a:r>
              <a:rPr lang="en-IN" b="1" dirty="0"/>
              <a:t>Arun S Mali – r20em013</a:t>
            </a:r>
          </a:p>
          <a:p>
            <a:r>
              <a:rPr lang="en-IN" sz="1800" b="1" dirty="0"/>
              <a:t>5</a:t>
            </a:r>
            <a:r>
              <a:rPr lang="en-IN" sz="1800" b="1" baseline="30000" dirty="0"/>
              <a:t>th</a:t>
            </a:r>
            <a:r>
              <a:rPr lang="en-IN" sz="1800" b="1" dirty="0"/>
              <a:t> sem </a:t>
            </a:r>
            <a:r>
              <a:rPr lang="en-IN" b="1" dirty="0"/>
              <a:t>Eee</a:t>
            </a:r>
          </a:p>
          <a:p>
            <a:r>
              <a:rPr lang="en-IN" sz="2400" dirty="0"/>
              <a:t>From,</a:t>
            </a:r>
          </a:p>
          <a:p>
            <a:r>
              <a:rPr lang="en-IN" sz="2400" dirty="0"/>
              <a:t>Reva university.</a:t>
            </a:r>
            <a:endParaRPr lang="en-IN" dirty="0"/>
          </a:p>
          <a:p>
            <a:endParaRPr lang="en-IN" dirty="0"/>
          </a:p>
          <a:p>
            <a:endParaRPr lang="en-US" dirty="0"/>
          </a:p>
        </p:txBody>
      </p:sp>
      <p:sp>
        <p:nvSpPr>
          <p:cNvPr id="4" name="Slide Number Placeholder 3">
            <a:extLst>
              <a:ext uri="{FF2B5EF4-FFF2-40B4-BE49-F238E27FC236}">
                <a16:creationId xmlns:a16="http://schemas.microsoft.com/office/drawing/2014/main" id="{9D06B591-88D8-00F8-99D6-8A754C319367}"/>
              </a:ext>
            </a:extLst>
          </p:cNvPr>
          <p:cNvSpPr>
            <a:spLocks noGrp="1"/>
          </p:cNvSpPr>
          <p:nvPr>
            <p:ph type="sldNum" sz="quarter" idx="11"/>
          </p:nvPr>
        </p:nvSpPr>
        <p:spPr/>
        <p:txBody>
          <a:bodyPr/>
          <a:lstStyle/>
          <a:p>
            <a:fld id="{75DF2D63-3FF5-D547-96B9-BE9CCD1ABA58}" type="slidenum">
              <a:rPr lang="en-US" smtClean="0"/>
              <a:t>2</a:t>
            </a:fld>
            <a:endParaRPr lang="en-US" dirty="0"/>
          </a:p>
        </p:txBody>
      </p:sp>
      <p:sp>
        <p:nvSpPr>
          <p:cNvPr id="5" name="Footer Placeholder 4">
            <a:extLst>
              <a:ext uri="{FF2B5EF4-FFF2-40B4-BE49-F238E27FC236}">
                <a16:creationId xmlns:a16="http://schemas.microsoft.com/office/drawing/2014/main" id="{1393C884-8019-3884-5AB5-BEC9A4282CBE}"/>
              </a:ext>
            </a:extLst>
          </p:cNvPr>
          <p:cNvSpPr>
            <a:spLocks noGrp="1"/>
          </p:cNvSpPr>
          <p:nvPr>
            <p:ph type="ftr" sz="quarter" idx="12"/>
          </p:nvPr>
        </p:nvSpPr>
        <p:spPr>
          <a:xfrm rot="16200000">
            <a:off x="-574269" y="1153897"/>
            <a:ext cx="2605989" cy="298196"/>
          </a:xfrm>
        </p:spPr>
        <p:txBody>
          <a:bodyPr/>
          <a:lstStyle/>
          <a:p>
            <a:r>
              <a:rPr lang="en-IN" dirty="0"/>
              <a:t>Smart home automation</a:t>
            </a:r>
            <a:endParaRPr lang="en-US" dirty="0"/>
          </a:p>
          <a:p>
            <a:endParaRPr lang="en-US" dirty="0"/>
          </a:p>
        </p:txBody>
      </p:sp>
      <p:pic>
        <p:nvPicPr>
          <p:cNvPr id="9" name="Picture Placeholder 8">
            <a:extLst>
              <a:ext uri="{FF2B5EF4-FFF2-40B4-BE49-F238E27FC236}">
                <a16:creationId xmlns:a16="http://schemas.microsoft.com/office/drawing/2014/main" id="{E6D73526-1E15-91AF-50D9-5417BDBAF6F6}"/>
              </a:ext>
            </a:extLst>
          </p:cNvPr>
          <p:cNvPicPr>
            <a:picLocks noGrp="1" noChangeAspect="1"/>
          </p:cNvPicPr>
          <p:nvPr>
            <p:ph type="pic" sz="quarter" idx="13"/>
          </p:nvPr>
        </p:nvPicPr>
        <p:blipFill>
          <a:blip r:embed="rId2"/>
          <a:srcRect t="24035" b="24035"/>
          <a:stretch/>
        </p:blipFill>
        <p:spPr>
          <a:xfrm>
            <a:off x="6513576" y="2995705"/>
            <a:ext cx="4959604" cy="2847791"/>
          </a:xfrm>
        </p:spPr>
      </p:pic>
    </p:spTree>
    <p:extLst>
      <p:ext uri="{BB962C8B-B14F-4D97-AF65-F5344CB8AC3E}">
        <p14:creationId xmlns:p14="http://schemas.microsoft.com/office/powerpoint/2010/main" val="4239584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F5AFFA-F4E6-259F-1FB6-085121E2D917}"/>
              </a:ext>
            </a:extLst>
          </p:cNvPr>
          <p:cNvSpPr>
            <a:spLocks noGrp="1"/>
          </p:cNvSpPr>
          <p:nvPr>
            <p:ph type="sldNum" sz="quarter" idx="10"/>
          </p:nvPr>
        </p:nvSpPr>
        <p:spPr/>
        <p:txBody>
          <a:bodyPr/>
          <a:lstStyle/>
          <a:p>
            <a:fld id="{75DF2D63-3FF5-D547-96B9-BE9CCD1ABA58}" type="slidenum">
              <a:rPr lang="en-US" smtClean="0"/>
              <a:pPr/>
              <a:t>20</a:t>
            </a:fld>
            <a:endParaRPr lang="en-US" dirty="0"/>
          </a:p>
        </p:txBody>
      </p:sp>
      <p:sp>
        <p:nvSpPr>
          <p:cNvPr id="3" name="Footer Placeholder 2">
            <a:extLst>
              <a:ext uri="{FF2B5EF4-FFF2-40B4-BE49-F238E27FC236}">
                <a16:creationId xmlns:a16="http://schemas.microsoft.com/office/drawing/2014/main" id="{CD2DC96E-9534-902C-86C5-63130A3B8643}"/>
              </a:ext>
            </a:extLst>
          </p:cNvPr>
          <p:cNvSpPr>
            <a:spLocks noGrp="1"/>
          </p:cNvSpPr>
          <p:nvPr>
            <p:ph type="ftr" sz="quarter" idx="11"/>
          </p:nvPr>
        </p:nvSpPr>
        <p:spPr>
          <a:xfrm rot="16200000">
            <a:off x="-576602" y="1263619"/>
            <a:ext cx="2451654" cy="189459"/>
          </a:xfrm>
        </p:spPr>
        <p:txBody>
          <a:bodyPr/>
          <a:lstStyle/>
          <a:p>
            <a:r>
              <a:rPr lang="en-IN" dirty="0"/>
              <a:t>Smart home automation</a:t>
            </a:r>
            <a:endParaRPr lang="en-US" dirty="0"/>
          </a:p>
        </p:txBody>
      </p:sp>
      <p:sp>
        <p:nvSpPr>
          <p:cNvPr id="6" name="Title 5">
            <a:extLst>
              <a:ext uri="{FF2B5EF4-FFF2-40B4-BE49-F238E27FC236}">
                <a16:creationId xmlns:a16="http://schemas.microsoft.com/office/drawing/2014/main" id="{2C934C56-E683-2178-22A3-34030537BD05}"/>
              </a:ext>
            </a:extLst>
          </p:cNvPr>
          <p:cNvSpPr>
            <a:spLocks noGrp="1"/>
          </p:cNvSpPr>
          <p:nvPr>
            <p:ph type="title"/>
          </p:nvPr>
        </p:nvSpPr>
        <p:spPr>
          <a:xfrm>
            <a:off x="554495" y="388872"/>
            <a:ext cx="9527874" cy="530352"/>
          </a:xfrm>
        </p:spPr>
        <p:txBody>
          <a:bodyPr/>
          <a:lstStyle/>
          <a:p>
            <a:r>
              <a:rPr lang="en-IN" dirty="0"/>
              <a:t>Working of the system</a:t>
            </a:r>
            <a:endParaRPr lang="en-US" dirty="0"/>
          </a:p>
        </p:txBody>
      </p:sp>
      <p:pic>
        <p:nvPicPr>
          <p:cNvPr id="9" name="Picture 8">
            <a:extLst>
              <a:ext uri="{FF2B5EF4-FFF2-40B4-BE49-F238E27FC236}">
                <a16:creationId xmlns:a16="http://schemas.microsoft.com/office/drawing/2014/main" id="{BDB1FDF8-7791-0228-9DCD-5EF44AEFA5AA}"/>
              </a:ext>
            </a:extLst>
          </p:cNvPr>
          <p:cNvPicPr>
            <a:picLocks noChangeAspect="1"/>
          </p:cNvPicPr>
          <p:nvPr/>
        </p:nvPicPr>
        <p:blipFill rotWithShape="1">
          <a:blip r:embed="rId2"/>
          <a:srcRect l="5260" t="-6425" r="6562" b="1"/>
          <a:stretch/>
        </p:blipFill>
        <p:spPr>
          <a:xfrm>
            <a:off x="3054625" y="965058"/>
            <a:ext cx="6626088" cy="3441290"/>
          </a:xfrm>
          <a:prstGeom prst="rect">
            <a:avLst/>
          </a:prstGeom>
        </p:spPr>
      </p:pic>
      <p:sp>
        <p:nvSpPr>
          <p:cNvPr id="15" name="TextBox 14">
            <a:extLst>
              <a:ext uri="{FF2B5EF4-FFF2-40B4-BE49-F238E27FC236}">
                <a16:creationId xmlns:a16="http://schemas.microsoft.com/office/drawing/2014/main" id="{D3EF9CCA-4E39-1577-073E-C0538908CCAF}"/>
              </a:ext>
            </a:extLst>
          </p:cNvPr>
          <p:cNvSpPr txBox="1"/>
          <p:nvPr/>
        </p:nvSpPr>
        <p:spPr>
          <a:xfrm>
            <a:off x="1399102" y="4850250"/>
            <a:ext cx="9679716" cy="1169551"/>
          </a:xfrm>
          <a:prstGeom prst="rect">
            <a:avLst/>
          </a:prstGeom>
          <a:noFill/>
        </p:spPr>
        <p:txBody>
          <a:bodyPr wrap="square">
            <a:spAutoFit/>
          </a:bodyPr>
          <a:lstStyle/>
          <a:p>
            <a:r>
              <a:rPr lang="en-US" sz="2800" b="1" dirty="0"/>
              <a:t>SIMULATION LINK:</a:t>
            </a:r>
          </a:p>
          <a:p>
            <a:endParaRPr lang="en-US" dirty="0"/>
          </a:p>
          <a:p>
            <a:r>
              <a:rPr lang="en-US" sz="2400" b="1" dirty="0"/>
              <a:t>https://www.tinkercad.com/things/l6TMcq6jR9G-fantabulous-lahdi-migelo/editel</a:t>
            </a:r>
          </a:p>
        </p:txBody>
      </p:sp>
    </p:spTree>
    <p:extLst>
      <p:ext uri="{BB962C8B-B14F-4D97-AF65-F5344CB8AC3E}">
        <p14:creationId xmlns:p14="http://schemas.microsoft.com/office/powerpoint/2010/main" val="3167012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A698-8BD3-6069-EA97-0B5BC2482458}"/>
              </a:ext>
            </a:extLst>
          </p:cNvPr>
          <p:cNvSpPr>
            <a:spLocks noGrp="1"/>
          </p:cNvSpPr>
          <p:nvPr>
            <p:ph type="title"/>
          </p:nvPr>
        </p:nvSpPr>
        <p:spPr>
          <a:xfrm>
            <a:off x="1059933" y="4440737"/>
            <a:ext cx="4608576" cy="914400"/>
          </a:xfrm>
        </p:spPr>
        <p:txBody>
          <a:bodyPr/>
          <a:lstStyle/>
          <a:p>
            <a:r>
              <a:rPr lang="en-IN" dirty="0"/>
              <a:t>advantages</a:t>
            </a:r>
            <a:endParaRPr lang="en-US" dirty="0"/>
          </a:p>
        </p:txBody>
      </p:sp>
      <p:sp>
        <p:nvSpPr>
          <p:cNvPr id="3" name="Text Placeholder 2">
            <a:extLst>
              <a:ext uri="{FF2B5EF4-FFF2-40B4-BE49-F238E27FC236}">
                <a16:creationId xmlns:a16="http://schemas.microsoft.com/office/drawing/2014/main" id="{F74EB1B4-4EE8-0052-7623-41FBF2994935}"/>
              </a:ext>
            </a:extLst>
          </p:cNvPr>
          <p:cNvSpPr>
            <a:spLocks noGrp="1"/>
          </p:cNvSpPr>
          <p:nvPr>
            <p:ph type="body" idx="1"/>
          </p:nvPr>
        </p:nvSpPr>
        <p:spPr>
          <a:xfrm>
            <a:off x="6096000" y="1006370"/>
            <a:ext cx="5804452" cy="4319242"/>
          </a:xfrm>
        </p:spPr>
        <p:txBody>
          <a:bodyPr/>
          <a:lstStyle/>
          <a:p>
            <a:pPr marL="342900" indent="-342900">
              <a:buFont typeface="Wingdings" panose="05000000000000000000" pitchFamily="2" charset="2"/>
              <a:buChar char="§"/>
            </a:pPr>
            <a:r>
              <a:rPr lang="en-US" sz="2400" cap="none" dirty="0"/>
              <a:t>Save energy with smart energy consumption.</a:t>
            </a:r>
          </a:p>
          <a:p>
            <a:pPr marL="342900" indent="-342900">
              <a:buFont typeface="Wingdings" panose="05000000000000000000" pitchFamily="2" charset="2"/>
              <a:buChar char="§"/>
            </a:pPr>
            <a:endParaRPr lang="en-US" sz="2400" cap="none" dirty="0"/>
          </a:p>
          <a:p>
            <a:pPr marL="342900" indent="-342900">
              <a:buFont typeface="Wingdings" panose="05000000000000000000" pitchFamily="2" charset="2"/>
              <a:buChar char="§"/>
            </a:pPr>
            <a:r>
              <a:rPr lang="en-US" sz="2400" cap="none" dirty="0"/>
              <a:t>Customize as per your convenience.</a:t>
            </a:r>
          </a:p>
          <a:p>
            <a:pPr marL="342900" indent="-342900">
              <a:buFont typeface="Wingdings" panose="05000000000000000000" pitchFamily="2" charset="2"/>
              <a:buChar char="§"/>
            </a:pPr>
            <a:endParaRPr lang="en-US" sz="2400" cap="none" dirty="0"/>
          </a:p>
          <a:p>
            <a:pPr marL="342900" indent="-342900">
              <a:buFont typeface="Wingdings" panose="05000000000000000000" pitchFamily="2" charset="2"/>
              <a:buChar char="§"/>
            </a:pPr>
            <a:r>
              <a:rPr lang="en-US" sz="2400" cap="none" dirty="0"/>
              <a:t>Ease of using smart home technology.</a:t>
            </a:r>
          </a:p>
          <a:p>
            <a:pPr marL="342900" indent="-342900">
              <a:buFont typeface="Wingdings" panose="05000000000000000000" pitchFamily="2" charset="2"/>
              <a:buChar char="§"/>
            </a:pPr>
            <a:endParaRPr lang="en-US" sz="2400" cap="none" dirty="0"/>
          </a:p>
          <a:p>
            <a:pPr marL="342900" indent="-342900">
              <a:buFont typeface="Wingdings" panose="05000000000000000000" pitchFamily="2" charset="2"/>
              <a:buChar char="§"/>
            </a:pPr>
            <a:r>
              <a:rPr lang="en-US" sz="2400" cap="none" dirty="0"/>
              <a:t>They are remote controllable.</a:t>
            </a:r>
          </a:p>
          <a:p>
            <a:pPr marL="342900" indent="-342900">
              <a:buFont typeface="Wingdings" panose="05000000000000000000" pitchFamily="2" charset="2"/>
              <a:buChar char="§"/>
            </a:pPr>
            <a:endParaRPr lang="en-US" sz="2400" cap="none" dirty="0"/>
          </a:p>
          <a:p>
            <a:pPr marL="342900" indent="-342900">
              <a:buFont typeface="Wingdings" panose="05000000000000000000" pitchFamily="2" charset="2"/>
              <a:buChar char="§"/>
            </a:pPr>
            <a:r>
              <a:rPr lang="en-US" sz="2400" cap="none" dirty="0"/>
              <a:t>Time saving.</a:t>
            </a:r>
          </a:p>
        </p:txBody>
      </p:sp>
      <p:sp>
        <p:nvSpPr>
          <p:cNvPr id="7" name="Slide Number Placeholder 6">
            <a:extLst>
              <a:ext uri="{FF2B5EF4-FFF2-40B4-BE49-F238E27FC236}">
                <a16:creationId xmlns:a16="http://schemas.microsoft.com/office/drawing/2014/main" id="{40AD7AEC-CEF4-31CC-F2CF-13601B2720EF}"/>
              </a:ext>
            </a:extLst>
          </p:cNvPr>
          <p:cNvSpPr>
            <a:spLocks noGrp="1"/>
          </p:cNvSpPr>
          <p:nvPr>
            <p:ph type="sldNum" sz="quarter" idx="11"/>
          </p:nvPr>
        </p:nvSpPr>
        <p:spPr/>
        <p:txBody>
          <a:bodyPr/>
          <a:lstStyle/>
          <a:p>
            <a:fld id="{75DF2D63-3FF5-D547-96B9-BE9CCD1ABA58}" type="slidenum">
              <a:rPr lang="en-US" smtClean="0"/>
              <a:t>21</a:t>
            </a:fld>
            <a:endParaRPr lang="en-US" dirty="0"/>
          </a:p>
        </p:txBody>
      </p:sp>
      <p:sp>
        <p:nvSpPr>
          <p:cNvPr id="8" name="Footer Placeholder 7">
            <a:extLst>
              <a:ext uri="{FF2B5EF4-FFF2-40B4-BE49-F238E27FC236}">
                <a16:creationId xmlns:a16="http://schemas.microsoft.com/office/drawing/2014/main" id="{504608C7-062A-C587-EAF4-592421650AE0}"/>
              </a:ext>
            </a:extLst>
          </p:cNvPr>
          <p:cNvSpPr>
            <a:spLocks noGrp="1"/>
          </p:cNvSpPr>
          <p:nvPr>
            <p:ph type="ftr" sz="quarter" idx="12"/>
          </p:nvPr>
        </p:nvSpPr>
        <p:spPr>
          <a:xfrm rot="16200000">
            <a:off x="-568929" y="1309669"/>
            <a:ext cx="2438402" cy="187361"/>
          </a:xfrm>
        </p:spPr>
        <p:txBody>
          <a:bodyPr/>
          <a:lstStyle/>
          <a:p>
            <a:r>
              <a:rPr lang="en-IN" dirty="0"/>
              <a:t>Smart home automation</a:t>
            </a:r>
            <a:endParaRPr lang="en-US" dirty="0"/>
          </a:p>
        </p:txBody>
      </p:sp>
      <p:pic>
        <p:nvPicPr>
          <p:cNvPr id="20" name="Picture 19">
            <a:extLst>
              <a:ext uri="{FF2B5EF4-FFF2-40B4-BE49-F238E27FC236}">
                <a16:creationId xmlns:a16="http://schemas.microsoft.com/office/drawing/2014/main" id="{45CACCB5-84B9-5ED7-C9E1-3EA2E52974B0}"/>
              </a:ext>
            </a:extLst>
          </p:cNvPr>
          <p:cNvPicPr>
            <a:picLocks noChangeAspect="1"/>
          </p:cNvPicPr>
          <p:nvPr/>
        </p:nvPicPr>
        <p:blipFill>
          <a:blip r:embed="rId2"/>
          <a:stretch>
            <a:fillRect/>
          </a:stretch>
        </p:blipFill>
        <p:spPr>
          <a:xfrm>
            <a:off x="743953" y="926858"/>
            <a:ext cx="5038205" cy="2849216"/>
          </a:xfrm>
          <a:prstGeom prst="rect">
            <a:avLst/>
          </a:prstGeom>
        </p:spPr>
      </p:pic>
    </p:spTree>
    <p:extLst>
      <p:ext uri="{BB962C8B-B14F-4D97-AF65-F5344CB8AC3E}">
        <p14:creationId xmlns:p14="http://schemas.microsoft.com/office/powerpoint/2010/main" val="3772887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62BA-175C-D549-A913-C1DD167D1E7E}"/>
              </a:ext>
            </a:extLst>
          </p:cNvPr>
          <p:cNvSpPr>
            <a:spLocks noGrp="1"/>
          </p:cNvSpPr>
          <p:nvPr>
            <p:ph type="title"/>
          </p:nvPr>
        </p:nvSpPr>
        <p:spPr>
          <a:xfrm>
            <a:off x="649224" y="2004524"/>
            <a:ext cx="5138930" cy="1483051"/>
          </a:xfrm>
        </p:spPr>
        <p:txBody>
          <a:bodyPr/>
          <a:lstStyle/>
          <a:p>
            <a:r>
              <a:rPr lang="en-IN" sz="4400" dirty="0"/>
              <a:t>disadvantages</a:t>
            </a:r>
            <a:endParaRPr lang="en-US" sz="4400" dirty="0"/>
          </a:p>
        </p:txBody>
      </p:sp>
      <p:sp>
        <p:nvSpPr>
          <p:cNvPr id="3" name="Text Placeholder 2">
            <a:extLst>
              <a:ext uri="{FF2B5EF4-FFF2-40B4-BE49-F238E27FC236}">
                <a16:creationId xmlns:a16="http://schemas.microsoft.com/office/drawing/2014/main" id="{DB4B214D-8EAA-6310-548E-950473284897}"/>
              </a:ext>
            </a:extLst>
          </p:cNvPr>
          <p:cNvSpPr>
            <a:spLocks noGrp="1"/>
          </p:cNvSpPr>
          <p:nvPr>
            <p:ph type="body" idx="1"/>
          </p:nvPr>
        </p:nvSpPr>
        <p:spPr>
          <a:xfrm>
            <a:off x="6309117" y="1802295"/>
            <a:ext cx="5470435" cy="2535141"/>
          </a:xfrm>
        </p:spPr>
        <p:txBody>
          <a:bodyPr/>
          <a:lstStyle/>
          <a:p>
            <a:pPr marL="342900" indent="-342900">
              <a:buFont typeface="Wingdings" panose="05000000000000000000" pitchFamily="2" charset="2"/>
              <a:buChar char="§"/>
            </a:pPr>
            <a:r>
              <a:rPr lang="en-US" cap="none" dirty="0"/>
              <a:t>Cost is high , only few can afford.</a:t>
            </a:r>
          </a:p>
          <a:p>
            <a:pPr marL="342900" indent="-342900">
              <a:buFont typeface="Wingdings" panose="05000000000000000000" pitchFamily="2" charset="2"/>
              <a:buChar char="§"/>
            </a:pPr>
            <a:endParaRPr lang="en-US" cap="none" dirty="0"/>
          </a:p>
          <a:p>
            <a:pPr marL="342900" indent="-342900">
              <a:buFont typeface="Wingdings" panose="05000000000000000000" pitchFamily="2" charset="2"/>
              <a:buChar char="§"/>
            </a:pPr>
            <a:r>
              <a:rPr lang="en-US" cap="none" dirty="0"/>
              <a:t>Dependency on internet.</a:t>
            </a:r>
          </a:p>
          <a:p>
            <a:pPr marL="342900" indent="-342900">
              <a:buFont typeface="Wingdings" panose="05000000000000000000" pitchFamily="2" charset="2"/>
              <a:buChar char="§"/>
            </a:pPr>
            <a:endParaRPr lang="en-US" cap="none" dirty="0"/>
          </a:p>
          <a:p>
            <a:pPr marL="342900" indent="-342900">
              <a:buFont typeface="Wingdings" panose="05000000000000000000" pitchFamily="2" charset="2"/>
              <a:buChar char="§"/>
            </a:pPr>
            <a:r>
              <a:rPr lang="en-US" cap="none" dirty="0"/>
              <a:t>Dependency on professionals.</a:t>
            </a:r>
          </a:p>
          <a:p>
            <a:pPr marL="342900" indent="-342900">
              <a:buFont typeface="Wingdings" panose="05000000000000000000" pitchFamily="2" charset="2"/>
              <a:buChar char="§"/>
            </a:pPr>
            <a:endParaRPr lang="en-US" cap="none" dirty="0"/>
          </a:p>
          <a:p>
            <a:pPr marL="342900" indent="-342900">
              <a:buFont typeface="Wingdings" panose="05000000000000000000" pitchFamily="2" charset="2"/>
              <a:buChar char="§"/>
            </a:pPr>
            <a:r>
              <a:rPr lang="en-US" cap="none" dirty="0"/>
              <a:t>In some cases, security issues</a:t>
            </a:r>
          </a:p>
        </p:txBody>
      </p:sp>
      <p:sp>
        <p:nvSpPr>
          <p:cNvPr id="7" name="Slide Number Placeholder 6">
            <a:extLst>
              <a:ext uri="{FF2B5EF4-FFF2-40B4-BE49-F238E27FC236}">
                <a16:creationId xmlns:a16="http://schemas.microsoft.com/office/drawing/2014/main" id="{BF221BCA-CB4E-DC24-D348-0992F7DFFB2A}"/>
              </a:ext>
            </a:extLst>
          </p:cNvPr>
          <p:cNvSpPr>
            <a:spLocks noGrp="1"/>
          </p:cNvSpPr>
          <p:nvPr>
            <p:ph type="sldNum" sz="quarter" idx="11"/>
          </p:nvPr>
        </p:nvSpPr>
        <p:spPr/>
        <p:txBody>
          <a:bodyPr/>
          <a:lstStyle/>
          <a:p>
            <a:fld id="{75DF2D63-3FF5-D547-96B9-BE9CCD1ABA58}" type="slidenum">
              <a:rPr lang="en-US" smtClean="0"/>
              <a:t>22</a:t>
            </a:fld>
            <a:endParaRPr lang="en-US" dirty="0"/>
          </a:p>
        </p:txBody>
      </p:sp>
      <p:sp>
        <p:nvSpPr>
          <p:cNvPr id="8" name="Footer Placeholder 7">
            <a:extLst>
              <a:ext uri="{FF2B5EF4-FFF2-40B4-BE49-F238E27FC236}">
                <a16:creationId xmlns:a16="http://schemas.microsoft.com/office/drawing/2014/main" id="{46B3C6D6-8C73-8B82-3F5F-9AEFBF092311}"/>
              </a:ext>
            </a:extLst>
          </p:cNvPr>
          <p:cNvSpPr>
            <a:spLocks noGrp="1"/>
          </p:cNvSpPr>
          <p:nvPr>
            <p:ph type="ftr" sz="quarter" idx="12"/>
          </p:nvPr>
        </p:nvSpPr>
        <p:spPr>
          <a:xfrm rot="16200000">
            <a:off x="-550099" y="1338405"/>
            <a:ext cx="2398645" cy="119400"/>
          </a:xfrm>
        </p:spPr>
        <p:txBody>
          <a:bodyPr/>
          <a:lstStyle/>
          <a:p>
            <a:r>
              <a:rPr lang="en-IN" dirty="0"/>
              <a:t>Smart home automation</a:t>
            </a:r>
            <a:endParaRPr lang="en-US" dirty="0"/>
          </a:p>
        </p:txBody>
      </p:sp>
    </p:spTree>
    <p:extLst>
      <p:ext uri="{BB962C8B-B14F-4D97-AF65-F5344CB8AC3E}">
        <p14:creationId xmlns:p14="http://schemas.microsoft.com/office/powerpoint/2010/main" val="355953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687705-B59F-4670-8E7A-D379AA28B64B}"/>
              </a:ext>
            </a:extLst>
          </p:cNvPr>
          <p:cNvSpPr>
            <a:spLocks noGrp="1"/>
          </p:cNvSpPr>
          <p:nvPr>
            <p:ph type="sldNum" sz="quarter" idx="10"/>
          </p:nvPr>
        </p:nvSpPr>
        <p:spPr/>
        <p:txBody>
          <a:bodyPr/>
          <a:lstStyle/>
          <a:p>
            <a:fld id="{75DF2D63-3FF5-D547-96B9-BE9CCD1ABA58}" type="slidenum">
              <a:rPr lang="en-US" smtClean="0"/>
              <a:pPr/>
              <a:t>23</a:t>
            </a:fld>
            <a:endParaRPr lang="en-US" dirty="0"/>
          </a:p>
        </p:txBody>
      </p:sp>
      <p:sp>
        <p:nvSpPr>
          <p:cNvPr id="3" name="Footer Placeholder 2">
            <a:extLst>
              <a:ext uri="{FF2B5EF4-FFF2-40B4-BE49-F238E27FC236}">
                <a16:creationId xmlns:a16="http://schemas.microsoft.com/office/drawing/2014/main" id="{0BB80249-4086-1719-C1E3-DA1C386ACF46}"/>
              </a:ext>
            </a:extLst>
          </p:cNvPr>
          <p:cNvSpPr>
            <a:spLocks noGrp="1"/>
          </p:cNvSpPr>
          <p:nvPr>
            <p:ph type="ftr" sz="quarter" idx="11"/>
          </p:nvPr>
        </p:nvSpPr>
        <p:spPr>
          <a:xfrm rot="16200000">
            <a:off x="-510209" y="1305342"/>
            <a:ext cx="2372142" cy="185527"/>
          </a:xfrm>
        </p:spPr>
        <p:txBody>
          <a:bodyPr/>
          <a:lstStyle/>
          <a:p>
            <a:r>
              <a:rPr lang="en-IN" dirty="0"/>
              <a:t>Smart home automation</a:t>
            </a:r>
            <a:endParaRPr lang="en-US" dirty="0"/>
          </a:p>
        </p:txBody>
      </p:sp>
      <p:sp>
        <p:nvSpPr>
          <p:cNvPr id="4" name="Text Placeholder 3">
            <a:extLst>
              <a:ext uri="{FF2B5EF4-FFF2-40B4-BE49-F238E27FC236}">
                <a16:creationId xmlns:a16="http://schemas.microsoft.com/office/drawing/2014/main" id="{7F0F41FC-4487-645B-3509-9A797E3C310B}"/>
              </a:ext>
            </a:extLst>
          </p:cNvPr>
          <p:cNvSpPr>
            <a:spLocks noGrp="1"/>
          </p:cNvSpPr>
          <p:nvPr>
            <p:ph type="body" sz="quarter" idx="12"/>
          </p:nvPr>
        </p:nvSpPr>
        <p:spPr>
          <a:xfrm>
            <a:off x="1891589" y="1157464"/>
            <a:ext cx="8962197" cy="2086330"/>
          </a:xfrm>
        </p:spPr>
        <p:txBody>
          <a:bodyPr/>
          <a:lstStyle/>
          <a:p>
            <a:r>
              <a:rPr lang="en-US" dirty="0"/>
              <a:t>We have designed a system that contains of many sensors using Arduino such as smock detector,  photoresistor sensor and more sensors can be added accordingly. This control reinterpreted many features to the home make it the ideal home that most companies aspics to design, which is more secure and energy efficient to be the home of future. We proposed the use of home automation as an effective means to reduce consumption of energy and other resources. </a:t>
            </a:r>
          </a:p>
        </p:txBody>
      </p:sp>
      <p:sp>
        <p:nvSpPr>
          <p:cNvPr id="6" name="Title 5">
            <a:extLst>
              <a:ext uri="{FF2B5EF4-FFF2-40B4-BE49-F238E27FC236}">
                <a16:creationId xmlns:a16="http://schemas.microsoft.com/office/drawing/2014/main" id="{1EEE8AD6-01E2-90CD-4B54-6BD6E2F7F928}"/>
              </a:ext>
            </a:extLst>
          </p:cNvPr>
          <p:cNvSpPr>
            <a:spLocks noGrp="1"/>
          </p:cNvSpPr>
          <p:nvPr>
            <p:ph type="title"/>
          </p:nvPr>
        </p:nvSpPr>
        <p:spPr>
          <a:xfrm>
            <a:off x="3642712" y="441907"/>
            <a:ext cx="5040928" cy="530352"/>
          </a:xfrm>
        </p:spPr>
        <p:txBody>
          <a:bodyPr/>
          <a:lstStyle/>
          <a:p>
            <a:r>
              <a:rPr lang="en-IN" dirty="0"/>
              <a:t>conclusion</a:t>
            </a:r>
            <a:endParaRPr lang="en-US" dirty="0"/>
          </a:p>
        </p:txBody>
      </p:sp>
      <p:pic>
        <p:nvPicPr>
          <p:cNvPr id="3074" name="Picture 2" descr="Top 5 Advantages &amp; Disadvantages of Smart-Home Automation">
            <a:extLst>
              <a:ext uri="{FF2B5EF4-FFF2-40B4-BE49-F238E27FC236}">
                <a16:creationId xmlns:a16="http://schemas.microsoft.com/office/drawing/2014/main" id="{46B2C873-E3A8-B0BF-A60D-262131F26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176" y="3429000"/>
            <a:ext cx="7981024" cy="315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899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sz="8000" dirty="0"/>
              <a:t>Thank you </a:t>
            </a:r>
          </a:p>
        </p:txBody>
      </p:sp>
      <p:pic>
        <p:nvPicPr>
          <p:cNvPr id="6" name="Picture Placeholder 5" descr="A hand holding a smart phone&#10;&#10;Description automatically generated with medium confidence">
            <a:extLst>
              <a:ext uri="{FF2B5EF4-FFF2-40B4-BE49-F238E27FC236}">
                <a16:creationId xmlns:a16="http://schemas.microsoft.com/office/drawing/2014/main" id="{F6FF5A3E-A0C2-B0BB-8178-A8AE760E61EF}"/>
              </a:ext>
            </a:extLst>
          </p:cNvPr>
          <p:cNvPicPr>
            <a:picLocks noGrp="1" noChangeAspect="1"/>
          </p:cNvPicPr>
          <p:nvPr>
            <p:ph type="pic" sz="quarter" idx="13"/>
          </p:nvPr>
        </p:nvPicPr>
        <p:blipFill>
          <a:blip r:embed="rId3"/>
          <a:srcRect l="14942" r="14942"/>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516968" y="1251670"/>
            <a:ext cx="2332384" cy="294725"/>
          </a:xfrm>
        </p:spPr>
        <p:txBody>
          <a:bodyPr/>
          <a:lstStyle/>
          <a:p>
            <a:r>
              <a:rPr lang="en-IN" dirty="0"/>
              <a:t>Smart home automation</a:t>
            </a:r>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26435" y="2305878"/>
            <a:ext cx="3771701" cy="3875466"/>
          </a:xfrm>
        </p:spPr>
        <p:txBody>
          <a:bodyPr/>
          <a:lstStyle/>
          <a:p>
            <a:pPr marL="285750" indent="-285750">
              <a:buFont typeface="Wingdings" panose="05000000000000000000" pitchFamily="2" charset="2"/>
              <a:buChar char="§"/>
            </a:pPr>
            <a:r>
              <a:rPr lang="en-US" sz="1800" b="1" dirty="0"/>
              <a:t>Abstract and introduction</a:t>
            </a:r>
          </a:p>
          <a:p>
            <a:pPr marL="285750" indent="-285750">
              <a:buFont typeface="Wingdings" panose="05000000000000000000" pitchFamily="2" charset="2"/>
              <a:buChar char="§"/>
            </a:pPr>
            <a:r>
              <a:rPr lang="en-US" sz="1800" b="1" dirty="0"/>
              <a:t>Components</a:t>
            </a:r>
          </a:p>
          <a:p>
            <a:pPr marL="285750" indent="-285750">
              <a:buFont typeface="Wingdings" panose="05000000000000000000" pitchFamily="2" charset="2"/>
              <a:buChar char="§"/>
            </a:pPr>
            <a:r>
              <a:rPr lang="en-US" sz="1800" b="1" dirty="0"/>
              <a:t>Briefing about the components</a:t>
            </a:r>
          </a:p>
          <a:p>
            <a:pPr marL="285750" indent="-285750">
              <a:buFont typeface="Wingdings" panose="05000000000000000000" pitchFamily="2" charset="2"/>
              <a:buChar char="§"/>
            </a:pPr>
            <a:r>
              <a:rPr lang="en-US" sz="1800" b="1" dirty="0"/>
              <a:t>Programming code</a:t>
            </a:r>
          </a:p>
          <a:p>
            <a:pPr marL="285750" indent="-285750">
              <a:buFont typeface="Wingdings" panose="05000000000000000000" pitchFamily="2" charset="2"/>
              <a:buChar char="§"/>
            </a:pPr>
            <a:r>
              <a:rPr lang="en-US" sz="1800" b="1" dirty="0"/>
              <a:t>Tinker Cad Connection</a:t>
            </a:r>
          </a:p>
          <a:p>
            <a:pPr marL="285750" indent="-285750">
              <a:buFont typeface="Wingdings" panose="05000000000000000000" pitchFamily="2" charset="2"/>
              <a:buChar char="§"/>
            </a:pPr>
            <a:r>
              <a:rPr lang="en-US" sz="1800" b="1" dirty="0"/>
              <a:t>Advantages and disadvantages</a:t>
            </a:r>
          </a:p>
          <a:p>
            <a:pPr marL="285750" indent="-285750">
              <a:buFont typeface="Wingdings" panose="05000000000000000000" pitchFamily="2" charset="2"/>
              <a:buChar char="§"/>
            </a:pPr>
            <a:r>
              <a:rPr lang="en-US" sz="1800" b="1" dirty="0"/>
              <a:t>conclusion</a:t>
            </a:r>
          </a:p>
          <a:p>
            <a:endParaRPr lang="en-US" dirty="0"/>
          </a:p>
          <a:p>
            <a:endParaRPr lang="en-US" dirty="0"/>
          </a:p>
        </p:txBody>
      </p:sp>
      <p:pic>
        <p:nvPicPr>
          <p:cNvPr id="8" name="Picture Placeholder 7">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a:blip r:embed="rId2"/>
          <a:srcRect l="7650" r="7650"/>
          <a:stretch/>
        </p:blipFill>
        <p:spPr>
          <a:xfrm>
            <a:off x="4946904" y="1982659"/>
            <a:ext cx="6118661" cy="3613073"/>
          </a:xfrm>
        </p:spPr>
      </p:pic>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1152940" y="391334"/>
            <a:ext cx="10890105" cy="715617"/>
          </a:xfrm>
        </p:spPr>
        <p:txBody>
          <a:bodyPr/>
          <a:lstStyle/>
          <a:p>
            <a:r>
              <a:rPr lang="en-IN" dirty="0"/>
              <a:t>Abstract and introduction</a:t>
            </a:r>
            <a:endParaRPr lang="en-US" dirty="0"/>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556989" y="1206214"/>
            <a:ext cx="2584705" cy="172278"/>
          </a:xfrm>
        </p:spPr>
        <p:txBody>
          <a:bodyPr/>
          <a:lstStyle/>
          <a:p>
            <a:r>
              <a:rPr lang="en-IN" dirty="0"/>
              <a:t>Smart home automation</a:t>
            </a:r>
            <a:endParaRPr lang="en-US" dirty="0"/>
          </a:p>
          <a:p>
            <a:endParaRPr lang="en-US" dirty="0"/>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891077" y="2319130"/>
            <a:ext cx="4267068" cy="2464903"/>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999250" y="1285461"/>
            <a:ext cx="7043796" cy="5572539"/>
          </a:xfrm>
        </p:spPr>
        <p:txBody>
          <a:bodyPr/>
          <a:lstStyle/>
          <a:p>
            <a:pPr marL="0" indent="0">
              <a:lnSpc>
                <a:spcPts val="2400"/>
              </a:lnSpc>
              <a:buNone/>
            </a:pPr>
            <a:r>
              <a:rPr lang="en-US" sz="2800" b="1" dirty="0"/>
              <a:t>Abstract:</a:t>
            </a:r>
            <a:r>
              <a:rPr lang="en-US" sz="2400" dirty="0"/>
              <a:t> </a:t>
            </a:r>
          </a:p>
          <a:p>
            <a:pPr marL="0" indent="0">
              <a:lnSpc>
                <a:spcPts val="2400"/>
              </a:lnSpc>
              <a:buNone/>
            </a:pPr>
            <a:r>
              <a:rPr lang="en-US" dirty="0"/>
              <a:t>The aim of this project is to develop a system that will provide remote control of home appliances and, also provide security against intrusion when the home host is not at home. This paper is mainly concerned with the automatic control of light or any other home appliances using internet. It is meant to save the electric power and human energy .Home automation systems have drawn considerable attentions of the researchers for more than a decade. </a:t>
            </a:r>
          </a:p>
          <a:p>
            <a:pPr marL="0" indent="0">
              <a:lnSpc>
                <a:spcPts val="2400"/>
              </a:lnSpc>
              <a:buNone/>
            </a:pPr>
            <a:endParaRPr lang="en-US" sz="2000" spc="0" dirty="0"/>
          </a:p>
          <a:p>
            <a:pPr marL="0" indent="0">
              <a:lnSpc>
                <a:spcPts val="2400"/>
              </a:lnSpc>
              <a:buNone/>
            </a:pPr>
            <a:r>
              <a:rPr lang="en-US" sz="2800" b="1" spc="0" dirty="0"/>
              <a:t>Introduction:</a:t>
            </a:r>
          </a:p>
          <a:p>
            <a:pPr marL="0" indent="0">
              <a:lnSpc>
                <a:spcPts val="2400"/>
              </a:lnSpc>
              <a:buNone/>
            </a:pPr>
            <a:r>
              <a:rPr lang="en-US" dirty="0"/>
              <a:t>A smart home is a home-like environment that possesses ambient intelligence and automatic control, which allow it to respond to the behavior of residents and provide them with various facilities. Home automation may include centralized control of lighting, heating, ventilation and air conditioning appliances, and other systems, to provide improved convenience, comfort, energy efficiency and security</a:t>
            </a:r>
            <a:endParaRPr lang="en-US" sz="2400" b="1" spc="0" dirty="0"/>
          </a:p>
        </p:txBody>
      </p:sp>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217F23FC-AC97-DC78-C63F-66C5BF23A07A}"/>
              </a:ext>
              <a:ext uri="{C183D7F6-B498-43B3-948B-1728B52AA6E4}">
                <adec:decorative xmlns:adec="http://schemas.microsoft.com/office/drawing/2017/decorative" val="1"/>
              </a:ext>
            </a:extLst>
          </p:cNvPr>
          <p:cNvSpPr/>
          <p:nvPr/>
        </p:nvSpPr>
        <p:spPr>
          <a:xfrm>
            <a:off x="2120552" y="12357"/>
            <a:ext cx="10071448" cy="6858000"/>
          </a:xfrm>
          <a:prstGeom prst="rect">
            <a:avLst/>
          </a:prstGeom>
          <a:gradFill>
            <a:gsLst>
              <a:gs pos="0">
                <a:schemeClr val="bg1">
                  <a:alpha val="0"/>
                </a:schemeClr>
              </a:gs>
              <a:gs pos="42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p:txBody>
          <a:bodyPr/>
          <a:lstStyle/>
          <a:p>
            <a:r>
              <a:rPr lang="en-IN" dirty="0"/>
              <a:t>Components required</a:t>
            </a:r>
            <a:endParaRPr lang="en-US" dirty="0"/>
          </a:p>
        </p:txBody>
      </p:sp>
      <p:sp>
        <p:nvSpPr>
          <p:cNvPr id="9" name="Footer Placeholder 8">
            <a:extLst>
              <a:ext uri="{FF2B5EF4-FFF2-40B4-BE49-F238E27FC236}">
                <a16:creationId xmlns:a16="http://schemas.microsoft.com/office/drawing/2014/main" id="{90FCB302-A0EE-7CF7-A4B2-ED343BFF9BC0}"/>
              </a:ext>
            </a:extLst>
          </p:cNvPr>
          <p:cNvSpPr>
            <a:spLocks noGrp="1"/>
          </p:cNvSpPr>
          <p:nvPr>
            <p:ph type="ftr" sz="quarter" idx="12"/>
          </p:nvPr>
        </p:nvSpPr>
        <p:spPr>
          <a:xfrm rot="16200000">
            <a:off x="-542174" y="1370612"/>
            <a:ext cx="2354197" cy="213866"/>
          </a:xfrm>
        </p:spPr>
        <p:txBody>
          <a:bodyPr/>
          <a:lstStyle/>
          <a:p>
            <a:r>
              <a:rPr lang="en-IN" dirty="0"/>
              <a:t>Smart home automation</a:t>
            </a:r>
            <a:endParaRPr lang="en-US" dirty="0"/>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1379888" y="2011017"/>
            <a:ext cx="4495744" cy="4648200"/>
          </a:xfrm>
        </p:spPr>
        <p:txBody>
          <a:bodyPr/>
          <a:lstStyle/>
          <a:p>
            <a:r>
              <a:rPr lang="en-US" dirty="0"/>
              <a:t>Arduino board</a:t>
            </a:r>
          </a:p>
          <a:p>
            <a:endParaRPr lang="en-US" dirty="0"/>
          </a:p>
          <a:p>
            <a:r>
              <a:rPr lang="en-US" dirty="0"/>
              <a:t>16*2 LCD display </a:t>
            </a:r>
          </a:p>
          <a:p>
            <a:endParaRPr lang="en-US" dirty="0"/>
          </a:p>
          <a:p>
            <a:r>
              <a:rPr lang="en-US" dirty="0"/>
              <a:t>SMOKE DETECTOR MQ6</a:t>
            </a:r>
          </a:p>
          <a:p>
            <a:endParaRPr lang="en-US" dirty="0"/>
          </a:p>
          <a:p>
            <a:r>
              <a:rPr lang="en-US" dirty="0"/>
              <a:t>PIR </a:t>
            </a:r>
          </a:p>
          <a:p>
            <a:endParaRPr lang="en-US" dirty="0"/>
          </a:p>
          <a:p>
            <a:r>
              <a:rPr lang="en-US" dirty="0"/>
              <a:t>LDR</a:t>
            </a:r>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a:xfrm>
            <a:off x="7213422" y="303760"/>
            <a:ext cx="3886200" cy="2514600"/>
          </a:xfrm>
        </p:spPr>
        <p:txBody>
          <a:bodyPr/>
          <a:lstStyle/>
          <a:p>
            <a:endParaRPr lang="en-US" dirty="0"/>
          </a:p>
          <a:p>
            <a:endParaRPr lang="en-US" dirty="0"/>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xfrm>
            <a:off x="6697736" y="2011017"/>
            <a:ext cx="4495744" cy="4648200"/>
          </a:xfrm>
        </p:spPr>
        <p:txBody>
          <a:bodyPr/>
          <a:lstStyle/>
          <a:p>
            <a:r>
              <a:rPr lang="en-US" dirty="0"/>
              <a:t>ULTRASONIC sensor</a:t>
            </a:r>
          </a:p>
          <a:p>
            <a:endParaRPr lang="en-US" dirty="0"/>
          </a:p>
          <a:p>
            <a:r>
              <a:rPr lang="en-US" dirty="0"/>
              <a:t>Dc power source (Any 12v) </a:t>
            </a:r>
          </a:p>
          <a:p>
            <a:endParaRPr lang="en-US" dirty="0"/>
          </a:p>
          <a:p>
            <a:r>
              <a:rPr lang="en-US" dirty="0"/>
              <a:t>Relay Board of 2 channel</a:t>
            </a:r>
          </a:p>
          <a:p>
            <a:endParaRPr lang="en-US" dirty="0"/>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a:xfrm>
            <a:off x="6945800" y="-146221"/>
            <a:ext cx="3886200" cy="2514600"/>
          </a:xfrm>
        </p:spPr>
        <p:txBody>
          <a:bodyPr/>
          <a:lstStyle/>
          <a:p>
            <a:endParaRPr lang="en-US" dirty="0"/>
          </a:p>
          <a:p>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F97843-B2BC-B040-77B4-683BC35485DC}"/>
              </a:ext>
            </a:extLst>
          </p:cNvPr>
          <p:cNvSpPr>
            <a:spLocks noGrp="1"/>
          </p:cNvSpPr>
          <p:nvPr>
            <p:ph type="body" idx="1"/>
          </p:nvPr>
        </p:nvSpPr>
        <p:spPr>
          <a:xfrm>
            <a:off x="6612834" y="1077219"/>
            <a:ext cx="5158542" cy="5615130"/>
          </a:xfrm>
        </p:spPr>
        <p:txBody>
          <a:bodyPr/>
          <a:lstStyle/>
          <a:p>
            <a:r>
              <a:rPr lang="en-US" sz="1400" cap="none" dirty="0"/>
              <a:t>We can design a system which contains required sensors such as  temperature sensor , smoke detector ,  passive infrared sensor , ultrasonic sensor and many more , interfacing these sensors with Arduino. This smart home automation system will be very helpful for specially disabled people as it can ease their task in many ways . as the global warming is increasing this system is best as it saves energy .  as it saves a lot of time and will be help in supervising the elderly persons and children which gives a peace of mind for the caretakers. This smart system can not only be implemented at home it can also be implemented in schools , college's , industries and in many sectors.</a:t>
            </a:r>
          </a:p>
        </p:txBody>
      </p:sp>
      <p:sp>
        <p:nvSpPr>
          <p:cNvPr id="6" name="Text Placeholder 5">
            <a:extLst>
              <a:ext uri="{FF2B5EF4-FFF2-40B4-BE49-F238E27FC236}">
                <a16:creationId xmlns:a16="http://schemas.microsoft.com/office/drawing/2014/main" id="{0AB7C8E2-9E2A-9E4D-7307-76A5AADCE795}"/>
              </a:ext>
            </a:extLst>
          </p:cNvPr>
          <p:cNvSpPr>
            <a:spLocks noGrp="1"/>
          </p:cNvSpPr>
          <p:nvPr>
            <p:ph type="body" sz="quarter" idx="3"/>
          </p:nvPr>
        </p:nvSpPr>
        <p:spPr>
          <a:xfrm>
            <a:off x="1363026" y="1077219"/>
            <a:ext cx="4600451" cy="5615130"/>
          </a:xfrm>
        </p:spPr>
        <p:txBody>
          <a:bodyPr/>
          <a:lstStyle/>
          <a:p>
            <a:r>
              <a:rPr lang="en-US" sz="1600" cap="none" dirty="0"/>
              <a:t>Nowadays humans are much dependent on the appliances in each of his daily activities. It is very hard for a specially disabled person to  operate the devices on his own. There are also the elderly citizens and children who are dependent on others to operate the home devices. Sometimes it is dangerous and waste of the energy when the person has forgotten to switch off the appliances. There is also need to modernize the style of living.</a:t>
            </a:r>
          </a:p>
        </p:txBody>
      </p:sp>
      <p:sp>
        <p:nvSpPr>
          <p:cNvPr id="8" name="Slide Number Placeholder 7">
            <a:extLst>
              <a:ext uri="{FF2B5EF4-FFF2-40B4-BE49-F238E27FC236}">
                <a16:creationId xmlns:a16="http://schemas.microsoft.com/office/drawing/2014/main" id="{2D953B26-E5E2-ACB0-153C-0297A1A80661}"/>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9" name="Footer Placeholder 8">
            <a:extLst>
              <a:ext uri="{FF2B5EF4-FFF2-40B4-BE49-F238E27FC236}">
                <a16:creationId xmlns:a16="http://schemas.microsoft.com/office/drawing/2014/main" id="{1EF44BF1-3956-1AB9-5F45-13EB75418D58}"/>
              </a:ext>
            </a:extLst>
          </p:cNvPr>
          <p:cNvSpPr>
            <a:spLocks noGrp="1"/>
          </p:cNvSpPr>
          <p:nvPr>
            <p:ph type="ftr" sz="quarter" idx="12"/>
          </p:nvPr>
        </p:nvSpPr>
        <p:spPr/>
        <p:txBody>
          <a:bodyPr/>
          <a:lstStyle/>
          <a:p>
            <a:r>
              <a:rPr lang="en-US"/>
              <a:t>presentation title</a:t>
            </a:r>
            <a:endParaRPr lang="en-US" dirty="0"/>
          </a:p>
        </p:txBody>
      </p:sp>
      <p:sp>
        <p:nvSpPr>
          <p:cNvPr id="11" name="TextBox 10">
            <a:extLst>
              <a:ext uri="{FF2B5EF4-FFF2-40B4-BE49-F238E27FC236}">
                <a16:creationId xmlns:a16="http://schemas.microsoft.com/office/drawing/2014/main" id="{08CB4E8C-FB10-2183-8515-1B66020D8947}"/>
              </a:ext>
            </a:extLst>
          </p:cNvPr>
          <p:cNvSpPr txBox="1"/>
          <p:nvPr/>
        </p:nvSpPr>
        <p:spPr>
          <a:xfrm>
            <a:off x="6612834" y="317208"/>
            <a:ext cx="2782957" cy="707886"/>
          </a:xfrm>
          <a:prstGeom prst="rect">
            <a:avLst/>
          </a:prstGeom>
          <a:noFill/>
        </p:spPr>
        <p:txBody>
          <a:bodyPr wrap="square">
            <a:spAutoFit/>
          </a:bodyPr>
          <a:lstStyle/>
          <a:p>
            <a:r>
              <a:rPr lang="en-US" sz="4000" b="1" dirty="0"/>
              <a:t>Brief Solution</a:t>
            </a:r>
          </a:p>
        </p:txBody>
      </p:sp>
      <p:sp>
        <p:nvSpPr>
          <p:cNvPr id="13" name="TextBox 12">
            <a:extLst>
              <a:ext uri="{FF2B5EF4-FFF2-40B4-BE49-F238E27FC236}">
                <a16:creationId xmlns:a16="http://schemas.microsoft.com/office/drawing/2014/main" id="{452CF30F-825E-7C5B-DBA7-A3494AC40E69}"/>
              </a:ext>
            </a:extLst>
          </p:cNvPr>
          <p:cNvSpPr txBox="1"/>
          <p:nvPr/>
        </p:nvSpPr>
        <p:spPr>
          <a:xfrm>
            <a:off x="1363026" y="361660"/>
            <a:ext cx="3843132" cy="646331"/>
          </a:xfrm>
          <a:prstGeom prst="rect">
            <a:avLst/>
          </a:prstGeom>
          <a:noFill/>
        </p:spPr>
        <p:txBody>
          <a:bodyPr wrap="square">
            <a:spAutoFit/>
          </a:bodyPr>
          <a:lstStyle/>
          <a:p>
            <a:r>
              <a:rPr lang="en-US" sz="3600" b="1" dirty="0"/>
              <a:t>Problem Statement</a:t>
            </a:r>
          </a:p>
        </p:txBody>
      </p:sp>
    </p:spTree>
    <p:extLst>
      <p:ext uri="{BB962C8B-B14F-4D97-AF65-F5344CB8AC3E}">
        <p14:creationId xmlns:p14="http://schemas.microsoft.com/office/powerpoint/2010/main" val="305020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C2C5AA-715D-D77C-3FDE-509640CE5A4C}"/>
              </a:ext>
            </a:extLst>
          </p:cNvPr>
          <p:cNvSpPr>
            <a:spLocks noGrp="1"/>
          </p:cNvSpPr>
          <p:nvPr>
            <p:ph type="title"/>
          </p:nvPr>
        </p:nvSpPr>
        <p:spPr>
          <a:xfrm>
            <a:off x="1298448" y="713232"/>
            <a:ext cx="10372790" cy="1784353"/>
          </a:xfrm>
        </p:spPr>
        <p:txBody>
          <a:bodyPr/>
          <a:lstStyle/>
          <a:p>
            <a:r>
              <a:rPr lang="en-IN" sz="4000" dirty="0"/>
              <a:t>Advantages and disadvantages of using Arduino</a:t>
            </a:r>
            <a:endParaRPr lang="en-US" sz="4000" dirty="0"/>
          </a:p>
        </p:txBody>
      </p:sp>
      <p:sp>
        <p:nvSpPr>
          <p:cNvPr id="4" name="Text Placeholder 3">
            <a:extLst>
              <a:ext uri="{FF2B5EF4-FFF2-40B4-BE49-F238E27FC236}">
                <a16:creationId xmlns:a16="http://schemas.microsoft.com/office/drawing/2014/main" id="{D038BAB3-8E5D-DB7E-2F8B-50064E1F55AE}"/>
              </a:ext>
            </a:extLst>
          </p:cNvPr>
          <p:cNvSpPr>
            <a:spLocks noGrp="1"/>
          </p:cNvSpPr>
          <p:nvPr>
            <p:ph type="body" idx="1"/>
          </p:nvPr>
        </p:nvSpPr>
        <p:spPr>
          <a:xfrm>
            <a:off x="1292352" y="2637186"/>
            <a:ext cx="4495744" cy="3625851"/>
          </a:xfrm>
        </p:spPr>
        <p:txBody>
          <a:bodyPr/>
          <a:lstStyle/>
          <a:p>
            <a:r>
              <a:rPr lang="en-IN" dirty="0"/>
              <a:t>Advantages:</a:t>
            </a:r>
            <a:endParaRPr lang="en-US" dirty="0"/>
          </a:p>
        </p:txBody>
      </p:sp>
      <p:sp>
        <p:nvSpPr>
          <p:cNvPr id="5" name="Content Placeholder 4">
            <a:extLst>
              <a:ext uri="{FF2B5EF4-FFF2-40B4-BE49-F238E27FC236}">
                <a16:creationId xmlns:a16="http://schemas.microsoft.com/office/drawing/2014/main" id="{EA6214B7-6AA9-01F1-B58E-96C47F15B2C9}"/>
              </a:ext>
            </a:extLst>
          </p:cNvPr>
          <p:cNvSpPr>
            <a:spLocks noGrp="1"/>
          </p:cNvSpPr>
          <p:nvPr>
            <p:ph sz="half" idx="2"/>
          </p:nvPr>
        </p:nvSpPr>
        <p:spPr>
          <a:xfrm>
            <a:off x="1618488" y="3630168"/>
            <a:ext cx="3886200" cy="1233380"/>
          </a:xfrm>
        </p:spPr>
        <p:txBody>
          <a:bodyPr/>
          <a:lstStyle/>
          <a:p>
            <a:pPr marL="342900" indent="-342900">
              <a:buFont typeface="Wingdings" panose="05000000000000000000" pitchFamily="2" charset="2"/>
              <a:buChar char="§"/>
            </a:pPr>
            <a:r>
              <a:rPr lang="en-US" sz="2000" dirty="0"/>
              <a:t>Ready to use.</a:t>
            </a:r>
          </a:p>
          <a:p>
            <a:pPr marL="342900" indent="-342900">
              <a:buFont typeface="Wingdings" panose="05000000000000000000" pitchFamily="2" charset="2"/>
              <a:buChar char="§"/>
            </a:pPr>
            <a:r>
              <a:rPr lang="en-US" sz="2000" dirty="0"/>
              <a:t>Effortless function.</a:t>
            </a:r>
          </a:p>
          <a:p>
            <a:pPr marL="342900" indent="-342900">
              <a:buFont typeface="Wingdings" panose="05000000000000000000" pitchFamily="2" charset="2"/>
              <a:buChar char="§"/>
            </a:pPr>
            <a:r>
              <a:rPr lang="en-US" sz="2000" dirty="0"/>
              <a:t>Large community.</a:t>
            </a:r>
          </a:p>
        </p:txBody>
      </p:sp>
      <p:sp>
        <p:nvSpPr>
          <p:cNvPr id="6" name="Text Placeholder 5">
            <a:extLst>
              <a:ext uri="{FF2B5EF4-FFF2-40B4-BE49-F238E27FC236}">
                <a16:creationId xmlns:a16="http://schemas.microsoft.com/office/drawing/2014/main" id="{0C31D9B5-313F-3635-F86C-1805FDBA53EA}"/>
              </a:ext>
            </a:extLst>
          </p:cNvPr>
          <p:cNvSpPr>
            <a:spLocks noGrp="1"/>
          </p:cNvSpPr>
          <p:nvPr>
            <p:ph type="body" sz="quarter" idx="3"/>
          </p:nvPr>
        </p:nvSpPr>
        <p:spPr>
          <a:xfrm>
            <a:off x="6708676" y="2637186"/>
            <a:ext cx="4495744" cy="3625851"/>
          </a:xfrm>
        </p:spPr>
        <p:txBody>
          <a:bodyPr/>
          <a:lstStyle/>
          <a:p>
            <a:r>
              <a:rPr lang="en-IN" dirty="0"/>
              <a:t>Disadvantages:</a:t>
            </a:r>
            <a:endParaRPr lang="en-US" dirty="0"/>
          </a:p>
        </p:txBody>
      </p:sp>
      <p:sp>
        <p:nvSpPr>
          <p:cNvPr id="7" name="Content Placeholder 6">
            <a:extLst>
              <a:ext uri="{FF2B5EF4-FFF2-40B4-BE49-F238E27FC236}">
                <a16:creationId xmlns:a16="http://schemas.microsoft.com/office/drawing/2014/main" id="{3856FDE1-ADB6-DB17-B39B-29A37A23F4BB}"/>
              </a:ext>
            </a:extLst>
          </p:cNvPr>
          <p:cNvSpPr>
            <a:spLocks noGrp="1"/>
          </p:cNvSpPr>
          <p:nvPr>
            <p:ph sz="quarter" idx="4"/>
          </p:nvPr>
        </p:nvSpPr>
        <p:spPr>
          <a:xfrm>
            <a:off x="7013448" y="3630168"/>
            <a:ext cx="3886200" cy="2514600"/>
          </a:xfrm>
        </p:spPr>
        <p:txBody>
          <a:bodyPr/>
          <a:lstStyle/>
          <a:p>
            <a:pPr marL="342900" indent="-342900">
              <a:buFont typeface="Wingdings" panose="05000000000000000000" pitchFamily="2" charset="2"/>
              <a:buChar char="§"/>
            </a:pPr>
            <a:r>
              <a:rPr lang="en-US" sz="2000" dirty="0"/>
              <a:t>Structure.</a:t>
            </a:r>
          </a:p>
          <a:p>
            <a:pPr marL="342900" indent="-342900">
              <a:buFont typeface="Wingdings" panose="05000000000000000000" pitchFamily="2" charset="2"/>
              <a:buChar char="§"/>
            </a:pPr>
            <a:r>
              <a:rPr lang="en-US" sz="2000" dirty="0"/>
              <a:t>Costs.</a:t>
            </a:r>
          </a:p>
        </p:txBody>
      </p:sp>
      <p:sp>
        <p:nvSpPr>
          <p:cNvPr id="8" name="Slide Number Placeholder 7">
            <a:extLst>
              <a:ext uri="{FF2B5EF4-FFF2-40B4-BE49-F238E27FC236}">
                <a16:creationId xmlns:a16="http://schemas.microsoft.com/office/drawing/2014/main" id="{445BF776-8796-FB07-E67D-24E5C48ECF26}"/>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9" name="Footer Placeholder 8">
            <a:extLst>
              <a:ext uri="{FF2B5EF4-FFF2-40B4-BE49-F238E27FC236}">
                <a16:creationId xmlns:a16="http://schemas.microsoft.com/office/drawing/2014/main" id="{B27CBBAC-6481-DB0B-7A76-68F2AD96ECAA}"/>
              </a:ext>
            </a:extLst>
          </p:cNvPr>
          <p:cNvSpPr>
            <a:spLocks noGrp="1"/>
          </p:cNvSpPr>
          <p:nvPr>
            <p:ph type="ftr" sz="quarter" idx="12"/>
          </p:nvPr>
        </p:nvSpPr>
        <p:spPr>
          <a:xfrm rot="16200000">
            <a:off x="-547087" y="1346144"/>
            <a:ext cx="2358891" cy="223192"/>
          </a:xfrm>
        </p:spPr>
        <p:txBody>
          <a:bodyPr/>
          <a:lstStyle/>
          <a:p>
            <a:r>
              <a:rPr lang="en-IN" dirty="0"/>
              <a:t>Smart home automation</a:t>
            </a:r>
            <a:endParaRPr lang="en-US" dirty="0"/>
          </a:p>
        </p:txBody>
      </p:sp>
    </p:spTree>
    <p:extLst>
      <p:ext uri="{BB962C8B-B14F-4D97-AF65-F5344CB8AC3E}">
        <p14:creationId xmlns:p14="http://schemas.microsoft.com/office/powerpoint/2010/main" val="137555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IN" dirty="0"/>
              <a:t>What is Arduino?</a:t>
            </a:r>
            <a:endParaRPr lang="en-US" dirty="0"/>
          </a:p>
        </p:txBody>
      </p:sp>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a:xfrm>
            <a:off x="6387548" y="151803"/>
            <a:ext cx="5132567" cy="1786592"/>
          </a:xfrm>
        </p:spPr>
        <p:txBody>
          <a:bodyPr/>
          <a:lstStyle/>
          <a:p>
            <a:r>
              <a:rPr lang="en-US" cap="none" dirty="0"/>
              <a:t>Arduino is an open-source prototyping platform based on easy-to-use hardware and software.</a:t>
            </a:r>
          </a:p>
          <a:p>
            <a:endParaRPr lang="en-US" dirty="0"/>
          </a:p>
        </p:txBody>
      </p:sp>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a:xfrm>
            <a:off x="6387548" y="2026302"/>
            <a:ext cx="5420139" cy="1560825"/>
          </a:xfrm>
        </p:spPr>
        <p:txBody>
          <a:bodyPr/>
          <a:lstStyle/>
          <a:p>
            <a:r>
              <a:rPr lang="en-US" cap="none" dirty="0"/>
              <a:t>Arduino boards can read inputs (light on sensor, or twitter message) and turn it in to output (activating motor, turn LED, publishing something online).</a:t>
            </a:r>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p:txBody>
          <a:bodyPr/>
          <a:lstStyle/>
          <a:p>
            <a:br>
              <a:rPr lang="en-US" dirty="0"/>
            </a:br>
            <a:endParaRPr lang="en-US" dirty="0"/>
          </a:p>
          <a:p>
            <a:endParaRPr lang="en-US" dirty="0"/>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a:xfrm rot="16200000">
            <a:off x="-575466" y="1253162"/>
            <a:ext cx="2420777" cy="218059"/>
          </a:xfrm>
        </p:spPr>
        <p:txBody>
          <a:bodyPr/>
          <a:lstStyle/>
          <a:p>
            <a:r>
              <a:rPr lang="en-IN" dirty="0"/>
              <a:t>Smart home automation</a:t>
            </a:r>
            <a:endParaRPr lang="en-US" dirty="0"/>
          </a:p>
        </p:txBody>
      </p:sp>
      <p:pic>
        <p:nvPicPr>
          <p:cNvPr id="18" name="Picture Placeholder 17">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srcRect/>
          <a:stretch/>
        </p:blipFill>
        <p:spPr>
          <a:xfrm>
            <a:off x="1060174" y="490330"/>
            <a:ext cx="4160520" cy="3896140"/>
          </a:xfrm>
        </p:spPr>
      </p:pic>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a:xfrm>
            <a:off x="6387548" y="3813048"/>
            <a:ext cx="5605668" cy="2044149"/>
          </a:xfrm>
        </p:spPr>
        <p:txBody>
          <a:bodyPr/>
          <a:lstStyle/>
          <a:p>
            <a:r>
              <a:rPr lang="en-US" cap="none" dirty="0"/>
              <a:t>You can tell the board what to do by sending set of instruction to the microcontroller on the board to do that use the Arduino programming language and Arduino software based on processing.</a:t>
            </a:r>
          </a:p>
        </p:txBody>
      </p:sp>
    </p:spTree>
    <p:extLst>
      <p:ext uri="{BB962C8B-B14F-4D97-AF65-F5344CB8AC3E}">
        <p14:creationId xmlns:p14="http://schemas.microsoft.com/office/powerpoint/2010/main" val="394375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82D7-E8E3-6E59-3B89-367CFC7986CE}"/>
              </a:ext>
            </a:extLst>
          </p:cNvPr>
          <p:cNvSpPr>
            <a:spLocks noGrp="1"/>
          </p:cNvSpPr>
          <p:nvPr>
            <p:ph type="title"/>
          </p:nvPr>
        </p:nvSpPr>
        <p:spPr>
          <a:xfrm>
            <a:off x="1063355" y="4561994"/>
            <a:ext cx="4535422" cy="1135579"/>
          </a:xfrm>
        </p:spPr>
        <p:txBody>
          <a:bodyPr/>
          <a:lstStyle/>
          <a:p>
            <a:r>
              <a:rPr lang="en-IN" dirty="0"/>
              <a:t>Ldr – </a:t>
            </a:r>
            <a:r>
              <a:rPr lang="en-IN" sz="2800" dirty="0"/>
              <a:t>light dependent resistor</a:t>
            </a:r>
            <a:endParaRPr lang="en-US" dirty="0"/>
          </a:p>
        </p:txBody>
      </p:sp>
      <p:sp>
        <p:nvSpPr>
          <p:cNvPr id="3" name="Text Placeholder 2">
            <a:extLst>
              <a:ext uri="{FF2B5EF4-FFF2-40B4-BE49-F238E27FC236}">
                <a16:creationId xmlns:a16="http://schemas.microsoft.com/office/drawing/2014/main" id="{7CD3FEF8-D848-BE20-9786-F70DCD56E952}"/>
              </a:ext>
            </a:extLst>
          </p:cNvPr>
          <p:cNvSpPr>
            <a:spLocks noGrp="1"/>
          </p:cNvSpPr>
          <p:nvPr>
            <p:ph type="body" idx="1"/>
          </p:nvPr>
        </p:nvSpPr>
        <p:spPr>
          <a:xfrm>
            <a:off x="5976730" y="344557"/>
            <a:ext cx="6082748" cy="3207026"/>
          </a:xfrm>
        </p:spPr>
        <p:txBody>
          <a:bodyPr/>
          <a:lstStyle/>
          <a:p>
            <a:r>
              <a:rPr lang="en-US" cap="none" dirty="0"/>
              <a:t>A photoresistor (or light-dependent resistor, LDR, or photocell) is a light- controlled variable resistor. </a:t>
            </a:r>
          </a:p>
          <a:p>
            <a:endParaRPr lang="en-US" cap="none" dirty="0"/>
          </a:p>
          <a:p>
            <a:r>
              <a:rPr lang="en-US" cap="none" dirty="0"/>
              <a:t>The resistance of a photoresistor decreases with increasing incident light intensity; in other words, it exhibits photoconductivity. </a:t>
            </a:r>
          </a:p>
          <a:p>
            <a:endParaRPr lang="en-US" cap="none" dirty="0"/>
          </a:p>
          <a:p>
            <a:r>
              <a:rPr lang="en-US" cap="none" dirty="0"/>
              <a:t>A photoresistor can be applied in light-sensitive detector circuits, and light- and dark-activated switching circuits.</a:t>
            </a:r>
          </a:p>
        </p:txBody>
      </p:sp>
      <p:sp>
        <p:nvSpPr>
          <p:cNvPr id="7" name="Slide Number Placeholder 6">
            <a:extLst>
              <a:ext uri="{FF2B5EF4-FFF2-40B4-BE49-F238E27FC236}">
                <a16:creationId xmlns:a16="http://schemas.microsoft.com/office/drawing/2014/main" id="{9AE03967-3BB6-86A6-673F-0E66F8508341}"/>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8" name="Footer Placeholder 7">
            <a:extLst>
              <a:ext uri="{FF2B5EF4-FFF2-40B4-BE49-F238E27FC236}">
                <a16:creationId xmlns:a16="http://schemas.microsoft.com/office/drawing/2014/main" id="{2D482D85-F34C-06BA-E30F-D8DC3F6BA0A8}"/>
              </a:ext>
            </a:extLst>
          </p:cNvPr>
          <p:cNvSpPr>
            <a:spLocks noGrp="1"/>
          </p:cNvSpPr>
          <p:nvPr>
            <p:ph type="ftr" sz="quarter" idx="12"/>
          </p:nvPr>
        </p:nvSpPr>
        <p:spPr>
          <a:xfrm rot="16200000">
            <a:off x="-577517" y="1316162"/>
            <a:ext cx="2438402" cy="174375"/>
          </a:xfrm>
        </p:spPr>
        <p:txBody>
          <a:bodyPr/>
          <a:lstStyle/>
          <a:p>
            <a:r>
              <a:rPr lang="en-IN" dirty="0"/>
              <a:t>Smart home automation</a:t>
            </a:r>
            <a:endParaRPr lang="en-US" dirty="0"/>
          </a:p>
        </p:txBody>
      </p:sp>
      <p:pic>
        <p:nvPicPr>
          <p:cNvPr id="16" name="Picture Placeholder 15" descr="A close-up of a stop sign&#10;&#10;Description automatically generated with medium confidence">
            <a:extLst>
              <a:ext uri="{FF2B5EF4-FFF2-40B4-BE49-F238E27FC236}">
                <a16:creationId xmlns:a16="http://schemas.microsoft.com/office/drawing/2014/main" id="{1D406A73-431A-F241-74B5-5DBE06BD9010}"/>
              </a:ext>
            </a:extLst>
          </p:cNvPr>
          <p:cNvPicPr>
            <a:picLocks noGrp="1" noChangeAspect="1"/>
          </p:cNvPicPr>
          <p:nvPr>
            <p:ph type="pic" sz="quarter" idx="14"/>
          </p:nvPr>
        </p:nvPicPr>
        <p:blipFill>
          <a:blip r:embed="rId2"/>
          <a:srcRect/>
          <a:stretch>
            <a:fillRect/>
          </a:stretch>
        </p:blipFill>
        <p:spPr>
          <a:xfrm>
            <a:off x="1205683" y="596348"/>
            <a:ext cx="3591604" cy="3591604"/>
          </a:xfrm>
        </p:spPr>
      </p:pic>
      <p:pic>
        <p:nvPicPr>
          <p:cNvPr id="4" name="Picture 3">
            <a:extLst>
              <a:ext uri="{FF2B5EF4-FFF2-40B4-BE49-F238E27FC236}">
                <a16:creationId xmlns:a16="http://schemas.microsoft.com/office/drawing/2014/main" id="{28A5B8A2-30B0-624A-D214-E70DA5F87BCC}"/>
              </a:ext>
            </a:extLst>
          </p:cNvPr>
          <p:cNvPicPr>
            <a:picLocks noChangeAspect="1"/>
          </p:cNvPicPr>
          <p:nvPr/>
        </p:nvPicPr>
        <p:blipFill>
          <a:blip r:embed="rId3"/>
          <a:stretch>
            <a:fillRect/>
          </a:stretch>
        </p:blipFill>
        <p:spPr>
          <a:xfrm>
            <a:off x="7003641" y="3767196"/>
            <a:ext cx="4028926" cy="2670048"/>
          </a:xfrm>
          <a:prstGeom prst="rect">
            <a:avLst/>
          </a:prstGeom>
        </p:spPr>
      </p:pic>
    </p:spTree>
    <p:extLst>
      <p:ext uri="{BB962C8B-B14F-4D97-AF65-F5344CB8AC3E}">
        <p14:creationId xmlns:p14="http://schemas.microsoft.com/office/powerpoint/2010/main" val="3725909278"/>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2d0ba784-df47-4f4a-8ab3-25ead03c9c52" xsi:nil="true"/>
    <_activity xmlns="2d0ba784-df47-4f4a-8ab3-25ead03c9c5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7B54E8604C71F46926211A079E18CCE" ma:contentTypeVersion="9" ma:contentTypeDescription="Create a new document." ma:contentTypeScope="" ma:versionID="21cf69e19fc334dadbb9c803ecec2cd8">
  <xsd:schema xmlns:xsd="http://www.w3.org/2001/XMLSchema" xmlns:xs="http://www.w3.org/2001/XMLSchema" xmlns:p="http://schemas.microsoft.com/office/2006/metadata/properties" xmlns:ns3="2d0ba784-df47-4f4a-8ab3-25ead03c9c52" xmlns:ns4="c119c906-f34a-4375-8d7d-84ef57bca0fd" targetNamespace="http://schemas.microsoft.com/office/2006/metadata/properties" ma:root="true" ma:fieldsID="ab8d354f10410d93ab9ac998dd764083" ns3:_="" ns4:_="">
    <xsd:import namespace="2d0ba784-df47-4f4a-8ab3-25ead03c9c52"/>
    <xsd:import namespace="c119c906-f34a-4375-8d7d-84ef57bca0f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0ba784-df47-4f4a-8ab3-25ead03c9c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_activity" ma:index="16"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19c906-f34a-4375-8d7d-84ef57bca0f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purl.org/dc/elements/1.1/"/>
    <ds:schemaRef ds:uri="http://schemas.microsoft.com/office/2006/documentManagement/types"/>
    <ds:schemaRef ds:uri="http://www.w3.org/XML/1998/namespace"/>
    <ds:schemaRef ds:uri="http://schemas.microsoft.com/office/infopath/2007/PartnerControls"/>
    <ds:schemaRef ds:uri="http://purl.org/dc/dcmitype/"/>
    <ds:schemaRef ds:uri="http://purl.org/dc/terms/"/>
    <ds:schemaRef ds:uri="http://schemas.openxmlformats.org/package/2006/metadata/core-properties"/>
    <ds:schemaRef ds:uri="c119c906-f34a-4375-8d7d-84ef57bca0fd"/>
    <ds:schemaRef ds:uri="2d0ba784-df47-4f4a-8ab3-25ead03c9c52"/>
    <ds:schemaRef ds:uri="http://schemas.microsoft.com/office/2006/metadata/properties"/>
  </ds:schemaRefs>
</ds:datastoreItem>
</file>

<file path=customXml/itemProps3.xml><?xml version="1.0" encoding="utf-8"?>
<ds:datastoreItem xmlns:ds="http://schemas.openxmlformats.org/officeDocument/2006/customXml" ds:itemID="{436EDDC3-FBEA-4A33-AA2F-D953F5767A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0ba784-df47-4f4a-8ab3-25ead03c9c52"/>
    <ds:schemaRef ds:uri="c119c906-f34a-4375-8d7d-84ef57bca0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{8E1D1974-A489-49FB-8F16-CF59A333B4B8}tf67061901_win32</Template>
  <TotalTime>633</TotalTime>
  <Words>1760</Words>
  <Application>Microsoft Office PowerPoint</Application>
  <PresentationFormat>Widescreen</PresentationFormat>
  <Paragraphs>265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vt:lpstr>
      <vt:lpstr>Calibri</vt:lpstr>
      <vt:lpstr>Daytona Condensed Light</vt:lpstr>
      <vt:lpstr>Posterama</vt:lpstr>
      <vt:lpstr>Wingdings</vt:lpstr>
      <vt:lpstr>Office Theme</vt:lpstr>
      <vt:lpstr>Smart home automation</vt:lpstr>
      <vt:lpstr>Presented by the team – chosen ones</vt:lpstr>
      <vt:lpstr>Agenda</vt:lpstr>
      <vt:lpstr>Abstract and introduction</vt:lpstr>
      <vt:lpstr>Components required</vt:lpstr>
      <vt:lpstr>PowerPoint Presentation</vt:lpstr>
      <vt:lpstr>Advantages and disadvantages of using Arduino</vt:lpstr>
      <vt:lpstr>What is Arduino?</vt:lpstr>
      <vt:lpstr>Ldr – light dependent resistor</vt:lpstr>
      <vt:lpstr>Pir - passive     infrared </vt:lpstr>
      <vt:lpstr>Smoke detector</vt:lpstr>
      <vt:lpstr>Relay sensor</vt:lpstr>
      <vt:lpstr>Ultrasonic sensor</vt:lpstr>
      <vt:lpstr>Lcd – Liquid crystal display</vt:lpstr>
      <vt:lpstr>Features of LCD 16x2</vt:lpstr>
      <vt:lpstr>Programming code: </vt:lpstr>
      <vt:lpstr>PowerPoint Presentation</vt:lpstr>
      <vt:lpstr>PowerPoint Presentation</vt:lpstr>
      <vt:lpstr>PowerPoint Presentation</vt:lpstr>
      <vt:lpstr>Working of the system</vt:lpstr>
      <vt:lpstr>advantages</vt:lpstr>
      <vt:lpstr>disadvantages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HARSHIKA M</dc:creator>
  <cp:lastModifiedBy>HARSHIKA M</cp:lastModifiedBy>
  <cp:revision>3</cp:revision>
  <dcterms:created xsi:type="dcterms:W3CDTF">2022-11-11T18:41:44Z</dcterms:created>
  <dcterms:modified xsi:type="dcterms:W3CDTF">2022-11-12T14:35:58Z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0x010100A7B54E8604C71F46926211A079E18CCE</vt:lpwstr>
  </property>
</Properties>
</file>