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7" r:id="rId3"/>
    <p:sldId id="268" r:id="rId5"/>
    <p:sldId id="264" r:id="rId6"/>
    <p:sldId id="265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2000" y="1153054"/>
            <a:ext cx="8100000" cy="594000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image" Target="../media/image1.jpeg"/><Relationship Id="rId10" Type="http://schemas.openxmlformats.org/officeDocument/2006/relationships/notesSlide" Target="../notesSlides/notesSlide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2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VCG41N8816099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9766" t="1334" r="10833" b="1316"/>
          <a:stretch>
            <a:fillRect/>
          </a:stretch>
        </p:blipFill>
        <p:spPr>
          <a:xfrm>
            <a:off x="4440555" y="856774"/>
            <a:ext cx="4708208" cy="51435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886" h="10800">
                <a:moveTo>
                  <a:pt x="2361" y="0"/>
                </a:moveTo>
                <a:lnTo>
                  <a:pt x="9886" y="0"/>
                </a:lnTo>
                <a:lnTo>
                  <a:pt x="9886" y="10800"/>
                </a:lnTo>
                <a:lnTo>
                  <a:pt x="2232" y="10799"/>
                </a:lnTo>
                <a:lnTo>
                  <a:pt x="0" y="5400"/>
                </a:lnTo>
                <a:lnTo>
                  <a:pt x="2361" y="0"/>
                </a:lnTo>
                <a:close/>
              </a:path>
            </a:pathLst>
          </a:custGeom>
        </p:spPr>
      </p:pic>
      <p:sp>
        <p:nvSpPr>
          <p:cNvPr id="3" name="标题 2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80799" y="2331719"/>
            <a:ext cx="3329114" cy="1096566"/>
          </a:xfrm>
        </p:spPr>
        <p:txBody>
          <a:bodyPr wrap="square" lIns="0" tIns="0" rIns="0" bIns="0" anchor="t" anchorCtr="0">
            <a:normAutofit fontScale="90000"/>
          </a:bodyPr>
          <a:lstStyle/>
          <a:p>
            <a:pPr algn="l"/>
            <a:r>
              <a:rPr lang="en-US" sz="3300" spc="0" dirty="0">
                <a:latin typeface="+mj-lt"/>
              </a:rPr>
              <a:t>Banking AI Agent using Livekit</a:t>
            </a:r>
            <a:endParaRPr lang="en-US" sz="3300" spc="0" dirty="0">
              <a:latin typeface="+mj-lt"/>
            </a:endParaRPr>
          </a:p>
        </p:txBody>
      </p:sp>
      <p:sp>
        <p:nvSpPr>
          <p:cNvPr id="6" name="图形 4"/>
          <p:cNvSpPr/>
          <p:nvPr>
            <p:custDataLst>
              <p:tags r:id="rId4"/>
            </p:custDataLst>
          </p:nvPr>
        </p:nvSpPr>
        <p:spPr>
          <a:xfrm rot="10800000">
            <a:off x="4315301" y="857250"/>
            <a:ext cx="1487805" cy="5143976"/>
          </a:xfrm>
          <a:custGeom>
            <a:avLst/>
            <a:gdLst>
              <a:gd name="connsiteX0" fmla="*/ 0 w 4532499"/>
              <a:gd name="connsiteY0" fmla="*/ 0 h 6847690"/>
              <a:gd name="connsiteX1" fmla="*/ 1343436 w 4532499"/>
              <a:gd name="connsiteY1" fmla="*/ 0 h 6847690"/>
              <a:gd name="connsiteX2" fmla="*/ 4532500 w 4532499"/>
              <a:gd name="connsiteY2" fmla="*/ 3423846 h 6847690"/>
              <a:gd name="connsiteX3" fmla="*/ 1343436 w 4532499"/>
              <a:gd name="connsiteY3" fmla="*/ 6847691 h 6847690"/>
              <a:gd name="connsiteX4" fmla="*/ 0 w 4532499"/>
              <a:gd name="connsiteY4" fmla="*/ 6847691 h 6847690"/>
              <a:gd name="connsiteX5" fmla="*/ 3205041 w 4532499"/>
              <a:gd name="connsiteY5" fmla="*/ 3423846 h 684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32499" h="6847690">
                <a:moveTo>
                  <a:pt x="0" y="0"/>
                </a:moveTo>
                <a:lnTo>
                  <a:pt x="1343436" y="0"/>
                </a:lnTo>
                <a:lnTo>
                  <a:pt x="4532500" y="3423846"/>
                </a:lnTo>
                <a:lnTo>
                  <a:pt x="1343436" y="6847691"/>
                </a:lnTo>
                <a:lnTo>
                  <a:pt x="0" y="6847691"/>
                </a:lnTo>
                <a:lnTo>
                  <a:pt x="3205041" y="3423846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16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>
              <a:solidFill>
                <a:schemeClr val="accent6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>
            <a:off x="4139565" y="856774"/>
            <a:ext cx="1131094" cy="5143976"/>
          </a:xfrm>
          <a:custGeom>
            <a:avLst/>
            <a:gdLst>
              <a:gd name="connsiteX0" fmla="*/ 1410247 w 1508125"/>
              <a:gd name="connsiteY0" fmla="*/ 0 h 6858635"/>
              <a:gd name="connsiteX1" fmla="*/ 1508125 w 1508125"/>
              <a:gd name="connsiteY1" fmla="*/ 0 h 6858635"/>
              <a:gd name="connsiteX2" fmla="*/ 109273 w 1508125"/>
              <a:gd name="connsiteY2" fmla="*/ 3441458 h 6858635"/>
              <a:gd name="connsiteX3" fmla="*/ 108509 w 1508125"/>
              <a:gd name="connsiteY3" fmla="*/ 3441471 h 6858635"/>
              <a:gd name="connsiteX4" fmla="*/ 1493656 w 1508125"/>
              <a:gd name="connsiteY4" fmla="*/ 6858635 h 6858635"/>
              <a:gd name="connsiteX5" fmla="*/ 1400449 w 1508125"/>
              <a:gd name="connsiteY5" fmla="*/ 6858635 h 6858635"/>
              <a:gd name="connsiteX6" fmla="*/ 1881 w 1508125"/>
              <a:gd name="connsiteY6" fmla="*/ 3443337 h 6858635"/>
              <a:gd name="connsiteX7" fmla="*/ 0 w 1508125"/>
              <a:gd name="connsiteY7" fmla="*/ 3443370 h 6858635"/>
              <a:gd name="connsiteX8" fmla="*/ 1410247 w 1508125"/>
              <a:gd name="connsiteY8" fmla="*/ 0 h 6858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125" h="6858635">
                <a:moveTo>
                  <a:pt x="1410247" y="0"/>
                </a:moveTo>
                <a:lnTo>
                  <a:pt x="1508125" y="0"/>
                </a:lnTo>
                <a:lnTo>
                  <a:pt x="109273" y="3441458"/>
                </a:lnTo>
                <a:lnTo>
                  <a:pt x="108509" y="3441471"/>
                </a:lnTo>
                <a:lnTo>
                  <a:pt x="1493656" y="6858635"/>
                </a:lnTo>
                <a:lnTo>
                  <a:pt x="1400449" y="6858635"/>
                </a:lnTo>
                <a:lnTo>
                  <a:pt x="1881" y="3443337"/>
                </a:lnTo>
                <a:lnTo>
                  <a:pt x="0" y="3443370"/>
                </a:lnTo>
                <a:lnTo>
                  <a:pt x="141024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圆角矩形 1"/>
          <p:cNvSpPr/>
          <p:nvPr>
            <p:custDataLst>
              <p:tags r:id="rId6"/>
            </p:custDataLst>
          </p:nvPr>
        </p:nvSpPr>
        <p:spPr>
          <a:xfrm>
            <a:off x="680561" y="3955970"/>
            <a:ext cx="1562576" cy="2805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GB" altLang="en-US" sz="1350" b="1" dirty="0">
                <a:latin typeface="+mj-lt"/>
                <a:sym typeface="Arial" panose="020B0604020202020204" pitchFamily="34" charset="0"/>
              </a:rPr>
              <a:t>Design and Cost</a:t>
            </a:r>
            <a:endParaRPr lang="en-GB" altLang="en-US" sz="1350" b="1" dirty="0">
              <a:latin typeface="+mj-lt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680561" y="4322445"/>
            <a:ext cx="3010853" cy="8148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12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The Presentation explains the Banking AI Assistant overall architecture, design and cost</a:t>
            </a:r>
            <a:endParaRPr lang="en-GB" altLang="en-US" sz="12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429789"/>
            <a:ext cx="8100000" cy="594000"/>
          </a:xfrm>
        </p:spPr>
        <p:txBody>
          <a:bodyPr/>
          <a:p>
            <a:r>
              <a:rPr lang="en-GB" altLang="en-US"/>
              <a:t>System Block Diagram</a:t>
            </a:r>
            <a:endParaRPr lang="en-GB" altLang="en-US"/>
          </a:p>
        </p:txBody>
      </p:sp>
      <p:pic>
        <p:nvPicPr>
          <p:cNvPr id="3" name="Picture 2" descr="Block diagram (Community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09650"/>
            <a:ext cx="9144000" cy="60013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670454"/>
            <a:ext cx="8100000" cy="594000"/>
          </a:xfrm>
        </p:spPr>
        <p:txBody>
          <a:bodyPr/>
          <a:p>
            <a:r>
              <a:rPr lang="en-GB" altLang="en-US"/>
              <a:t>Framework Diagram</a:t>
            </a:r>
            <a:endParaRPr lang="en-GB" altLang="en-US"/>
          </a:p>
        </p:txBody>
      </p:sp>
      <p:pic>
        <p:nvPicPr>
          <p:cNvPr id="3" name="Picture 2" descr="Frame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" y="1822450"/>
            <a:ext cx="8658860" cy="4517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000" y="559329"/>
            <a:ext cx="8100000" cy="594000"/>
          </a:xfrm>
        </p:spPr>
        <p:txBody>
          <a:bodyPr/>
          <a:p>
            <a:r>
              <a:rPr lang="en-GB" altLang="en-US"/>
              <a:t>Agent Workflow</a:t>
            </a:r>
            <a:endParaRPr lang="en-GB" altLang="en-US"/>
          </a:p>
        </p:txBody>
      </p:sp>
      <p:pic>
        <p:nvPicPr>
          <p:cNvPr id="3" name="Picture 2" descr="Workflo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" y="1316355"/>
            <a:ext cx="8709660" cy="5155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>
                <a:latin typeface="+mj-lt"/>
              </a:rPr>
              <a:t>Monthly Cost Calculations</a:t>
            </a:r>
            <a:endParaRPr lang="en-US" spc="0">
              <a:latin typeface="+mj-lt"/>
            </a:endParaRPr>
          </a:p>
        </p:txBody>
      </p:sp>
      <p:graphicFrame>
        <p:nvGraphicFramePr>
          <p:cNvPr id="43" name="表格 42"/>
          <p:cNvGraphicFramePr/>
          <p:nvPr>
            <p:custDataLst>
              <p:tags r:id="rId2"/>
            </p:custDataLst>
          </p:nvPr>
        </p:nvGraphicFramePr>
        <p:xfrm>
          <a:off x="521970" y="3761899"/>
          <a:ext cx="8136890" cy="1430655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1350434"/>
                <a:gridCol w="1350433"/>
                <a:gridCol w="1350433"/>
                <a:gridCol w="2341245"/>
                <a:gridCol w="1744134"/>
              </a:tblGrid>
              <a:tr h="34607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spc="0" baseline="0" dirty="0">
                          <a:latin typeface="+mn-lt"/>
                          <a:sym typeface="Arial" panose="020B0604020202020204" pitchFamily="34" charset="0"/>
                        </a:rPr>
                        <a:t>Product</a:t>
                      </a:r>
                      <a:endParaRPr lang="en-US" sz="1200" spc="0" baseline="0" dirty="0"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1200" spc="0" baseline="0" dirty="0">
                          <a:latin typeface="+mn-lt"/>
                          <a:sym typeface="Arial" panose="020B0604020202020204" pitchFamily="34" charset="0"/>
                        </a:rPr>
                        <a:t>Input cost</a:t>
                      </a:r>
                      <a:endParaRPr lang="en-GB" altLang="en-US" sz="1200" spc="0" baseline="0" dirty="0"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1200" spc="0" baseline="0" dirty="0">
                          <a:latin typeface="+mn-lt"/>
                          <a:sym typeface="Arial" panose="020B0604020202020204" pitchFamily="34" charset="0"/>
                        </a:rPr>
                        <a:t>Output cost</a:t>
                      </a:r>
                      <a:endParaRPr lang="en-GB" altLang="en-US" sz="1200" spc="0" baseline="0" dirty="0"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1200" spc="0" baseline="0" dirty="0">
                          <a:latin typeface="+mn-lt"/>
                          <a:sym typeface="Arial" panose="020B0604020202020204" pitchFamily="34" charset="0"/>
                        </a:rPr>
                        <a:t>Caching </a:t>
                      </a:r>
                      <a:r>
                        <a:rPr lang="en-US" sz="1200" spc="0" baseline="0" dirty="0">
                          <a:latin typeface="+mn-lt"/>
                          <a:sym typeface="Arial" panose="020B0604020202020204" pitchFamily="34" charset="0"/>
                        </a:rPr>
                        <a:t>cost</a:t>
                      </a:r>
                      <a:endParaRPr lang="en-US" sz="1200" spc="0" baseline="0" dirty="0"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200" spc="0" baseline="0" dirty="0">
                          <a:latin typeface="+mn-lt"/>
                          <a:sym typeface="Arial" panose="020B0604020202020204" pitchFamily="34" charset="0"/>
                        </a:rPr>
                        <a:t>Total cost</a:t>
                      </a:r>
                      <a:r>
                        <a:rPr sz="1200">
                          <a:sym typeface="+mn-ea"/>
                        </a:rPr>
                        <a:t>/user/month</a:t>
                      </a:r>
                      <a:endParaRPr lang="en-US" sz="1200" spc="0" baseline="0" dirty="0"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</a:tr>
              <a:tr h="34607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1050" spc="0" baseline="0" dirty="0">
                          <a:solidFill>
                            <a:srgbClr val="1C1A0E"/>
                          </a:solidFill>
                          <a:latin typeface="+mn-lt"/>
                          <a:sym typeface="Arial" panose="020B0604020202020204" pitchFamily="34" charset="0"/>
                        </a:rPr>
                        <a:t>Gemini 2.0 Flash</a:t>
                      </a:r>
                      <a:endParaRPr lang="en-GB" altLang="en-US" sz="1050" spc="0" baseline="0" dirty="0">
                        <a:solidFill>
                          <a:srgbClr val="1C1A0E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50">
                          <a:sym typeface="+mn-ea"/>
                        </a:rPr>
                        <a:t>2.7M × $0.70 = $1.89</a:t>
                      </a:r>
                      <a:endParaRPr lang="en-US" sz="1050" spc="0" baseline="0" dirty="0">
                        <a:solidFill>
                          <a:srgbClr val="1C1A0E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050">
                          <a:sym typeface="+mn-ea"/>
                        </a:rPr>
                        <a:t>2.7M × $0.40 = $1.08</a:t>
                      </a:r>
                      <a:endParaRPr lang="en-US" altLang="en-US" sz="1050" spc="0" baseline="0" dirty="0">
                        <a:solidFill>
                          <a:srgbClr val="1C1A0E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50">
                          <a:sym typeface="+mn-ea"/>
                        </a:rPr>
                        <a:t> 5.4M × $0.175 = $0.95</a:t>
                      </a:r>
                      <a:endParaRPr lang="en-US" sz="1050" spc="0" baseline="0" dirty="0">
                        <a:solidFill>
                          <a:srgbClr val="1C1A0E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$3.92</a:t>
                      </a:r>
                      <a:endParaRPr lang="en-US" sz="1200" spc="0" baseline="0" dirty="0">
                        <a:solidFill>
                          <a:srgbClr val="FFFFFF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</a:tr>
              <a:tr h="34607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1050" spc="0" baseline="0" dirty="0">
                          <a:solidFill>
                            <a:srgbClr val="1C1A0E"/>
                          </a:solidFill>
                          <a:latin typeface="+mn-lt"/>
                          <a:sym typeface="Arial" panose="020B0604020202020204" pitchFamily="34" charset="0"/>
                        </a:rPr>
                        <a:t>OpenAI Realltime</a:t>
                      </a:r>
                      <a:endParaRPr lang="en-GB" altLang="en-US" sz="1050" spc="0" baseline="0" dirty="0">
                        <a:solidFill>
                          <a:srgbClr val="1C1A0E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GB" sz="1050" spc="0" baseline="0" dirty="0">
                          <a:solidFill>
                            <a:srgbClr val="1C1A0E"/>
                          </a:solidFill>
                          <a:latin typeface="+mn-lt"/>
                          <a:sym typeface="Arial" panose="020B0604020202020204" pitchFamily="34" charset="0"/>
                        </a:rPr>
                        <a:t>2.7M </a:t>
                      </a:r>
                      <a:r>
                        <a:rPr lang="en-US" altLang="en-US" sz="1050" spc="0" baseline="0" dirty="0">
                          <a:solidFill>
                            <a:srgbClr val="1C1A0E"/>
                          </a:solidFill>
                          <a:latin typeface="+mn-lt"/>
                          <a:sym typeface="Arial" panose="020B0604020202020204" pitchFamily="34" charset="0"/>
                        </a:rPr>
                        <a:t>×</a:t>
                      </a:r>
                      <a:r>
                        <a:rPr lang="en-US" altLang="en-GB" sz="1050" spc="0" baseline="0" dirty="0">
                          <a:solidFill>
                            <a:srgbClr val="1C1A0E"/>
                          </a:solidFill>
                          <a:latin typeface="+mn-lt"/>
                          <a:sym typeface="Arial" panose="020B0604020202020204" pitchFamily="34" charset="0"/>
                        </a:rPr>
                        <a:t> $10 = $27.00</a:t>
                      </a:r>
                      <a:endParaRPr lang="en-US" altLang="en-GB" sz="1050" spc="0" baseline="0" dirty="0">
                        <a:solidFill>
                          <a:srgbClr val="1C1A0E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  <a:p>
                      <a:pPr algn="ctr">
                        <a:buNone/>
                      </a:pPr>
                      <a:endParaRPr lang="en-US" sz="1050" spc="0" baseline="0" dirty="0">
                        <a:solidFill>
                          <a:srgbClr val="1C1A0E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sz="1050">
                          <a:sym typeface="+mn-ea"/>
                        </a:rPr>
                        <a:t> 2.7M × $20 = $54.00</a:t>
                      </a:r>
                      <a:endParaRPr sz="105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en-US" sz="1050" spc="0" baseline="0" dirty="0">
                        <a:solidFill>
                          <a:srgbClr val="1C1A0E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50">
                          <a:sym typeface="+mn-ea"/>
                        </a:rPr>
                        <a:t>Text Input/Output: $8.10, Caching: $1.62</a:t>
                      </a:r>
                      <a:endParaRPr lang="en-US" sz="1050" spc="0" baseline="0" dirty="0">
                        <a:solidFill>
                          <a:srgbClr val="1C1A0E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$90.72</a:t>
                      </a:r>
                      <a:endParaRPr lang="en-US" sz="1200" spc="0" baseline="0" dirty="0">
                        <a:solidFill>
                          <a:srgbClr val="FFFFFF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</a:tr>
              <a:tr h="346075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GB" altLang="en-US" sz="1050" spc="0" baseline="0" dirty="0">
                          <a:solidFill>
                            <a:srgbClr val="1C1A0E"/>
                          </a:solidFill>
                          <a:latin typeface="+mn-lt"/>
                          <a:sym typeface="Arial" panose="020B0604020202020204" pitchFamily="34" charset="0"/>
                        </a:rPr>
                        <a:t>OpenAI GPT-4o-mini</a:t>
                      </a:r>
                      <a:endParaRPr lang="en-GB" altLang="en-US" sz="1050" spc="0" baseline="0" dirty="0">
                        <a:solidFill>
                          <a:srgbClr val="1C1A0E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050">
                          <a:sym typeface="+mn-ea"/>
                        </a:rPr>
                        <a:t>Text: $2.03, STT: $5.40, TTS: $33.02</a:t>
                      </a:r>
                      <a:endParaRPr lang="en-US" sz="1050" spc="0" baseline="0" dirty="0">
                        <a:solidFill>
                          <a:srgbClr val="1C1A0E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  <a:tc hMerge="1">
                  <a:tcPr marL="71819" marR="71819" marT="35910" marB="35910" anchor="ctr"/>
                </a:tc>
                <a:tc hMerge="1">
                  <a:tcPr marL="71819" marR="71819" marT="35910" marB="3591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sz="1200">
                          <a:sym typeface="+mn-ea"/>
                        </a:rPr>
                        <a:t>$40.45</a:t>
                      </a:r>
                      <a:endParaRPr lang="en-US" sz="1200" spc="0" baseline="0" dirty="0">
                        <a:solidFill>
                          <a:srgbClr val="FFFFFF"/>
                        </a:solidFill>
                        <a:latin typeface="+mn-lt"/>
                        <a:sym typeface="Arial" panose="020B0604020202020204" pitchFamily="34" charset="0"/>
                      </a:endParaRPr>
                    </a:p>
                  </a:txBody>
                  <a:tcPr marL="71819" marR="71819" marT="35910" marB="35910" anchor="ctr"/>
                </a:tc>
              </a:tr>
            </a:tbl>
          </a:graphicData>
        </a:graphic>
      </p:graphicFrame>
      <p:sp>
        <p:nvSpPr>
          <p:cNvPr id="44" name="矩形: 圆角 14"/>
          <p:cNvSpPr/>
          <p:nvPr>
            <p:custDataLst>
              <p:tags r:id="rId3"/>
            </p:custDataLst>
          </p:nvPr>
        </p:nvSpPr>
        <p:spPr>
          <a:xfrm>
            <a:off x="500539" y="1999774"/>
            <a:ext cx="8122444" cy="1727359"/>
          </a:xfrm>
          <a:prstGeom prst="roundRect">
            <a:avLst>
              <a:gd name="adj" fmla="val 9236"/>
            </a:avLst>
          </a:prstGeom>
          <a:solidFill>
            <a:srgbClr val="F9FBFA"/>
          </a:solidFill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en-US" sz="2400">
              <a:latin typeface="+mj-lt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095375" y="2677716"/>
            <a:ext cx="1985963" cy="913924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1050" dirty="0">
                <a:solidFill>
                  <a:srgbClr val="000000"/>
                </a:solidFill>
                <a:latin typeface="+mn-lt"/>
                <a:sym typeface="+mn-ea"/>
              </a:rPr>
              <a:t>The Calculations assume an user uses total 30 mins of model usage per day.</a:t>
            </a:r>
            <a:endParaRPr lang="en-GB" altLang="en-US" sz="1050" dirty="0">
              <a:solidFill>
                <a:srgbClr val="000000"/>
              </a:solidFill>
              <a:latin typeface="+mn-lt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095375" y="2332911"/>
            <a:ext cx="1985963" cy="26193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latin typeface="+mj-lt"/>
                <a:sym typeface="+mn-ea"/>
              </a:rPr>
              <a:t>🧮 Assumptions:</a:t>
            </a:r>
            <a:endParaRPr lang="en-US" sz="1500" b="1" dirty="0">
              <a:solidFill>
                <a:srgbClr val="000000"/>
              </a:solidFill>
              <a:latin typeface="+mj-lt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6215063" y="2677716"/>
            <a:ext cx="1985963" cy="913924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rgbClr val="000000"/>
                </a:solidFill>
                <a:latin typeface="+mn-lt"/>
                <a:sym typeface="+mn-ea"/>
              </a:rPr>
              <a:t>• Token Rate: 3,000 tokens/minute → 2.7M tokens input + 2.7M output</a:t>
            </a:r>
            <a:endParaRPr lang="en-US" sz="1050">
              <a:solidFill>
                <a:srgbClr val="000000"/>
              </a:solidFill>
              <a:latin typeface="+mn-lt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6215063" y="2332911"/>
            <a:ext cx="1985963" cy="26193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500" b="1">
                <a:solidFill>
                  <a:srgbClr val="000000"/>
                </a:solidFill>
                <a:latin typeface="+mj-lt"/>
                <a:sym typeface="+mn-ea"/>
              </a:rPr>
              <a:t>Usage to Token</a:t>
            </a:r>
            <a:endParaRPr lang="en-GB" altLang="en-US" sz="1500" b="1">
              <a:solidFill>
                <a:srgbClr val="000000"/>
              </a:solidFill>
              <a:latin typeface="+mj-lt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8"/>
            </p:custDataLst>
          </p:nvPr>
        </p:nvSpPr>
        <p:spPr>
          <a:xfrm>
            <a:off x="3655219" y="2677716"/>
            <a:ext cx="1985963" cy="913924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>
                <a:solidFill>
                  <a:srgbClr val="000000"/>
                </a:solidFill>
                <a:latin typeface="+mn-lt"/>
                <a:sym typeface="+mn-ea"/>
              </a:rPr>
              <a:t>• Usage: 30 minutes/day × 30 days = 900 minutes/month</a:t>
            </a:r>
            <a:endParaRPr lang="en-US" sz="1050">
              <a:solidFill>
                <a:srgbClr val="000000"/>
              </a:solidFill>
              <a:latin typeface="+mn-lt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3655219" y="2332911"/>
            <a:ext cx="1985963" cy="26193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GB" altLang="en-US" sz="1500" b="1">
                <a:solidFill>
                  <a:srgbClr val="000000"/>
                </a:solidFill>
                <a:latin typeface="+mj-lt"/>
                <a:sym typeface="+mn-ea"/>
              </a:rPr>
              <a:t>Per user per month</a:t>
            </a:r>
            <a:endParaRPr lang="en-GB" altLang="en-US" sz="1500" b="1">
              <a:solidFill>
                <a:srgbClr val="000000"/>
              </a:solidFill>
              <a:latin typeface="+mj-lt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DIAGRAM_MAX_ITEMCNT" val="1"/>
  <p:tag name="KSO_WM_DIAGRAM_MIN_ITEMCNT" val="1"/>
  <p:tag name="KSO_WM_DIAGRAM_VIRTUALLY_FRAME" val="{&quot;height&quot;:124.0250396728516,&quot;left&quot;:14.074996948242188,&quot;top&quot;:295.9905903997947,&quot;width&quot;:316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5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73_1*l_h_f*1_1_1"/>
  <p:tag name="KSO_WM_TEMPLATE_CATEGORY" val="diagram"/>
  <p:tag name="KSO_WM_TEMPLATE_INDEX" val="20237973"/>
  <p:tag name="KSO_WM_UNIT_LAYERLEVEL" val="1_1_1"/>
  <p:tag name="KSO_WM_TAG_VERSION" val="3.0"/>
  <p:tag name="KSO_WM_BEAUTIFY_FLAG" val="#wm#"/>
  <p:tag name="KSO_WM_UNIT_TEXT_FILL_FORE_SCHEMECOLOR_INDEX" val="1"/>
  <p:tag name="KSO_WM_UNIT_TEXT_FILL_TYPE" val="1"/>
  <p:tag name="KSO_WM_UNIT_PRESET_TEXT" val="Presentations are communication tools that can be used as demonstrations."/>
  <p:tag name="KSO_WM_UNIT_USESOURCEFORMAT_APPLY" val="1"/>
</p:tagLst>
</file>

<file path=ppt/tags/tag11.xml><?xml version="1.0" encoding="utf-8"?>
<p:tagLst xmlns:p="http://schemas.openxmlformats.org/presentationml/2006/main">
  <p:tag name="KSO_WM_SLIDE_ID" val="custom20238406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1"/>
  <p:tag name="KSO_WM_SLIDE_INDEX" val="1"/>
  <p:tag name="KSO_WM_SLIDE_SIZE" val="316.1*85.55"/>
  <p:tag name="KSO_WM_SLIDE_POSITION" val="71.45*363.8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8406"/>
  <p:tag name="KSO_WM_SLIDE_LAYOUT" val="a_d_l"/>
  <p:tag name="KSO_WM_SLIDE_LAYOUT_CNT" val="1_1_1"/>
  <p:tag name="KSO_WM_SPECIAL_SOURCE" val="bdnull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238406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38218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38218"/>
</p:tagLst>
</file>

<file path=ppt/tags/tag15.xml><?xml version="1.0" encoding="utf-8"?>
<p:tagLst xmlns:p="http://schemas.openxmlformats.org/presentationml/2006/main">
  <p:tag name="KSO_WM_UNIT_TEXT_FILL_FORE_SCHEMECOLOR_INDEX" val="13"/>
  <p:tag name="KSO_WM_UNIT_TEXT_FILL_TYPE" val="1"/>
  <p:tag name="KSO_WM_UNIT_USESOURCEFORMAT_APPLY" val="1"/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218_1*a*1"/>
  <p:tag name="KSO_WM_TEMPLATE_CATEGORY" val="custom"/>
  <p:tag name="KSO_WM_TEMPLATE_INDEX" val="20238218"/>
  <p:tag name="KSO_WM_UNIT_LAYERLEVEL" val="1"/>
  <p:tag name="KSO_WM_TAG_VERSION" val="3.0"/>
  <p:tag name="KSO_WM_BEAUTIFY_FLAG" val="#wm#"/>
  <p:tag name="KSO_WM_UNIT_PRESET_TEXT" val="Your title here"/>
</p:tagLst>
</file>

<file path=ppt/tags/tag16.xml><?xml version="1.0" encoding="utf-8"?>
<p:tagLst xmlns:p="http://schemas.openxmlformats.org/presentationml/2006/main">
  <p:tag name="TABLE_ENDDRAG_ORIGIN_RECT" val="745*181"/>
  <p:tag name="TABLE_ENDDRAG_RECT" val="120*98*745*181"/>
  <p:tag name="KSO_WM_UNIT_USESOURCEFORMAT_APPLY" val="1"/>
  <p:tag name="KSO_WM_UNIT_VALUE" val="859*299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β"/>
  <p:tag name="KSO_WM_UNIT_INDEX" val="1"/>
  <p:tag name="KSO_WM_UNIT_ID" val="custom20238218_1*β*1"/>
  <p:tag name="KSO_WM_TEMPLATE_CATEGORY" val="custom"/>
  <p:tag name="KSO_WM_TEMPLATE_INDEX" val="20238218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SHADOW_SCHEMECOLOR_INDEX" val="5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8218_1*i*1"/>
  <p:tag name="KSO_WM_TEMPLATE_CATEGORY" val="custom"/>
  <p:tag name="KSO_WM_TEMPLATE_INDEX" val="20238218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DIAGRAM_MAX_ITEMCNT" val="3"/>
  <p:tag name="KSO_WM_DIAGRAM_MIN_ITEMCNT" val="1"/>
  <p:tag name="KSO_WM_DIAGRAM_VIRTUALLY_FRAME" val="{&quot;height&quot;:132.14999389648438,&quot;left&quot;:-6.999960629921224,&quot;top&quot;:167.17504242183654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35_3*l_h_f*1_1_1"/>
  <p:tag name="KSO_WM_TEMPLATE_CATEGORY" val="diagram"/>
  <p:tag name="KSO_WM_TEMPLATE_INDEX" val="20237935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USESOURCEFORMAT_APPLY" val="1"/>
</p:tagLst>
</file>

<file path=ppt/tags/tag19.xml><?xml version="1.0" encoding="utf-8"?>
<p:tagLst xmlns:p="http://schemas.openxmlformats.org/presentationml/2006/main">
  <p:tag name="KSO_WM_DIAGRAM_MAX_ITEMCNT" val="3"/>
  <p:tag name="KSO_WM_DIAGRAM_MIN_ITEMCNT" val="1"/>
  <p:tag name="KSO_WM_DIAGRAM_VIRTUALLY_FRAME" val="{&quot;height&quot;:132.14999389648438,&quot;left&quot;:-6.999960629921224,&quot;top&quot;:167.17504242183654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35_3*l_h_a*1_1_1"/>
  <p:tag name="KSO_WM_TEMPLATE_CATEGORY" val="diagram"/>
  <p:tag name="KSO_WM_TEMPLATE_INDEX" val="20237935"/>
  <p:tag name="KSO_WM_UNIT_LAYERLEVEL" val="1_1_1"/>
  <p:tag name="KSO_WM_TAG_VERSION" val="3.0"/>
  <p:tag name="KSO_WM_BEAUTIFY_FLAG" val="#wm#"/>
  <p:tag name="KSO_WM_UNIT_PRESET_TEXT" val="Your title here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DIAGRAM_MAX_ITEMCNT" val="3"/>
  <p:tag name="KSO_WM_DIAGRAM_MIN_ITEMCNT" val="1"/>
  <p:tag name="KSO_WM_DIAGRAM_VIRTUALLY_FRAME" val="{&quot;height&quot;:132.14999389648438,&quot;left&quot;:-6.999960629921224,&quot;top&quot;:167.17504242183654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35_3*l_h_f*1_3_1"/>
  <p:tag name="KSO_WM_TEMPLATE_CATEGORY" val="diagram"/>
  <p:tag name="KSO_WM_TEMPLATE_INDEX" val="20237935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USESOURCEFORMAT_APPLY" val="1"/>
</p:tagLst>
</file>

<file path=ppt/tags/tag21.xml><?xml version="1.0" encoding="utf-8"?>
<p:tagLst xmlns:p="http://schemas.openxmlformats.org/presentationml/2006/main">
  <p:tag name="KSO_WM_DIAGRAM_MAX_ITEMCNT" val="3"/>
  <p:tag name="KSO_WM_DIAGRAM_MIN_ITEMCNT" val="1"/>
  <p:tag name="KSO_WM_DIAGRAM_VIRTUALLY_FRAME" val="{&quot;height&quot;:132.14999389648438,&quot;left&quot;:-6.999960629921224,&quot;top&quot;:167.17504242183654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35_3*l_h_a*1_3_1"/>
  <p:tag name="KSO_WM_TEMPLATE_CATEGORY" val="diagram"/>
  <p:tag name="KSO_WM_TEMPLATE_INDEX" val="20237935"/>
  <p:tag name="KSO_WM_UNIT_LAYERLEVEL" val="1_1_1"/>
  <p:tag name="KSO_WM_TAG_VERSION" val="3.0"/>
  <p:tag name="KSO_WM_BEAUTIFY_FLAG" val="#wm#"/>
  <p:tag name="KSO_WM_UNIT_PRESET_TEXT" val="Your title here"/>
  <p:tag name="KSO_WM_UNIT_USESOURCEFORMAT_APPLY" val="1"/>
</p:tagLst>
</file>

<file path=ppt/tags/tag22.xml><?xml version="1.0" encoding="utf-8"?>
<p:tagLst xmlns:p="http://schemas.openxmlformats.org/presentationml/2006/main">
  <p:tag name="KSO_WM_DIAGRAM_MAX_ITEMCNT" val="3"/>
  <p:tag name="KSO_WM_DIAGRAM_MIN_ITEMCNT" val="1"/>
  <p:tag name="KSO_WM_DIAGRAM_VIRTUALLY_FRAME" val="{&quot;height&quot;:132.14999389648438,&quot;left&quot;:-6.999960629921224,&quot;top&quot;:167.17504242183654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35_3*l_h_f*1_2_1"/>
  <p:tag name="KSO_WM_TEMPLATE_CATEGORY" val="diagram"/>
  <p:tag name="KSO_WM_TEMPLATE_INDEX" val="20237935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USESOURCEFORMAT_APPLY" val="1"/>
</p:tagLst>
</file>

<file path=ppt/tags/tag23.xml><?xml version="1.0" encoding="utf-8"?>
<p:tagLst xmlns:p="http://schemas.openxmlformats.org/presentationml/2006/main">
  <p:tag name="KSO_WM_DIAGRAM_MAX_ITEMCNT" val="3"/>
  <p:tag name="KSO_WM_DIAGRAM_MIN_ITEMCNT" val="1"/>
  <p:tag name="KSO_WM_DIAGRAM_VIRTUALLY_FRAME" val="{&quot;height&quot;:132.14999389648438,&quot;left&quot;:-6.999960629921224,&quot;top&quot;:167.17504242183654,&quot;width&quot;:7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35_3*l_h_a*1_2_1"/>
  <p:tag name="KSO_WM_TEMPLATE_CATEGORY" val="diagram"/>
  <p:tag name="KSO_WM_TEMPLATE_INDEX" val="20237935"/>
  <p:tag name="KSO_WM_UNIT_LAYERLEVEL" val="1_1_1"/>
  <p:tag name="KSO_WM_TAG_VERSION" val="3.0"/>
  <p:tag name="KSO_WM_BEAUTIFY_FLAG" val="#wm#"/>
  <p:tag name="KSO_WM_UNIT_PRESET_TEXT" val="Your title here"/>
  <p:tag name="KSO_WM_UNIT_USESOURCEFORMAT_APPLY" val="1"/>
</p:tagLst>
</file>

<file path=ppt/tags/tag24.xml><?xml version="1.0" encoding="utf-8"?>
<p:tagLst xmlns:p="http://schemas.openxmlformats.org/presentationml/2006/main">
  <p:tag name="KSO_WM_SPECIAL_SOURCE" val="bdnull"/>
  <p:tag name="KSO_WM_SLIDE_ID" val="custom20238218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1"/>
  <p:tag name="KSO_WM_SLIDE_INDEX" val="1"/>
  <p:tag name="KSO_WM_SLIDE_SIZE" val="745.9*95.95"/>
  <p:tag name="KSO_WM_SLIDE_POSITION" val="115*191.1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8218"/>
  <p:tag name="KSO_WM_SLIDE_LAYOUT" val="a_β_l"/>
  <p:tag name="KSO_WM_SLIDE_LAYOUT_CNT" val="1_1_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VALUE" val="1904*1742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8406_1*d*1"/>
  <p:tag name="KSO_WM_TEMPLATE_CATEGORY" val="custom"/>
  <p:tag name="KSO_WM_TEMPLATE_INDEX" val="20238406"/>
  <p:tag name="KSO_WM_UNIT_LAYERLEVEL" val="1"/>
  <p:tag name="KSO_WM_TAG_VERSION" val="3.0"/>
  <p:tag name="KSO_WM_BEAUTIFY_FLAG" val="#wm#"/>
  <p:tag name="KSO_WM_UNIT_USESOURCEFORMAT_APPLY" val="1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406_1*a*1"/>
  <p:tag name="KSO_WM_TEMPLATE_CATEGORY" val="custom"/>
  <p:tag name="KSO_WM_TEMPLATE_INDEX" val="20238406"/>
  <p:tag name="KSO_WM_UNIT_LAYERLEVEL" val="1"/>
  <p:tag name="KSO_WM_TAG_VERSION" val="3.0"/>
  <p:tag name="KSO_WM_BEAUTIFY_FLAG" val="#wm#"/>
  <p:tag name="KSO_WM_UNIT_PRESET_TEXT" val="The title goes here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8406_1*i*1"/>
  <p:tag name="KSO_WM_TEMPLATE_CATEGORY" val="custom"/>
  <p:tag name="KSO_WM_TEMPLATE_INDEX" val="20238406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10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8406_1*i*2"/>
  <p:tag name="KSO_WM_TEMPLATE_CATEGORY" val="custom"/>
  <p:tag name="KSO_WM_TEMPLATE_INDEX" val="20238406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DIAGRAM_MAX_ITEMCNT" val="1"/>
  <p:tag name="KSO_WM_DIAGRAM_MIN_ITEMCNT" val="1"/>
  <p:tag name="KSO_WM_DIAGRAM_VIRTUALLY_FRAME" val="{&quot;height&quot;:124.0250396728516,&quot;left&quot;:14.074996948242188,&quot;top&quot;:295.9905903997947,&quot;width&quot;:316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73_1*l_h_a*1_1_1"/>
  <p:tag name="KSO_WM_TEMPLATE_CATEGORY" val="diagram"/>
  <p:tag name="KSO_WM_TEMPLATE_INDEX" val="20237973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Presentation</Application>
  <PresentationFormat>On-screen Show (4:3)</PresentationFormat>
  <Paragraphs>68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Banking AI Agent using Livekit</vt:lpstr>
      <vt:lpstr>PowerPoint 演示文稿</vt:lpstr>
      <vt:lpstr>PowerPoint 演示文稿</vt:lpstr>
      <vt:lpstr>PowerPoint 演示文稿</vt:lpstr>
      <vt:lpstr>Monthly Cost Calculations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Arun Kumar</cp:lastModifiedBy>
  <cp:revision>3</cp:revision>
  <dcterms:created xsi:type="dcterms:W3CDTF">2013-01-27T09:14:00Z</dcterms:created>
  <dcterms:modified xsi:type="dcterms:W3CDTF">2025-06-29T07:01:10Z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E1F45E19C0DC4990872F2D318314F5E4_12</vt:lpwstr>
  </property>
  <property fmtid="{D5CDD505-2E9C-101B-9397-08002B2CF9AE}" pid="3" name="KSOProductBuildVer">
    <vt:lpwstr>2057-12.2.0.21183</vt:lpwstr>
  </property>
</Properties>
</file>