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75565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566737" y="3321884"/>
            <a:ext cx="6423025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133475" y="6059593"/>
            <a:ext cx="5289550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454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656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9656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91" name="图片" descr="\\DROBO-FS\QuickDrops\JB\PPTX NG\Droplets\LightingOverlay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>
            <a:duotone>
              <a:srgbClr val="00233E"/>
              <a:prstClr val="white"/>
            </a:duotone>
          </a:blip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" y="-1"/>
            <a:ext cx="9144002" cy="68580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grpSp>
        <p:nvGrpSpPr>
          <p:cNvPr id="9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4288" y="0"/>
            <a:ext cx="9041774" cy="6858000"/>
            <a:chOff x="-14288" y="0"/>
            <a:chExt cx="9041774" cy="6858000"/>
          </a:xfrm>
        </p:grpSpPr>
        <p:grpSp>
          <p:nvGrpSpPr>
            <p:cNvPr id="7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5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4300" y="4763"/>
                <a:ext cx="23813" cy="2181225"/>
              </a:xfrm>
              <a:prstGeom xmlns:a="http://schemas.openxmlformats.org/drawingml/2006/main" prst="rect"/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w="12700" cmpd="sng" cap="flat">
                <a:noFill/>
                <a:prstDash val="solid"/>
                <a:round/>
              </a:ln>
            </p:spPr>
          </p:sp>
          <p:sp>
            <p:nvSpPr>
              <p:cNvPr id="52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3337" y="217646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8575" y="4021138"/>
                <a:ext cx="190500" cy="188912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39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00025" y="4763"/>
                <a:ext cx="369888" cy="1811337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209" y="21600"/>
                    </a:moveTo>
                    <a:lnTo>
                      <a:pt x="0" y="11850"/>
                    </a:lnTo>
                    <a:lnTo>
                      <a:pt x="0" y="0"/>
                    </a:lnTo>
                    <a:lnTo>
                      <a:pt x="1390" y="0"/>
                    </a:lnTo>
                    <a:lnTo>
                      <a:pt x="1390" y="11793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03237" y="1801813"/>
                <a:ext cx="190500" cy="1889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7820" y="0"/>
                      <a:pt x="21600" y="323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40" y="2159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4859"/>
                      <a:pt x="16740" y="2159"/>
                      <a:pt x="10800" y="2159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85750" y="4763"/>
                <a:ext cx="369888" cy="14303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487" y="21600"/>
                    </a:moveTo>
                    <a:lnTo>
                      <a:pt x="0" y="918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9109"/>
                    </a:lnTo>
                    <a:lnTo>
                      <a:pt x="21600" y="21456"/>
                    </a:lnTo>
                    <a:lnTo>
                      <a:pt x="20487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46100" y="0"/>
                <a:ext cx="152400" cy="912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2"/>
                    </a:lnTo>
                    <a:lnTo>
                      <a:pt x="0" y="225"/>
                    </a:lnTo>
                    <a:lnTo>
                      <a:pt x="3374" y="0"/>
                    </a:lnTo>
                    <a:lnTo>
                      <a:pt x="21600" y="709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8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88962" y="142081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9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88962" y="903288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0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41350" y="0"/>
                <a:ext cx="422274" cy="52705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869" y="21600"/>
                    </a:moveTo>
                    <a:lnTo>
                      <a:pt x="3897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5" y="7416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1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020762" y="488950"/>
                <a:ext cx="161925" cy="1476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8258" y="21600"/>
                      <a:pt x="5717" y="20903"/>
                      <a:pt x="3811" y="18812"/>
                    </a:cubicBezTo>
                    <a:cubicBezTo>
                      <a:pt x="0" y="13935"/>
                      <a:pt x="0" y="6967"/>
                      <a:pt x="3811" y="2787"/>
                    </a:cubicBezTo>
                    <a:cubicBezTo>
                      <a:pt x="5717" y="696"/>
                      <a:pt x="8258" y="0"/>
                      <a:pt x="10800" y="0"/>
                    </a:cubicBezTo>
                    <a:cubicBezTo>
                      <a:pt x="13341" y="0"/>
                      <a:pt x="15882" y="696"/>
                      <a:pt x="17788" y="2787"/>
                    </a:cubicBezTo>
                    <a:cubicBezTo>
                      <a:pt x="21600" y="6967"/>
                      <a:pt x="21600" y="13935"/>
                      <a:pt x="17788" y="18812"/>
                    </a:cubicBezTo>
                    <a:cubicBezTo>
                      <a:pt x="15882" y="20903"/>
                      <a:pt x="13341" y="21600"/>
                      <a:pt x="10800" y="21600"/>
                    </a:cubicBezTo>
                  </a:path>
                  <a:path w="21600" h="21600">
                    <a:moveTo>
                      <a:pt x="10800" y="2787"/>
                    </a:moveTo>
                    <a:cubicBezTo>
                      <a:pt x="8894" y="2787"/>
                      <a:pt x="6988" y="3483"/>
                      <a:pt x="5717" y="4877"/>
                    </a:cubicBezTo>
                    <a:cubicBezTo>
                      <a:pt x="2541" y="8361"/>
                      <a:pt x="2541" y="13238"/>
                      <a:pt x="5717" y="16722"/>
                    </a:cubicBezTo>
                    <a:cubicBezTo>
                      <a:pt x="6988" y="18116"/>
                      <a:pt x="8894" y="18812"/>
                      <a:pt x="10800" y="18812"/>
                    </a:cubicBezTo>
                    <a:cubicBezTo>
                      <a:pt x="12705" y="18812"/>
                      <a:pt x="14611" y="18116"/>
                      <a:pt x="15882" y="16722"/>
                    </a:cubicBezTo>
                    <a:cubicBezTo>
                      <a:pt x="19058" y="13238"/>
                      <a:pt x="19058" y="8361"/>
                      <a:pt x="15882" y="4877"/>
                    </a:cubicBezTo>
                    <a:cubicBezTo>
                      <a:pt x="14611" y="3483"/>
                      <a:pt x="12705" y="2787"/>
                      <a:pt x="10800" y="2787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2" name="直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-4763" y="9525"/>
                <a:ext cx="0" cy="0"/>
              </a:xfrm>
              <a:prstGeom xmlns:a="http://schemas.openxmlformats.org/drawingml/2006/main" prst="line"/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w="15" cmpd="sng" cap="flat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6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9525" y="1801813"/>
                <a:ext cx="123825" cy="1270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61" y="21600"/>
                    </a:moveTo>
                    <a:lnTo>
                      <a:pt x="0" y="19169"/>
                    </a:lnTo>
                    <a:lnTo>
                      <a:pt x="19107" y="0"/>
                    </a:lnTo>
                    <a:lnTo>
                      <a:pt x="21600" y="2430"/>
                    </a:lnTo>
                    <a:lnTo>
                      <a:pt x="1661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-9525" y="3549649"/>
                <a:ext cx="147638" cy="4810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8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28586" y="1382713"/>
                <a:ext cx="142875" cy="47625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04787" y="1849438"/>
                <a:ext cx="114300" cy="10795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69"/>
                    </a:cubicBezTo>
                    <a:cubicBezTo>
                      <a:pt x="0" y="4695"/>
                      <a:pt x="5400" y="0"/>
                      <a:pt x="10800" y="0"/>
                    </a:cubicBezTo>
                    <a:cubicBezTo>
                      <a:pt x="16200" y="0"/>
                      <a:pt x="21600" y="4695"/>
                      <a:pt x="21600" y="11269"/>
                    </a:cubicBezTo>
                    <a:cubicBezTo>
                      <a:pt x="21600" y="16904"/>
                      <a:pt x="16200" y="21600"/>
                      <a:pt x="10800" y="21600"/>
                    </a:cubicBezTo>
                  </a:path>
                  <a:path w="21600" h="21600">
                    <a:moveTo>
                      <a:pt x="10800" y="3756"/>
                    </a:moveTo>
                    <a:cubicBezTo>
                      <a:pt x="7200" y="3756"/>
                      <a:pt x="3600" y="7513"/>
                      <a:pt x="3600" y="11269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69"/>
                    </a:cubicBezTo>
                    <a:cubicBezTo>
                      <a:pt x="18000" y="7513"/>
                      <a:pt x="14400" y="3756"/>
                      <a:pt x="10800" y="3756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33350" y="4662488"/>
                <a:ext cx="23813" cy="2181225"/>
              </a:xfrm>
              <a:prstGeom xmlns:a="http://schemas.openxmlformats.org/drawingml/2006/main" prst="rect"/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w="12700" cmpd="sng" cap="flat">
                <a:noFill/>
                <a:prstDash val="solid"/>
                <a:round/>
              </a:ln>
            </p:spPr>
          </p:sp>
          <p:sp>
            <p:nvSpPr>
              <p:cNvPr id="68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23837" y="5041900"/>
                <a:ext cx="369888" cy="1801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390" y="21600"/>
                    </a:moveTo>
                    <a:lnTo>
                      <a:pt x="0" y="21600"/>
                    </a:lnTo>
                    <a:lnTo>
                      <a:pt x="0" y="9800"/>
                    </a:lnTo>
                    <a:lnTo>
                      <a:pt x="0" y="9743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0" y="9857"/>
                    </a:lnTo>
                    <a:lnTo>
                      <a:pt x="139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9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2387" y="448151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0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-14288" y="5627688"/>
                <a:ext cx="85725" cy="1216024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1"/>
                    </a:lnTo>
                    <a:lnTo>
                      <a:pt x="0" y="84"/>
                    </a:lnTo>
                    <a:lnTo>
                      <a:pt x="7200" y="0"/>
                    </a:lnTo>
                    <a:lnTo>
                      <a:pt x="21600" y="4116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1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27050" y="4867275"/>
                <a:ext cx="190500" cy="1889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59" y="5939"/>
                      <a:pt x="2159" y="10799"/>
                    </a:cubicBezTo>
                    <a:cubicBezTo>
                      <a:pt x="2159" y="15659"/>
                      <a:pt x="5939" y="19439"/>
                      <a:pt x="10800" y="19439"/>
                    </a:cubicBezTo>
                    <a:cubicBezTo>
                      <a:pt x="15660" y="19439"/>
                      <a:pt x="19440" y="15659"/>
                      <a:pt x="19440" y="10799"/>
                    </a:cubicBezTo>
                    <a:cubicBezTo>
                      <a:pt x="19440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2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09562" y="5422899"/>
                <a:ext cx="374650" cy="1425575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7"/>
                    </a:lnTo>
                    <a:lnTo>
                      <a:pt x="274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59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69912" y="5945188"/>
                <a:ext cx="152400" cy="912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3374" y="21600"/>
                    </a:moveTo>
                    <a:lnTo>
                      <a:pt x="0" y="21374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4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12775" y="5246688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12775" y="576421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69925" y="6330950"/>
                <a:ext cx="417513" cy="517525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231" y="21600"/>
                    </a:moveTo>
                    <a:lnTo>
                      <a:pt x="0" y="21202"/>
                    </a:lnTo>
                    <a:lnTo>
                      <a:pt x="3695" y="13649"/>
                    </a:lnTo>
                    <a:lnTo>
                      <a:pt x="3942" y="13649"/>
                    </a:lnTo>
                    <a:lnTo>
                      <a:pt x="20860" y="0"/>
                    </a:lnTo>
                    <a:lnTo>
                      <a:pt x="21600" y="795"/>
                    </a:lnTo>
                    <a:lnTo>
                      <a:pt x="4927" y="14245"/>
                    </a:lnTo>
                    <a:lnTo>
                      <a:pt x="1231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049337" y="6221413"/>
                <a:ext cx="157163" cy="1476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472" y="21600"/>
                    </a:moveTo>
                    <a:cubicBezTo>
                      <a:pt x="7854" y="21600"/>
                      <a:pt x="5236" y="20206"/>
                      <a:pt x="3272" y="18116"/>
                    </a:cubicBezTo>
                    <a:cubicBezTo>
                      <a:pt x="1309" y="16722"/>
                      <a:pt x="0" y="13935"/>
                      <a:pt x="0" y="10451"/>
                    </a:cubicBezTo>
                    <a:cubicBezTo>
                      <a:pt x="0" y="7664"/>
                      <a:pt x="1309" y="4877"/>
                      <a:pt x="3272" y="2787"/>
                    </a:cubicBezTo>
                    <a:cubicBezTo>
                      <a:pt x="5236" y="696"/>
                      <a:pt x="7854" y="0"/>
                      <a:pt x="10472" y="0"/>
                    </a:cubicBezTo>
                    <a:cubicBezTo>
                      <a:pt x="13090" y="0"/>
                      <a:pt x="15709" y="696"/>
                      <a:pt x="17672" y="2787"/>
                    </a:cubicBezTo>
                    <a:cubicBezTo>
                      <a:pt x="21600" y="6967"/>
                      <a:pt x="21600" y="13935"/>
                      <a:pt x="17672" y="18116"/>
                    </a:cubicBezTo>
                    <a:cubicBezTo>
                      <a:pt x="15709" y="20206"/>
                      <a:pt x="13090" y="21600"/>
                      <a:pt x="10472" y="21600"/>
                    </a:cubicBezTo>
                  </a:path>
                  <a:path w="21600" h="21600">
                    <a:moveTo>
                      <a:pt x="10472" y="2787"/>
                    </a:moveTo>
                    <a:cubicBezTo>
                      <a:pt x="8509" y="2787"/>
                      <a:pt x="6545" y="3483"/>
                      <a:pt x="5236" y="4877"/>
                    </a:cubicBezTo>
                    <a:cubicBezTo>
                      <a:pt x="3927" y="6270"/>
                      <a:pt x="2618" y="8361"/>
                      <a:pt x="2618" y="10451"/>
                    </a:cubicBezTo>
                    <a:cubicBezTo>
                      <a:pt x="2618" y="13238"/>
                      <a:pt x="3927" y="14632"/>
                      <a:pt x="5236" y="16722"/>
                    </a:cubicBezTo>
                    <a:cubicBezTo>
                      <a:pt x="6545" y="18116"/>
                      <a:pt x="8509" y="18812"/>
                      <a:pt x="10472" y="18812"/>
                    </a:cubicBezTo>
                    <a:cubicBezTo>
                      <a:pt x="12436" y="18812"/>
                      <a:pt x="14400" y="18116"/>
                      <a:pt x="15709" y="16722"/>
                    </a:cubicBezTo>
                    <a:cubicBezTo>
                      <a:pt x="18981" y="13238"/>
                      <a:pt x="18981" y="8361"/>
                      <a:pt x="15709" y="4877"/>
                    </a:cubicBezTo>
                    <a:cubicBezTo>
                      <a:pt x="14400" y="3483"/>
                      <a:pt x="12436" y="2787"/>
                      <a:pt x="10472" y="2787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</p:grpSp>
        <p:grpSp>
          <p:nvGrpSpPr>
            <p:cNvPr id="89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8352797" y="0"/>
              <a:ext cx="674688" cy="6848475"/>
              <a:chOff x="8352797" y="0"/>
              <a:chExt cx="674688" cy="6848475"/>
            </a:xfrm>
          </p:grpSpPr>
          <p:sp>
            <p:nvSpPr>
              <p:cNvPr id="79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471860" y="0"/>
                <a:ext cx="417513" cy="51276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985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17904" y="7824"/>
                    </a:lnTo>
                    <a:lnTo>
                      <a:pt x="985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0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352797" y="474663"/>
                <a:ext cx="157162" cy="1524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8509" y="21600"/>
                      <a:pt x="5890" y="20250"/>
                      <a:pt x="3927" y="18225"/>
                    </a:cubicBezTo>
                    <a:cubicBezTo>
                      <a:pt x="0" y="14175"/>
                      <a:pt x="0" y="7425"/>
                      <a:pt x="3927" y="3375"/>
                    </a:cubicBezTo>
                    <a:cubicBezTo>
                      <a:pt x="5890" y="1350"/>
                      <a:pt x="8509" y="0"/>
                      <a:pt x="11127" y="0"/>
                    </a:cubicBezTo>
                    <a:cubicBezTo>
                      <a:pt x="13745" y="0"/>
                      <a:pt x="16363" y="1350"/>
                      <a:pt x="18327" y="3375"/>
                    </a:cubicBezTo>
                    <a:cubicBezTo>
                      <a:pt x="20290" y="5400"/>
                      <a:pt x="21600" y="8100"/>
                      <a:pt x="21600" y="10800"/>
                    </a:cubicBezTo>
                    <a:cubicBezTo>
                      <a:pt x="21600" y="13500"/>
                      <a:pt x="20290" y="16200"/>
                      <a:pt x="18327" y="18225"/>
                    </a:cubicBezTo>
                    <a:cubicBezTo>
                      <a:pt x="16363" y="20250"/>
                      <a:pt x="13745" y="21600"/>
                      <a:pt x="11127" y="21600"/>
                    </a:cubicBezTo>
                  </a:path>
                  <a:path w="21600" h="21600">
                    <a:moveTo>
                      <a:pt x="11127" y="2700"/>
                    </a:moveTo>
                    <a:cubicBezTo>
                      <a:pt x="9163" y="2700"/>
                      <a:pt x="7200" y="4050"/>
                      <a:pt x="5890" y="5400"/>
                    </a:cubicBezTo>
                    <a:cubicBezTo>
                      <a:pt x="2618" y="8100"/>
                      <a:pt x="2618" y="13500"/>
                      <a:pt x="5890" y="16200"/>
                    </a:cubicBezTo>
                    <a:cubicBezTo>
                      <a:pt x="7200" y="18225"/>
                      <a:pt x="9163" y="18900"/>
                      <a:pt x="11127" y="18900"/>
                    </a:cubicBezTo>
                    <a:cubicBezTo>
                      <a:pt x="13090" y="18900"/>
                      <a:pt x="15054" y="18225"/>
                      <a:pt x="17018" y="16200"/>
                    </a:cubicBezTo>
                    <a:cubicBezTo>
                      <a:pt x="19636" y="13500"/>
                      <a:pt x="19636" y="8100"/>
                      <a:pt x="17018" y="5400"/>
                    </a:cubicBezTo>
                    <a:cubicBezTo>
                      <a:pt x="15054" y="4050"/>
                      <a:pt x="13090" y="2700"/>
                      <a:pt x="11127" y="270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1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619497" y="1539875"/>
                <a:ext cx="188913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40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39" y="2160"/>
                      <a:pt x="2160" y="5940"/>
                      <a:pt x="2160" y="10800"/>
                    </a:cubicBezTo>
                    <a:cubicBezTo>
                      <a:pt x="2160" y="15660"/>
                      <a:pt x="5939" y="19440"/>
                      <a:pt x="10800" y="19440"/>
                    </a:cubicBezTo>
                    <a:cubicBezTo>
                      <a:pt x="15660" y="19440"/>
                      <a:pt x="19439" y="15660"/>
                      <a:pt x="19439" y="10800"/>
                    </a:cubicBezTo>
                    <a:cubicBezTo>
                      <a:pt x="19439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2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519485" y="5694363"/>
                <a:ext cx="298450" cy="11541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1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760785" y="5551487"/>
                <a:ext cx="157162" cy="155574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5236" y="21600"/>
                      <a:pt x="0" y="16363"/>
                      <a:pt x="0" y="10472"/>
                    </a:cubicBezTo>
                    <a:cubicBezTo>
                      <a:pt x="0" y="4581"/>
                      <a:pt x="5236" y="0"/>
                      <a:pt x="11127" y="0"/>
                    </a:cubicBezTo>
                    <a:cubicBezTo>
                      <a:pt x="17018" y="0"/>
                      <a:pt x="21600" y="4581"/>
                      <a:pt x="21600" y="10472"/>
                    </a:cubicBezTo>
                    <a:cubicBezTo>
                      <a:pt x="21600" y="16363"/>
                      <a:pt x="17018" y="21600"/>
                      <a:pt x="11127" y="21600"/>
                    </a:cubicBezTo>
                  </a:path>
                  <a:path w="21600" h="21600">
                    <a:moveTo>
                      <a:pt x="11127" y="2618"/>
                    </a:moveTo>
                    <a:cubicBezTo>
                      <a:pt x="6545" y="2618"/>
                      <a:pt x="2618" y="5890"/>
                      <a:pt x="2618" y="10472"/>
                    </a:cubicBezTo>
                    <a:cubicBezTo>
                      <a:pt x="2618" y="15054"/>
                      <a:pt x="6545" y="18981"/>
                      <a:pt x="11127" y="18981"/>
                    </a:cubicBezTo>
                    <a:cubicBezTo>
                      <a:pt x="15054" y="18981"/>
                      <a:pt x="18981" y="15054"/>
                      <a:pt x="18981" y="10472"/>
                    </a:cubicBezTo>
                    <a:cubicBezTo>
                      <a:pt x="18981" y="5890"/>
                      <a:pt x="15054" y="2618"/>
                      <a:pt x="11127" y="2618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698872" y="4763"/>
                <a:ext cx="304800" cy="15446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7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3"/>
                    </a:lnTo>
                    <a:lnTo>
                      <a:pt x="1687" y="17670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624261" y="4867275"/>
                <a:ext cx="188913" cy="1889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60" y="5939"/>
                      <a:pt x="2160" y="10799"/>
                    </a:cubicBezTo>
                    <a:cubicBezTo>
                      <a:pt x="2160" y="15659"/>
                      <a:pt x="5939" y="19439"/>
                      <a:pt x="10800" y="19439"/>
                    </a:cubicBezTo>
                    <a:cubicBezTo>
                      <a:pt x="15660" y="19439"/>
                      <a:pt x="19439" y="15659"/>
                      <a:pt x="19439" y="10799"/>
                    </a:cubicBezTo>
                    <a:cubicBezTo>
                      <a:pt x="19439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428998" y="5046662"/>
                <a:ext cx="307975" cy="1801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6"/>
                    </a:lnTo>
                    <a:lnTo>
                      <a:pt x="19595" y="3368"/>
                    </a:lnTo>
                    <a:lnTo>
                      <a:pt x="19595" y="0"/>
                    </a:lnTo>
                    <a:lnTo>
                      <a:pt x="21600" y="0"/>
                    </a:lnTo>
                    <a:lnTo>
                      <a:pt x="21600" y="3482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836986" y="6416675"/>
                <a:ext cx="190500" cy="188912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59" y="5939"/>
                      <a:pt x="2159" y="10800"/>
                    </a:cubicBezTo>
                    <a:cubicBezTo>
                      <a:pt x="2159" y="15660"/>
                      <a:pt x="6480" y="19439"/>
                      <a:pt x="10800" y="19439"/>
                    </a:cubicBezTo>
                    <a:cubicBezTo>
                      <a:pt x="15659" y="19439"/>
                      <a:pt x="19440" y="15660"/>
                      <a:pt x="19440" y="10800"/>
                    </a:cubicBezTo>
                    <a:cubicBezTo>
                      <a:pt x="19440" y="5939"/>
                      <a:pt x="15659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8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8927473" y="6596063"/>
                <a:ext cx="23813" cy="252412"/>
              </a:xfrm>
              <a:prstGeom xmlns:a="http://schemas.openxmlformats.org/drawingml/2006/main" prst="rect"/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w="12700" cmpd="sng" cap="flat">
                <a:noFill/>
                <a:prstDash val="solid"/>
                <a:round/>
              </a:ln>
            </p:spPr>
          </p:sp>
        </p:grpSp>
      </p:grpSp>
      <p:sp>
        <p:nvSpPr>
          <p:cNvPr id="4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592691" y="5883277"/>
            <a:ext cx="20574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50">
              <a:solidFill>
                <a:srgbClr val="FFFFFF"/>
              </a:solidFill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856059" y="5883276"/>
            <a:ext cx="467948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50">
              <a:solidFill>
                <a:srgbClr val="FFFFFF"/>
              </a:solidFill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707241" y="5883275"/>
            <a:ext cx="578316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50" b="0" i="0" u="none" strike="noStrike" kern="0" cap="none" spc="0" baseline="0">
                <a:solidFill>
                  <a:srgbClr val="FFFFFF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4110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891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868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6686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0407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2862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976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1217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236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\\DROBO-FS\QuickDrops\JB\PPTX NG\Droplets\LightingOverlay.png"/>
          <p:cNvPicPr>
            <a:picLocks noChangeAspect="1"/>
          </p:cNvPicPr>
          <p:nvPr/>
        </p:nvPicPr>
        <p:blipFill>
          <a:blip r:embed="rId2" cstate="print">
            <a:duotone>
              <a:srgbClr val="00233E"/>
              <a:prstClr val="white"/>
            </a:duotone>
          </a:blip>
          <a:stretch>
            <a:fillRect/>
          </a:stretch>
        </p:blipFill>
        <p:spPr>
          <a:xfrm rot="0">
            <a:off x="1" y="-1"/>
            <a:ext cx="9144002" cy="685800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42" name="组合"/>
          <p:cNvGrpSpPr>
            <a:grpSpLocks/>
          </p:cNvGrpSpPr>
          <p:nvPr/>
        </p:nvGrpSpPr>
        <p:grpSpPr>
          <a:xfrm>
            <a:off x="-14288" y="0"/>
            <a:ext cx="9041774" cy="6858000"/>
            <a:chOff x="-14288" y="0"/>
            <a:chExt cx="9041774" cy="6858000"/>
          </a:xfrm>
        </p:grpSpPr>
        <p:grpSp>
          <p:nvGrpSpPr>
            <p:cNvPr id="30" name="组合"/>
            <p:cNvGrpSpPr>
              <a:grpSpLocks/>
            </p:cNvGrpSpPr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3" name="矩形"/>
              <p:cNvSpPr>
                <a:spLocks/>
              </p:cNvSpPr>
              <p:nvPr/>
            </p:nvSpPr>
            <p:spPr>
              <a:xfrm rot="0">
                <a:off x="114300" y="4763"/>
                <a:ext cx="23813" cy="2181225"/>
              </a:xfrm>
              <a:prstGeom prst="rect"/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4" name="曲线"/>
              <p:cNvSpPr>
                <a:spLocks/>
              </p:cNvSpPr>
              <p:nvPr/>
            </p:nvSpPr>
            <p:spPr>
              <a:xfrm rot="0">
                <a:off x="33337" y="217646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5" name="曲线"/>
              <p:cNvSpPr>
                <a:spLocks/>
              </p:cNvSpPr>
              <p:nvPr/>
            </p:nvSpPr>
            <p:spPr>
              <a:xfrm rot="0">
                <a:off x="28575" y="4021138"/>
                <a:ext cx="190500" cy="188912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39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6" name="曲线"/>
              <p:cNvSpPr>
                <a:spLocks/>
              </p:cNvSpPr>
              <p:nvPr/>
            </p:nvSpPr>
            <p:spPr>
              <a:xfrm rot="0">
                <a:off x="200025" y="4763"/>
                <a:ext cx="369888" cy="1811337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209" y="21600"/>
                    </a:moveTo>
                    <a:lnTo>
                      <a:pt x="0" y="11850"/>
                    </a:lnTo>
                    <a:lnTo>
                      <a:pt x="0" y="0"/>
                    </a:lnTo>
                    <a:lnTo>
                      <a:pt x="1390" y="0"/>
                    </a:lnTo>
                    <a:lnTo>
                      <a:pt x="1390" y="11793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7" name="曲线"/>
              <p:cNvSpPr>
                <a:spLocks/>
              </p:cNvSpPr>
              <p:nvPr/>
            </p:nvSpPr>
            <p:spPr>
              <a:xfrm rot="0">
                <a:off x="503237" y="1801813"/>
                <a:ext cx="190500" cy="1889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7820" y="0"/>
                      <a:pt x="21600" y="323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40" y="2159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4859"/>
                      <a:pt x="16740" y="2159"/>
                      <a:pt x="10800" y="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8" name="曲线"/>
              <p:cNvSpPr>
                <a:spLocks/>
              </p:cNvSpPr>
              <p:nvPr/>
            </p:nvSpPr>
            <p:spPr>
              <a:xfrm rot="0">
                <a:off x="285750" y="4763"/>
                <a:ext cx="369888" cy="14303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487" y="21600"/>
                    </a:moveTo>
                    <a:lnTo>
                      <a:pt x="0" y="918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9109"/>
                    </a:lnTo>
                    <a:lnTo>
                      <a:pt x="21600" y="21456"/>
                    </a:lnTo>
                    <a:lnTo>
                      <a:pt x="20487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9" name="曲线"/>
              <p:cNvSpPr>
                <a:spLocks/>
              </p:cNvSpPr>
              <p:nvPr/>
            </p:nvSpPr>
            <p:spPr>
              <a:xfrm rot="0">
                <a:off x="546100" y="0"/>
                <a:ext cx="152400" cy="912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2"/>
                    </a:lnTo>
                    <a:lnTo>
                      <a:pt x="0" y="225"/>
                    </a:lnTo>
                    <a:lnTo>
                      <a:pt x="3374" y="0"/>
                    </a:lnTo>
                    <a:lnTo>
                      <a:pt x="21600" y="709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0" name="曲线"/>
              <p:cNvSpPr>
                <a:spLocks/>
              </p:cNvSpPr>
              <p:nvPr/>
            </p:nvSpPr>
            <p:spPr>
              <a:xfrm rot="0">
                <a:off x="588962" y="142081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1" name="曲线"/>
              <p:cNvSpPr>
                <a:spLocks/>
              </p:cNvSpPr>
              <p:nvPr/>
            </p:nvSpPr>
            <p:spPr>
              <a:xfrm rot="0">
                <a:off x="588962" y="903288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2" name="曲线"/>
              <p:cNvSpPr>
                <a:spLocks/>
              </p:cNvSpPr>
              <p:nvPr/>
            </p:nvSpPr>
            <p:spPr>
              <a:xfrm rot="0">
                <a:off x="641350" y="0"/>
                <a:ext cx="422274" cy="52705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869" y="21600"/>
                    </a:moveTo>
                    <a:lnTo>
                      <a:pt x="3897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5" y="7416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3" name="曲线"/>
              <p:cNvSpPr>
                <a:spLocks/>
              </p:cNvSpPr>
              <p:nvPr/>
            </p:nvSpPr>
            <p:spPr>
              <a:xfrm rot="0">
                <a:off x="1020762" y="488950"/>
                <a:ext cx="161925" cy="1476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8258" y="21600"/>
                      <a:pt x="5717" y="20903"/>
                      <a:pt x="3811" y="18812"/>
                    </a:cubicBezTo>
                    <a:cubicBezTo>
                      <a:pt x="0" y="13935"/>
                      <a:pt x="0" y="6967"/>
                      <a:pt x="3811" y="2787"/>
                    </a:cubicBezTo>
                    <a:cubicBezTo>
                      <a:pt x="5717" y="696"/>
                      <a:pt x="8258" y="0"/>
                      <a:pt x="10800" y="0"/>
                    </a:cubicBezTo>
                    <a:cubicBezTo>
                      <a:pt x="13341" y="0"/>
                      <a:pt x="15882" y="696"/>
                      <a:pt x="17788" y="2787"/>
                    </a:cubicBezTo>
                    <a:cubicBezTo>
                      <a:pt x="21600" y="6967"/>
                      <a:pt x="21600" y="13935"/>
                      <a:pt x="17788" y="18812"/>
                    </a:cubicBezTo>
                    <a:cubicBezTo>
                      <a:pt x="15882" y="20903"/>
                      <a:pt x="13341" y="21600"/>
                      <a:pt x="10800" y="21600"/>
                    </a:cubicBezTo>
                  </a:path>
                  <a:path w="21600" h="21600">
                    <a:moveTo>
                      <a:pt x="10800" y="2787"/>
                    </a:moveTo>
                    <a:cubicBezTo>
                      <a:pt x="8894" y="2787"/>
                      <a:pt x="6988" y="3483"/>
                      <a:pt x="5717" y="4877"/>
                    </a:cubicBezTo>
                    <a:cubicBezTo>
                      <a:pt x="2541" y="8361"/>
                      <a:pt x="2541" y="13238"/>
                      <a:pt x="5717" y="16722"/>
                    </a:cubicBezTo>
                    <a:cubicBezTo>
                      <a:pt x="6988" y="18116"/>
                      <a:pt x="8894" y="18812"/>
                      <a:pt x="10800" y="18812"/>
                    </a:cubicBezTo>
                    <a:cubicBezTo>
                      <a:pt x="12705" y="18812"/>
                      <a:pt x="14611" y="18116"/>
                      <a:pt x="15882" y="16722"/>
                    </a:cubicBezTo>
                    <a:cubicBezTo>
                      <a:pt x="19058" y="13238"/>
                      <a:pt x="19058" y="8361"/>
                      <a:pt x="15882" y="4877"/>
                    </a:cubicBezTo>
                    <a:cubicBezTo>
                      <a:pt x="14611" y="3483"/>
                      <a:pt x="12705" y="2787"/>
                      <a:pt x="10800" y="2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4" name="直线"/>
              <p:cNvSpPr>
                <a:spLocks/>
              </p:cNvSpPr>
              <p:nvPr/>
            </p:nvSpPr>
            <p:spPr>
              <a:xfrm rot="0">
                <a:off x="-4763" y="9525"/>
                <a:ext cx="0" cy="0"/>
              </a:xfrm>
              <a:prstGeom prst="line"/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w="15" cmpd="sng" cap="flat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5" name="曲线"/>
              <p:cNvSpPr>
                <a:spLocks/>
              </p:cNvSpPr>
              <p:nvPr/>
            </p:nvSpPr>
            <p:spPr>
              <a:xfrm rot="0">
                <a:off x="9525" y="1801813"/>
                <a:ext cx="123825" cy="1270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61" y="21600"/>
                    </a:moveTo>
                    <a:lnTo>
                      <a:pt x="0" y="19169"/>
                    </a:lnTo>
                    <a:lnTo>
                      <a:pt x="19107" y="0"/>
                    </a:lnTo>
                    <a:lnTo>
                      <a:pt x="21600" y="2430"/>
                    </a:lnTo>
                    <a:lnTo>
                      <a:pt x="1661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6" name="曲线"/>
              <p:cNvSpPr>
                <a:spLocks/>
              </p:cNvSpPr>
              <p:nvPr/>
            </p:nvSpPr>
            <p:spPr>
              <a:xfrm rot="0">
                <a:off x="-9525" y="3549649"/>
                <a:ext cx="147638" cy="4810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8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7" name="曲线"/>
              <p:cNvSpPr>
                <a:spLocks/>
              </p:cNvSpPr>
              <p:nvPr/>
            </p:nvSpPr>
            <p:spPr>
              <a:xfrm rot="0">
                <a:off x="128586" y="1382713"/>
                <a:ext cx="142875" cy="47625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8" name="曲线"/>
              <p:cNvSpPr>
                <a:spLocks/>
              </p:cNvSpPr>
              <p:nvPr/>
            </p:nvSpPr>
            <p:spPr>
              <a:xfrm rot="0">
                <a:off x="204787" y="1849438"/>
                <a:ext cx="114300" cy="10795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69"/>
                    </a:cubicBezTo>
                    <a:cubicBezTo>
                      <a:pt x="0" y="4695"/>
                      <a:pt x="5400" y="0"/>
                      <a:pt x="10800" y="0"/>
                    </a:cubicBezTo>
                    <a:cubicBezTo>
                      <a:pt x="16200" y="0"/>
                      <a:pt x="21600" y="4695"/>
                      <a:pt x="21600" y="11269"/>
                    </a:cubicBezTo>
                    <a:cubicBezTo>
                      <a:pt x="21600" y="16904"/>
                      <a:pt x="16200" y="21600"/>
                      <a:pt x="10800" y="21600"/>
                    </a:cubicBezTo>
                  </a:path>
                  <a:path w="21600" h="21600">
                    <a:moveTo>
                      <a:pt x="10800" y="3756"/>
                    </a:moveTo>
                    <a:cubicBezTo>
                      <a:pt x="7200" y="3756"/>
                      <a:pt x="3600" y="7513"/>
                      <a:pt x="3600" y="11269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69"/>
                    </a:cubicBezTo>
                    <a:cubicBezTo>
                      <a:pt x="18000" y="7513"/>
                      <a:pt x="14400" y="3756"/>
                      <a:pt x="10800" y="37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9" name="矩形"/>
              <p:cNvSpPr>
                <a:spLocks/>
              </p:cNvSpPr>
              <p:nvPr/>
            </p:nvSpPr>
            <p:spPr>
              <a:xfrm rot="0">
                <a:off x="133350" y="4662488"/>
                <a:ext cx="23813" cy="2181225"/>
              </a:xfrm>
              <a:prstGeom prst="rect"/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20" name="曲线"/>
              <p:cNvSpPr>
                <a:spLocks/>
              </p:cNvSpPr>
              <p:nvPr/>
            </p:nvSpPr>
            <p:spPr>
              <a:xfrm rot="0">
                <a:off x="223837" y="5041900"/>
                <a:ext cx="369888" cy="1801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390" y="21600"/>
                    </a:moveTo>
                    <a:lnTo>
                      <a:pt x="0" y="21600"/>
                    </a:lnTo>
                    <a:lnTo>
                      <a:pt x="0" y="9800"/>
                    </a:lnTo>
                    <a:lnTo>
                      <a:pt x="0" y="9743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0" y="9857"/>
                    </a:lnTo>
                    <a:lnTo>
                      <a:pt x="139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1" name="曲线"/>
              <p:cNvSpPr>
                <a:spLocks/>
              </p:cNvSpPr>
              <p:nvPr/>
            </p:nvSpPr>
            <p:spPr>
              <a:xfrm rot="0">
                <a:off x="52387" y="448151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2" name="曲线"/>
              <p:cNvSpPr>
                <a:spLocks/>
              </p:cNvSpPr>
              <p:nvPr/>
            </p:nvSpPr>
            <p:spPr>
              <a:xfrm rot="0">
                <a:off x="-14288" y="5627688"/>
                <a:ext cx="85725" cy="121602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1"/>
                    </a:lnTo>
                    <a:lnTo>
                      <a:pt x="0" y="84"/>
                    </a:lnTo>
                    <a:lnTo>
                      <a:pt x="7200" y="0"/>
                    </a:lnTo>
                    <a:lnTo>
                      <a:pt x="21600" y="4116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3" name="曲线"/>
              <p:cNvSpPr>
                <a:spLocks/>
              </p:cNvSpPr>
              <p:nvPr/>
            </p:nvSpPr>
            <p:spPr>
              <a:xfrm rot="0">
                <a:off x="527050" y="4867275"/>
                <a:ext cx="190500" cy="1889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59" y="5939"/>
                      <a:pt x="2159" y="10799"/>
                    </a:cubicBezTo>
                    <a:cubicBezTo>
                      <a:pt x="2159" y="15659"/>
                      <a:pt x="5939" y="19439"/>
                      <a:pt x="10800" y="19439"/>
                    </a:cubicBezTo>
                    <a:cubicBezTo>
                      <a:pt x="15660" y="19439"/>
                      <a:pt x="19440" y="15659"/>
                      <a:pt x="19440" y="10799"/>
                    </a:cubicBezTo>
                    <a:cubicBezTo>
                      <a:pt x="19440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4" name="曲线"/>
              <p:cNvSpPr>
                <a:spLocks/>
              </p:cNvSpPr>
              <p:nvPr/>
            </p:nvSpPr>
            <p:spPr>
              <a:xfrm rot="0">
                <a:off x="309562" y="5422899"/>
                <a:ext cx="374650" cy="142557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7"/>
                    </a:lnTo>
                    <a:lnTo>
                      <a:pt x="274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59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5" name="曲线"/>
              <p:cNvSpPr>
                <a:spLocks/>
              </p:cNvSpPr>
              <p:nvPr/>
            </p:nvSpPr>
            <p:spPr>
              <a:xfrm rot="0">
                <a:off x="569912" y="5945188"/>
                <a:ext cx="152400" cy="912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3374" y="21600"/>
                    </a:moveTo>
                    <a:lnTo>
                      <a:pt x="0" y="21374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4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6" name="曲线"/>
              <p:cNvSpPr>
                <a:spLocks/>
              </p:cNvSpPr>
              <p:nvPr/>
            </p:nvSpPr>
            <p:spPr>
              <a:xfrm rot="0">
                <a:off x="612775" y="5246688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7" name="曲线"/>
              <p:cNvSpPr>
                <a:spLocks/>
              </p:cNvSpPr>
              <p:nvPr/>
            </p:nvSpPr>
            <p:spPr>
              <a:xfrm rot="0">
                <a:off x="612775" y="576421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8" name="曲线"/>
              <p:cNvSpPr>
                <a:spLocks/>
              </p:cNvSpPr>
              <p:nvPr/>
            </p:nvSpPr>
            <p:spPr>
              <a:xfrm rot="0">
                <a:off x="669925" y="6330950"/>
                <a:ext cx="417513" cy="51752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231" y="21600"/>
                    </a:moveTo>
                    <a:lnTo>
                      <a:pt x="0" y="21202"/>
                    </a:lnTo>
                    <a:lnTo>
                      <a:pt x="3695" y="13649"/>
                    </a:lnTo>
                    <a:lnTo>
                      <a:pt x="3942" y="13649"/>
                    </a:lnTo>
                    <a:lnTo>
                      <a:pt x="20860" y="0"/>
                    </a:lnTo>
                    <a:lnTo>
                      <a:pt x="21600" y="795"/>
                    </a:lnTo>
                    <a:lnTo>
                      <a:pt x="4927" y="14245"/>
                    </a:lnTo>
                    <a:lnTo>
                      <a:pt x="1231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9" name="曲线"/>
              <p:cNvSpPr>
                <a:spLocks/>
              </p:cNvSpPr>
              <p:nvPr/>
            </p:nvSpPr>
            <p:spPr>
              <a:xfrm rot="0">
                <a:off x="1049337" y="6221413"/>
                <a:ext cx="157163" cy="1476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472" y="21600"/>
                    </a:moveTo>
                    <a:cubicBezTo>
                      <a:pt x="7854" y="21600"/>
                      <a:pt x="5236" y="20206"/>
                      <a:pt x="3272" y="18116"/>
                    </a:cubicBezTo>
                    <a:cubicBezTo>
                      <a:pt x="1309" y="16722"/>
                      <a:pt x="0" y="13935"/>
                      <a:pt x="0" y="10451"/>
                    </a:cubicBezTo>
                    <a:cubicBezTo>
                      <a:pt x="0" y="7664"/>
                      <a:pt x="1309" y="4877"/>
                      <a:pt x="3272" y="2787"/>
                    </a:cubicBezTo>
                    <a:cubicBezTo>
                      <a:pt x="5236" y="696"/>
                      <a:pt x="7854" y="0"/>
                      <a:pt x="10472" y="0"/>
                    </a:cubicBezTo>
                    <a:cubicBezTo>
                      <a:pt x="13090" y="0"/>
                      <a:pt x="15709" y="696"/>
                      <a:pt x="17672" y="2787"/>
                    </a:cubicBezTo>
                    <a:cubicBezTo>
                      <a:pt x="21600" y="6967"/>
                      <a:pt x="21600" y="13935"/>
                      <a:pt x="17672" y="18116"/>
                    </a:cubicBezTo>
                    <a:cubicBezTo>
                      <a:pt x="15709" y="20206"/>
                      <a:pt x="13090" y="21600"/>
                      <a:pt x="10472" y="21600"/>
                    </a:cubicBezTo>
                  </a:path>
                  <a:path w="21600" h="21600">
                    <a:moveTo>
                      <a:pt x="10472" y="2787"/>
                    </a:moveTo>
                    <a:cubicBezTo>
                      <a:pt x="8509" y="2787"/>
                      <a:pt x="6545" y="3483"/>
                      <a:pt x="5236" y="4877"/>
                    </a:cubicBezTo>
                    <a:cubicBezTo>
                      <a:pt x="3927" y="6270"/>
                      <a:pt x="2618" y="8361"/>
                      <a:pt x="2618" y="10451"/>
                    </a:cubicBezTo>
                    <a:cubicBezTo>
                      <a:pt x="2618" y="13238"/>
                      <a:pt x="3927" y="14632"/>
                      <a:pt x="5236" y="16722"/>
                    </a:cubicBezTo>
                    <a:cubicBezTo>
                      <a:pt x="6545" y="18116"/>
                      <a:pt x="8509" y="18812"/>
                      <a:pt x="10472" y="18812"/>
                    </a:cubicBezTo>
                    <a:cubicBezTo>
                      <a:pt x="12436" y="18812"/>
                      <a:pt x="14400" y="18116"/>
                      <a:pt x="15709" y="16722"/>
                    </a:cubicBezTo>
                    <a:cubicBezTo>
                      <a:pt x="18981" y="13238"/>
                      <a:pt x="18981" y="8361"/>
                      <a:pt x="15709" y="4877"/>
                    </a:cubicBezTo>
                    <a:cubicBezTo>
                      <a:pt x="14400" y="3483"/>
                      <a:pt x="12436" y="2787"/>
                      <a:pt x="10472" y="2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</p:grpSp>
        <p:grpSp>
          <p:nvGrpSpPr>
            <p:cNvPr id="41" name="组合"/>
            <p:cNvGrpSpPr>
              <a:grpSpLocks/>
            </p:cNvGrpSpPr>
            <p:nvPr/>
          </p:nvGrpSpPr>
          <p:grpSpPr>
            <a:xfrm>
              <a:off x="8352797" y="0"/>
              <a:ext cx="674688" cy="6848475"/>
              <a:chOff x="8352797" y="0"/>
              <a:chExt cx="674688" cy="6848475"/>
            </a:xfrm>
          </p:grpSpPr>
          <p:sp>
            <p:nvSpPr>
              <p:cNvPr id="31" name="曲线"/>
              <p:cNvSpPr>
                <a:spLocks/>
              </p:cNvSpPr>
              <p:nvPr/>
            </p:nvSpPr>
            <p:spPr>
              <a:xfrm rot="0">
                <a:off x="8471860" y="0"/>
                <a:ext cx="417513" cy="51276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985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17904" y="7824"/>
                    </a:lnTo>
                    <a:lnTo>
                      <a:pt x="985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2" name="曲线"/>
              <p:cNvSpPr>
                <a:spLocks/>
              </p:cNvSpPr>
              <p:nvPr/>
            </p:nvSpPr>
            <p:spPr>
              <a:xfrm rot="0">
                <a:off x="8352797" y="474663"/>
                <a:ext cx="157162" cy="1524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8509" y="21600"/>
                      <a:pt x="5890" y="20250"/>
                      <a:pt x="3927" y="18225"/>
                    </a:cubicBezTo>
                    <a:cubicBezTo>
                      <a:pt x="0" y="14175"/>
                      <a:pt x="0" y="7425"/>
                      <a:pt x="3927" y="3375"/>
                    </a:cubicBezTo>
                    <a:cubicBezTo>
                      <a:pt x="5890" y="1350"/>
                      <a:pt x="8509" y="0"/>
                      <a:pt x="11127" y="0"/>
                    </a:cubicBezTo>
                    <a:cubicBezTo>
                      <a:pt x="13745" y="0"/>
                      <a:pt x="16363" y="1350"/>
                      <a:pt x="18327" y="3375"/>
                    </a:cubicBezTo>
                    <a:cubicBezTo>
                      <a:pt x="20290" y="5400"/>
                      <a:pt x="21600" y="8100"/>
                      <a:pt x="21600" y="10800"/>
                    </a:cubicBezTo>
                    <a:cubicBezTo>
                      <a:pt x="21600" y="13500"/>
                      <a:pt x="20290" y="16200"/>
                      <a:pt x="18327" y="18225"/>
                    </a:cubicBezTo>
                    <a:cubicBezTo>
                      <a:pt x="16363" y="20250"/>
                      <a:pt x="13745" y="21600"/>
                      <a:pt x="11127" y="21600"/>
                    </a:cubicBezTo>
                  </a:path>
                  <a:path w="21600" h="21600">
                    <a:moveTo>
                      <a:pt x="11127" y="2700"/>
                    </a:moveTo>
                    <a:cubicBezTo>
                      <a:pt x="9163" y="2700"/>
                      <a:pt x="7200" y="4050"/>
                      <a:pt x="5890" y="5400"/>
                    </a:cubicBezTo>
                    <a:cubicBezTo>
                      <a:pt x="2618" y="8100"/>
                      <a:pt x="2618" y="13500"/>
                      <a:pt x="5890" y="16200"/>
                    </a:cubicBezTo>
                    <a:cubicBezTo>
                      <a:pt x="7200" y="18225"/>
                      <a:pt x="9163" y="18900"/>
                      <a:pt x="11127" y="18900"/>
                    </a:cubicBezTo>
                    <a:cubicBezTo>
                      <a:pt x="13090" y="18900"/>
                      <a:pt x="15054" y="18225"/>
                      <a:pt x="17018" y="16200"/>
                    </a:cubicBezTo>
                    <a:cubicBezTo>
                      <a:pt x="19636" y="13500"/>
                      <a:pt x="19636" y="8100"/>
                      <a:pt x="17018" y="5400"/>
                    </a:cubicBezTo>
                    <a:cubicBezTo>
                      <a:pt x="15054" y="4050"/>
                      <a:pt x="13090" y="2700"/>
                      <a:pt x="11127" y="27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3" name="曲线"/>
              <p:cNvSpPr>
                <a:spLocks/>
              </p:cNvSpPr>
              <p:nvPr/>
            </p:nvSpPr>
            <p:spPr>
              <a:xfrm rot="0">
                <a:off x="8619497" y="1539875"/>
                <a:ext cx="188913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40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39" y="2160"/>
                      <a:pt x="2160" y="5940"/>
                      <a:pt x="2160" y="10800"/>
                    </a:cubicBezTo>
                    <a:cubicBezTo>
                      <a:pt x="2160" y="15660"/>
                      <a:pt x="5939" y="19440"/>
                      <a:pt x="10800" y="19440"/>
                    </a:cubicBezTo>
                    <a:cubicBezTo>
                      <a:pt x="15660" y="19440"/>
                      <a:pt x="19439" y="15660"/>
                      <a:pt x="19439" y="10800"/>
                    </a:cubicBezTo>
                    <a:cubicBezTo>
                      <a:pt x="19439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4" name="曲线"/>
              <p:cNvSpPr>
                <a:spLocks/>
              </p:cNvSpPr>
              <p:nvPr/>
            </p:nvSpPr>
            <p:spPr>
              <a:xfrm rot="0">
                <a:off x="8519485" y="5694363"/>
                <a:ext cx="298450" cy="11541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1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5" name="曲线"/>
              <p:cNvSpPr>
                <a:spLocks/>
              </p:cNvSpPr>
              <p:nvPr/>
            </p:nvSpPr>
            <p:spPr>
              <a:xfrm rot="0">
                <a:off x="8760785" y="5551487"/>
                <a:ext cx="157162" cy="15557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5236" y="21600"/>
                      <a:pt x="0" y="16363"/>
                      <a:pt x="0" y="10472"/>
                    </a:cubicBezTo>
                    <a:cubicBezTo>
                      <a:pt x="0" y="4581"/>
                      <a:pt x="5236" y="0"/>
                      <a:pt x="11127" y="0"/>
                    </a:cubicBezTo>
                    <a:cubicBezTo>
                      <a:pt x="17018" y="0"/>
                      <a:pt x="21600" y="4581"/>
                      <a:pt x="21600" y="10472"/>
                    </a:cubicBezTo>
                    <a:cubicBezTo>
                      <a:pt x="21600" y="16363"/>
                      <a:pt x="17018" y="21600"/>
                      <a:pt x="11127" y="21600"/>
                    </a:cubicBezTo>
                  </a:path>
                  <a:path w="21600" h="21600">
                    <a:moveTo>
                      <a:pt x="11127" y="2618"/>
                    </a:moveTo>
                    <a:cubicBezTo>
                      <a:pt x="6545" y="2618"/>
                      <a:pt x="2618" y="5890"/>
                      <a:pt x="2618" y="10472"/>
                    </a:cubicBezTo>
                    <a:cubicBezTo>
                      <a:pt x="2618" y="15054"/>
                      <a:pt x="6545" y="18981"/>
                      <a:pt x="11127" y="18981"/>
                    </a:cubicBezTo>
                    <a:cubicBezTo>
                      <a:pt x="15054" y="18981"/>
                      <a:pt x="18981" y="15054"/>
                      <a:pt x="18981" y="10472"/>
                    </a:cubicBezTo>
                    <a:cubicBezTo>
                      <a:pt x="18981" y="5890"/>
                      <a:pt x="15054" y="2618"/>
                      <a:pt x="11127" y="26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6" name="曲线"/>
              <p:cNvSpPr>
                <a:spLocks/>
              </p:cNvSpPr>
              <p:nvPr/>
            </p:nvSpPr>
            <p:spPr>
              <a:xfrm rot="0">
                <a:off x="8698872" y="4763"/>
                <a:ext cx="304800" cy="15446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7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3"/>
                    </a:lnTo>
                    <a:lnTo>
                      <a:pt x="1687" y="17670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7" name="曲线"/>
              <p:cNvSpPr>
                <a:spLocks/>
              </p:cNvSpPr>
              <p:nvPr/>
            </p:nvSpPr>
            <p:spPr>
              <a:xfrm rot="0">
                <a:off x="8624261" y="4867275"/>
                <a:ext cx="188913" cy="1889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60" y="5939"/>
                      <a:pt x="2160" y="10799"/>
                    </a:cubicBezTo>
                    <a:cubicBezTo>
                      <a:pt x="2160" y="15659"/>
                      <a:pt x="5939" y="19439"/>
                      <a:pt x="10800" y="19439"/>
                    </a:cubicBezTo>
                    <a:cubicBezTo>
                      <a:pt x="15660" y="19439"/>
                      <a:pt x="19439" y="15659"/>
                      <a:pt x="19439" y="10799"/>
                    </a:cubicBezTo>
                    <a:cubicBezTo>
                      <a:pt x="19439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8" name="曲线"/>
              <p:cNvSpPr>
                <a:spLocks/>
              </p:cNvSpPr>
              <p:nvPr/>
            </p:nvSpPr>
            <p:spPr>
              <a:xfrm rot="0">
                <a:off x="8428998" y="5046662"/>
                <a:ext cx="307975" cy="1801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6"/>
                    </a:lnTo>
                    <a:lnTo>
                      <a:pt x="19595" y="3368"/>
                    </a:lnTo>
                    <a:lnTo>
                      <a:pt x="19595" y="0"/>
                    </a:lnTo>
                    <a:lnTo>
                      <a:pt x="21600" y="0"/>
                    </a:lnTo>
                    <a:lnTo>
                      <a:pt x="21600" y="3482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9" name="曲线"/>
              <p:cNvSpPr>
                <a:spLocks/>
              </p:cNvSpPr>
              <p:nvPr/>
            </p:nvSpPr>
            <p:spPr>
              <a:xfrm rot="0">
                <a:off x="8836986" y="6416675"/>
                <a:ext cx="190500" cy="188912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59" y="5939"/>
                      <a:pt x="2159" y="10800"/>
                    </a:cubicBezTo>
                    <a:cubicBezTo>
                      <a:pt x="2159" y="15660"/>
                      <a:pt x="6480" y="19439"/>
                      <a:pt x="10800" y="19439"/>
                    </a:cubicBezTo>
                    <a:cubicBezTo>
                      <a:pt x="15659" y="19439"/>
                      <a:pt x="19440" y="15660"/>
                      <a:pt x="19440" y="10800"/>
                    </a:cubicBezTo>
                    <a:cubicBezTo>
                      <a:pt x="19440" y="5939"/>
                      <a:pt x="15659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40" name="矩形"/>
              <p:cNvSpPr>
                <a:spLocks/>
              </p:cNvSpPr>
              <p:nvPr/>
            </p:nvSpPr>
            <p:spPr>
              <a:xfrm rot="0">
                <a:off x="8927473" y="6596063"/>
                <a:ext cx="23813" cy="252412"/>
              </a:xfrm>
              <a:prstGeom prst="rect"/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w="12700" cmpd="sng" cap="flat">
                <a:noFill/>
                <a:prstDash val="solid"/>
                <a:round/>
              </a:ln>
            </p:spPr>
          </p:sp>
        </p:grpSp>
      </p:grp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856060" y="618518"/>
            <a:ext cx="7429499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856060" y="2249487"/>
            <a:ext cx="7429499" cy="35417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dt" idx="2"/>
          </p:nvPr>
        </p:nvSpPr>
        <p:spPr>
          <a:xfrm rot="0">
            <a:off x="5592691" y="5883277"/>
            <a:ext cx="2057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50">
                <a:solidFill>
                  <a:srgbClr val="FFFFFF"/>
                </a:solidFill>
              </a:rPr>
              <a:t>11/12/2023</a:t>
            </a:fld>
            <a:endParaRPr lang="zh-CN" altLang="en-US" sz="1050">
              <a:solidFill>
                <a:srgbClr val="FFFFFF"/>
              </a:solidFill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ftr" idx="3"/>
          </p:nvPr>
        </p:nvSpPr>
        <p:spPr>
          <a:xfrm rot="0">
            <a:off x="856059" y="5883276"/>
            <a:ext cx="467948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50">
              <a:solidFill>
                <a:srgbClr val="FFFFFF"/>
              </a:solidFill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ldNum" idx="4"/>
          </p:nvPr>
        </p:nvSpPr>
        <p:spPr>
          <a:xfrm rot="0">
            <a:off x="7707241" y="5883275"/>
            <a:ext cx="578316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50" b="0" i="0" u="none" strike="noStrike" kern="0" cap="none" spc="0" baseline="0">
                <a:solidFill>
                  <a:srgbClr val="FFFFFF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36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0000"/>
        </a:lnSpc>
        <a:spcBef>
          <a:spcPts val="1000"/>
        </a:spcBef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1pPr>
      <a:lvl2pPr marL="6858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2pPr>
      <a:lvl3pPr marL="11430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8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3pPr>
      <a:lvl4pPr marL="16002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4pPr>
      <a:lvl5pPr marL="20574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5pPr>
      <a:lvl6pPr marL="25146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6pPr>
      <a:lvl7pPr marL="29718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7pPr>
      <a:lvl8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8pPr>
      <a:lvl9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hyperlink" Target="http://archive.ics.uci.edu/ml" TargetMode="External"/><Relationship Id="rId3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hyperlink" Target="http://dx.doi.org/www.scientific.net/JERA.22" TargetMode="External"/><Relationship Id="rId3" Type="http://schemas.openxmlformats.org/officeDocument/2006/relationships/hyperlink" Target="http://dx.doi.org/www.scientific.net/JERA.22.152" TargetMode="External"/><Relationship Id="rId4" Type="http://schemas.openxmlformats.org/officeDocument/2006/relationships/hyperlink" Target="http://dx.doi.org/10.1007/s10844-013-0254-7" TargetMode="External"/><Relationship Id="rId5" Type="http://schemas.openxmlformats.org/officeDocument/2006/relationships/hyperlink" Target="http://dx.doi.org/10.1007/s10844-013-0254-7" TargetMode="External"/><Relationship Id="rId6" Type="http://schemas.openxmlformats.org/officeDocument/2006/relationships/hyperlink" Target="http://dx.doi.org/10.1145/2034691.2034742" TargetMode="External"/><Relationship Id="rId7" Type="http://schemas.openxmlformats.org/officeDocument/2006/relationships/hyperlink" Target="http://dx.doi.org/10.1109/icc.2014.6883388" TargetMode="External"/><Relationship Id="rId8" Type="http://schemas.openxmlformats.org/officeDocument/2006/relationships/hyperlink" Target="http://dx.doi.org/10.1109/isda.2013.6920763" TargetMode="External"/><Relationship Id="rId9" Type="http://schemas.openxmlformats.org/officeDocument/2006/relationships/hyperlink" Target="http://dx.doi.org/10.1109/72.788645" TargetMode="External"/><Relationship Id="rId10" Type="http://schemas.openxmlformats.org/officeDocument/2006/relationships/hyperlink" Target="http://dx.doi.org/10.1007/s10462-009-9109-6" TargetMode="External"/><Relationship Id="rId11" Type="http://schemas.openxmlformats.org/officeDocument/2006/relationships/hyperlink" Target="http://dx.doi.org/10.1007/s10462-009-9109-6" TargetMode="External"/><Relationship Id="rId12" Type="http://schemas.openxmlformats.org/officeDocument/2006/relationships/hyperlink" Target="http://dx.doi.org/10.1145/2089125.2089129" TargetMode="External"/><Relationship Id="rId13" Type="http://schemas.openxmlformats.org/officeDocument/2006/relationships/hyperlink" Target="http://dx.doi.org/10.1109/mis.2013.140" TargetMode="External"/><Relationship Id="rId14" Type="http://schemas.openxmlformats.org/officeDocument/2006/relationships/hyperlink" Target="http://dx.doi.org/10.1016/j.neucom.2005.12.126" TargetMode="External"/><Relationship Id="rId15" Type="http://schemas.openxmlformats.org/officeDocument/2006/relationships/hyperlink" Target="http://dx.doi.org/10.1109/iccubea.2015.72" TargetMode="External"/><Relationship Id="rId16" Type="http://schemas.openxmlformats.org/officeDocument/2006/relationships/hyperlink" Target="http://dx.doi.org/10.1016/j.gsf.2015.04.002" TargetMode="External"/><Relationship Id="rId17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hyperlink" Target="http://dx.doi.org/10.1109/wi.2003.1241300" TargetMode="External"/><Relationship Id="rId3" Type="http://schemas.openxmlformats.org/officeDocument/2006/relationships/hyperlink" Target="http://dx.doi.org/10.1007/978-3-642-37949-9_42" TargetMode="External"/><Relationship Id="rId4" Type="http://schemas.openxmlformats.org/officeDocument/2006/relationships/hyperlink" Target="http://dx.doi.org/10.1007/978-3-642-37949-9_42" TargetMode="External"/><Relationship Id="rId5" Type="http://schemas.openxmlformats.org/officeDocument/2006/relationships/hyperlink" Target="http://dx.doi.org/10.1007/978-3-319-13572-4_31" TargetMode="External"/><Relationship Id="rId6" Type="http://schemas.openxmlformats.org/officeDocument/2006/relationships/hyperlink" Target="http://dx.doi.org/10.1007/978-3-319-13572-4_31" TargetMode="External"/><Relationship Id="rId7" Type="http://schemas.openxmlformats.org/officeDocument/2006/relationships/hyperlink" Target="https://www.researchgate.net/publication/297607119" TargetMode="External"/><Relationship Id="rId8" Type="http://schemas.openxmlformats.org/officeDocument/2006/relationships/hyperlink" Target="https://www.researchgate.net/publication/297607119" TargetMode="External"/><Relationship Id="rId9" Type="http://schemas.openxmlformats.org/officeDocument/2006/relationships/hyperlink" Target="https://www.researchgate.net/publication/297607119" TargetMode="External"/><Relationship Id="rId10" Type="http://schemas.openxmlformats.org/officeDocument/2006/relationships/hyperlink" Target="https://www.researchgate.net/publication/297607119" TargetMode="External"/><Relationship Id="rId1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5.png"/><Relationship Id="rId3" Type="http://schemas.openxmlformats.org/officeDocument/2006/relationships/image" Target="../media/6.png"/><Relationship Id="rId4" Type="http://schemas.openxmlformats.org/officeDocument/2006/relationships/image" Target="../media/7.png"/><Relationship Id="rId5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10.png"/><Relationship Id="rId3" Type="http://schemas.openxmlformats.org/officeDocument/2006/relationships/image" Target="../media/11.png"/><Relationship Id="rId4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"/>
          <p:cNvSpPr>
            <a:spLocks/>
          </p:cNvSpPr>
          <p:nvPr/>
        </p:nvSpPr>
        <p:spPr>
          <a:xfrm rot="0">
            <a:off x="1722120" y="3537161"/>
            <a:ext cx="4320540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Building a Smarter AI-Powered Spam Classifier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342900" y="8301990"/>
            <a:ext cx="3070860" cy="81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NAME :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ARUNKUMAR.M</a:t>
            </a:r>
            <a:endParaRPr lang="en-US" altLang="zh-CN" sz="1200" b="1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DEPT  : BE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cse</a:t>
            </a:r>
            <a:endParaRPr lang="en-US" altLang="zh-CN" sz="1200" b="1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RE NO: 21292110430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1</a:t>
            </a:r>
            <a:endParaRPr lang="en-US" altLang="zh-CN" sz="1200" b="1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CODE : SJCE2129</a:t>
            </a:r>
            <a:endParaRPr lang="zh-CN" altLang="en-US" sz="1200" b="1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953221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662938" y="900679"/>
          <a:ext cx="4220843" cy="90614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99577"/>
                <a:gridCol w="1254125"/>
                <a:gridCol w="1167130"/>
              </a:tblGrid>
              <a:tr h="180972">
                <a:tc>
                  <a:txBody>
                    <a:bodyPr/>
                    <a:lstStyle/>
                    <a:p>
                      <a:pPr marL="1060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Neg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Pred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Value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0.8794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0.9368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Prevalence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0.6246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0.5970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Detection</a:t>
                      </a:r>
                      <a:r>
                        <a:rPr lang="en-US" altLang="zh-CN" sz="1200" b="0" i="0" u="none" strike="noStrike" kern="1200" cap="none" spc="-6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Rate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0.5765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0.5735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Detection</a:t>
                      </a:r>
                      <a:r>
                        <a:rPr lang="en-US" altLang="zh-CN" sz="1200" b="0" i="0" u="none" strike="noStrike" kern="1200" cap="none" spc="-6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Prevalence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0.6011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0.6283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229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Balanced</a:t>
                      </a:r>
                      <a:r>
                        <a:rPr lang="en-US" altLang="zh-CN" sz="1200" b="0" i="0" u="none" strike="noStrike" kern="1200" cap="none" spc="-5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Accuracy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0.9287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0.9124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3" name="矩形"/>
          <p:cNvSpPr>
            <a:spLocks/>
          </p:cNvSpPr>
          <p:nvPr/>
        </p:nvSpPr>
        <p:spPr>
          <a:xfrm rot="0">
            <a:off x="703833" y="1787147"/>
            <a:ext cx="6146165" cy="6870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34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39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Also,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able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find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confusion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matrices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both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below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5.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Confusion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Matrices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aphicFrame>
        <p:nvGraphicFramePr>
          <p:cNvPr id="194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002789" y="2593842"/>
          <a:ext cx="3540759" cy="1782444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885190"/>
                <a:gridCol w="885190"/>
                <a:gridCol w="885190"/>
                <a:gridCol w="885177"/>
              </a:tblGrid>
              <a:tr h="357496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5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Prediction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5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nonspam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5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spam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6229">
                <a:tc rowSpan="2"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ELM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nonspam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539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23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62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spam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45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328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6229">
                <a:tc rowSpan="2"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ct val="100000"/>
                        </a:lnSpc>
                        <a:spcBef>
                          <a:spcPts val="12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SVM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163195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nonspam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1319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126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62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spam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54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801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" name="矩形"/>
          <p:cNvSpPr>
            <a:spLocks/>
          </p:cNvSpPr>
          <p:nvPr/>
        </p:nvSpPr>
        <p:spPr>
          <a:xfrm rot="0">
            <a:off x="703757" y="4522726"/>
            <a:ext cx="6146800" cy="5414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81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just">
              <a:lnSpc>
                <a:spcPts val="138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article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inspects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capability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email.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classify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(d).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inspiring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they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both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achieved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detection.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compared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SVM.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comparative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study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accuracy,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precision,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recall,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false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positive,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true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sensitivity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classification.The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experimental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establish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effectiveness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efficiency</a:t>
            </a:r>
            <a:r>
              <a:rPr lang="en-US" altLang="zh-CN" sz="1200" b="0" i="0" u="none" strike="noStrike" kern="0" cap="none" spc="4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models.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article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sums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up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SVM,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used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solving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different classification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problems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computer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engineering.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References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34950" algn="just">
              <a:lnSpc>
                <a:spcPts val="1380"/>
              </a:lnSpc>
              <a:spcBef>
                <a:spcPts val="610"/>
              </a:spcBef>
              <a:spcAft>
                <a:spcPts val="0"/>
              </a:spcAft>
              <a:buClrTx/>
              <a:buAutoNum type="arabicPlain"/>
              <a:tabLst>
                <a:tab pos="24765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B.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Zhou,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Y.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Yao,J.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Luo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Cost-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sensitive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three-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way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filtering,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Journal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Information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Systems,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42,No.1,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19-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45,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(2014).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8956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/>
              <a:tabLst>
                <a:tab pos="30226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D.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MochrieCanada’s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Anti-spam/anti-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spyware: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Overview’.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Journal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Franchising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Law,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Vol.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12,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4,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(2014)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4130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/>
              <a:tabLst>
                <a:tab pos="25400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T.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Almeida,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J.M.G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Hidalgo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A.Yamakami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Contributions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study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SMS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filtering: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new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collection</a:t>
            </a:r>
            <a:r>
              <a:rPr lang="en-US" altLang="zh-CN" sz="12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results’,In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Proceedings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11th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ACM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symposium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Document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engineering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,pp.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259-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262,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(2011).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1844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/>
              <a:tabLst>
                <a:tab pos="23114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Y.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Meng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L. F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Kwok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Enhancing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reduction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disagreement-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semi-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supervised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learning.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Communications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(ICC),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2014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</a:t>
            </a:r>
            <a:r>
              <a:rPr lang="en-US" altLang="zh-CN" sz="12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on,pp.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622-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627,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(2014).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3622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/>
              <a:tabLst>
                <a:tab pos="24892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Roy,S.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Charaborty,S.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Sourav,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Abraham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Rough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boundary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chat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system.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Systems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Design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(ISDA),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2013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13th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(pp.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28-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34).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(2013).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3495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/>
              <a:tabLst>
                <a:tab pos="24765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M.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Sahami,S.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Dumais,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D.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Heckerman,E.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Horvitz,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Bayesian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junk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e-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mail’.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Categorization: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Papers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1998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workshop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,Vol.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62,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98-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105,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(1998).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1446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"/>
          <p:cNvSpPr>
            <a:spLocks/>
          </p:cNvSpPr>
          <p:nvPr/>
        </p:nvSpPr>
        <p:spPr>
          <a:xfrm rot="0">
            <a:off x="703757" y="872747"/>
            <a:ext cx="6147435" cy="6029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765" rIns="0" bIns="0" anchor="t" anchorCtr="0">
            <a:prstTxWarp prst="textNoShape"/>
            <a:spAutoFit/>
          </a:bodyPr>
          <a:lstStyle/>
          <a:p>
            <a:pPr marL="12700" indent="336550" algn="l">
              <a:lnSpc>
                <a:spcPts val="1380"/>
              </a:lnSpc>
              <a:spcBef>
                <a:spcPts val="195"/>
              </a:spcBef>
              <a:spcAft>
                <a:spcPts val="0"/>
              </a:spcAft>
              <a:buClrTx/>
              <a:buAutoNum type="arabicPlain" startAt="7"/>
              <a:tabLst>
                <a:tab pos="349250" algn="l"/>
                <a:tab pos="654050" algn="l"/>
                <a:tab pos="1347470" algn="l"/>
                <a:tab pos="1628013" algn="l"/>
                <a:tab pos="2005838" algn="l"/>
                <a:tab pos="2382520" algn="l"/>
                <a:tab pos="2798445" algn="l"/>
                <a:tab pos="3563620" algn="l"/>
                <a:tab pos="4203700" algn="l"/>
                <a:tab pos="4741545" algn="l"/>
                <a:tab pos="5474335" algn="l"/>
                <a:tab pos="5809615" algn="l"/>
              </a:tabLst>
            </a:pP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H.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Drucker,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Wu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V.N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Vapnik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machines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categorization’,Neural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Networks,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Transactions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on,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10,No.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5,pp.1048-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1054,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(1999)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51459" algn="l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264160" algn="l"/>
                <a:tab pos="5602605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E.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Blanzieri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Bryl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survey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filtering,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Artificial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Intelligence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Review,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Vol.29,No.1,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pp.63-92,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(2008).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48920" algn="l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261620" algn="l"/>
                <a:tab pos="161417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G.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Caruana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,M.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A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survey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emerging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approaches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filtering’,ACM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Computing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Surveys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(CSUR),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44,No.2,pp.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(2012).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07975" algn="l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320675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E.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Cambria,G.B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Huang,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L.C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Kasun,H.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Zhou,C.M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Vong,J.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Lin,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Liu.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machines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[trends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controversies].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Systems,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28(6),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30-59,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(2013).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47980" algn="l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360680" algn="l"/>
                <a:tab pos="2708275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G.</a:t>
            </a:r>
            <a:r>
              <a:rPr lang="en-US" altLang="zh-CN" sz="1200" b="0" i="0" u="none" strike="noStrike" kern="0" cap="none" spc="40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lang="en-US" altLang="zh-CN" sz="1200" b="0" i="0" u="none" strike="noStrike" kern="0" cap="none" spc="4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Huang,Q.Y</a:t>
            </a:r>
            <a:r>
              <a:rPr lang="en-US" altLang="zh-CN" sz="1200" b="0" i="0" u="none" strike="noStrike" kern="0" cap="none" spc="4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Zhu,C.K</a:t>
            </a:r>
            <a:r>
              <a:rPr lang="en-US" altLang="zh-CN" sz="1200" b="0" i="0" u="none" strike="noStrike" kern="0" cap="none" spc="40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Siew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Extreme</a:t>
            </a:r>
            <a:r>
              <a:rPr lang="en-US" altLang="zh-CN" sz="1200" b="0" i="0" u="none" strike="noStrike" kern="0" cap="none" spc="3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3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machine:</a:t>
            </a:r>
            <a:r>
              <a:rPr lang="en-US" altLang="zh-CN" sz="1200" b="0" i="0" u="none" strike="noStrike" kern="0" cap="none" spc="40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2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4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applications. Neurocomputing,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70(1),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489-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501,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(2006).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42265" indent="-329565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AutoNum type="arabicPlain" startAt="7"/>
              <a:tabLst>
                <a:tab pos="342265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Cortes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,V.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Vapnik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20(3),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273-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297,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(1995).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09880" algn="just">
              <a:lnSpc>
                <a:spcPts val="1380"/>
              </a:lnSpc>
              <a:spcBef>
                <a:spcPts val="635"/>
              </a:spcBef>
              <a:spcAft>
                <a:spcPts val="0"/>
              </a:spcAft>
              <a:buClrTx/>
              <a:buAutoNum type="arabicPlain" startAt="7"/>
              <a:tabLst>
                <a:tab pos="32258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A.Basu,S.S.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Roy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Abraham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Novel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Diagnostic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Linear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Kernel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Classifying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Erythemato-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Squamous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Disease.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Computing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Communication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Control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Automation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(ICCUBEA),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2015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(pp.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343-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347).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(2015).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05435" indent="-292735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AutoNum type="arabicPlain" startAt="7"/>
              <a:tabLst>
                <a:tab pos="305435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M.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Hopkins,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E.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Reeber,G.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Forman,J.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Suermondt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Spambase,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UML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Repository,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ed,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(1999).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32740" algn="just">
              <a:lnSpc>
                <a:spcPts val="1380"/>
              </a:lnSpc>
              <a:spcBef>
                <a:spcPts val="635"/>
              </a:spcBef>
              <a:spcAft>
                <a:spcPts val="0"/>
              </a:spcAft>
              <a:buClrTx/>
              <a:buAutoNum type="arabicPlain" startAt="7"/>
              <a:tabLst>
                <a:tab pos="34544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R.</a:t>
            </a:r>
            <a:r>
              <a:rPr lang="en-US" altLang="zh-CN" sz="1200" b="0" i="0" u="none" strike="noStrike" kern="0" cap="none" spc="2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Viswanathan</a:t>
            </a:r>
            <a:r>
              <a:rPr lang="en-US" altLang="zh-CN" sz="1200" b="0" i="0" u="none" strike="noStrike" kern="0" cap="none" spc="2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,Pijush</a:t>
            </a:r>
            <a:r>
              <a:rPr lang="en-US" altLang="zh-CN" sz="12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Samui</a:t>
            </a:r>
            <a:r>
              <a:rPr lang="en-US" altLang="zh-CN" sz="12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Determination</a:t>
            </a:r>
            <a:r>
              <a:rPr lang="en-US" altLang="zh-CN" sz="12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rock</a:t>
            </a:r>
            <a:r>
              <a:rPr lang="en-US" altLang="zh-CN" sz="12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depth</a:t>
            </a:r>
            <a:r>
              <a:rPr lang="en-US" altLang="zh-CN" sz="1200" b="0" i="0" u="none" strike="noStrike" kern="0" cap="none" spc="2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artificial</a:t>
            </a:r>
            <a:r>
              <a:rPr lang="en-US" altLang="zh-CN" sz="1200" b="0" i="0" u="none" strike="noStrike" kern="0" cap="none" spc="2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intelligence techniques.Geoscience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Frontiers,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(2015).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1877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33147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Clark,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I.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Koprinska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Poon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automated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e-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mail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classification.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null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,p.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702.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(2003).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1750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33020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M.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Lichman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UCI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Repository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2"/>
              </a:rPr>
              <a:t>http://archive.ics.uci.edu/ml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].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Irvine,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CA: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University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California,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School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Information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Computer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Science,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(2013).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0480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31750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S.S.Roy,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V.M</a:t>
            </a:r>
            <a:r>
              <a:rPr lang="en-US" altLang="zh-CN" sz="120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Viswanatham,P.V.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Krishna,N.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Saraf,A.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Gupta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Mishra</a:t>
            </a:r>
            <a:r>
              <a:rPr lang="en-US" altLang="zh-CN" sz="1200" b="0" i="0" u="none" strike="noStrike" kern="0" cap="none" spc="4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Applicability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Rough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Investigation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Optimization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Intrusion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System.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Quality,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Reliability,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Security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Robustness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Heterogeneous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479-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484,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Springer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Berlin</a:t>
            </a:r>
            <a:r>
              <a:rPr lang="en-US" altLang="zh-CN" sz="12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Heidelberg,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(2013).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87350" algn="just">
              <a:lnSpc>
                <a:spcPts val="1380"/>
              </a:lnSpc>
              <a:spcBef>
                <a:spcPts val="600"/>
              </a:spcBef>
              <a:spcAft>
                <a:spcPts val="0"/>
              </a:spcAft>
              <a:buClrTx/>
              <a:buAutoNum type="arabicPlain" startAt="7"/>
              <a:tabLst>
                <a:tab pos="40005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S.S.Roy</a:t>
            </a:r>
            <a:r>
              <a:rPr lang="en-US" altLang="zh-CN" sz="1200" b="0" i="0" u="none" strike="noStrike" kern="0" cap="none" spc="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D.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Mittal,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Basu,</a:t>
            </a:r>
            <a:r>
              <a:rPr lang="en-US" altLang="zh-CN" sz="12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Abraham</a:t>
            </a:r>
            <a:r>
              <a:rPr lang="en-US" altLang="zh-CN" sz="12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Stock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Market</a:t>
            </a:r>
            <a:r>
              <a:rPr lang="en-US" altLang="zh-CN" sz="12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Forecasting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LASSO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Linear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Regression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</a:t>
            </a:r>
            <a:r>
              <a:rPr lang="en-US" altLang="zh-CN" sz="12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Afro-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European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Industrial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Advancement,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371-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381,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Springer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Publishing,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(2015).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1256411" y="253999"/>
            <a:ext cx="4549775" cy="208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International</a:t>
            </a:r>
            <a:r>
              <a:rPr lang="en-US" altLang="zh-CN" sz="1200" b="1" i="0" u="none" strike="noStrike" kern="0" cap="none" spc="-35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Journal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of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Engineering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Research</a:t>
            </a:r>
            <a:r>
              <a:rPr lang="en-US" altLang="zh-CN" sz="1200" b="1" i="0" u="none" strike="noStrike" kern="0" cap="none" spc="-35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in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Africa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Vol.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200" b="1" i="0" u="none" strike="noStrike" kern="0" cap="none" spc="-25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22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Droid Sans"/>
              <a:cs typeface="Arial" pitchFamily="34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6565645" y="253999"/>
            <a:ext cx="280035" cy="208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-25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161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Droid Sans"/>
              <a:cs typeface="Arial" pitchFamily="34" charset="0"/>
            </a:endParaRPr>
          </a:p>
        </p:txBody>
      </p:sp>
      <p:sp>
        <p:nvSpPr>
          <p:cNvPr id="199" name="曲线"/>
          <p:cNvSpPr>
            <a:spLocks/>
          </p:cNvSpPr>
          <p:nvPr/>
        </p:nvSpPr>
        <p:spPr>
          <a:xfrm rot="0">
            <a:off x="698500" y="609600"/>
            <a:ext cx="615950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0802664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>
            <a:spLocks/>
          </p:cNvSpPr>
          <p:nvPr/>
        </p:nvSpPr>
        <p:spPr>
          <a:xfrm rot="0">
            <a:off x="685800" y="777240"/>
            <a:ext cx="6123940" cy="937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26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1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Journal</a:t>
            </a:r>
            <a:r>
              <a:rPr lang="en-US" altLang="zh-CN" sz="11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Engineering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Research</a:t>
            </a:r>
            <a:r>
              <a:rPr lang="en-US" altLang="zh-CN" sz="11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Africa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Vol.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2"/>
              </a:rPr>
              <a:t>10.4028/www.scientific.net/JERA.22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Classifying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1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Artificial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</a:t>
            </a:r>
            <a:r>
              <a:rPr lang="en-US" altLang="zh-CN" sz="11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Techniques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10.4028/www.scientific.net/JERA.22.152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DOI</a:t>
            </a:r>
            <a:r>
              <a:rPr lang="en-US" altLang="zh-CN" sz="11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References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[1]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Zhou,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Yao,J.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Luo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Cost-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sensitive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three-way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filtering,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Journal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Information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Systems,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42, No.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1, pp.19-45,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(2014).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10.1007/s10844-013-0254-</a:t>
            </a:r>
            <a:r>
              <a:rPr lang="en-US" altLang="zh-CN" sz="11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7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197485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3"/>
              <a:tabLst>
                <a:tab pos="210184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Almeida,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J.M.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Hidalgo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Yamakami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Contributions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study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filtering: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new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collection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results',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Proceedings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11th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symposium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Document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engineering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pp.259-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262,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(2011).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6"/>
              </a:rPr>
              <a:t>10.1145/2034691.2034742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19748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4"/>
              <a:tabLst>
                <a:tab pos="210184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Meng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Kwok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Enhancing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reduction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disagreementbased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semi-supervised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Communications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(ICC),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2014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pp.622-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627,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(2014).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7"/>
              </a:rPr>
              <a:t>10.1109/icc.2014.6883388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19748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5"/>
              <a:tabLst>
                <a:tab pos="210184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Roy,S.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Charaborty,S.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Sourav,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Abraham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Rough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boundary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chat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Design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(ISDA),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2013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13th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1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1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(pp.28-34).</a:t>
            </a:r>
            <a:r>
              <a:rPr lang="en-US" altLang="zh-CN" sz="11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(2013).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8"/>
              </a:rPr>
              <a:t>10.1109/isda.2013.6920763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19748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7"/>
              <a:tabLst>
                <a:tab pos="210184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Drucker,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Wu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Vapnik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categorization',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Networks,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Transactions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10,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pp.1048-1054,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(1999).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9"/>
              </a:rPr>
              <a:t>10.1109/72.788645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19748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8"/>
              <a:tabLst>
                <a:tab pos="210184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Blanzieri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Bryl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survey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learning-based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Artificial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Intelligence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Review,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29,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pp.63-92,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(2008).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0"/>
              </a:rPr>
              <a:t>10.1007/s10462-009-9109-</a:t>
            </a:r>
            <a:r>
              <a:rPr lang="en-US" altLang="zh-CN" sz="11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1"/>
              </a:rPr>
              <a:t>6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19748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9"/>
              <a:tabLst>
                <a:tab pos="210184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Caruana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,M.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survey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emerging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approaches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filtering',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Computing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Surveys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(CSUR),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44,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p.9,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(2012).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2"/>
              </a:rPr>
              <a:t>10.1145/2089125.2089129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6733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10"/>
              <a:tabLst>
                <a:tab pos="280035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Cambria,G.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Huang,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Kasun,H.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Zhou,C.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Vong,J.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Liu.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machines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[trends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controversies].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Intelligent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Systems,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28(6),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30-59,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(2013).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3"/>
              </a:rPr>
              <a:t>10.1109/mis.2013.140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6733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11"/>
              <a:tabLst>
                <a:tab pos="280035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Huang,Q.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Zhu,C.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Siew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machine: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applications.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Neurocomputing,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70(1), 489-501,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(2006).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4"/>
              </a:rPr>
              <a:t>10.1016/j.neucom.2005.12.126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[13]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Basu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S.S.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Roy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Abraham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Novel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Diagnostic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Linear Kernel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Classifying the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Erythemato-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Squamous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Disease. In Computing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Communication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Control</a:t>
            </a:r>
            <a:r>
              <a:rPr lang="en-US" altLang="zh-CN" sz="11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Automation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(ICCUBEA),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2015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(pp.343-347).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(2015).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5"/>
              </a:rPr>
              <a:t>10.1109/iccubea.2015.72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[15]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Viswanathan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Pijush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Samui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Determination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rock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depth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artificial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intelligence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techniques.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Geoscience</a:t>
            </a:r>
            <a:r>
              <a:rPr lang="en-US" altLang="zh-CN" sz="11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Frontiers,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(2015).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16"/>
              </a:rPr>
              <a:t>10.1016/j.gsf.2015.04.002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[16]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Clark,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Koprinska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Poon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automated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e-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mail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classification.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551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"/>
          <p:cNvSpPr>
            <a:spLocks/>
          </p:cNvSpPr>
          <p:nvPr/>
        </p:nvSpPr>
        <p:spPr>
          <a:xfrm rot="0">
            <a:off x="685800" y="777240"/>
            <a:ext cx="6099175" cy="2057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2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null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p.702.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IEEE,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(2003).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2"/>
              </a:rPr>
              <a:t>10.1109/wi.2003.1241300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6733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18"/>
              <a:tabLst>
                <a:tab pos="280035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S.S.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Roy,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Viswanatham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P.V.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Krishna,N.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Saraf,A.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Gupta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Mishra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Applicability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Rough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Investigation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Optimization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Intrusion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System.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Quality,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Reliability,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Security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Robustness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Heterogeneous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pp.479-484,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Springer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Berlin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Heidelberg,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(2013).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10.1007/978-3-642-37949-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9_42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267335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AutoNum type="arabicPlain" startAt="18"/>
              <a:tabLst>
                <a:tab pos="280035" algn="l"/>
              </a:tabLst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S.S.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Roy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Mittal,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Basu,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A.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Abraham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Stock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Market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Forecasting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LASSO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Linear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Regression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Afro-European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Conference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Industrial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Advancement,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pp.371-381,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Springer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International</a:t>
            </a:r>
            <a:r>
              <a:rPr lang="en-US" altLang="zh-CN" sz="11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Publishing,</a:t>
            </a:r>
            <a:r>
              <a:rPr lang="en-US" altLang="zh-CN" sz="11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(2015).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10.1007/978-3-319-13572-</a:t>
            </a:r>
            <a:r>
              <a:rPr lang="en-US" altLang="zh-CN" sz="11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  <a:hlinkClick r:id="rId6"/>
              </a:rPr>
              <a:t>4_31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622300" y="10566400"/>
            <a:ext cx="514349" cy="86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00" b="0" i="0" u="none" strike="noStrike" kern="0" cap="none" spc="0" baseline="0">
                <a:solidFill>
                  <a:srgbClr val="B3B3B3"/>
                </a:solidFill>
                <a:latin typeface="Arial MT" pitchFamily="0" charset="0"/>
                <a:ea typeface="Droid Sans"/>
                <a:cs typeface="Arial MT" pitchFamily="0" charset="0"/>
                <a:hlinkClick r:id="rId7"/>
              </a:rPr>
              <a:t>View</a:t>
            </a:r>
            <a:r>
              <a:rPr lang="en-US" altLang="zh-CN" sz="400" b="0" i="0" u="none" strike="noStrike" kern="0" cap="none" spc="-10" baseline="0">
                <a:solidFill>
                  <a:srgbClr val="B3B3B3"/>
                </a:solidFill>
                <a:latin typeface="Arial MT" pitchFamily="0" charset="0"/>
                <a:ea typeface="Droid Sans"/>
                <a:cs typeface="Arial MT" pitchFamily="0" charset="0"/>
                <a:hlinkClick r:id="rId8"/>
              </a:rPr>
              <a:t> </a:t>
            </a:r>
            <a:r>
              <a:rPr lang="en-US" altLang="zh-CN" sz="400" b="0" i="0" u="none" strike="noStrike" kern="0" cap="none" spc="0" baseline="0">
                <a:solidFill>
                  <a:srgbClr val="B3B3B3"/>
                </a:solidFill>
                <a:latin typeface="Arial MT" pitchFamily="0" charset="0"/>
                <a:ea typeface="Droid Sans"/>
                <a:cs typeface="Arial MT" pitchFamily="0" charset="0"/>
                <a:hlinkClick r:id="rId9"/>
              </a:rPr>
              <a:t>publication</a:t>
            </a:r>
            <a:r>
              <a:rPr lang="en-US" altLang="zh-CN" sz="400" b="0" i="0" u="none" strike="noStrike" kern="0" cap="none" spc="-10" baseline="0">
                <a:solidFill>
                  <a:srgbClr val="B3B3B3"/>
                </a:solidFill>
                <a:latin typeface="Arial MT" pitchFamily="0" charset="0"/>
                <a:ea typeface="Droid Sans"/>
                <a:cs typeface="Arial MT" pitchFamily="0" charset="0"/>
                <a:hlinkClick r:id="rId10"/>
              </a:rPr>
              <a:t> stats</a:t>
            </a:r>
            <a:endParaRPr lang="zh-CN" altLang="en-US" sz="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3178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"/>
          <p:cNvSpPr>
            <a:spLocks/>
          </p:cNvSpPr>
          <p:nvPr/>
        </p:nvSpPr>
        <p:spPr>
          <a:xfrm rot="0">
            <a:off x="2038985" y="4604212"/>
            <a:ext cx="347853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Droid Sans"/>
                <a:ea typeface="Droid Sans"/>
                <a:cs typeface="Lucida Sans"/>
              </a:rPr>
              <a:t>THANK YOU!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Droid Sans"/>
              <a:ea typeface="Droid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964697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"/>
          <p:cNvSpPr>
            <a:spLocks/>
          </p:cNvSpPr>
          <p:nvPr/>
        </p:nvSpPr>
        <p:spPr>
          <a:xfrm rot="0">
            <a:off x="640334" y="807826"/>
            <a:ext cx="6262370" cy="8082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9375" rIns="0" bIns="0" anchor="t" anchorCtr="0">
            <a:prstTxWarp prst="textNoShape"/>
            <a:spAutoFit/>
          </a:bodyPr>
          <a:lstStyle/>
          <a:p>
            <a:pPr marL="8890" indent="0" algn="ctr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Keywords:</a:t>
            </a:r>
            <a:r>
              <a:rPr lang="en-US" altLang="zh-CN" sz="1100" b="1" i="0" u="none" strike="noStrike" kern="0" cap="none" spc="-45" baseline="0">
                <a:solidFill>
                  <a:schemeClr val="tx1"/>
                </a:solidFill>
                <a:latin typeface="Arial" pitchFamily="34" charset="0"/>
                <a:ea typeface="Droid Sans"/>
                <a:cs typeface="Arial" pitchFamily="34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Spam,emails,</a:t>
            </a:r>
            <a:r>
              <a:rPr lang="en-US" altLang="zh-CN" sz="110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extreme</a:t>
            </a:r>
            <a:r>
              <a:rPr lang="en-US" altLang="zh-CN" sz="1100" b="0" i="0" u="none" strike="noStrike" kern="0" cap="none" spc="-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learning</a:t>
            </a:r>
            <a:r>
              <a:rPr lang="en-US" altLang="zh-CN" sz="110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machine,support</a:t>
            </a:r>
            <a:r>
              <a:rPr lang="en-US" altLang="zh-CN" sz="110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vector</a:t>
            </a:r>
            <a:r>
              <a:rPr lang="en-US" altLang="zh-CN" sz="110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machine</a:t>
            </a:r>
            <a:r>
              <a:rPr lang="en-US" altLang="zh-CN" sz="110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110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classification.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Abstract:</a:t>
            </a:r>
            <a:r>
              <a:rPr lang="en-US" altLang="zh-CN" sz="1200" b="1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1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become</a:t>
            </a:r>
            <a:r>
              <a:rPr lang="en-US" altLang="zh-CN" sz="12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increasing</a:t>
            </a:r>
            <a:r>
              <a:rPr lang="en-US" altLang="zh-CN" sz="12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difficulty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entire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web-users.These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unsolicited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waste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resources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unnecessarily.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Customarily,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spams.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article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examines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capabilities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200" b="0" i="1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1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(ELM) and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1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 machine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(SVM) for the classification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(d).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efficient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single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layer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feed-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forward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network,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choose</a:t>
            </a:r>
            <a:r>
              <a:rPr lang="en-US" altLang="zh-CN" sz="1200" b="0" i="0" u="none" strike="noStrike" kern="0" cap="none" spc="4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weights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hidden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layers,randomly.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strong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statistical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used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frequently</a:t>
            </a:r>
            <a:r>
              <a:rPr lang="en-US" altLang="zh-CN" sz="1200" b="0" i="0" u="none" strike="noStrike" kern="0" cap="none" spc="4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classification.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compared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SVM.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comparative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study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accuracy,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precision,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recall,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false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true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positive.Moreover,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sensitivity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performed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classification.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Introduction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75565" indent="0" algn="just">
              <a:lnSpc>
                <a:spcPts val="138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Recently,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quantity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unwanted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bulk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messages,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i.e.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increased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web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communication.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These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unwanted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degrading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reliability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authenticity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genuine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[1].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affected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organisations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heavily.As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result,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allocation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capacity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internet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getting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difficult,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adds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financial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loss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companies.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Many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 models depending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 the spam commercializing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sector, have the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advantage as the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expense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sending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needs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less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cost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sent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large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numbers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above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reasons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forced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few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nations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amend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some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legislative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changes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[2].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literature,</a:t>
            </a:r>
            <a:r>
              <a:rPr lang="en-US" altLang="zh-CN" sz="12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two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types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found: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(SMTP)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methods.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However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more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popularity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than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approaches[3].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subdivision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strategies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done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further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content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content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based.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Plenty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research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carried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filters[1][3].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False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positives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main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concern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they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take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different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implication</a:t>
            </a:r>
            <a:r>
              <a:rPr lang="en-US" altLang="zh-CN" sz="1200" b="0" i="0" u="none" strike="noStrike" kern="0" cap="none" spc="1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while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spams.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Therefore,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might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circumstances,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where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ham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messages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may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classified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spams.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Though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such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situations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rather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lessened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simultaneous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amount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dissimilar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techniques,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but</a:t>
            </a:r>
            <a:r>
              <a:rPr lang="en-US" altLang="zh-CN" sz="1200" b="0" i="0" u="none" strike="noStrike" kern="0" cap="none" spc="45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continues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matter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debate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[4]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[5].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addition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that,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execution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classifier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depends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training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set.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deportment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spammer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type</a:t>
            </a:r>
            <a:r>
              <a:rPr lang="en-US" altLang="zh-CN" sz="12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delivery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payload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produced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diverse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sets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need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innovative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methods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remain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operational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domain.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majority</a:t>
            </a:r>
            <a:r>
              <a:rPr lang="en-US" altLang="zh-CN" sz="12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filters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developed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basis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achieving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any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matter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concern.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Bayesian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most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popular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[6].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H.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Drucker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proposed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excellent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strategy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year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1999</a:t>
            </a:r>
            <a:r>
              <a:rPr lang="en-US" altLang="zh-CN" sz="12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[7].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Other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than</a:t>
            </a:r>
            <a:r>
              <a:rPr lang="en-US" altLang="zh-CN" sz="12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learning,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</a:t>
            </a:r>
            <a:r>
              <a:rPr lang="en-US" altLang="zh-CN" sz="12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exits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another</a:t>
            </a:r>
            <a:r>
              <a:rPr lang="en-US" altLang="zh-CN" sz="12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r>
              <a:rPr lang="en-US" altLang="zh-CN" sz="12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called</a:t>
            </a:r>
            <a:r>
              <a:rPr lang="en-US" altLang="zh-CN" sz="12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SMTP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0" i="0" u="none" strike="noStrike" kern="0" cap="none" spc="4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(Simple</a:t>
            </a:r>
            <a:r>
              <a:rPr lang="en-US" altLang="zh-CN" sz="1200" b="0" i="0" u="none" strike="noStrike" kern="0" cap="none" spc="4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Mail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Transfer</a:t>
            </a:r>
            <a:r>
              <a:rPr lang="en-US" altLang="zh-CN" sz="1200" b="0" i="0" u="none" strike="noStrike" kern="0" cap="none" spc="4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Protocol)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4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mentioned</a:t>
            </a:r>
            <a:r>
              <a:rPr lang="en-US" altLang="zh-CN" sz="1200" b="0" i="0" u="none" strike="noStrike" kern="0" cap="none" spc="4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earlier</a:t>
            </a:r>
            <a:r>
              <a:rPr lang="en-US" altLang="zh-CN" sz="1200" b="0" i="0" u="none" strike="noStrike" kern="0" cap="none" spc="4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[8].</a:t>
            </a:r>
            <a:r>
              <a:rPr lang="en-US" altLang="zh-CN" sz="1200" b="0" i="0" u="none" strike="noStrike" kern="0" cap="none" spc="4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rout</a:t>
            </a:r>
            <a:r>
              <a:rPr lang="en-US" altLang="zh-CN" sz="1200" b="0" i="0" u="none" strike="noStrike" kern="0" cap="none" spc="43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verification,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authenticity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information</a:t>
            </a:r>
            <a:r>
              <a:rPr lang="en-US" altLang="zh-CN" sz="12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exchange,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checking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SMTP</a:t>
            </a:r>
            <a:r>
              <a:rPr lang="en-US" altLang="zh-CN" sz="12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[9]</a:t>
            </a:r>
            <a:r>
              <a:rPr lang="en-US" altLang="zh-CN" sz="12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managed</a:t>
            </a:r>
            <a:r>
              <a:rPr lang="en-US" altLang="zh-CN" sz="12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SMTP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approach.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work,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</a:t>
            </a:r>
            <a:r>
              <a:rPr lang="en-US" altLang="zh-CN" sz="12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two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most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effective</a:t>
            </a:r>
            <a:r>
              <a:rPr lang="en-US" altLang="zh-CN" sz="1200" b="0" i="0" u="none" strike="noStrike" kern="0" cap="none" spc="3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namely:</a:t>
            </a:r>
            <a:r>
              <a:rPr lang="en-US" altLang="zh-CN" sz="12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200" b="0" i="1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1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(ELM)</a:t>
            </a:r>
            <a:r>
              <a:rPr lang="en-US" altLang="zh-CN" sz="12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1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1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(SVM).</a:t>
            </a:r>
            <a:r>
              <a:rPr lang="en-US" altLang="zh-CN" sz="12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Both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methods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good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instances.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76200" indent="457200" algn="just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considered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single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hidden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layer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feedforward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networks(SLFN)[11].The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shows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neurons,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hidden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individually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generated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24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"/>
          <p:cNvSpPr>
            <a:spLocks/>
          </p:cNvSpPr>
          <p:nvPr/>
        </p:nvSpPr>
        <p:spPr>
          <a:xfrm rot="0">
            <a:off x="703758" y="872747"/>
            <a:ext cx="6148070" cy="49429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765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ts val="138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outside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application.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classification,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approximations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[10].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make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relationship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between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network,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matrix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regression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specially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ridge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regression.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faster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rate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easy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implementation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process.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Also,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needs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less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intervention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human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[11].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Therefore,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large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scale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potential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alternative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other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techniques;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large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number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activation functions.Also,few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piecewise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continuous functions can be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applied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ELM.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Feedforward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popular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algorithm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mappings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complex</a:t>
            </a:r>
            <a:r>
              <a:rPr lang="en-US" altLang="zh-CN" sz="12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non-linear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functions,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but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suffers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time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takes.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overcomes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better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than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feedforward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network.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Many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authors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worked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universal</a:t>
            </a:r>
            <a:r>
              <a:rPr lang="en-US" altLang="zh-CN" sz="1200" b="0" i="0" u="none" strike="noStrike" kern="0" cap="none" spc="3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approximations</a:t>
            </a:r>
            <a:r>
              <a:rPr lang="en-US" altLang="zh-CN" sz="12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feedforward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457200" algn="just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second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 support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 a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strong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theoretical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pattern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data[12].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mapping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 training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input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dimensional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space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done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SVM.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200" b="0" i="0" u="none" strike="noStrike" kern="0" cap="none" spc="4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gets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maximum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margin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segregation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among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classes.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Application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other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found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literature[13][18][19].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work,</a:t>
            </a:r>
            <a:r>
              <a:rPr lang="en-US" altLang="zh-CN" sz="1200" b="0" i="0" u="none" strike="noStrike" kern="0" cap="none" spc="4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both</a:t>
            </a:r>
            <a:r>
              <a:rPr lang="en-US" altLang="zh-CN" sz="1200" b="0" i="0" u="none" strike="noStrike" kern="0" cap="none" spc="4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SVM,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</a:t>
            </a:r>
            <a:r>
              <a:rPr lang="en-US" altLang="zh-CN" sz="1200" b="0" i="0" u="none" strike="noStrike" kern="0" cap="none" spc="3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detection,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actual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predicted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confusion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matrices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obtained.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Also,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solid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comparative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study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just">
              <a:lnSpc>
                <a:spcPts val="13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carried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both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methods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5.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just">
              <a:lnSpc>
                <a:spcPct val="96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work,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namely</a:t>
            </a:r>
            <a:r>
              <a:rPr lang="en-US" altLang="zh-CN" sz="1200" b="0" i="0" u="none" strike="noStrike" kern="0" cap="none" spc="459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spambase</a:t>
            </a:r>
            <a:r>
              <a:rPr lang="en-US" altLang="zh-CN" sz="1200" b="0" i="1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collected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UCI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repository</a:t>
            </a:r>
            <a:r>
              <a:rPr lang="en-US" altLang="zh-CN" sz="12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experiment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purpose[14].ELM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uses</a:t>
            </a:r>
            <a:r>
              <a:rPr lang="en-US" altLang="zh-CN" sz="12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basic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forward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regression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[11].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total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number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instances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4601.Out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of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1813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actually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holds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39.4%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total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instances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remaining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60.6%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i.e.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2788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spams.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total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number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58,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57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attributes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continuous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exists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one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titular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label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(d).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different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type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follows,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1.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Different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types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corpora[16][17]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aphicFrame>
        <p:nvGraphicFramePr>
          <p:cNvPr id="96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563621" y="5998459"/>
          <a:ext cx="2419984" cy="179133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26097"/>
                <a:gridCol w="525754"/>
                <a:gridCol w="525767"/>
                <a:gridCol w="742302"/>
              </a:tblGrid>
              <a:tr h="455288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Data</a:t>
                      </a:r>
                      <a:r>
                        <a:rPr lang="en-US" altLang="zh-CN" sz="11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Set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818" indent="-635" algn="l" eaLnBrk="1" latinLnBrk="0" hangingPunct="1">
                        <a:lnSpc>
                          <a:spcPts val="126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No</a:t>
                      </a:r>
                      <a:r>
                        <a:rPr lang="en-US" altLang="zh-CN" sz="1100" b="0" i="0" u="none" strike="noStrike" kern="1200" cap="none" spc="-1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of </a:t>
                      </a:r>
                      <a:r>
                        <a:rPr lang="en-US" altLang="zh-CN" sz="11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Emails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3175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6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Spam </a:t>
                      </a:r>
                      <a:r>
                        <a:rPr lang="en-US" altLang="zh-CN" sz="11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Emails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3175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6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Legitimate Emails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3175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4003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PUI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1099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481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618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4021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Ling Spam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127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2893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481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2412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4003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U5Spam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982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82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90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4003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UCI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4601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1813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2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2788</a:t>
                      </a:r>
                      <a:endParaRPr lang="zh-CN" altLang="en-US" sz="11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0166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"/>
          <p:cNvSpPr>
            <a:spLocks/>
          </p:cNvSpPr>
          <p:nvPr/>
        </p:nvSpPr>
        <p:spPr>
          <a:xfrm rot="0">
            <a:off x="1942845" y="3839974"/>
            <a:ext cx="3664585" cy="4933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1.</a:t>
            </a:r>
            <a:r>
              <a:rPr lang="en-US" altLang="zh-CN" sz="12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Empirical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Cumulative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distribution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7625" indent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2.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Statistical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output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namely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spambase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aphicFrame>
        <p:nvGraphicFramePr>
          <p:cNvPr id="98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367026" y="4469887"/>
          <a:ext cx="2813048" cy="73279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83214"/>
                <a:gridCol w="751187"/>
                <a:gridCol w="1578601"/>
              </a:tblGrid>
              <a:tr h="338449">
                <a:tc rowSpan="4"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ct val="100000"/>
                        </a:lnSpc>
                        <a:spcBef>
                          <a:spcPts val="12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5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d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163195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mean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0.3940448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8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skewness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0.4338114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73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sd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0.4886977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3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kurtosis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1.187404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9" name="矩形"/>
          <p:cNvSpPr>
            <a:spLocks/>
          </p:cNvSpPr>
          <p:nvPr/>
        </p:nvSpPr>
        <p:spPr>
          <a:xfrm rot="0">
            <a:off x="2179065" y="9285222"/>
            <a:ext cx="3195319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2.</a:t>
            </a:r>
            <a:r>
              <a:rPr lang="en-US" altLang="zh-CN" sz="12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Cullen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Frey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applied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set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pic>
        <p:nvPicPr>
          <p:cNvPr id="10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83657" y="1124105"/>
            <a:ext cx="4237336" cy="244414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705987" y="5518719"/>
            <a:ext cx="3809657" cy="34664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0245491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"/>
          <p:cNvSpPr>
            <a:spLocks/>
          </p:cNvSpPr>
          <p:nvPr/>
        </p:nvSpPr>
        <p:spPr>
          <a:xfrm rot="0">
            <a:off x="703833" y="877320"/>
            <a:ext cx="6146800" cy="671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Extreme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1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139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considered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single</a:t>
            </a:r>
            <a:r>
              <a:rPr lang="en-US" altLang="zh-CN" sz="1200" b="0" i="0" u="none" strike="noStrike" kern="0" cap="none" spc="3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hidden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layer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forward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neural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networks(SLFN)[11].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association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between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output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input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x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given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as[15].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1527302" y="1792219"/>
            <a:ext cx="50800" cy="965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383" y="0"/>
                </a:moveTo>
                <a:lnTo>
                  <a:pt x="0" y="0"/>
                </a:lnTo>
                <a:lnTo>
                  <a:pt x="0" y="21486"/>
                </a:lnTo>
                <a:lnTo>
                  <a:pt x="21383" y="21486"/>
                </a:lnTo>
                <a:lnTo>
                  <a:pt x="21383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04" name="矩形"/>
          <p:cNvSpPr>
            <a:spLocks/>
          </p:cNvSpPr>
          <p:nvPr/>
        </p:nvSpPr>
        <p:spPr>
          <a:xfrm rot="0">
            <a:off x="678434" y="1610362"/>
            <a:ext cx="243839" cy="3559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3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∑</a:t>
            </a: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812038" y="1752095"/>
            <a:ext cx="208915" cy="127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𝑖=1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06" name="曲线"/>
          <p:cNvSpPr>
            <a:spLocks/>
          </p:cNvSpPr>
          <p:nvPr/>
        </p:nvSpPr>
        <p:spPr>
          <a:xfrm rot="0">
            <a:off x="2010410" y="1792219"/>
            <a:ext cx="50800" cy="965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383" y="0"/>
                </a:moveTo>
                <a:lnTo>
                  <a:pt x="0" y="0"/>
                </a:lnTo>
                <a:lnTo>
                  <a:pt x="0" y="21486"/>
                </a:lnTo>
                <a:lnTo>
                  <a:pt x="21383" y="21486"/>
                </a:lnTo>
                <a:lnTo>
                  <a:pt x="21383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07" name="矩形"/>
          <p:cNvSpPr>
            <a:spLocks/>
          </p:cNvSpPr>
          <p:nvPr/>
        </p:nvSpPr>
        <p:spPr>
          <a:xfrm rot="0">
            <a:off x="981200" y="1671322"/>
            <a:ext cx="5818505" cy="193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508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5602605" algn="l"/>
              </a:tabLst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𝛽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𝐺(𝑝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j</a:t>
            </a:r>
            <a:r>
              <a:rPr lang="en-US" altLang="zh-CN" sz="1275" b="0" i="0" u="none" strike="noStrike" kern="0" cap="none" spc="-12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𝑞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𝑡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j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,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j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𝑡𝑜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𝑁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(1)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8" name="曲线"/>
          <p:cNvSpPr>
            <a:spLocks/>
          </p:cNvSpPr>
          <p:nvPr/>
        </p:nvSpPr>
        <p:spPr>
          <a:xfrm rot="0">
            <a:off x="716534" y="2193035"/>
            <a:ext cx="6120766" cy="3555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0" y="10645"/>
                </a:lnTo>
                <a:lnTo>
                  <a:pt x="0" y="11015"/>
                </a:lnTo>
                <a:lnTo>
                  <a:pt x="0" y="21569"/>
                </a:lnTo>
                <a:lnTo>
                  <a:pt x="21598" y="21569"/>
                </a:lnTo>
                <a:lnTo>
                  <a:pt x="21598" y="11015"/>
                </a:lnTo>
                <a:lnTo>
                  <a:pt x="21598" y="10645"/>
                </a:lnTo>
                <a:lnTo>
                  <a:pt x="21598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09" name="矩形"/>
          <p:cNvSpPr>
            <a:spLocks/>
          </p:cNvSpPr>
          <p:nvPr/>
        </p:nvSpPr>
        <p:spPr>
          <a:xfrm rot="0">
            <a:off x="652959" y="1994411"/>
            <a:ext cx="6249670" cy="1491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8415" rIns="0" bIns="0" anchor="t" anchorCtr="0">
            <a:prstTxWarp prst="textNoShape"/>
            <a:spAutoFit/>
          </a:bodyPr>
          <a:lstStyle/>
          <a:p>
            <a:pPr marL="63500" indent="0" algn="just">
              <a:lnSpc>
                <a:spcPct val="96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number instances is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 and nodes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 the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hidden nodes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L.</a:t>
            </a:r>
            <a:r>
              <a:rPr lang="en-US" altLang="zh-CN" sz="1200" b="0" i="0" u="none" strike="noStrike" kern="0" cap="none" spc="3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Here,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𝛽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179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weight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output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parameter.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component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𝑝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,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𝑞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lang="en-US" altLang="zh-CN" sz="1200" b="0" i="0" u="none" strike="noStrike" kern="0" cap="none" spc="0" baseline="3000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</a:t>
            </a:r>
            <a:r>
              <a:rPr lang="en-US" altLang="zh-CN" sz="1200" b="0" i="0" u="none" strike="noStrike" kern="0" cap="none" spc="225" baseline="3000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limit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lang="en-US" altLang="zh-CN" sz="1200" b="0" i="0" u="none" strike="noStrike" kern="0" cap="none" spc="0" baseline="3000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</a:t>
            </a:r>
            <a:r>
              <a:rPr lang="en-US" altLang="zh-CN" sz="1200" b="0" i="0" u="none" strike="noStrike" kern="0" cap="none" spc="225" baseline="3000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hidden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node.The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input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given</a:t>
            </a:r>
            <a:r>
              <a:rPr lang="en-US" altLang="zh-CN" sz="1200" b="0" i="0" u="none" strike="noStrike" kern="0" cap="none" spc="4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4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comprises</a:t>
            </a:r>
            <a:r>
              <a:rPr lang="en-US" altLang="zh-CN" sz="120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all</a:t>
            </a:r>
            <a:r>
              <a:rPr lang="en-US" altLang="zh-CN" sz="120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inputs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4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‘spambase’</a:t>
            </a:r>
            <a:r>
              <a:rPr lang="en-US" altLang="zh-CN" sz="120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dataset,</a:t>
            </a:r>
            <a:r>
              <a:rPr lang="en-US" altLang="zh-CN" sz="1200" b="0" i="0" u="none" strike="noStrike" kern="0" cap="none" spc="4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excluding</a:t>
            </a:r>
            <a:r>
              <a:rPr lang="en-US" altLang="zh-CN" sz="1200" b="0" i="0" u="none" strike="noStrike" kern="0" cap="none" spc="4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decision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attribute.The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input</a:t>
            </a:r>
            <a:r>
              <a:rPr lang="en-US" altLang="zh-CN" sz="12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written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x={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𝐿}</a:t>
            </a:r>
            <a:r>
              <a:rPr lang="en-US" altLang="zh-CN" sz="1200" b="0" i="0" u="none" strike="noStrike" kern="0" cap="none" spc="40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decision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attribute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200" b="1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Equation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(1)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re-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written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33350" indent="0" algn="just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  <a:tabLst>
                <a:tab pos="6005195" algn="l"/>
              </a:tabLst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𝐻𝛽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(2)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63500" indent="0" algn="just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described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348229" y="3891790"/>
            <a:ext cx="403859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𝐻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[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1" name="曲线"/>
          <p:cNvSpPr>
            <a:spLocks/>
          </p:cNvSpPr>
          <p:nvPr/>
        </p:nvSpPr>
        <p:spPr>
          <a:xfrm rot="0">
            <a:off x="4585970" y="3753605"/>
            <a:ext cx="50799" cy="965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383" y="0"/>
                </a:moveTo>
                <a:lnTo>
                  <a:pt x="0" y="0"/>
                </a:lnTo>
                <a:lnTo>
                  <a:pt x="0" y="21486"/>
                </a:lnTo>
                <a:lnTo>
                  <a:pt x="21383" y="21486"/>
                </a:lnTo>
                <a:lnTo>
                  <a:pt x="21383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12" name="矩形"/>
          <p:cNvSpPr>
            <a:spLocks/>
          </p:cNvSpPr>
          <p:nvPr/>
        </p:nvSpPr>
        <p:spPr>
          <a:xfrm rot="0">
            <a:off x="2741929" y="3632710"/>
            <a:ext cx="2159635" cy="5537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142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𝐺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𝑝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𝑞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-9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𝐺(𝑝</a:t>
            </a:r>
            <a:r>
              <a:rPr lang="zh-CN" altLang="en-US" sz="1275" b="0" i="0" u="none" strike="noStrike" kern="0" cap="none" spc="-15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</a:t>
            </a:r>
            <a:r>
              <a:rPr lang="zh-CN" altLang="en-US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75" b="0" i="0" u="none" strike="noStrike" kern="0" cap="none" spc="-15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j</a:t>
            </a:r>
            <a:r>
              <a:rPr lang="zh-CN" altLang="en-US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𝑞</a:t>
            </a:r>
            <a:r>
              <a:rPr lang="zh-CN" altLang="en-US" sz="1275" b="0" i="0" u="none" strike="noStrike" kern="0" cap="none" spc="-15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0" indent="0" algn="ctr">
              <a:lnSpc>
                <a:spcPts val="1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7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2883153" y="3989326"/>
            <a:ext cx="1876424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7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7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4893308" y="3891790"/>
            <a:ext cx="90169" cy="193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]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5" name="曲线"/>
          <p:cNvSpPr>
            <a:spLocks/>
          </p:cNvSpPr>
          <p:nvPr/>
        </p:nvSpPr>
        <p:spPr>
          <a:xfrm rot="0">
            <a:off x="3298190" y="4628382"/>
            <a:ext cx="62864" cy="673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69" y="0"/>
                </a:moveTo>
                <a:lnTo>
                  <a:pt x="0" y="0"/>
                </a:lnTo>
                <a:lnTo>
                  <a:pt x="0" y="21518"/>
                </a:lnTo>
                <a:lnTo>
                  <a:pt x="21469" y="21518"/>
                </a:lnTo>
                <a:lnTo>
                  <a:pt x="21469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16" name="矩形"/>
          <p:cNvSpPr>
            <a:spLocks/>
          </p:cNvSpPr>
          <p:nvPr/>
        </p:nvSpPr>
        <p:spPr>
          <a:xfrm rot="0">
            <a:off x="3125977" y="5213098"/>
            <a:ext cx="356869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⎣𝛽</a:t>
            </a:r>
            <a:r>
              <a:rPr lang="zh-CN" altLang="en-US" sz="1275" b="0" i="0" u="none" strike="noStrike" kern="0" cap="none" spc="-3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⎦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2830321" y="4842766"/>
            <a:ext cx="652780" cy="6804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765" rIns="0" bIns="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𝛽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r>
              <a:rPr lang="en-US" altLang="zh-CN" sz="1800" b="0" i="0" u="none" strike="noStrike" kern="0" cap="none" spc="45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29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-75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endParaRPr lang="en-US" altLang="zh-CN" sz="1800" b="0" i="0" u="none" strike="noStrike" kern="0" cap="none" spc="0" baseline="-25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r>
              <a:rPr lang="en-US" altLang="zh-CN" sz="1200" b="0" i="0" u="none" strike="noStrike" kern="0" cap="none" spc="30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800" b="0" i="0" u="none" strike="noStrike" kern="0" cap="none" spc="45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3263136" y="5313682"/>
            <a:ext cx="448945" cy="3483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</a:t>
            </a:r>
            <a:r>
              <a:rPr lang="en-US" altLang="zh-CN" sz="1275" b="0" i="0" u="none" strike="noStrike" kern="0" cap="none" spc="719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𝐿𝑋𝑀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2688081" y="4079242"/>
            <a:ext cx="2548889" cy="7897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0965" rIns="0" bIns="0" anchor="t" anchorCtr="0">
            <a:prstTxWarp prst="textNoShape"/>
            <a:spAutoFit/>
          </a:bodyPr>
          <a:lstStyle/>
          <a:p>
            <a:pPr marL="50800" indent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𝐺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𝑝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𝑁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𝑞</a:t>
            </a:r>
            <a:r>
              <a:rPr lang="en-US" altLang="zh-CN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-6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𝐺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𝑝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𝑁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𝑞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𝐿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48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75" b="0" i="0" u="none" strike="noStrike" kern="0" cap="none" spc="-3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𝑁𝑋𝐿</a:t>
            </a:r>
            <a:endParaRPr lang="en-US" altLang="zh-CN" sz="1275" b="0" i="0" u="none" strike="noStrike" kern="0" cap="none" spc="0" baseline="-25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528955" indent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  <a:tabLst>
                <a:tab pos="1531620" algn="l"/>
              </a:tabLst>
            </a:pPr>
            <a:r>
              <a:rPr lang="zh-CN" altLang="en-US" sz="1800" b="0" i="0" u="none" strike="noStrike" kern="0" cap="none" spc="-3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𝛽</a:t>
            </a: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</a:t>
            </a:r>
            <a:r>
              <a:rPr lang="en-US" altLang="zh-CN" sz="85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</a:t>
            </a:r>
            <a:r>
              <a:rPr lang="zh-CN" altLang="en-US" sz="1800" b="0" i="0" u="none" strike="noStrike" kern="0" cap="none" spc="-3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𝑡</a:t>
            </a: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4125720" y="5213098"/>
            <a:ext cx="332740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⎣𝑡</a:t>
            </a: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⎦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668521" y="4842766"/>
            <a:ext cx="789940" cy="86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76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  <a:tabLst>
                <a:tab pos="203834" algn="l"/>
              </a:tabLst>
            </a:pP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,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𝑇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r>
              <a:rPr lang="en-US" altLang="zh-CN" sz="1800" b="0" i="0" u="none" strike="noStrike" kern="0" cap="none" spc="30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-75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endParaRPr lang="en-US" altLang="zh-CN" sz="1800" b="0" i="0" u="none" strike="noStrike" kern="0" cap="none" spc="0" baseline="-25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49466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800" b="0" i="0" u="none" strike="noStrike" kern="0" cap="none" spc="30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3113277" y="4751326"/>
            <a:ext cx="1357630" cy="379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508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050290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r>
              <a:rPr lang="en-US" altLang="zh-CN" sz="1200" b="0" i="0" u="none" strike="noStrike" kern="0" cap="none" spc="30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800" b="0" i="0" u="none" strike="noStrike" kern="0" cap="none" spc="45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I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.</a:t>
            </a:r>
            <a:r>
              <a:rPr lang="en-US" altLang="zh-CN" sz="1800" b="0" i="0" u="none" strike="noStrike" kern="0" cap="none" spc="30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I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113277" y="4588258"/>
            <a:ext cx="1357630" cy="374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508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050290" algn="l"/>
              </a:tabLst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𝖥</a:t>
            </a:r>
            <a:r>
              <a:rPr lang="en-US" altLang="zh-CN" sz="1200" b="0" i="0" u="none" strike="noStrike" kern="0" cap="none" spc="26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275" b="0" i="0" u="none" strike="noStrike" kern="0" cap="none" spc="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⎤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𝖥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275" b="0" i="0" u="none" strike="noStrike" kern="0" cap="none" spc="-22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⎤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4236972" y="5313682"/>
            <a:ext cx="479425" cy="3483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𝑁</a:t>
            </a:r>
            <a:r>
              <a:rPr lang="en-US" altLang="zh-CN" sz="1275" b="0" i="0" u="none" strike="noStrike" kern="0" cap="none" spc="48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𝑁𝑋𝑚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653034" y="5539232"/>
            <a:ext cx="6233795" cy="149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350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equation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(3)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𝛽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calculated,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90550" indent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  <a:tabLst>
                <a:tab pos="6005195" algn="l"/>
              </a:tabLst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𝛽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-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𝐻</a:t>
            </a:r>
            <a:r>
              <a:rPr lang="en-US" altLang="zh-CN" sz="1275" b="0" i="0" u="none" strike="noStrike" kern="0" cap="none" spc="-3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−1</a:t>
            </a:r>
            <a:r>
              <a:rPr lang="zh-CN" altLang="en-US" sz="1200" b="0" i="0" u="none" strike="noStrike" kern="0" cap="none" spc="-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(3)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63500" indent="0" algn="just">
              <a:lnSpc>
                <a:spcPct val="9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below,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several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graphs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shown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false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true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positive,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precision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specificity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 sensivity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when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 is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applied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 spam email. These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graphs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shown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adopted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figures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3,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5.The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definition</a:t>
            </a:r>
            <a:r>
              <a:rPr lang="en-US" altLang="zh-CN" sz="1200" b="0" i="0" u="none" strike="noStrike" kern="0" cap="none" spc="2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accuracy,precision,recall,positive</a:t>
            </a:r>
            <a:r>
              <a:rPr lang="en-US" altLang="zh-CN" sz="1200" b="0" i="0" u="none" strike="noStrike" kern="0" cap="none" spc="43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predicted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values,negative</a:t>
            </a:r>
            <a:r>
              <a:rPr lang="en-US" altLang="zh-CN" sz="1200" b="0" i="0" u="none" strike="noStrike" kern="0" cap="none" spc="43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predicted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values,</a:t>
            </a:r>
            <a:r>
              <a:rPr lang="en-US" altLang="zh-CN" sz="1200" b="0" i="0" u="none" strike="noStrike" kern="0" cap="none" spc="3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McNemar</a:t>
            </a:r>
            <a:r>
              <a:rPr lang="en-US" altLang="zh-CN" sz="1200" b="0" i="0" u="none" strike="noStrike" kern="0" cap="none" spc="4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test(P value),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03833" y="7223253"/>
            <a:ext cx="694055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Accuracy=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1636521" y="7144005"/>
            <a:ext cx="455295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10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𝑇𝑃+𝑇𝑁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372869" y="7339077"/>
            <a:ext cx="982344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10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𝑇𝑃+𝑇𝑁+𝐹𝑃+𝐹𝑁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29" name="曲线"/>
          <p:cNvSpPr>
            <a:spLocks/>
          </p:cNvSpPr>
          <p:nvPr/>
        </p:nvSpPr>
        <p:spPr>
          <a:xfrm rot="0">
            <a:off x="1385569" y="7331958"/>
            <a:ext cx="960118" cy="12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0733"/>
                </a:lnTo>
                <a:lnTo>
                  <a:pt x="21600" y="20733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703833" y="7649972"/>
            <a:ext cx="678814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Precision=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485645" y="7570725"/>
            <a:ext cx="185420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100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1357629" y="7765797"/>
            <a:ext cx="441325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10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𝑇𝑃+𝐹𝑃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1370329" y="7758679"/>
            <a:ext cx="421004" cy="12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80" y="0"/>
                </a:moveTo>
                <a:lnTo>
                  <a:pt x="0" y="0"/>
                </a:lnTo>
                <a:lnTo>
                  <a:pt x="0" y="20733"/>
                </a:lnTo>
                <a:lnTo>
                  <a:pt x="21580" y="20733"/>
                </a:lnTo>
                <a:lnTo>
                  <a:pt x="21580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34" name="矩形"/>
          <p:cNvSpPr>
            <a:spLocks/>
          </p:cNvSpPr>
          <p:nvPr/>
        </p:nvSpPr>
        <p:spPr>
          <a:xfrm rot="0">
            <a:off x="1854453" y="7649972"/>
            <a:ext cx="63499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703833" y="8049260"/>
            <a:ext cx="500380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Recall=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293621" y="8003540"/>
            <a:ext cx="162559" cy="24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1179321" y="8169657"/>
            <a:ext cx="392430" cy="24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𝑇𝑃+𝐹𝑁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192022" y="8165586"/>
            <a:ext cx="368934" cy="107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0"/>
                </a:moveTo>
                <a:lnTo>
                  <a:pt x="0" y="0"/>
                </a:lnTo>
                <a:lnTo>
                  <a:pt x="0" y="21344"/>
                </a:lnTo>
                <a:lnTo>
                  <a:pt x="21592" y="21344"/>
                </a:lnTo>
                <a:lnTo>
                  <a:pt x="21592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1586229" y="8049260"/>
            <a:ext cx="63499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678434" y="8434833"/>
            <a:ext cx="2025649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predictive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value=</a:t>
            </a:r>
            <a:r>
              <a:rPr lang="en-US" altLang="zh-CN" sz="1275" b="0" i="0" u="sng" strike="noStrike" kern="0" cap="none" spc="254" baseline="300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zh-CN" altLang="en-US" sz="1275" b="0" i="0" u="sng" strike="noStrike" kern="0" cap="none" spc="-37" baseline="300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 Math" pitchFamily="0" charset="0"/>
                <a:ea typeface="Droid Sans"/>
                <a:cs typeface="Cambria Math" pitchFamily="0" charset="0"/>
              </a:rPr>
              <a:t>𝑇𝑃</a:t>
            </a:r>
            <a:r>
              <a:rPr lang="en-US" altLang="zh-CN" sz="1275" b="0" i="0" u="sng" strike="noStrike" kern="0" cap="none" spc="750" baseline="300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endParaRPr lang="zh-CN" altLang="en-US" sz="1275" b="0" i="0" u="none" strike="noStrike" kern="0" cap="none" spc="0" baseline="30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2296413" y="8555228"/>
            <a:ext cx="381000" cy="24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𝑇𝑃+𝐹𝑃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03758" y="8818881"/>
            <a:ext cx="1677035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Negative</a:t>
            </a:r>
            <a:r>
              <a:rPr lang="en-US" altLang="zh-CN" sz="12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predictive</a:t>
            </a:r>
            <a:r>
              <a:rPr lang="en-US" altLang="zh-CN" sz="12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value=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2470149" y="8773160"/>
            <a:ext cx="174625" cy="24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𝑇𝑁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355849" y="8939276"/>
            <a:ext cx="403224" cy="24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𝑇𝑁+𝐹𝑁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2368550" y="8935207"/>
            <a:ext cx="381000" cy="107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344"/>
                </a:lnTo>
                <a:lnTo>
                  <a:pt x="21599" y="21344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46" name="矩形"/>
          <p:cNvSpPr>
            <a:spLocks/>
          </p:cNvSpPr>
          <p:nvPr/>
        </p:nvSpPr>
        <p:spPr>
          <a:xfrm rot="0">
            <a:off x="703833" y="9210548"/>
            <a:ext cx="1506855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McNemar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test(P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value):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255819" y="9120632"/>
            <a:ext cx="654050" cy="242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5" baseline="-2500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χ2=</a:t>
            </a:r>
            <a:r>
              <a:rPr lang="en-US" altLang="zh-CN" sz="850" b="0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 Math" pitchFamily="0" charset="0"/>
                <a:ea typeface="Droid Sans"/>
                <a:cs typeface="Cambria Math" pitchFamily="0" charset="0"/>
              </a:rPr>
              <a:t>(𝑓−g)</a:t>
            </a:r>
            <a:r>
              <a:rPr lang="en-US" altLang="zh-CN" sz="1800" b="0" i="0" u="none" strike="noStrike" kern="0" cap="none" spc="-15" baseline="-2500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endParaRPr lang="zh-CN" altLang="en-US" sz="1800" b="0" i="0" u="none" strike="noStrike" kern="0" cap="none" spc="0" baseline="-2500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511297" y="9330942"/>
            <a:ext cx="334010" cy="127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(𝑓+g)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000501" y="9210548"/>
            <a:ext cx="3847465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outcome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first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second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negative</a:t>
            </a:r>
            <a:r>
              <a:rPr lang="en-US" altLang="zh-CN" sz="12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703758" y="9449813"/>
            <a:ext cx="6144894" cy="5505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765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ts val="138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outcome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first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negative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second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test.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detailed</a:t>
            </a:r>
            <a:r>
              <a:rPr lang="en-US" altLang="zh-CN" sz="12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comparisons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between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shown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,where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all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above</a:t>
            </a:r>
            <a:r>
              <a:rPr lang="en-US" altLang="zh-CN" sz="12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parameters’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obtained.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4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2518917" y="3862834"/>
            <a:ext cx="2515234" cy="193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3.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False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True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2866389" y="6933693"/>
            <a:ext cx="1819275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4.</a:t>
            </a:r>
            <a:r>
              <a:rPr lang="en-US" altLang="zh-CN" sz="12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Precision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30753" y="9745469"/>
            <a:ext cx="2093595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5.</a:t>
            </a:r>
            <a:r>
              <a:rPr lang="en-US" altLang="zh-CN" sz="12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Specificity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Sensivity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930956" y="993976"/>
            <a:ext cx="3397321" cy="271410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999433" y="4181763"/>
            <a:ext cx="3283517" cy="257796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6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767083" y="7239458"/>
            <a:ext cx="3698696" cy="248731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179856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640334" y="877320"/>
            <a:ext cx="6284595" cy="29286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762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76200" indent="457200" algn="just">
              <a:lnSpc>
                <a:spcPts val="138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strong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statistical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theory</a:t>
            </a:r>
            <a:r>
              <a:rPr lang="en-US" altLang="zh-CN" sz="1200" b="0" i="0" u="none" strike="noStrike" kern="0" cap="none" spc="48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used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frequently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data.SVM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introduced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vapnik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[11]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attaining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popularity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attractive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features.</a:t>
            </a:r>
            <a:r>
              <a:rPr lang="en-US" altLang="zh-CN" sz="120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work,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limited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two</a:t>
            </a:r>
            <a:r>
              <a:rPr lang="en-US" altLang="zh-CN" sz="12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classes</a:t>
            </a:r>
            <a:r>
              <a:rPr lang="en-US" altLang="zh-CN" sz="12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 and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spam.The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 is having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training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 consisting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two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different classes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ham,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  <a:tabLst>
                <a:tab pos="5257165" algn="l"/>
              </a:tabLst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𝑆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{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,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-6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…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(𝑥</a:t>
            </a: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𝑛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,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𝑛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200" b="0" i="0" u="none" strike="noStrike" kern="0" cap="none" spc="3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where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00" b="0" i="0" u="none" strike="noStrike" kern="0" cap="none" spc="1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∈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𝑅</a:t>
            </a: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𝑛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,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∈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{−1,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+1}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(4)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76200" indent="457200" algn="just">
              <a:lnSpc>
                <a:spcPts val="138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Where,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∈</a:t>
            </a:r>
            <a:r>
              <a:rPr lang="en-US" altLang="zh-CN" sz="1200" b="0" i="0" u="none" strike="noStrike" kern="0" cap="none" spc="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𝑅</a:t>
            </a:r>
            <a:r>
              <a:rPr lang="zh-CN" altLang="en-US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𝑛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vector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dimension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n,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every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instance</a:t>
            </a:r>
            <a:r>
              <a:rPr lang="en-US" altLang="zh-CN" sz="12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either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belongs</a:t>
            </a:r>
            <a:r>
              <a:rPr lang="en-US" altLang="zh-CN" sz="12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spam(ham).</a:t>
            </a:r>
            <a:r>
              <a:rPr lang="en-US" altLang="zh-CN" sz="12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work,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intention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discover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generalized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type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classifier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</a:t>
            </a:r>
            <a:r>
              <a:rPr lang="en-US" altLang="zh-CN" sz="1200" b="0" i="0" u="none" strike="noStrike" kern="0" cap="none" spc="3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3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separate</a:t>
            </a:r>
            <a:r>
              <a:rPr lang="en-US" altLang="zh-CN" sz="12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two</a:t>
            </a:r>
            <a:r>
              <a:rPr lang="en-US" altLang="zh-CN" sz="1200" b="0" i="0" u="none" strike="noStrike" kern="0" cap="none" spc="3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classes,</a:t>
            </a:r>
            <a:r>
              <a:rPr lang="en-US" altLang="zh-CN" sz="12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i.e</a:t>
            </a:r>
            <a:r>
              <a:rPr lang="en-US" altLang="zh-CN" sz="1200" b="0" i="0" u="none" strike="noStrike" kern="0" cap="none" spc="3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3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3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3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{-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1,+1}</a:t>
            </a:r>
            <a:r>
              <a:rPr lang="en-US" altLang="zh-CN" sz="12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given</a:t>
            </a:r>
            <a:r>
              <a:rPr lang="en-US" altLang="zh-CN" sz="12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</a:t>
            </a:r>
            <a:r>
              <a:rPr lang="en-US" altLang="zh-CN" sz="1200" b="0" i="0" u="none" strike="noStrike" kern="0" cap="none" spc="3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200" b="0" i="0" u="none" strike="noStrike" kern="0" cap="none" spc="3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set.The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distinguisher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nothing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but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linear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form,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  <a:tabLst>
                <a:tab pos="5295265" algn="l"/>
              </a:tabLst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𝑓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9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6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0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(5)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76200" indent="457200" algn="just">
              <a:lnSpc>
                <a:spcPts val="137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Where,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weight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segregate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hyperplane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∈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𝑅</a:t>
            </a:r>
            <a:r>
              <a:rPr lang="en-US" altLang="zh-CN" sz="1200" b="0" i="0" u="none" strike="noStrike" kern="0" cap="none" spc="2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2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bias.</a:t>
            </a:r>
            <a:r>
              <a:rPr lang="en-US" altLang="zh-CN" sz="1200" b="0" i="0" u="none" strike="noStrike" kern="0" cap="none" spc="1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</a:t>
            </a:r>
            <a:r>
              <a:rPr lang="en-US" altLang="zh-CN" sz="120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hyper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planes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correspond</a:t>
            </a:r>
            <a:r>
              <a:rPr lang="en-US" altLang="zh-CN" sz="12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written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6645907" y="3782062"/>
            <a:ext cx="203200" cy="5346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445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(6)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(7)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35633" y="3782062"/>
            <a:ext cx="3025775" cy="1040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4455" rIns="0" bIns="0" anchor="t" anchorCtr="0">
            <a:prstTxWarp prst="textNoShape"/>
            <a:spAutoFit/>
          </a:bodyPr>
          <a:lstStyle/>
          <a:p>
            <a:pPr marL="243078" indent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8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209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200" b="0" i="0" u="none" strike="noStrike" kern="0" cap="none" spc="10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≥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1,</a:t>
            </a:r>
            <a:r>
              <a:rPr lang="en-US" altLang="zh-CN" sz="1200" b="0" i="0" u="none" strike="noStrike" kern="0" cap="none" spc="31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𝑓𝑜𝑟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30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800" b="0" i="0" u="none" strike="noStrike" kern="0" cap="none" spc="-3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endParaRPr lang="en-US" altLang="zh-CN" sz="1800" b="0" i="0" u="none" strike="noStrike" kern="0" cap="none" spc="0" baseline="30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243078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209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200" b="0" i="0" u="none" strike="noStrike" kern="0" cap="none" spc="9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≤</a:t>
            </a:r>
            <a:r>
              <a:rPr lang="en-US" altLang="zh-CN" sz="1200" b="0" i="0" u="none" strike="noStrike" kern="0" cap="none" spc="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−1,</a:t>
            </a:r>
            <a:r>
              <a:rPr lang="en-US" altLang="zh-CN" sz="1200" b="0" i="0" u="none" strike="noStrike" kern="0" cap="none" spc="32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𝑓𝑜𝑟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322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−1</a:t>
            </a:r>
            <a:r>
              <a:rPr lang="en-US" altLang="zh-CN" sz="1800" b="0" i="0" u="none" strike="noStrike" kern="0" cap="none" spc="-3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endParaRPr lang="en-US" altLang="zh-CN" sz="1800" b="0" i="0" u="none" strike="noStrike" kern="0" cap="none" spc="0" baseline="30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38100" indent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Equation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(6)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(7)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combined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together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22250" indent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24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112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≥</a:t>
            </a:r>
            <a:r>
              <a:rPr lang="en-US" altLang="zh-CN" sz="1200" b="0" i="0" u="none" strike="noStrike" kern="0" cap="none" spc="8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6645908" y="4614166"/>
            <a:ext cx="203200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(8)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678434" y="4865626"/>
            <a:ext cx="3101975" cy="640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765" rIns="0" bIns="0" anchor="t" anchorCtr="0">
            <a:prstTxWarp prst="textNoShape"/>
            <a:spAutoFit/>
          </a:bodyPr>
          <a:lstStyle/>
          <a:p>
            <a:pPr marL="38100" indent="457200" algn="l">
              <a:lnSpc>
                <a:spcPts val="138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slack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variable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1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many</a:t>
            </a:r>
            <a:r>
              <a:rPr lang="en-US" altLang="zh-CN" sz="1200" b="0" i="0" u="none" strike="noStrike" kern="0" cap="none" spc="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times</a:t>
            </a:r>
            <a:r>
              <a:rPr lang="en-US" altLang="zh-CN" sz="12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added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equation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(11)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updated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026667" indent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𝑦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(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24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)</a:t>
            </a:r>
            <a:r>
              <a:rPr lang="en-US" altLang="zh-CN" sz="1800" b="0" i="0" u="none" strike="noStrike" kern="0" cap="none" spc="104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≥</a:t>
            </a:r>
            <a:r>
              <a:rPr lang="en-US" altLang="zh-CN" sz="1200" b="0" i="0" u="none" strike="noStrike" kern="0" cap="none" spc="7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−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𝜉</a:t>
            </a:r>
            <a:r>
              <a:rPr lang="zh-CN" altLang="en-US" sz="1275" b="0" i="0" u="none" strike="noStrike" kern="0" cap="none" spc="-3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endParaRPr lang="zh-CN" altLang="en-US" sz="1275" b="0" i="0" u="none" strike="noStrike" kern="0" cap="none" spc="0" baseline="-25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3860082" y="4865626"/>
            <a:ext cx="2988945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adjust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miss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classification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rate,</a:t>
            </a:r>
            <a:r>
              <a:rPr lang="en-US" altLang="zh-CN" sz="1200" b="0" i="0" u="none" strike="noStrike" kern="0" cap="none" spc="1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therefore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6645907" y="5296918"/>
            <a:ext cx="203200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(9)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678434" y="5473702"/>
            <a:ext cx="4561205" cy="5378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572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For,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class,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perpendicular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distance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source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hyperplane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8100" indent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225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200" b="0" i="0" u="none" strike="noStrike" kern="0" cap="none" spc="10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5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1,</a:t>
            </a:r>
            <a:r>
              <a:rPr lang="en-US" altLang="zh-CN" sz="1200" b="0" i="0" u="none" strike="noStrike" kern="0" cap="none" spc="2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8218" y="6220461"/>
            <a:ext cx="253364" cy="155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678434" y="6100065"/>
            <a:ext cx="3921760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75" b="0" i="0" u="sng" strike="noStrike" kern="0" cap="none" spc="0" baseline="300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 Math" pitchFamily="0" charset="0"/>
                <a:ea typeface="Droid Sans"/>
                <a:cs typeface="Cambria Math" pitchFamily="0" charset="0"/>
              </a:rPr>
              <a:t>|k−1|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non-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class the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hyper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written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5192012" y="6583173"/>
            <a:ext cx="253364" cy="155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35633" y="6462777"/>
            <a:ext cx="4398645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w.</a:t>
            </a:r>
            <a:r>
              <a:rPr lang="en-US" altLang="zh-CN" sz="1200" b="0" i="0" u="none" strike="noStrike" kern="0" cap="none" spc="-8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𝑥</a:t>
            </a:r>
            <a:r>
              <a:rPr lang="zh-CN" altLang="en-US" sz="1275" b="0" i="0" u="none" strike="noStrike" kern="0" cap="none" spc="0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r>
              <a:rPr lang="en-US" altLang="zh-CN" sz="1275" b="0" i="0" u="none" strike="noStrike" kern="0" cap="none" spc="187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</a:t>
            </a:r>
            <a:r>
              <a:rPr lang="en-US" altLang="zh-CN" sz="1200" b="0" i="0" u="none" strike="noStrike" kern="0" cap="none" spc="8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=</a:t>
            </a:r>
            <a:r>
              <a:rPr lang="en-US" altLang="zh-CN" sz="1200" b="0" i="0" u="none" strike="noStrike" kern="0" cap="none" spc="4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−1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perpendicular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distance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written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75" b="0" i="0" u="sng" strike="noStrike" kern="0" cap="none" spc="-15" baseline="3000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 Math" pitchFamily="0" charset="0"/>
                <a:ea typeface="Droid Sans"/>
                <a:cs typeface="Cambria Math" pitchFamily="0" charset="0"/>
              </a:rPr>
              <a:t>|k+1|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03833" y="6782817"/>
            <a:ext cx="4023359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Moreover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margin,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zh-CN" altLang="en-US" sz="120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𝜌(w,</a:t>
            </a:r>
            <a:r>
              <a:rPr lang="en-US" altLang="zh-CN" sz="1200" b="0" i="0" u="none" strike="noStrike" kern="0" cap="none" spc="-7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𝑘)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between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given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1057909" y="7073901"/>
            <a:ext cx="741045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𝜌(w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,k)=</a:t>
            </a:r>
            <a:r>
              <a:rPr lang="en-US" altLang="zh-CN" sz="12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75" b="0" i="0" u="none" strike="noStrike" kern="0" cap="none" spc="-7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2</a:t>
            </a:r>
            <a:endParaRPr lang="zh-CN" altLang="en-US" sz="1275" b="0" i="0" u="none" strike="noStrike" kern="0" cap="none" spc="0" baseline="30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602993" y="7194297"/>
            <a:ext cx="253364" cy="155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</a:t>
            </a:r>
            <a:r>
              <a:rPr lang="en-US" altLang="zh-CN" sz="1275" b="0" i="0" u="none" strike="noStrike" kern="0" cap="none" spc="-15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850" b="0" i="0" u="none" strike="noStrike" kern="0" cap="none" spc="-1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615694" y="7190227"/>
            <a:ext cx="227329" cy="107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5" y="0"/>
                </a:moveTo>
                <a:lnTo>
                  <a:pt x="0" y="0"/>
                </a:lnTo>
                <a:lnTo>
                  <a:pt x="0" y="21344"/>
                </a:lnTo>
                <a:lnTo>
                  <a:pt x="21575" y="21344"/>
                </a:lnTo>
                <a:lnTo>
                  <a:pt x="21575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6569707" y="7073901"/>
            <a:ext cx="279400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(10)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703833" y="7387845"/>
            <a:ext cx="4203065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maximize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margin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following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optimization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forms,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75" name="曲线"/>
          <p:cNvSpPr>
            <a:spLocks/>
          </p:cNvSpPr>
          <p:nvPr/>
        </p:nvSpPr>
        <p:spPr>
          <a:xfrm rot="0">
            <a:off x="1347470" y="7796779"/>
            <a:ext cx="62864" cy="107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68" y="0"/>
                </a:moveTo>
                <a:lnTo>
                  <a:pt x="0" y="0"/>
                </a:lnTo>
                <a:lnTo>
                  <a:pt x="0" y="21344"/>
                </a:lnTo>
                <a:lnTo>
                  <a:pt x="21468" y="21344"/>
                </a:lnTo>
                <a:lnTo>
                  <a:pt x="21468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6" name="矩形"/>
          <p:cNvSpPr>
            <a:spLocks/>
          </p:cNvSpPr>
          <p:nvPr/>
        </p:nvSpPr>
        <p:spPr>
          <a:xfrm rot="0">
            <a:off x="678434" y="7680452"/>
            <a:ext cx="1880869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735454" algn="l"/>
              </a:tabLst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Minimize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1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w</a:t>
            </a:r>
            <a:r>
              <a:rPr lang="en-US" altLang="zh-CN" sz="1800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|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2</a:t>
            </a:r>
            <a:r>
              <a:rPr lang="en-US" altLang="zh-CN" sz="1275" b="0" i="0" u="none" strike="noStrike" kern="0" cap="none" spc="15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+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𝐶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 </a:t>
            </a:r>
            <a:r>
              <a:rPr lang="en-US" altLang="zh-CN" sz="1800" b="0" i="0" u="none" strike="noStrike" kern="0" cap="none" spc="-3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∑</a:t>
            </a:r>
            <a:r>
              <a:rPr lang="zh-CN" altLang="en-US" sz="1275" b="0" i="0" u="none" strike="noStrike" kern="0" cap="none" spc="-37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𝑙</a:t>
            </a:r>
            <a:r>
              <a:rPr lang="en-US" altLang="zh-CN" sz="1275" b="0" i="0" u="none" strike="noStrike" kern="0" cap="none" spc="0" baseline="30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	</a:t>
            </a:r>
            <a:r>
              <a:rPr lang="zh-CN" altLang="en-US" sz="1200" b="0" i="0" u="none" strike="noStrike" kern="0" cap="none" spc="-3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𝜉</a:t>
            </a:r>
            <a:r>
              <a:rPr lang="zh-CN" altLang="en-US" sz="1275" b="0" i="0" u="none" strike="noStrike" kern="0" cap="none" spc="-52" baseline="-2500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</a:t>
            </a:r>
            <a:endParaRPr lang="zh-CN" altLang="en-US" sz="1275" b="0" i="0" u="none" strike="noStrike" kern="0" cap="none" spc="0" baseline="-2500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2214117" y="7761225"/>
            <a:ext cx="184150" cy="155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zh-CN" altLang="en-US" sz="850" b="0" i="0" u="none" strike="noStrike" kern="0" cap="none" spc="-25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𝑖=𝑙</a:t>
            </a:r>
            <a:endParaRPr lang="zh-CN" altLang="en-US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03833" y="7770768"/>
            <a:ext cx="1467485" cy="4108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2545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altLang="zh-CN" sz="850" b="0" i="0" u="none" strike="noStrike" kern="0" cap="none" spc="-50" baseline="0">
                <a:solidFill>
                  <a:schemeClr val="tx1"/>
                </a:solidFill>
                <a:latin typeface="Cambria Math" pitchFamily="0" charset="0"/>
                <a:ea typeface="Droid Sans"/>
                <a:cs typeface="Cambria Math" pitchFamily="0" charset="0"/>
              </a:rPr>
              <a:t>2</a:t>
            </a:r>
            <a:endParaRPr lang="en-US" altLang="zh-CN" sz="850" b="0" i="0" u="none" strike="noStrike" kern="0" cap="none" spc="0" baseline="0">
              <a:solidFill>
                <a:schemeClr val="tx1"/>
              </a:solidFill>
              <a:latin typeface="Cambria Math" pitchFamily="0" charset="0"/>
              <a:ea typeface="Droid Sans"/>
              <a:cs typeface="Cambria Math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capacity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factor.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6533132" y="7680452"/>
            <a:ext cx="279400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(11)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2485388" y="8274812"/>
            <a:ext cx="2581274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Detail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outputs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obtained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aphicFrame>
        <p:nvGraphicFramePr>
          <p:cNvPr id="181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004570" y="8478007"/>
          <a:ext cx="5408295" cy="144906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732405"/>
                <a:gridCol w="2675890"/>
              </a:tblGrid>
              <a:tr h="180972">
                <a:tc gridSpan="2"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SVM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107950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parameter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epsilon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=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0.1</a:t>
                      </a:r>
                      <a:r>
                        <a:rPr lang="en-US" altLang="zh-CN" sz="1200" b="0" i="0" u="none" strike="noStrike" kern="1200" cap="none" spc="28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cost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C</a:t>
                      </a:r>
                      <a:r>
                        <a:rPr lang="en-US" altLang="zh-CN" sz="1200" b="0" i="0" u="none" strike="noStrike" kern="1200" cap="none" spc="-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=</a:t>
                      </a:r>
                      <a:r>
                        <a:rPr lang="en-US" altLang="zh-CN" sz="1200" b="0" i="0" u="none" strike="noStrike" kern="1200" cap="none" spc="-1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5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9850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Kernel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Gaussian</a:t>
                      </a:r>
                      <a:r>
                        <a:rPr lang="en-US" altLang="zh-CN" sz="1200" b="0" i="0" u="none" strike="noStrike" kern="1200" cap="none" spc="-3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Radial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Basis</a:t>
                      </a:r>
                      <a:r>
                        <a:rPr lang="en-US" altLang="zh-CN" sz="1200" b="0" i="0" u="none" strike="noStrike" kern="1200" cap="none" spc="-3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kernel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function.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107950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sigma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0.05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229">
                <a:tc>
                  <a:txBody>
                    <a:bodyPr/>
                    <a:lstStyle/>
                    <a:p>
                      <a:pPr marL="69850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Number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of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Support</a:t>
                      </a: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Vectors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2264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9850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Objective</a:t>
                      </a:r>
                      <a:r>
                        <a:rPr lang="en-US" altLang="zh-CN" sz="1200" b="0" i="0" u="none" strike="noStrike" kern="1200" cap="none" spc="-5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Function</a:t>
                      </a:r>
                      <a:r>
                        <a:rPr lang="en-US" altLang="zh-CN" sz="1200" b="0" i="0" u="none" strike="noStrike" kern="1200" cap="none" spc="-4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Value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-1757.389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9850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Training</a:t>
                      </a:r>
                      <a:r>
                        <a:rPr lang="en-US" altLang="zh-CN" sz="1200" b="0" i="0" u="none" strike="noStrike" kern="1200" cap="none" spc="-5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error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0.081035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9850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Cross</a:t>
                      </a:r>
                      <a:r>
                        <a:rPr lang="en-US" altLang="zh-CN" sz="1200" b="0" i="0" u="none" strike="noStrike" kern="1200" cap="none" spc="-4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validation</a:t>
                      </a:r>
                      <a:r>
                        <a:rPr lang="en-US" altLang="zh-CN" sz="1200" b="0" i="0" u="none" strike="noStrike" kern="1200" cap="none" spc="-3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error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0.066512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3467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>
            <a:spLocks/>
          </p:cNvSpPr>
          <p:nvPr/>
        </p:nvSpPr>
        <p:spPr>
          <a:xfrm rot="0">
            <a:off x="703833" y="872747"/>
            <a:ext cx="6147435" cy="5607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905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96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Below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(figures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6,7,8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9)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show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actual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predicted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plot,false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true positive,precision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sensitivity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specificity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plots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once applied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spam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emails.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2834385" y="5635245"/>
            <a:ext cx="1883409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200" b="1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Actual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Predicted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2538729" y="9017000"/>
            <a:ext cx="2477134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7.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False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True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pic>
        <p:nvPicPr>
          <p:cNvPr id="18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15510" y="1830646"/>
            <a:ext cx="3962043" cy="359023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819207" y="6135912"/>
            <a:ext cx="3601434" cy="26054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390446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blipFill>
          <a:blip r:embed="rId1">
            <a:duotone>
              <a:srgbClr val="001536"/>
              <a:srgbClr val="36B8D2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"/>
          <p:cNvSpPr>
            <a:spLocks/>
          </p:cNvSpPr>
          <p:nvPr/>
        </p:nvSpPr>
        <p:spPr>
          <a:xfrm rot="0">
            <a:off x="2886200" y="3748534"/>
            <a:ext cx="1781175" cy="208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8.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Precision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vs</a:t>
            </a:r>
            <a:r>
              <a:rPr lang="en-US" altLang="zh-CN" sz="12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Recall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703833" y="6711189"/>
            <a:ext cx="6146800" cy="1587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Figure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9.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cut-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offs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Simulations</a:t>
            </a:r>
            <a:r>
              <a:rPr lang="en-US" altLang="zh-CN" sz="12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12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Comparative</a:t>
            </a:r>
            <a:r>
              <a:rPr lang="en-US" altLang="zh-CN" sz="12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Study</a:t>
            </a:r>
            <a:r>
              <a:rPr lang="en-US" altLang="zh-CN" sz="12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just">
              <a:lnSpc>
                <a:spcPts val="138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following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table(Table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4)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examines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12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obtaining</a:t>
            </a:r>
            <a:r>
              <a:rPr lang="en-US" altLang="zh-CN" sz="12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2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accuracy,CI,kappa, Mcnemar's</a:t>
            </a:r>
            <a:r>
              <a:rPr lang="en-US" altLang="zh-CN" sz="12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Test(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P-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Value),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information rate,</a:t>
            </a:r>
            <a:r>
              <a:rPr lang="en-US" altLang="zh-CN" sz="1200" b="0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sensitivity,specificity,</a:t>
            </a:r>
            <a:r>
              <a:rPr lang="en-US" altLang="zh-CN" sz="12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positive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diction value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negative prediction value, prevalence , detection rate</a:t>
            </a:r>
            <a:r>
              <a:rPr lang="en-US" altLang="zh-CN" sz="12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detection </a:t>
            </a:r>
            <a:r>
              <a:rPr lang="en-US" altLang="zh-CN" sz="1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prevalence,balanced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detection</a:t>
            </a:r>
            <a:r>
              <a:rPr lang="en-US" altLang="zh-CN" sz="1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balanced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accuracy</a:t>
            </a:r>
            <a:r>
              <a:rPr lang="en-US" altLang="zh-CN" sz="12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en-US" altLang="zh-CN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565275" indent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</a:t>
            </a: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lang="en-US" altLang="zh-CN" sz="12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Detailed</a:t>
            </a:r>
            <a:r>
              <a:rPr lang="en-US" altLang="zh-CN" sz="1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comparisons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2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ELM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2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SVM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aphicFrame>
        <p:nvGraphicFramePr>
          <p:cNvPr id="18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662938" y="8293603"/>
          <a:ext cx="4220843" cy="181229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99577"/>
                <a:gridCol w="1254125"/>
                <a:gridCol w="1167130"/>
              </a:tblGrid>
              <a:tr h="182229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ELM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SVM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Accuracy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0.9273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0.9217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95%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CI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(0.9087,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0.9431)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(0.91,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0.9324)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Kappa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0.8468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0.8353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Mcnemar's</a:t>
                      </a:r>
                      <a:r>
                        <a:rPr lang="en-US" altLang="zh-CN" sz="1200" b="0" i="0" u="none" strike="noStrike" kern="1200" cap="none" spc="-3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Test</a:t>
                      </a:r>
                      <a:r>
                        <a:rPr lang="en-US" altLang="zh-CN" sz="1200" b="0" i="0" u="none" strike="noStrike" kern="1200" cap="none" spc="-3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P-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Value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0.01088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1.21e-</a:t>
                      </a: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07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No</a:t>
                      </a:r>
                      <a:r>
                        <a:rPr lang="en-US" altLang="zh-CN" sz="1200" b="0" i="0" u="none" strike="noStrike" kern="1200" cap="none" spc="1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Information</a:t>
                      </a:r>
                      <a:r>
                        <a:rPr lang="en-US" altLang="zh-CN" sz="1200" b="0" i="0" u="none" strike="noStrike" kern="1200" cap="none" spc="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Rate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0.6246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0.597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229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P-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Value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[Acc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&gt;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2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NIR]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&lt;</a:t>
                      </a:r>
                      <a:r>
                        <a:rPr lang="en-US" altLang="zh-CN" sz="1200" b="0" i="0" u="none" strike="noStrike" kern="1200" cap="none" spc="-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2e-</a:t>
                      </a: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16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4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&lt;</a:t>
                      </a:r>
                      <a:r>
                        <a:rPr lang="en-US" altLang="zh-CN" sz="1200" b="0" i="0" u="none" strike="noStrike" kern="1200" cap="none" spc="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2.2e-</a:t>
                      </a:r>
                      <a:r>
                        <a:rPr lang="en-US" altLang="zh-CN" sz="1200" b="0" i="0" u="none" strike="noStrike" kern="1200" cap="none" spc="-2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16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Sensitivity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0.9229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0.9607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Specificity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0.9345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0.8641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2"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Pos</a:t>
                      </a:r>
                      <a:r>
                        <a:rPr lang="en-US" altLang="zh-CN" sz="1200" b="0" i="0" u="none" strike="noStrike" kern="1200" cap="none" spc="-15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lang="en-US" altLang="zh-CN" sz="1200" b="0" i="0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Pred</a:t>
                      </a: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Value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0.9591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 algn="l" eaLnBrk="1" latinLnBrk="0" hangingPunct="1">
                        <a:lnSpc>
                          <a:spcPts val="133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1200" cap="none" spc="-1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0.9128</a:t>
                      </a:r>
                      <a:endParaRPr lang="zh-CN" altLang="en-US" sz="1200" b="0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895202" y="1004401"/>
            <a:ext cx="3463075" cy="274003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023304" y="4152715"/>
            <a:ext cx="3226084" cy="254956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1640180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FFFFFF"/>
      </a:dk1>
      <a:lt1>
        <a:srgbClr val="000000"/>
      </a:lt1>
      <a:dk2>
        <a:srgbClr val="82FFFF"/>
      </a:dk2>
      <a:lt2>
        <a:srgbClr val="13477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ircui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cp:lastModifiedBy>root</cp:lastModifiedBy>
  <cp:revision>1</cp:revision>
  <dcterms:created xsi:type="dcterms:W3CDTF">2023-11-12T16:03:27Z</dcterms:created>
  <dcterms:modified xsi:type="dcterms:W3CDTF">2023-11-12T14:06:26Z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2016-03-24T16:00:00Z</vt:filetime>
  </property>
  <property fmtid="{D5CDD505-2E9C-101B-9397-08002B2CF9AE}" pid="3" name="LastSaved">
    <vt:filetime>2023-11-11T16:00:00Z</vt:filetime>
  </property>
  <property fmtid="{D5CDD505-2E9C-101B-9397-08002B2CF9AE}" pid="4" name="Producer">
    <vt:lpwstr>iTextSharp™ 5.5.3 ©2000-2014 iText Group NV (AGPL-version)</vt:lpwstr>
  </property>
  <property fmtid="{D5CDD505-2E9C-101B-9397-08002B2CF9AE}" pid="5" name="rgid">
    <vt:lpwstr>PB:297607119_AS:657378831773696@1533742735151</vt:lpwstr>
  </property>
</Properties>
</file>