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charts/chart1.xml" ContentType="application/vnd.openxmlformats-officedocument.drawingml.chart+xml"/>
  <Override PartName="/ppt/notesSlides/notesSlide16.xml" ContentType="application/vnd.openxmlformats-officedocument.presentationml.notesSlide+xml"/>
  <Override PartName="/ppt/slides/slide16.xml" ContentType="application/vnd.openxmlformats-officedocument.presentationml.slide+xml"/>
  <Override PartName="/ppt/charts/chart2.xml" ContentType="application/vnd.openxmlformats-officedocument.drawingml.chart+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000" b="1" i="0" u="none" strike="noStrike" baseline="0">
                <a:solidFill>
                  <a:srgbClr val="595959"/>
                </a:solidFill>
                <a:latin typeface="Droid Sans"/>
                <a:ea typeface="Droid Sans"/>
                <a:cs typeface="Lucida Sans"/>
              </a:rPr>
              <a:t>TF-IDF Models</a:t>
            </a:r>
            <a:r>
              <a:rPr lang="zh-CN" sz="2000" b="1"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barChart>
        <c:barDir val="bar"/>
        <c:grouping val="clustered"/>
        <c:varyColors val="0"/>
        <c:ser>
          <c:idx val="0"/>
          <c:order val="0"/>
          <c:tx>
            <c:v>TF-IDF f-Score</c:v>
          </c:tx>
          <c:spPr>
            <a:solidFill>
              <a:srgbClr val="0070C0"/>
            </a:solidFill>
            <a:ln>
              <a:noFill/>
            </a:ln>
          </c:spPr>
          <c:invertIfNegative val="0"/>
          <c:dLbls>
            <c:spPr>
              <a:solidFill>
                <a:srgbClr val="FFFFFF"/>
              </a:solidFill>
              <a:ln>
                <a:noFill/>
              </a:ln>
            </c:spPr>
            <c:txPr>
              <a:bodyPr vert="horz"/>
              <a:lstStyle/>
              <a:p>
                <a:pPr>
                  <a:defRPr sz="12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5"/>
              <c:pt idx="0">
                <c:v>Decision tree unsampled </c:v>
              </c:pt>
              <c:pt idx="1">
                <c:v>Decision tree up-sampled </c:v>
              </c:pt>
              <c:pt idx="2">
                <c:v>Decision tree cross validation </c:v>
              </c:pt>
              <c:pt idx="3">
                <c:v>Naive Bayes un-sampled  </c:v>
              </c:pt>
              <c:pt idx="4">
                <c:v>Naive Bayes cross validation</c:v>
              </c:pt>
            </c:strLit>
          </c:cat>
          <c:val>
            <c:numRef>
              <c:f/>
              <c:numCache>
                <c:formatCode>General</c:formatCode>
                <c:ptCount val="5"/>
                <c:pt idx="0">
                  <c:v>0.86</c:v>
                </c:pt>
                <c:pt idx="1">
                  <c:v>0.973</c:v>
                </c:pt>
                <c:pt idx="2">
                  <c:v>0.837</c:v>
                </c:pt>
                <c:pt idx="3">
                  <c:v>0.853</c:v>
                </c:pt>
                <c:pt idx="4">
                  <c:v>0.893</c:v>
                </c:pt>
              </c:numCache>
            </c:numRef>
          </c:val>
        </c:ser>
        <c:ser>
          <c:idx val="1"/>
          <c:order val="1"/>
          <c:tx>
            <c:v>TF-IDF accuracy</c:v>
          </c:tx>
          <c:spPr>
            <a:solidFill>
              <a:srgbClr val="E6A02E"/>
            </a:solidFill>
            <a:ln>
              <a:noFill/>
            </a:ln>
          </c:spPr>
          <c:invertIfNegative val="0"/>
          <c:dLbls>
            <c:spPr>
              <a:solidFill>
                <a:srgbClr val="FFFFFF"/>
              </a:solidFill>
              <a:ln>
                <a:noFill/>
              </a:ln>
            </c:spPr>
            <c:txPr>
              <a:bodyPr vert="horz"/>
              <a:lstStyle/>
              <a:p>
                <a:pPr>
                  <a:defRPr sz="11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5"/>
              <c:pt idx="0">
                <c:v>Decision tree unsampled </c:v>
              </c:pt>
              <c:pt idx="1">
                <c:v>Decision tree up-sampled </c:v>
              </c:pt>
              <c:pt idx="2">
                <c:v>Decision tree cross validation </c:v>
              </c:pt>
              <c:pt idx="3">
                <c:v>Naive Bayes un-sampled  </c:v>
              </c:pt>
              <c:pt idx="4">
                <c:v>Naive Bayes cross validation</c:v>
              </c:pt>
            </c:strLit>
          </c:cat>
          <c:val>
            <c:numRef>
              <c:f/>
              <c:numCache>
                <c:formatCode>General</c:formatCode>
                <c:ptCount val="5"/>
                <c:pt idx="0">
                  <c:v>0.963</c:v>
                </c:pt>
                <c:pt idx="1">
                  <c:v>0.973</c:v>
                </c:pt>
                <c:pt idx="2">
                  <c:v>0.957</c:v>
                </c:pt>
                <c:pt idx="3">
                  <c:v>0.964</c:v>
                </c:pt>
                <c:pt idx="4">
                  <c:v>0.974</c:v>
                </c:pt>
              </c:numCache>
            </c:numRef>
          </c:val>
        </c:ser>
        <c:gapWidth val="182"/>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14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1400" b="1"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700" b="0" i="0" u="none" strike="noStrike" baseline="0">
                <a:solidFill>
                  <a:srgbClr val="595959"/>
                </a:solidFill>
                <a:latin typeface="Droid Sans"/>
                <a:ea typeface="Droid Sans"/>
                <a:cs typeface="Lucida Sans"/>
              </a:defRPr>
            </a:pPr>
            <a:r>
              <a:rPr lang="zh-CN"/>
              <a:t>Count Vectorizer Models Performance Analysis</a:t>
            </a:r>
          </a:p>
        </c:rich>
      </c:tx>
      <c:layout/>
      <c:overlay val="0"/>
      <c:spPr>
        <a:noFill/>
        <a:ln>
          <a:noFill/>
        </a:ln>
      </c:spPr>
    </c:title>
    <c:autoTitleDeleted val="1"/>
    <c:plotArea>
      <c:layout/>
      <c:barChart>
        <c:barDir val="bar"/>
        <c:grouping val="clustered"/>
        <c:varyColors val="0"/>
        <c:ser>
          <c:idx val="0"/>
          <c:order val="0"/>
          <c:tx>
            <c:v>Count Vect accuracy</c:v>
          </c:tx>
          <c:spPr>
            <a:solidFill>
              <a:srgbClr val="E6A02E"/>
            </a:solidFill>
            <a:ln>
              <a:noFill/>
            </a:ln>
          </c:spPr>
          <c:invertIfNegative val="0"/>
          <c:dLbls>
            <c:spPr>
              <a:solidFill>
                <a:srgbClr val="FFFFFF"/>
              </a:solidFill>
              <a:ln>
                <a:noFill/>
              </a:ln>
            </c:spPr>
            <c:txPr>
              <a:bodyPr vert="horz"/>
              <a:lstStyle/>
              <a:p>
                <a:pPr>
                  <a:defRPr sz="12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5"/>
              <c:pt idx="0">
                <c:v>Decision tree unsampled </c:v>
              </c:pt>
              <c:pt idx="1">
                <c:v>Decision tree up-sampled </c:v>
              </c:pt>
              <c:pt idx="2">
                <c:v>Decision tree cross validation </c:v>
              </c:pt>
              <c:pt idx="3">
                <c:v>Naive Bayes un-sampled  </c:v>
              </c:pt>
              <c:pt idx="4">
                <c:v>Naive Bayes cross validation</c:v>
              </c:pt>
            </c:strLit>
          </c:cat>
          <c:val>
            <c:numRef>
              <c:f/>
              <c:numCache>
                <c:formatCode>General</c:formatCode>
                <c:ptCount val="5"/>
                <c:pt idx="0">
                  <c:v>0.967</c:v>
                </c:pt>
                <c:pt idx="1">
                  <c:v>0.985</c:v>
                </c:pt>
                <c:pt idx="2">
                  <c:v>0.964</c:v>
                </c:pt>
                <c:pt idx="3">
                  <c:v>0.985</c:v>
                </c:pt>
                <c:pt idx="4">
                  <c:v>0.983</c:v>
                </c:pt>
              </c:numCache>
            </c:numRef>
          </c:val>
        </c:ser>
        <c:ser>
          <c:idx val="1"/>
          <c:order val="1"/>
          <c:tx>
            <c:v>Count Vect f-score</c:v>
          </c:tx>
          <c:spPr>
            <a:solidFill>
              <a:srgbClr val="0070C0"/>
            </a:solidFill>
            <a:ln>
              <a:noFill/>
            </a:ln>
          </c:spPr>
          <c:invertIfNegative val="0"/>
          <c:dLbls>
            <c:spPr>
              <a:solidFill>
                <a:srgbClr val="FFFFFF"/>
              </a:solidFill>
              <a:ln>
                <a:noFill/>
              </a:ln>
            </c:spPr>
            <c:txPr>
              <a:bodyPr vert="horz"/>
              <a:lstStyle/>
              <a:p>
                <a:pPr>
                  <a:defRPr sz="12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5"/>
              <c:pt idx="0">
                <c:v>Decision tree unsampled </c:v>
              </c:pt>
              <c:pt idx="1">
                <c:v>Decision tree up-sampled </c:v>
              </c:pt>
              <c:pt idx="2">
                <c:v>Decision tree cross validation </c:v>
              </c:pt>
              <c:pt idx="3">
                <c:v>Naive Bayes un-sampled  </c:v>
              </c:pt>
              <c:pt idx="4">
                <c:v>Naive Bayes cross validation</c:v>
              </c:pt>
            </c:strLit>
          </c:cat>
          <c:val>
            <c:numRef>
              <c:f/>
              <c:numCache>
                <c:formatCode>General</c:formatCode>
                <c:ptCount val="5"/>
                <c:pt idx="0">
                  <c:v>0.872</c:v>
                </c:pt>
                <c:pt idx="1">
                  <c:v>0.986</c:v>
                </c:pt>
                <c:pt idx="2">
                  <c:v>0.863</c:v>
                </c:pt>
                <c:pt idx="3">
                  <c:v>0.946</c:v>
                </c:pt>
                <c:pt idx="4">
                  <c:v>0.936</c:v>
                </c:pt>
              </c:numCache>
            </c:numRef>
          </c:val>
        </c:ser>
        <c:gapWidth val="182"/>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14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4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1400" b="1"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4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&lt;#&gt;</a:t>
            </a:fld>
            <a:endParaRPr lang="zh-CN" altLang="en-US" sz="1200">
              <a:latin typeface="Calibri" pitchFamily="34" charset="0"/>
              <a:ea typeface="等线" pitchFamily="0" charset="0"/>
              <a:cs typeface="Calibri" pitchFamily="34" charset="0"/>
            </a:endParaRPr>
          </a:p>
        </p:txBody>
      </p:sp>
      <p:sp>
        <p:nvSpPr>
          <p:cNvPr id="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34" charset="0"/>
              <a:ea typeface="等线" pitchFamily="0" charset="0"/>
              <a:cs typeface="Calibri" pitchFamily="34" charset="0"/>
            </a:endParaRPr>
          </a:p>
        </p:txBody>
      </p:sp>
      <p:sp>
        <p:nvSpPr>
          <p:cNvPr id="1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34" charset="0"/>
                <a:ea typeface="等线" pitchFamily="0" charset="0"/>
                <a:cs typeface="Calibri" pitchFamily="34" charset="0"/>
              </a:rPr>
              <a:t>11/12/2023</a:t>
            </a:fld>
            <a:endParaRPr lang="zh-CN" altLang="en-US" sz="1200">
              <a:latin typeface="Calibri" pitchFamily="34" charset="0"/>
              <a:ea typeface="等线" pitchFamily="0" charset="0"/>
              <a:cs typeface="Calibri" pitchFamily="34" charset="0"/>
            </a:endParaRPr>
          </a:p>
        </p:txBody>
      </p:sp>
      <p:sp>
        <p:nvSpPr>
          <p:cNvPr id="1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4788808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20354263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10</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5336205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11</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4441881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12</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66812673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13</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2653168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14</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67973022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15</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41548421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16</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2006600021"/>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17</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30248176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18</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282966700"/>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19</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679029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2</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207344273"/>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20</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176450185"/>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21</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9946541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3</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5013830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4</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6875168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5</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6591929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6</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3258409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7</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5437320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8</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63633892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4"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Calibri" pitchFamily="34" charset="0"/>
              </a:rPr>
              <a:t>9</a:t>
            </a:fld>
            <a:endParaRPr lang="zh-CN" altLang="en-US" sz="1200">
              <a:latin typeface="Calibri" pitchFamily="34" charset="0"/>
              <a:ea typeface="等线" pitchFamily="0" charset="0"/>
              <a:cs typeface="Calibri" pitchFamily="34" charset="0"/>
            </a:endParaRPr>
          </a:p>
        </p:txBody>
      </p:sp>
    </p:spTree>
    <p:extLst>
      <p:ext uri="{BB962C8B-B14F-4D97-AF65-F5344CB8AC3E}">
        <p14:creationId xmlns:p14="http://schemas.microsoft.com/office/powerpoint/2010/main" val="12468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5" name="矩形"/>
          <p:cNvSpPr>
            <a:spLocks/>
          </p:cNvSpPr>
          <p:nvPr/>
        </p:nvSpPr>
        <p:spPr>
          <a:xfrm rot="0">
            <a:off x="3175" y="6400800"/>
            <a:ext cx="12188825" cy="457200"/>
          </a:xfrm>
          <a:prstGeom prst="rect"/>
          <a:solidFill>
            <a:srgbClr val="262626"/>
          </a:solidFill>
          <a:ln w="15875" cmpd="sng" cap="flat">
            <a:noFill/>
            <a:prstDash val="solid"/>
            <a:round/>
          </a:ln>
        </p:spPr>
      </p:sp>
      <p:sp>
        <p:nvSpPr>
          <p:cNvPr id="16" name="文本框"/>
          <p:cNvSpPr>
            <a:spLocks noGrp="1"/>
          </p:cNvSpPr>
          <p:nvPr>
            <p:ph type="ctrTitle"/>
          </p:nvPr>
        </p:nvSpPr>
        <p:spPr>
          <a:xfrm rot="0">
            <a:off x="1097280" y="758952"/>
            <a:ext cx="10058401" cy="356616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8000" b="0" i="0" u="none" strike="noStrike" kern="1200" cap="none" spc="-50" baseline="0">
                <a:solidFill>
                  <a:srgbClr val="262626"/>
                </a:solidFill>
                <a:latin typeface="Bookman Old Style" pitchFamily="0" charset="0"/>
                <a:ea typeface="宋体" pitchFamily="0" charset="0"/>
                <a:cs typeface="Lucida Sans"/>
              </a:rPr>
              <a:t>Click to edit Master title style</a:t>
            </a:r>
            <a:endParaRPr lang="zh-CN" altLang="en-US" sz="8000" b="0" i="0" u="none" strike="noStrike" kern="1200" cap="none" spc="-50" baseline="0">
              <a:solidFill>
                <a:srgbClr val="262626"/>
              </a:solidFill>
              <a:latin typeface="Bookman Old Style" pitchFamily="0" charset="0"/>
              <a:ea typeface="宋体" pitchFamily="0" charset="0"/>
              <a:cs typeface="Lucida Sans"/>
            </a:endParaRPr>
          </a:p>
        </p:txBody>
      </p:sp>
      <p:sp>
        <p:nvSpPr>
          <p:cNvPr id="17" name="文本框"/>
          <p:cNvSpPr>
            <a:spLocks noGrp="1"/>
          </p:cNvSpPr>
          <p:nvPr>
            <p:ph type="subTitle" idx="1"/>
          </p:nvPr>
        </p:nvSpPr>
        <p:spPr>
          <a:xfrm rot="0">
            <a:off x="1100051" y="4645152"/>
            <a:ext cx="10058401" cy="1143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1200"/>
              </a:spcBef>
              <a:spcAft>
                <a:spcPts val="200"/>
              </a:spcAft>
              <a:buNone/>
            </a:pPr>
            <a:r>
              <a:rPr lang="en-US" altLang="zh-CN" sz="2400" b="0" i="0" u="none" strike="noStrike" kern="1200" cap="all" spc="200" baseline="0">
                <a:solidFill>
                  <a:schemeClr val="tx1"/>
                </a:solidFill>
                <a:latin typeface="Franklin Gothic Book" pitchFamily="0" charset="0"/>
                <a:ea typeface="宋体" pitchFamily="0" charset="0"/>
                <a:cs typeface="Lucida Sans"/>
              </a:rPr>
              <a:t>Click to edit Master subtitle style</a:t>
            </a:r>
            <a:endParaRPr lang="zh-CN" altLang="en-US" sz="2400" b="0" i="0" u="none" strike="noStrike" kern="1200" cap="all" spc="200" baseline="0">
              <a:solidFill>
                <a:schemeClr val="tx1"/>
              </a:solidFill>
              <a:latin typeface="Franklin Gothic Book" pitchFamily="0" charset="0"/>
              <a:ea typeface="宋体" pitchFamily="0" charset="0"/>
              <a:cs typeface="Lucida Sans"/>
            </a:endParaRPr>
          </a:p>
        </p:txBody>
      </p:sp>
      <p:sp>
        <p:nvSpPr>
          <p:cNvPr id="18" name="直线"/>
          <p:cNvSpPr>
            <a:spLocks/>
          </p:cNvSpPr>
          <p:nvPr/>
        </p:nvSpPr>
        <p:spPr>
          <a:xfrm rot="0">
            <a:off x="1207658" y="4474741"/>
            <a:ext cx="9875520" cy="0"/>
          </a:xfrm>
          <a:prstGeom prst="line"/>
          <a:noFill/>
          <a:ln w="12700" cmpd="sng" cap="flat">
            <a:solidFill>
              <a:srgbClr val="404040"/>
            </a:solidFill>
            <a:prstDash val="solid"/>
            <a:round/>
          </a:ln>
        </p:spPr>
      </p:sp>
      <p:sp>
        <p:nvSpPr>
          <p:cNvPr id="19" name="文本框"/>
          <p:cNvSpPr>
            <a:spLocks noGrp="1"/>
          </p:cNvSpPr>
          <p:nvPr>
            <p:ph type="dt" idx="10"/>
          </p:nvPr>
        </p:nvSpPr>
        <p:spPr>
          <a:xfrm rot="0">
            <a:off x="8218426" y="6446838"/>
            <a:ext cx="258485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11/12/2023</a:t>
            </a:fld>
            <a:endParaRPr lang="zh-CN" altLang="en-US" sz="800" b="0" i="0" u="none" strike="noStrike" kern="1200" cap="none" spc="0" baseline="0">
              <a:solidFill>
                <a:srgbClr val="FFFFFF"/>
              </a:solidFill>
              <a:latin typeface="Franklin Gothic Book" pitchFamily="0" charset="0"/>
              <a:ea typeface="宋体" pitchFamily="0" charset="0"/>
              <a:cs typeface="Franklin Gothic Book" pitchFamily="0" charset="0"/>
            </a:endParaRPr>
          </a:p>
        </p:txBody>
      </p:sp>
      <p:sp>
        <p:nvSpPr>
          <p:cNvPr id="20" name="文本框"/>
          <p:cNvSpPr>
            <a:spLocks noGrp="1"/>
          </p:cNvSpPr>
          <p:nvPr>
            <p:ph type="ftr"/>
          </p:nvPr>
        </p:nvSpPr>
        <p:spPr>
          <a:xfrm rot="0">
            <a:off x="1097279" y="6446838"/>
            <a:ext cx="6818261"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800" b="0" i="0" u="none" strike="noStrike" kern="1200" cap="all" spc="0" baseline="0">
              <a:solidFill>
                <a:srgbClr val="FFFFFF"/>
              </a:solidFill>
              <a:latin typeface="Franklin Gothic Book" pitchFamily="0" charset="0"/>
              <a:ea typeface="宋体" pitchFamily="0" charset="0"/>
              <a:cs typeface="Franklin Gothic Book" pitchFamily="0" charset="0"/>
            </a:endParaRPr>
          </a:p>
        </p:txBody>
      </p:sp>
      <p:sp>
        <p:nvSpPr>
          <p:cNvPr id="21" name="文本框"/>
          <p:cNvSpPr>
            <a:spLocks noGrp="1"/>
          </p:cNvSpPr>
          <p:nvPr>
            <p:ph type="sldNum"/>
          </p:nvPr>
        </p:nvSpPr>
        <p:spPr>
          <a:xfrm rot="0">
            <a:off x="10993582" y="6446838"/>
            <a:ext cx="78001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b="0" i="0" u="none" strike="noStrike" kern="1200" cap="none" spc="0" baseline="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6033107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2927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72250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48" name="直线"/>
          <p:cNvSpPr>
            <a:spLocks xmlns:a="http://schemas.openxmlformats.org/drawingml/2006/main"/>
          </p:cNvSpPr>
          <p:nvPr/>
        </p:nvSpPr>
        <p:spPr>
          <a:xfrm xmlns:a="http://schemas.openxmlformats.org/drawingml/2006/main" rot="0">
            <a:off x="1193532" y="1897380"/>
            <a:ext cx="9966960" cy="0"/>
          </a:xfrm>
          <a:prstGeom xmlns:a="http://schemas.openxmlformats.org/drawingml/2006/main" prst="line"/>
          <a:noFill xmlns:a="http://schemas.openxmlformats.org/drawingml/2006/main"/>
          <a:ln xmlns:a="http://schemas.openxmlformats.org/drawingml/2006/main" w="12700" cmpd="sng" cap="flat">
            <a:solidFill>
              <a:srgbClr val="404040"/>
            </a:solidFill>
            <a:prstDash val="solid"/>
            <a:round/>
          </a:ln>
        </p:spPr>
      </p:sp>
      <p:sp>
        <p:nvSpPr>
          <p:cNvPr id="43" name="文本框"/>
          <p:cNvSpPr>
            <a:spLocks xmlns:a="http://schemas.openxmlformats.org/drawingml/2006/main" noGrp="1"/>
          </p:cNvSpPr>
          <p:nvPr>
            <p:ph type="title"/>
          </p:nvPr>
        </p:nvSpPr>
        <p:spPr>
          <a:xfrm xmlns:a="http://schemas.openxmlformats.org/drawingml/2006/main" rot="0">
            <a:off x="1097280" y="286603"/>
            <a:ext cx="10058401" cy="14507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4" name="文本框"/>
          <p:cNvSpPr>
            <a:spLocks xmlns:a="http://schemas.openxmlformats.org/drawingml/2006/main" noGrp="1"/>
          </p:cNvSpPr>
          <p:nvPr>
            <p:ph type="body" idx="1"/>
          </p:nvPr>
        </p:nvSpPr>
        <p:spPr>
          <a:xfrm xmlns:a="http://schemas.openxmlformats.org/drawingml/2006/main" rot="0">
            <a:off x="1097280" y="2108201"/>
            <a:ext cx="10058401" cy="376089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5"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46"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47"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8925476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7"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58"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66216986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6"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75" name="直线"/>
          <p:cNvSpPr>
            <a:spLocks xmlns:a="http://schemas.openxmlformats.org/drawingml/2006/main"/>
          </p:cNvSpPr>
          <p:nvPr/>
        </p:nvSpPr>
        <p:spPr>
          <a:xfrm xmlns:a="http://schemas.openxmlformats.org/drawingml/2006/main" rot="0">
            <a:off x="1193532" y="1897380"/>
            <a:ext cx="9966960" cy="0"/>
          </a:xfrm>
          <a:prstGeom xmlns:a="http://schemas.openxmlformats.org/drawingml/2006/main" prst="line"/>
          <a:noFill xmlns:a="http://schemas.openxmlformats.org/drawingml/2006/main"/>
          <a:ln xmlns:a="http://schemas.openxmlformats.org/drawingml/2006/main" w="12700" cmpd="sng" cap="flat">
            <a:solidFill>
              <a:srgbClr val="404040"/>
            </a:solidFill>
            <a:prstDash val="solid"/>
            <a:round/>
          </a:ln>
        </p:spPr>
      </p:sp>
      <p:sp>
        <p:nvSpPr>
          <p:cNvPr id="69" name="文本框"/>
          <p:cNvSpPr>
            <a:spLocks xmlns:a="http://schemas.openxmlformats.org/drawingml/2006/main" noGrp="1"/>
          </p:cNvSpPr>
          <p:nvPr>
            <p:ph type="title"/>
          </p:nvPr>
        </p:nvSpPr>
        <p:spPr>
          <a:xfrm xmlns:a="http://schemas.openxmlformats.org/drawingml/2006/main" rot="0">
            <a:off x="1097280" y="286603"/>
            <a:ext cx="10058401" cy="14507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0" name="文本框"/>
          <p:cNvSpPr>
            <a:spLocks xmlns:a="http://schemas.openxmlformats.org/drawingml/2006/main" noGrp="1"/>
          </p:cNvSpPr>
          <p:nvPr>
            <p:ph type="body" idx="1"/>
          </p:nvPr>
        </p:nvSpPr>
        <p:spPr>
          <a:xfrm xmlns:a="http://schemas.openxmlformats.org/drawingml/2006/main" rot="0">
            <a:off x="1097280" y="2120900"/>
            <a:ext cx="4639736" cy="374819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71" name="文本框"/>
          <p:cNvSpPr>
            <a:spLocks xmlns:a="http://schemas.openxmlformats.org/drawingml/2006/main" noGrp="1"/>
          </p:cNvSpPr>
          <p:nvPr>
            <p:ph type="body" idx="2"/>
          </p:nvPr>
        </p:nvSpPr>
        <p:spPr>
          <a:xfrm xmlns:a="http://schemas.openxmlformats.org/drawingml/2006/main" rot="0">
            <a:off x="6515944" y="2120900"/>
            <a:ext cx="4639736" cy="374819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79860085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1" name="矩形"/>
          <p:cNvSpPr>
            <a:spLocks xmlns:a="http://schemas.openxmlformats.org/drawingml/2006/main"/>
          </p:cNvSpPr>
          <p:nvPr/>
        </p:nvSpPr>
        <p:spPr>
          <a:xfrm xmlns:a="http://schemas.openxmlformats.org/drawingml/2006/main" rot="0">
            <a:off x="16" y="0"/>
            <a:ext cx="4654296" cy="68580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82" name="文本框"/>
          <p:cNvSpPr>
            <a:spLocks xmlns:a="http://schemas.openxmlformats.org/drawingml/2006/main" noGrp="1"/>
          </p:cNvSpPr>
          <p:nvPr>
            <p:ph type="title"/>
          </p:nvPr>
        </p:nvSpPr>
        <p:spPr>
          <a:xfrm xmlns:a="http://schemas.openxmlformats.org/drawingml/2006/main" rot="0">
            <a:off x="643466" y="786383"/>
            <a:ext cx="3517567" cy="20939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nSpc>
                <a:spcPct val="90000"/>
              </a:lnSpc>
            </a:pPr>
            <a:r>
              <a:rPr lang="en-US" altLang="zh-CN" sz="3600" b="0">
                <a:solidFill>
                  <a:srgbClr val="FFFFFF"/>
                </a:solidFill>
              </a:rPr>
              <a:t>Click to edit Master title style</a:t>
            </a:r>
            <a:endParaRPr lang="zh-CN" altLang="en-US" sz="3600" b="0">
              <a:solidFill>
                <a:srgbClr val="FFFFFF"/>
              </a:solidFill>
            </a:endParaRPr>
          </a:p>
        </p:txBody>
      </p:sp>
      <p:sp>
        <p:nvSpPr>
          <p:cNvPr id="83" name="文本框"/>
          <p:cNvSpPr>
            <a:spLocks xmlns:a="http://schemas.openxmlformats.org/drawingml/2006/main" noGrp="1"/>
          </p:cNvSpPr>
          <p:nvPr>
            <p:ph type="body" idx="1"/>
          </p:nvPr>
        </p:nvSpPr>
        <p:spPr>
          <a:xfrm xmlns:a="http://schemas.openxmlformats.org/drawingml/2006/main" rot="0">
            <a:off x="5458983" y="812799"/>
            <a:ext cx="5928343" cy="529475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4" name="文本框"/>
          <p:cNvSpPr>
            <a:spLocks xmlns:a="http://schemas.openxmlformats.org/drawingml/2006/main" noGrp="1"/>
          </p:cNvSpPr>
          <p:nvPr>
            <p:ph type="body" idx="2"/>
          </p:nvPr>
        </p:nvSpPr>
        <p:spPr>
          <a:xfrm xmlns:a="http://schemas.openxmlformats.org/drawingml/2006/main" rot="0">
            <a:off x="643464" y="3043050"/>
            <a:ext cx="3517567" cy="306450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1800">
                <a:solidFill>
                  <a:srgbClr val="FFFFFF"/>
                </a:solidFill>
              </a:rPr>
              <a:t>Click to edit Master text styles</a:t>
            </a:r>
            <a:endParaRPr lang="zh-CN" altLang="en-US" sz="1800">
              <a:solidFill>
                <a:srgbClr val="FFFFFF"/>
              </a:solidFill>
            </a:endParaRPr>
          </a:p>
        </p:txBody>
      </p:sp>
      <p:sp>
        <p:nvSpPr>
          <p:cNvPr id="85" name="文本框"/>
          <p:cNvSpPr>
            <a:spLocks xmlns:a="http://schemas.openxmlformats.org/drawingml/2006/main" noGrp="1"/>
          </p:cNvSpPr>
          <p:nvPr>
            <p:ph type="dt" idx="10"/>
          </p:nvPr>
        </p:nvSpPr>
        <p:spPr>
          <a:xfrm xmlns:a="http://schemas.openxmlformats.org/drawingml/2006/main" rot="0">
            <a:off x="643464" y="6446520"/>
            <a:ext cx="351756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86" name="文本框"/>
          <p:cNvSpPr>
            <a:spLocks xmlns:a="http://schemas.openxmlformats.org/drawingml/2006/main" noGrp="1"/>
          </p:cNvSpPr>
          <p:nvPr>
            <p:ph type="ftr"/>
          </p:nvPr>
        </p:nvSpPr>
        <p:spPr>
          <a:xfrm xmlns:a="http://schemas.openxmlformats.org/drawingml/2006/main" rot="0">
            <a:off x="5458983" y="6446520"/>
            <a:ext cx="533401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chemeClr val="tx2"/>
              </a:solidFill>
              <a:latin typeface="Franklin Gothic Book" pitchFamily="0" charset="0"/>
              <a:ea typeface="宋体" pitchFamily="0" charset="0"/>
              <a:cs typeface="Franklin Gothic Book" pitchFamily="0" charset="0"/>
            </a:endParaRPr>
          </a:p>
        </p:txBody>
      </p:sp>
      <p:sp>
        <p:nvSpPr>
          <p:cNvPr id="87"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chemeClr val="tx2"/>
                </a:solidFill>
                <a:latin typeface="Franklin Gothic Book" pitchFamily="0" charset="0"/>
                <a:ea typeface="宋体" pitchFamily="0" charset="0"/>
                <a:cs typeface="Franklin Gothic Book" pitchFamily="0" charset="0"/>
              </a:rPr>
              <a:t>&lt;#&gt;</a:t>
            </a:fld>
            <a:endParaRPr lang="zh-CN" altLang="en-US" sz="800">
              <a:solidFill>
                <a:schemeClr val="tx2"/>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346752305"/>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9"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118" name="直线"/>
          <p:cNvSpPr>
            <a:spLocks xmlns:a="http://schemas.openxmlformats.org/drawingml/2006/main"/>
          </p:cNvSpPr>
          <p:nvPr/>
        </p:nvSpPr>
        <p:spPr>
          <a:xfrm xmlns:a="http://schemas.openxmlformats.org/drawingml/2006/main" rot="0">
            <a:off x="1193532" y="1897380"/>
            <a:ext cx="9966960" cy="0"/>
          </a:xfrm>
          <a:prstGeom xmlns:a="http://schemas.openxmlformats.org/drawingml/2006/main" prst="line"/>
          <a:noFill xmlns:a="http://schemas.openxmlformats.org/drawingml/2006/main"/>
          <a:ln xmlns:a="http://schemas.openxmlformats.org/drawingml/2006/main" w="12700" cmpd="sng" cap="flat">
            <a:solidFill>
              <a:srgbClr val="404040"/>
            </a:solidFill>
            <a:prstDash val="solid"/>
            <a:round/>
          </a:ln>
        </p:spPr>
      </p:sp>
      <p:sp>
        <p:nvSpPr>
          <p:cNvPr id="110" name="文本框"/>
          <p:cNvSpPr>
            <a:spLocks xmlns:a="http://schemas.openxmlformats.org/drawingml/2006/main" noGrp="1"/>
          </p:cNvSpPr>
          <p:nvPr>
            <p:ph type="title"/>
          </p:nvPr>
        </p:nvSpPr>
        <p:spPr>
          <a:xfrm xmlns:a="http://schemas.openxmlformats.org/drawingml/2006/main" rot="0">
            <a:off x="1097280" y="286603"/>
            <a:ext cx="10058401" cy="14507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11" name="文本框"/>
          <p:cNvSpPr>
            <a:spLocks xmlns:a="http://schemas.openxmlformats.org/drawingml/2006/main" noGrp="1"/>
          </p:cNvSpPr>
          <p:nvPr>
            <p:ph type="body" idx="1"/>
          </p:nvPr>
        </p:nvSpPr>
        <p:spPr>
          <a:xfrm xmlns:a="http://schemas.openxmlformats.org/drawingml/2006/main" rot="0">
            <a:off x="1097280" y="2057400"/>
            <a:ext cx="4639736" cy="7362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buNone/>
            </a:pPr>
            <a:r>
              <a:rPr lang="en-US" altLang="zh-CN" sz="2000" b="0" cap="all" baseline="0">
                <a:solidFill>
                  <a:schemeClr val="tx1"/>
                </a:solidFill>
              </a:rPr>
              <a:t>Click to edit Master text styles</a:t>
            </a:r>
            <a:endParaRPr lang="zh-CN" altLang="en-US" sz="2000" b="0" cap="all" baseline="0">
              <a:solidFill>
                <a:schemeClr val="tx1"/>
              </a:solidFill>
            </a:endParaRPr>
          </a:p>
        </p:txBody>
      </p:sp>
      <p:sp>
        <p:nvSpPr>
          <p:cNvPr id="112" name="文本框"/>
          <p:cNvSpPr>
            <a:spLocks xmlns:a="http://schemas.openxmlformats.org/drawingml/2006/main" noGrp="1"/>
          </p:cNvSpPr>
          <p:nvPr>
            <p:ph type="body" idx="2"/>
          </p:nvPr>
        </p:nvSpPr>
        <p:spPr>
          <a:xfrm xmlns:a="http://schemas.openxmlformats.org/drawingml/2006/main" rot="0">
            <a:off x="1097280" y="2958274"/>
            <a:ext cx="4639736" cy="29108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3" name="文本框"/>
          <p:cNvSpPr>
            <a:spLocks xmlns:a="http://schemas.openxmlformats.org/drawingml/2006/main" noGrp="1"/>
          </p:cNvSpPr>
          <p:nvPr>
            <p:ph type="body" idx="3"/>
          </p:nvPr>
        </p:nvSpPr>
        <p:spPr>
          <a:xfrm xmlns:a="http://schemas.openxmlformats.org/drawingml/2006/main" rot="0">
            <a:off x="6515944" y="2057400"/>
            <a:ext cx="4639736" cy="7362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buNone/>
            </a:pPr>
            <a:r>
              <a:rPr lang="en-US" altLang="zh-CN" sz="2000" b="0" cap="all" baseline="0">
                <a:solidFill>
                  <a:schemeClr val="tx1"/>
                </a:solidFill>
              </a:rPr>
              <a:t>Click to edit Master text styles</a:t>
            </a:r>
            <a:endParaRPr lang="zh-CN" altLang="en-US" sz="2000" b="0" cap="all" baseline="0">
              <a:solidFill>
                <a:schemeClr val="tx1"/>
              </a:solidFill>
            </a:endParaRPr>
          </a:p>
        </p:txBody>
      </p:sp>
      <p:sp>
        <p:nvSpPr>
          <p:cNvPr id="114" name="文本框"/>
          <p:cNvSpPr>
            <a:spLocks xmlns:a="http://schemas.openxmlformats.org/drawingml/2006/main" noGrp="1"/>
          </p:cNvSpPr>
          <p:nvPr>
            <p:ph type="body" idx="4"/>
          </p:nvPr>
        </p:nvSpPr>
        <p:spPr>
          <a:xfrm xmlns:a="http://schemas.openxmlformats.org/drawingml/2006/main" rot="0">
            <a:off x="6515944" y="2958273"/>
            <a:ext cx="4639736" cy="29108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5"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116"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117"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695631233"/>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9" name="矩形"/>
          <p:cNvSpPr>
            <a:spLocks xmlns:a="http://schemas.openxmlformats.org/drawingml/2006/main"/>
          </p:cNvSpPr>
          <p:nvPr/>
        </p:nvSpPr>
        <p:spPr>
          <a:xfrm xmlns:a="http://schemas.openxmlformats.org/drawingml/2006/main" rot="0">
            <a:off x="0" y="4578350"/>
            <a:ext cx="12188825" cy="227965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pic>
        <p:nvPicPr>
          <p:cNvPr id="140" name="图片"/>
          <p:cNvPicPr>
            <a:picLocks xmlns:a="http://schemas.openxmlformats.org/drawingml/2006/main" noGrp="1" noChangeAspect="1"/>
          </p:cNvPicPr>
          <p:nvPr>
            <p:ph idx="1"/>
          </p:nvPr>
        </p:nvPicPr>
        <p:blipFill>
          <a:blip xmlns:a="http://schemas.openxmlformats.org/drawingml/2006/main"/>
        </p:blipFill>
        <p:spPr>
          <a:xfrm xmlns:a="http://schemas.openxmlformats.org/drawingml/2006/main" rot="0">
            <a:off x="15" y="0"/>
            <a:ext cx="12191985" cy="4578350"/>
          </a:xfrm>
          <a:prstGeom xmlns:a="http://schemas.openxmlformats.org/drawingml/2006/main" prst="rect"/>
          <a:solidFill xmlns:a="http://schemas.openxmlformats.org/drawingml/2006/main">
            <a:srgbClr val="D8D8D8"/>
          </a:solidFill>
          <a:ln xmlns:a="http://schemas.openxmlformats.org/drawingml/2006/main" w="12700" cmpd="sng" cap="flat">
            <a:noFill/>
            <a:prstDash val="solid"/>
            <a:miter/>
          </a:ln>
        </p:spPr>
      </p:pic>
      <p:sp>
        <p:nvSpPr>
          <p:cNvPr id="141" name="文本框"/>
          <p:cNvSpPr>
            <a:spLocks xmlns:a="http://schemas.openxmlformats.org/drawingml/2006/main" noGrp="1"/>
          </p:cNvSpPr>
          <p:nvPr>
            <p:ph type="title"/>
          </p:nvPr>
        </p:nvSpPr>
        <p:spPr>
          <a:xfrm xmlns:a="http://schemas.openxmlformats.org/drawingml/2006/main" rot="0">
            <a:off x="1097279" y="4799362"/>
            <a:ext cx="10113645" cy="7436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0" rIns="91440" bIns="0" anchor="b" anchorCtr="0">
            <a:prstTxWarp prst="textNoShape"/>
          </a:bodyPr>
          <a:lstStyle xmlns:a="http://schemas.openxmlformats.org/drawingml/2006/main"/>
          <a:p xmlns:a="http://schemas.openxmlformats.org/drawingml/2006/main">
            <a:r>
              <a:rPr lang="en-US" altLang="zh-CN" sz="3600" b="0">
                <a:solidFill>
                  <a:srgbClr val="FFFFFF"/>
                </a:solidFill>
              </a:rPr>
              <a:t>Click to edit Master title style</a:t>
            </a:r>
            <a:endParaRPr lang="zh-CN" altLang="en-US" sz="3600" b="0">
              <a:solidFill>
                <a:srgbClr val="FFFFFF"/>
              </a:solidFill>
            </a:endParaRPr>
          </a:p>
        </p:txBody>
      </p:sp>
      <p:sp>
        <p:nvSpPr>
          <p:cNvPr id="142" name="文本框"/>
          <p:cNvSpPr>
            <a:spLocks xmlns:a="http://schemas.openxmlformats.org/drawingml/2006/main" noGrp="1"/>
          </p:cNvSpPr>
          <p:nvPr>
            <p:ph type="body" idx="2"/>
          </p:nvPr>
        </p:nvSpPr>
        <p:spPr>
          <a:xfrm xmlns:a="http://schemas.openxmlformats.org/drawingml/2006/main" rot="0">
            <a:off x="1097279" y="5715000"/>
            <a:ext cx="10113264" cy="609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0" rIns="91440" bIns="0" anchor="t" anchorCtr="0">
            <a:prstTxWarp prst="textNoShape"/>
          </a:bodyPr>
          <a:lstStyle xmlns:a="http://schemas.openxmlformats.org/drawingml/2006/main"/>
          <a:p xmlns:a="http://schemas.openxmlformats.org/drawingml/2006/main">
            <a:pPr marL="0" indent="0">
              <a:spcBef>
                <a:spcPts val="0"/>
              </a:spcBef>
              <a:spcAft>
                <a:spcPts val="600"/>
              </a:spcAft>
              <a:buNone/>
            </a:pPr>
            <a:r>
              <a:rPr lang="en-US" altLang="zh-CN" sz="1800">
                <a:solidFill>
                  <a:srgbClr val="FFFFFF"/>
                </a:solidFill>
              </a:rPr>
              <a:t>Click to edit Master text styles</a:t>
            </a:r>
            <a:endParaRPr lang="zh-CN" altLang="en-US" sz="1800">
              <a:solidFill>
                <a:srgbClr val="FFFFFF"/>
              </a:solidFill>
            </a:endParaRPr>
          </a:p>
        </p:txBody>
      </p:sp>
      <p:sp>
        <p:nvSpPr>
          <p:cNvPr id="143"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144"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145"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743545158"/>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1"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rgbClr val="262626"/>
          </a:solidFill>
          <a:ln xmlns:a="http://schemas.openxmlformats.org/drawingml/2006/main" w="15875" cmpd="sng" cap="flat">
            <a:noFill/>
            <a:prstDash val="solid"/>
            <a:round/>
          </a:ln>
        </p:spPr>
      </p:sp>
      <p:sp>
        <p:nvSpPr>
          <p:cNvPr id="170" name="直线"/>
          <p:cNvSpPr>
            <a:spLocks xmlns:a="http://schemas.openxmlformats.org/drawingml/2006/main"/>
          </p:cNvSpPr>
          <p:nvPr/>
        </p:nvSpPr>
        <p:spPr>
          <a:xfrm xmlns:a="http://schemas.openxmlformats.org/drawingml/2006/main" rot="0">
            <a:off x="1193532" y="1897380"/>
            <a:ext cx="9966960" cy="0"/>
          </a:xfrm>
          <a:prstGeom xmlns:a="http://schemas.openxmlformats.org/drawingml/2006/main" prst="line"/>
          <a:noFill xmlns:a="http://schemas.openxmlformats.org/drawingml/2006/main"/>
          <a:ln xmlns:a="http://schemas.openxmlformats.org/drawingml/2006/main" w="12700" cmpd="sng" cap="flat">
            <a:solidFill>
              <a:srgbClr val="404040"/>
            </a:solidFill>
            <a:prstDash val="solid"/>
            <a:round/>
          </a:ln>
        </p:spPr>
      </p:sp>
      <p:sp>
        <p:nvSpPr>
          <p:cNvPr id="166" name="文本框"/>
          <p:cNvSpPr>
            <a:spLocks xmlns:a="http://schemas.openxmlformats.org/drawingml/2006/main" noGrp="1"/>
          </p:cNvSpPr>
          <p:nvPr>
            <p:ph type="title"/>
          </p:nvPr>
        </p:nvSpPr>
        <p:spPr>
          <a:xfrm xmlns:a="http://schemas.openxmlformats.org/drawingml/2006/main" rot="0">
            <a:off x="1097280" y="286603"/>
            <a:ext cx="10058401" cy="14507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67" name="文本框"/>
          <p:cNvSpPr>
            <a:spLocks xmlns:a="http://schemas.openxmlformats.org/drawingml/2006/main" noGrp="1"/>
          </p:cNvSpPr>
          <p:nvPr>
            <p:ph type="dt" idx="10"/>
          </p:nvPr>
        </p:nvSpPr>
        <p:spPr>
          <a:xfrm xmlns:a="http://schemas.openxmlformats.org/drawingml/2006/main" rot="0">
            <a:off x="8218426" y="6446838"/>
            <a:ext cx="258485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168" name="文本框"/>
          <p:cNvSpPr>
            <a:spLocks xmlns:a="http://schemas.openxmlformats.org/drawingml/2006/main" noGrp="1"/>
          </p:cNvSpPr>
          <p:nvPr>
            <p:ph type="ftr"/>
          </p:nvPr>
        </p:nvSpPr>
        <p:spPr>
          <a:xfrm xmlns:a="http://schemas.openxmlformats.org/drawingml/2006/main" rot="0">
            <a:off x="1097279" y="6446838"/>
            <a:ext cx="681826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169" name="文本框"/>
          <p:cNvSpPr>
            <a:spLocks xmlns:a="http://schemas.openxmlformats.org/drawingml/2006/main" noGrp="1"/>
          </p:cNvSpPr>
          <p:nvPr>
            <p:ph type="sldNum"/>
          </p:nvPr>
        </p:nvSpPr>
        <p:spPr>
          <a:xfrm xmlns:a="http://schemas.openxmlformats.org/drawingml/2006/main" rot="0">
            <a:off x="10993582" y="6446838"/>
            <a:ext cx="7800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9044221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26202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07073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58336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46957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605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61009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76721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11572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3175" y="6400800"/>
            <a:ext cx="12188825" cy="457200"/>
          </a:xfrm>
          <a:prstGeom prst="rect"/>
          <a:solidFill>
            <a:srgbClr val="262626"/>
          </a:solidFill>
          <a:ln w="15875" cmpd="sng" cap="flat">
            <a:noFill/>
            <a:prstDash val="solid"/>
            <a:round/>
          </a:ln>
        </p:spPr>
      </p:sp>
      <p:sp>
        <p:nvSpPr>
          <p:cNvPr id="3"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1097280" y="2108201"/>
            <a:ext cx="10058401" cy="3760891"/>
          </a:xfrm>
          <a:prstGeom prst="rect"/>
          <a:noFill/>
          <a:ln w="12700" cmpd="sng" cap="flat">
            <a:noFill/>
            <a:prstDash val="solid"/>
            <a:miter/>
          </a:ln>
        </p:spPr>
        <p:txBody>
          <a:bodyPr vert="horz" wrap="square" lIns="0" tIns="45720" rIns="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218426" y="6446838"/>
            <a:ext cx="258485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800">
                <a:solidFill>
                  <a:srgbClr val="FFFFFF"/>
                </a:solidFill>
                <a:latin typeface="Franklin Gothic Book" pitchFamily="0" charset="0"/>
                <a:ea typeface="宋体" pitchFamily="0" charset="0"/>
                <a:cs typeface="Franklin Gothic Book" pitchFamily="0" charset="0"/>
              </a:rPr>
              <a:t>11/12/2023</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6" name="文本框"/>
          <p:cNvSpPr>
            <a:spLocks noGrp="1"/>
          </p:cNvSpPr>
          <p:nvPr>
            <p:ph type="ftr" idx="3"/>
          </p:nvPr>
        </p:nvSpPr>
        <p:spPr>
          <a:xfrm rot="0">
            <a:off x="1097279" y="6446838"/>
            <a:ext cx="6818261"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800" cap="all" baseline="0">
              <a:solidFill>
                <a:srgbClr val="FFFFFF"/>
              </a:solidFill>
              <a:latin typeface="Franklin Gothic Book" pitchFamily="0" charset="0"/>
              <a:ea typeface="宋体" pitchFamily="0" charset="0"/>
              <a:cs typeface="Franklin Gothic Book" pitchFamily="0" charset="0"/>
            </a:endParaRPr>
          </a:p>
        </p:txBody>
      </p:sp>
      <p:sp>
        <p:nvSpPr>
          <p:cNvPr id="7" name="文本框"/>
          <p:cNvSpPr>
            <a:spLocks noGrp="1"/>
          </p:cNvSpPr>
          <p:nvPr>
            <p:ph type="sldNum" idx="4"/>
          </p:nvPr>
        </p:nvSpPr>
        <p:spPr>
          <a:xfrm rot="0">
            <a:off x="10993582" y="6446838"/>
            <a:ext cx="78001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slidenum">
              <a:rPr lang="en-US" altLang="zh-CN" sz="800" b="0" i="0" u="none" strike="noStrike" kern="1200" cap="none" spc="0" baseline="0">
                <a:solidFill>
                  <a:srgbClr val="FFFFFF"/>
                </a:solidFill>
                <a:latin typeface="Franklin Gothic Book" pitchFamily="0" charset="0"/>
                <a:ea typeface="宋体" pitchFamily="0" charset="0"/>
                <a:cs typeface="Franklin Gothic Book" pitchFamily="0" charset="0"/>
              </a:rPr>
              <a:t>&lt;#&gt;</a:t>
            </a:fld>
            <a:endParaRPr lang="zh-CN" altLang="en-US" sz="800">
              <a:solidFill>
                <a:srgbClr val="FFFFFF"/>
              </a:solidFill>
              <a:latin typeface="Franklin Gothic Book" pitchFamily="0" charset="0"/>
              <a:ea typeface="宋体" pitchFamily="0" charset="0"/>
              <a:cs typeface="Franklin Gothic Book" pitchFamily="0" charset="0"/>
            </a:endParaRPr>
          </a:p>
        </p:txBody>
      </p:sp>
      <p:sp>
        <p:nvSpPr>
          <p:cNvPr id="8" name="直线"/>
          <p:cNvSpPr>
            <a:spLocks/>
          </p:cNvSpPr>
          <p:nvPr/>
        </p:nvSpPr>
        <p:spPr>
          <a:xfrm rot="0">
            <a:off x="1193532" y="1897380"/>
            <a:ext cx="9966960" cy="0"/>
          </a:xfrm>
          <a:prstGeom prst="line"/>
          <a:noFill/>
          <a:ln w="12700" cmpd="sng" cap="flat">
            <a:solidFill>
              <a:srgbClr val="404040"/>
            </a:solidFill>
            <a:prstDash val="solid"/>
            <a:round/>
          </a:ln>
        </p:spPr>
      </p:sp>
    </p:spTree>
    <p:extLst>
      <p:ext uri="{BB962C8B-B14F-4D97-AF65-F5344CB8AC3E}">
        <p14:creationId xmlns:p14="http://schemas.microsoft.com/office/powerpoint/2010/main" val="702550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lvl1pPr algn="l" defTabSz="914400" eaLnBrk="1" fontAlgn="auto" latinLnBrk="0" hangingPunct="1">
        <a:lnSpc>
          <a:spcPct val="90000"/>
        </a:lnSpc>
        <a:spcBef>
          <a:spcPts val="0"/>
        </a:spcBef>
        <a:buNone/>
        <a:defRPr sz="4700" i="0" kern="1200" spc="-50" baseline="0">
          <a:solidFill>
            <a:srgbClr val="404040"/>
          </a:solidFill>
          <a:latin typeface="Bookman Old Style" pitchFamily="0" charset="0"/>
          <a:ea typeface="宋体" pitchFamily="0" charset="0"/>
          <a:cs typeface="Bookman Old Style" pitchFamily="0" charset="0"/>
        </a:defRPr>
      </a:lvl1pPr>
    </p:titleStyle>
    <p:bodyStyle>
      <a:lvl1pPr marL="91440" indent="-91440" algn="l" defTabSz="914400" eaLnBrk="1" fontAlgn="auto" latinLnBrk="0" hangingPunct="1">
        <a:lnSpc>
          <a:spcPct val="110000"/>
        </a:lnSpc>
        <a:spcBef>
          <a:spcPts val="1200"/>
        </a:spcBef>
        <a:spcAft>
          <a:spcPts val="200"/>
        </a:spcAft>
        <a:buClr>
          <a:schemeClr val="accent1"/>
        </a:buClr>
        <a:buSzPct val="100000"/>
        <a:buFont typeface="Calibri" pitchFamily="34" charset="0"/>
        <a:buChar char=" "/>
        <a:defRPr sz="1900" kern="1200">
          <a:solidFill>
            <a:srgbClr val="404040"/>
          </a:solidFill>
          <a:latin typeface="Franklin Gothic Book" pitchFamily="0" charset="0"/>
          <a:ea typeface="宋体" pitchFamily="0" charset="0"/>
          <a:cs typeface="Franklin Gothic Book" pitchFamily="0" charset="0"/>
        </a:defRPr>
      </a:lvl1pPr>
      <a:lvl2pPr marL="384048" indent="-182880" algn="l" defTabSz="914400" eaLnBrk="1" fontAlgn="auto" latinLnBrk="0" hangingPunct="1">
        <a:lnSpc>
          <a:spcPct val="100000"/>
        </a:lnSpc>
        <a:spcBef>
          <a:spcPts val="200"/>
        </a:spcBef>
        <a:spcAft>
          <a:spcPts val="400"/>
        </a:spcAft>
        <a:buFont typeface="Calibri" pitchFamily="34" charset="0"/>
        <a:buChar char="◦"/>
        <a:defRPr sz="1700" kern="1200">
          <a:solidFill>
            <a:srgbClr val="404040"/>
          </a:solidFill>
          <a:latin typeface="Franklin Gothic Book" pitchFamily="0" charset="0"/>
          <a:ea typeface="宋体" pitchFamily="0" charset="0"/>
          <a:cs typeface="Franklin Gothic Book" pitchFamily="0" charset="0"/>
        </a:defRPr>
      </a:lvl2pPr>
      <a:lvl3pPr marL="566928" indent="-182880" algn="l" defTabSz="914400" eaLnBrk="1" fontAlgn="auto" latinLnBrk="0" hangingPunct="1">
        <a:lnSpc>
          <a:spcPct val="100000"/>
        </a:lnSpc>
        <a:spcBef>
          <a:spcPts val="200"/>
        </a:spcBef>
        <a:spcAft>
          <a:spcPts val="400"/>
        </a:spcAft>
        <a:buFont typeface="Calibri" pitchFamily="34" charset="0"/>
        <a:buChar char="◦"/>
        <a:defRPr sz="1300" kern="1200">
          <a:solidFill>
            <a:srgbClr val="404040"/>
          </a:solidFill>
          <a:latin typeface="Franklin Gothic Book" pitchFamily="0" charset="0"/>
          <a:ea typeface="宋体" pitchFamily="0" charset="0"/>
          <a:cs typeface="Franklin Gothic Book" pitchFamily="0" charset="0"/>
        </a:defRPr>
      </a:lvl3pPr>
      <a:lvl4pPr marL="749808" indent="-182880" algn="l" defTabSz="914400" eaLnBrk="1" fontAlgn="auto" latinLnBrk="0" hangingPunct="1">
        <a:lnSpc>
          <a:spcPct val="100000"/>
        </a:lnSpc>
        <a:spcBef>
          <a:spcPts val="200"/>
        </a:spcBef>
        <a:spcAft>
          <a:spcPts val="400"/>
        </a:spcAft>
        <a:buFont typeface="Calibri" pitchFamily="34" charset="0"/>
        <a:buChar char="◦"/>
        <a:defRPr sz="1300" kern="1200">
          <a:solidFill>
            <a:srgbClr val="404040"/>
          </a:solidFill>
          <a:latin typeface="Franklin Gothic Book" pitchFamily="0" charset="0"/>
          <a:ea typeface="宋体" pitchFamily="0" charset="0"/>
          <a:cs typeface="Franklin Gothic Book" pitchFamily="0" charset="0"/>
        </a:defRPr>
      </a:lvl4pPr>
      <a:lvl5pPr marL="932688" indent="-182880" algn="l" defTabSz="914400" eaLnBrk="1" fontAlgn="auto" latinLnBrk="0" hangingPunct="1">
        <a:lnSpc>
          <a:spcPct val="100000"/>
        </a:lnSpc>
        <a:spcBef>
          <a:spcPts val="200"/>
        </a:spcBef>
        <a:spcAft>
          <a:spcPts val="400"/>
        </a:spcAft>
        <a:buFont typeface="Calibri" pitchFamily="34" charset="0"/>
        <a:buChar char="◦"/>
        <a:defRPr sz="1300" kern="1200">
          <a:solidFill>
            <a:srgbClr val="404040"/>
          </a:solidFill>
          <a:latin typeface="Franklin Gothic Book" pitchFamily="0" charset="0"/>
          <a:ea typeface="宋体" pitchFamily="0" charset="0"/>
          <a:cs typeface="Franklin Gothic Book" pitchFamily="0" charset="0"/>
        </a:defRPr>
      </a:lvl5pPr>
      <a:lvl6pPr marL="1099947" indent="-228600" algn="l" defTabSz="914400" eaLnBrk="1" fontAlgn="auto" latinLnBrk="0" hangingPunct="1">
        <a:lnSpc>
          <a:spcPct val="90000"/>
        </a:lnSpc>
        <a:spcBef>
          <a:spcPts val="200"/>
        </a:spcBef>
        <a:spcAft>
          <a:spcPts val="400"/>
        </a:spcAft>
        <a:buClr>
          <a:schemeClr val="accent1"/>
        </a:buClr>
        <a:buFont typeface="Calibri" pitchFamily="34" charset="0"/>
        <a:buChar char="◦"/>
        <a:defRPr sz="1400" kern="1200">
          <a:solidFill>
            <a:srgbClr val="404040"/>
          </a:solidFill>
          <a:latin typeface="Franklin Gothic Book" pitchFamily="0" charset="0"/>
          <a:ea typeface="宋体" pitchFamily="0" charset="0"/>
          <a:cs typeface="Franklin Gothic Book" pitchFamily="0" charset="0"/>
        </a:defRPr>
      </a:lvl6pPr>
      <a:lvl7pPr marL="1299972" indent="-228600" algn="l" defTabSz="914400" eaLnBrk="1" fontAlgn="auto" latinLnBrk="0" hangingPunct="1">
        <a:lnSpc>
          <a:spcPct val="90000"/>
        </a:lnSpc>
        <a:spcBef>
          <a:spcPts val="200"/>
        </a:spcBef>
        <a:spcAft>
          <a:spcPts val="400"/>
        </a:spcAft>
        <a:buClr>
          <a:schemeClr val="accent1"/>
        </a:buClr>
        <a:buFont typeface="Calibri" pitchFamily="34" charset="0"/>
        <a:buChar char="◦"/>
        <a:defRPr sz="1400" kern="1200">
          <a:solidFill>
            <a:srgbClr val="404040"/>
          </a:solidFill>
          <a:latin typeface="Franklin Gothic Book" pitchFamily="0" charset="0"/>
          <a:ea typeface="宋体" pitchFamily="0" charset="0"/>
          <a:cs typeface="Franklin Gothic Book" pitchFamily="0" charset="0"/>
        </a:defRPr>
      </a:lvl7pPr>
      <a:lvl8pPr marL="1499997" indent="-228600" algn="l" defTabSz="914400" eaLnBrk="1" fontAlgn="auto" latinLnBrk="0" hangingPunct="1">
        <a:lnSpc>
          <a:spcPct val="90000"/>
        </a:lnSpc>
        <a:spcBef>
          <a:spcPts val="200"/>
        </a:spcBef>
        <a:spcAft>
          <a:spcPts val="400"/>
        </a:spcAft>
        <a:buClr>
          <a:schemeClr val="accent1"/>
        </a:buClr>
        <a:buFont typeface="Calibri" pitchFamily="34" charset="0"/>
        <a:buChar char="◦"/>
        <a:defRPr sz="1400" kern="1200">
          <a:solidFill>
            <a:srgbClr val="404040"/>
          </a:solidFill>
          <a:latin typeface="Franklin Gothic Book" pitchFamily="0" charset="0"/>
          <a:ea typeface="宋体" pitchFamily="0" charset="0"/>
          <a:cs typeface="Franklin Gothic Book" pitchFamily="0" charset="0"/>
        </a:defRPr>
      </a:lvl8pPr>
      <a:lvl9pPr marL="1499997" indent="-228600" algn="l" defTabSz="914400" eaLnBrk="1" fontAlgn="auto" latinLnBrk="0" hangingPunct="1">
        <a:lnSpc>
          <a:spcPct val="90000"/>
        </a:lnSpc>
        <a:spcBef>
          <a:spcPts val="200"/>
        </a:spcBef>
        <a:spcAft>
          <a:spcPts val="400"/>
        </a:spcAft>
        <a:buClr>
          <a:schemeClr val="accent1"/>
        </a:buClr>
        <a:buFont typeface="Calibri" pitchFamily="34" charset="0"/>
        <a:buChar char="◦"/>
        <a:defRPr sz="1400" kern="1200">
          <a:solidFill>
            <a:srgbClr val="404040"/>
          </a:solidFill>
          <a:latin typeface="Franklin Gothic Book" pitchFamily="0" charset="0"/>
          <a:ea typeface="宋体"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jpe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image" Target="../media/13.png"/><Relationship Id="rId3" Type="http://schemas.openxmlformats.org/officeDocument/2006/relationships/image" Target="../media/14.png"/><Relationship Id="rId4" Type="http://schemas.openxmlformats.org/officeDocument/2006/relationships/image" Target="../media/15.png"/><Relationship Id="rId5" Type="http://schemas.openxmlformats.org/officeDocument/2006/relationships/slideLayout" Target="../slideLayouts/slideLayout13.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7.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6.png"/><Relationship Id="rId2" Type="http://schemas.openxmlformats.org/officeDocument/2006/relationships/slideLayout" Target="../slideLayouts/slideLayout15.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www.kaggle.com/uciml/sms-spam-collection-dataset" TargetMode="External"/><Relationship Id="rId2" Type="http://schemas.openxmlformats.org/officeDocument/2006/relationships/hyperlink" Target="https://www.kaggle.com/uciml/sms-spam-collection-dataset" TargetMode="External"/><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5.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5.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2" name="矩形"/>
          <p:cNvSpPr>
            <a:spLocks noChangeAspect="1"/>
          </p:cNvSpPr>
          <p:nvPr/>
        </p:nvSpPr>
        <p:spPr>
          <a:xfrm rot="0">
            <a:off x="0" y="1"/>
            <a:ext cx="12192002" cy="6857999"/>
          </a:xfrm>
          <a:prstGeom prst="rect"/>
          <a:ln w="15875" cmpd="sng" cap="flat">
            <a:noFill/>
            <a:prstDash val="solid"/>
            <a:round/>
          </a:ln>
        </p:spPr>
      </p:sp>
      <p:sp>
        <p:nvSpPr>
          <p:cNvPr id="23" name="直线"/>
          <p:cNvSpPr>
            <a:spLocks/>
          </p:cNvSpPr>
          <p:nvPr/>
        </p:nvSpPr>
        <p:spPr>
          <a:xfrm rot="0">
            <a:off x="5427754" y="4498925"/>
            <a:ext cx="5636107" cy="0"/>
          </a:xfrm>
          <a:prstGeom prst="line"/>
          <a:noFill/>
          <a:ln w="12700" cmpd="sng" cap="flat">
            <a:solidFill>
              <a:srgbClr val="404040"/>
            </a:solidFill>
            <a:prstDash val="solid"/>
            <a:round/>
          </a:ln>
        </p:spPr>
      </p:sp>
      <p:pic>
        <p:nvPicPr>
          <p:cNvPr id="24" name="图片" descr="A picture containing electronics, circuit&#10;&#10;Description automatically generated"/>
          <p:cNvPicPr>
            <a:picLocks noChangeAspect="1"/>
          </p:cNvPicPr>
          <p:nvPr/>
        </p:nvPicPr>
        <p:blipFill>
          <a:blip r:embed="rId1" cstate="print"/>
          <a:srcRect l="18828" r="7372"/>
          <a:stretch>
            <a:fillRect/>
          </a:stretch>
        </p:blipFill>
        <p:spPr>
          <a:xfrm rot="0">
            <a:off x="6714577" y="8872"/>
            <a:ext cx="5477424" cy="5185427"/>
          </a:xfrm>
          <a:prstGeom prst="rect"/>
          <a:noFill/>
          <a:ln w="12700" cmpd="sng" cap="flat">
            <a:noFill/>
            <a:prstDash val="solid"/>
            <a:miter/>
          </a:ln>
        </p:spPr>
      </p:pic>
      <p:pic>
        <p:nvPicPr>
          <p:cNvPr id="25" name="图片" descr="A picture containing electronics, circuit&#10;&#10;Description automatically generated"/>
          <p:cNvPicPr>
            <a:picLocks noChangeAspect="1"/>
          </p:cNvPicPr>
          <p:nvPr/>
        </p:nvPicPr>
        <p:blipFill>
          <a:blip r:embed="rId2" cstate="print"/>
          <a:srcRect t="77939" b="8130" l="83958"/>
          <a:stretch>
            <a:fillRect/>
          </a:stretch>
        </p:blipFill>
        <p:spPr>
          <a:xfrm rot="0">
            <a:off x="10236200" y="5194300"/>
            <a:ext cx="1955799" cy="955370"/>
          </a:xfrm>
          <a:prstGeom prst="rect"/>
          <a:noFill/>
          <a:ln w="12700" cmpd="sng" cap="flat">
            <a:noFill/>
            <a:prstDash val="solid"/>
            <a:miter/>
          </a:ln>
        </p:spPr>
      </p:pic>
      <p:sp>
        <p:nvSpPr>
          <p:cNvPr id="26" name="右三角"/>
          <p:cNvSpPr>
            <a:spLocks/>
          </p:cNvSpPr>
          <p:nvPr/>
        </p:nvSpPr>
        <p:spPr>
          <a:xfrm rot="0">
            <a:off x="6765377" y="2"/>
            <a:ext cx="5413923" cy="5981698"/>
          </a:xfrm>
          <a:prstGeom prst="rtTriangle"/>
          <a:solidFill>
            <a:srgbClr val="002060"/>
          </a:solidFill>
          <a:ln w="15875" cmpd="sng" cap="flat">
            <a:noFill/>
            <a:prstDash val="solid"/>
            <a:round/>
          </a:ln>
        </p:spPr>
      </p:sp>
      <p:sp>
        <p:nvSpPr>
          <p:cNvPr id="27" name="矩形"/>
          <p:cNvSpPr>
            <a:spLocks/>
          </p:cNvSpPr>
          <p:nvPr/>
        </p:nvSpPr>
        <p:spPr>
          <a:xfrm rot="0">
            <a:off x="25713" y="14873"/>
            <a:ext cx="6757217" cy="6834243"/>
          </a:xfrm>
          <a:prstGeom prst="rect"/>
          <a:solidFill>
            <a:srgbClr val="002060"/>
          </a:solidFill>
          <a:ln w="15875" cmpd="sng" cap="flat">
            <a:noFill/>
            <a:prstDash val="solid"/>
            <a:round/>
          </a:ln>
        </p:spPr>
      </p:sp>
      <p:sp>
        <p:nvSpPr>
          <p:cNvPr id="28" name="文本框"/>
          <p:cNvSpPr>
            <a:spLocks noGrp="1"/>
          </p:cNvSpPr>
          <p:nvPr>
            <p:ph type="subTitle" idx="1"/>
          </p:nvPr>
        </p:nvSpPr>
        <p:spPr>
          <a:xfrm rot="0">
            <a:off x="186019" y="4891406"/>
            <a:ext cx="11819959" cy="184532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1200"/>
              </a:spcBef>
              <a:spcAft>
                <a:spcPts val="200"/>
              </a:spcAft>
              <a:buNone/>
            </a:pPr>
            <a:r>
              <a:rPr lang="en-US" altLang="zh-CN" sz="2400" b="0" i="0" u="none" strike="noStrike" kern="1200" cap="all" spc="200" baseline="0">
                <a:solidFill>
                  <a:schemeClr val="bg1"/>
                </a:solidFill>
                <a:latin typeface="Arial Rounded MT Bold" pitchFamily="0" charset="0"/>
                <a:ea typeface="宋体" pitchFamily="0" charset="0"/>
                <a:cs typeface="Lucida Sans"/>
              </a:rPr>
              <a:t> </a:t>
            </a:r>
            <a:r>
              <a:rPr lang="en-US" altLang="zh-CN" sz="1300" b="0" i="0" u="none" strike="noStrike" kern="1200" cap="all" spc="200" baseline="0">
                <a:solidFill>
                  <a:schemeClr val="bg1"/>
                </a:solidFill>
                <a:latin typeface="Arial Rounded MT Bold" pitchFamily="0" charset="0"/>
                <a:ea typeface="宋体" pitchFamily="0" charset="0"/>
                <a:cs typeface="Lucida Sans"/>
              </a:rPr>
              <a:t>NAME   :</a:t>
            </a:r>
            <a:r>
              <a:rPr lang="en-US" altLang="zh-CN" sz="1300" b="0" i="0" u="none" strike="noStrike" kern="1200" cap="all" spc="200" baseline="0">
                <a:solidFill>
                  <a:schemeClr val="bg1"/>
                </a:solidFill>
                <a:latin typeface="Arial Rounded MT Bold" pitchFamily="0" charset="0"/>
                <a:ea typeface="宋体" pitchFamily="0" charset="0"/>
                <a:cs typeface="Lucida Sans"/>
              </a:rPr>
              <a:t> arunkumar.M</a:t>
            </a:r>
            <a:endParaRPr lang="en-US" altLang="zh-CN" sz="1300" b="0" i="0" u="none" strike="noStrike" kern="1200" cap="all" spc="200" baseline="0">
              <a:solidFill>
                <a:schemeClr val="bg1"/>
              </a:solidFill>
              <a:latin typeface="Arial Rounded MT Bold" pitchFamily="0" charset="0"/>
              <a:ea typeface="宋体" pitchFamily="0" charset="0"/>
              <a:cs typeface="Lucida Sans"/>
            </a:endParaRPr>
          </a:p>
          <a:p>
            <a:pPr marL="0" indent="0" algn="l">
              <a:lnSpc>
                <a:spcPct val="110000"/>
              </a:lnSpc>
              <a:spcBef>
                <a:spcPts val="1200"/>
              </a:spcBef>
              <a:spcAft>
                <a:spcPts val="200"/>
              </a:spcAft>
              <a:buNone/>
            </a:pPr>
            <a:r>
              <a:rPr lang="en-US" altLang="zh-CN" sz="1300" b="0" i="0" u="none" strike="noStrike" kern="1200" cap="all" spc="200" baseline="0">
                <a:solidFill>
                  <a:schemeClr val="bg1"/>
                </a:solidFill>
                <a:latin typeface="Arial Rounded MT Bold" pitchFamily="0" charset="0"/>
                <a:ea typeface="宋体" pitchFamily="0" charset="0"/>
                <a:cs typeface="Lucida Sans"/>
              </a:rPr>
              <a:t> DEPT    : BE CSE </a:t>
            </a:r>
            <a:endParaRPr lang="en-US" altLang="zh-CN" sz="1300" b="0" i="0" u="none" strike="noStrike" kern="1200" cap="all" spc="200" baseline="0">
              <a:solidFill>
                <a:schemeClr val="bg1"/>
              </a:solidFill>
              <a:latin typeface="Arial Rounded MT Bold" pitchFamily="0" charset="0"/>
              <a:ea typeface="宋体" pitchFamily="0" charset="0"/>
              <a:cs typeface="Lucida Sans"/>
            </a:endParaRPr>
          </a:p>
          <a:p>
            <a:pPr marL="0" indent="0" algn="l">
              <a:lnSpc>
                <a:spcPct val="110000"/>
              </a:lnSpc>
              <a:spcBef>
                <a:spcPts val="1200"/>
              </a:spcBef>
              <a:spcAft>
                <a:spcPts val="200"/>
              </a:spcAft>
              <a:buNone/>
            </a:pPr>
            <a:r>
              <a:rPr lang="en-US" altLang="zh-CN" sz="1300" b="0" i="0" u="none" strike="noStrike" kern="1200" cap="all" spc="200" baseline="0">
                <a:solidFill>
                  <a:schemeClr val="bg1"/>
                </a:solidFill>
                <a:latin typeface="Arial Rounded MT Bold" pitchFamily="0" charset="0"/>
                <a:ea typeface="宋体" pitchFamily="0" charset="0"/>
                <a:cs typeface="Lucida Sans"/>
              </a:rPr>
              <a:t> REG NO  : 21292110430</a:t>
            </a:r>
            <a:r>
              <a:rPr lang="en-US" altLang="zh-CN" sz="1300" b="0" i="0" u="none" strike="noStrike" kern="1200" cap="all" spc="200" baseline="0">
                <a:solidFill>
                  <a:schemeClr val="bg1"/>
                </a:solidFill>
                <a:latin typeface="Arial Rounded MT Bold" pitchFamily="0" charset="0"/>
                <a:ea typeface="宋体" pitchFamily="0" charset="0"/>
                <a:cs typeface="Lucida Sans"/>
              </a:rPr>
              <a:t>1</a:t>
            </a:r>
            <a:endParaRPr lang="en-US" altLang="zh-CN" sz="1300" b="0" i="0" u="none" strike="noStrike" kern="1200" cap="all" spc="200" baseline="0">
              <a:solidFill>
                <a:schemeClr val="bg1"/>
              </a:solidFill>
              <a:latin typeface="Arial Rounded MT Bold" pitchFamily="0" charset="0"/>
              <a:ea typeface="宋体" pitchFamily="0" charset="0"/>
              <a:cs typeface="Lucida Sans"/>
            </a:endParaRPr>
          </a:p>
          <a:p>
            <a:pPr marL="0" indent="0" algn="l">
              <a:lnSpc>
                <a:spcPct val="110000"/>
              </a:lnSpc>
              <a:spcBef>
                <a:spcPts val="1200"/>
              </a:spcBef>
              <a:spcAft>
                <a:spcPts val="200"/>
              </a:spcAft>
              <a:buNone/>
            </a:pPr>
            <a:r>
              <a:rPr lang="en-US" altLang="zh-CN" sz="1300" b="0" i="0" u="none" strike="noStrike" kern="1200" cap="all" spc="200" baseline="0">
                <a:solidFill>
                  <a:schemeClr val="bg1"/>
                </a:solidFill>
                <a:latin typeface="Arial Rounded MT Bold" pitchFamily="0" charset="0"/>
                <a:ea typeface="宋体" pitchFamily="0" charset="0"/>
                <a:cs typeface="Lucida Sans"/>
              </a:rPr>
              <a:t>COLLEGE CODE : SJCE2129</a:t>
            </a:r>
            <a:endParaRPr lang="zh-CN" altLang="en-US" sz="1300" b="0" i="0" u="none" strike="noStrike" kern="1200" cap="all" spc="200" baseline="0">
              <a:solidFill>
                <a:schemeClr val="bg1"/>
              </a:solidFill>
              <a:latin typeface="Arial Rounded MT Bold" pitchFamily="0" charset="0"/>
              <a:ea typeface="宋体" pitchFamily="0" charset="0"/>
              <a:cs typeface="Lucida Sans"/>
            </a:endParaRPr>
          </a:p>
        </p:txBody>
      </p:sp>
      <p:sp>
        <p:nvSpPr>
          <p:cNvPr id="29" name="矩形"/>
          <p:cNvSpPr>
            <a:spLocks/>
          </p:cNvSpPr>
          <p:nvPr/>
        </p:nvSpPr>
        <p:spPr>
          <a:xfrm rot="0">
            <a:off x="6714577" y="5949333"/>
            <a:ext cx="5477423" cy="893794"/>
          </a:xfrm>
          <a:prstGeom prst="rect"/>
          <a:solidFill>
            <a:srgbClr val="002060"/>
          </a:solidFill>
          <a:ln w="15875" cmpd="sng" cap="flat">
            <a:noFill/>
            <a:prstDash val="solid"/>
            <a:round/>
          </a:ln>
        </p:spPr>
      </p:sp>
      <p:sp>
        <p:nvSpPr>
          <p:cNvPr id="30" name="文本框"/>
          <p:cNvSpPr>
            <a:spLocks noGrp="1"/>
          </p:cNvSpPr>
          <p:nvPr>
            <p:ph type="ctrTitle"/>
          </p:nvPr>
        </p:nvSpPr>
        <p:spPr>
          <a:xfrm rot="0">
            <a:off x="432931" y="1397007"/>
            <a:ext cx="7479169" cy="272253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7200" b="0" i="0" u="none" strike="noStrike" kern="1200" cap="none" spc="-50" baseline="0">
                <a:solidFill>
                  <a:schemeClr val="bg1"/>
                </a:solidFill>
                <a:latin typeface="Aharoni" pitchFamily="2" charset="-79"/>
                <a:ea typeface="宋体" pitchFamily="0" charset="0"/>
                <a:cs typeface="Aharoni" pitchFamily="2" charset="-79"/>
              </a:rPr>
              <a:t>SPAM</a:t>
            </a:r>
            <a:br>
              <a:rPr lang="zh-CN" altLang="en-US" sz="7200" b="0" i="0" u="none" strike="noStrike" kern="1200" cap="none" spc="-50" baseline="0">
                <a:solidFill>
                  <a:schemeClr val="bg1"/>
                </a:solidFill>
                <a:latin typeface="Aharoni" pitchFamily="2" charset="-79"/>
                <a:ea typeface="宋体" pitchFamily="0" charset="0"/>
                <a:cs typeface="Aharoni" pitchFamily="2" charset="-79"/>
              </a:rPr>
            </a:br>
            <a:r>
              <a:rPr lang="en-US" altLang="zh-CN" sz="7200" b="0" i="0" u="none" strike="noStrike" kern="1200" cap="none" spc="-50" baseline="0">
                <a:solidFill>
                  <a:schemeClr val="bg1"/>
                </a:solidFill>
                <a:latin typeface="Aharoni" pitchFamily="2" charset="-79"/>
                <a:ea typeface="宋体" pitchFamily="0" charset="0"/>
                <a:cs typeface="Aharoni" pitchFamily="2" charset="-79"/>
              </a:rPr>
              <a:t>CLASSIFICATION</a:t>
            </a:r>
            <a:endParaRPr lang="zh-CN" altLang="en-US" sz="7200" b="0" i="0" u="none" strike="noStrike" kern="1200" cap="none" spc="-50" baseline="0">
              <a:solidFill>
                <a:schemeClr val="bg1"/>
              </a:solidFill>
              <a:latin typeface="Aharoni" pitchFamily="2" charset="-79"/>
              <a:ea typeface="宋体" pitchFamily="0" charset="0"/>
              <a:cs typeface="Aharoni" pitchFamily="2" charset="-79"/>
            </a:endParaRPr>
          </a:p>
        </p:txBody>
      </p:sp>
      <p:sp>
        <p:nvSpPr>
          <p:cNvPr id="31" name="矩形"/>
          <p:cNvSpPr>
            <a:spLocks/>
          </p:cNvSpPr>
          <p:nvPr/>
        </p:nvSpPr>
        <p:spPr>
          <a:xfrm rot="0">
            <a:off x="242430" y="745649"/>
            <a:ext cx="695846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bg1"/>
                </a:solidFill>
                <a:latin typeface="Arial Black" pitchFamily="34" charset="0"/>
                <a:ea typeface="宋体" pitchFamily="0" charset="0"/>
                <a:cs typeface="Aharoni" pitchFamily="2" charset="-79"/>
              </a:rPr>
              <a:t> ARTIFICIAL INTELLIGENCE</a:t>
            </a:r>
            <a:endParaRPr lang="zh-CN" altLang="en-US" sz="2000" b="0" i="0" u="none" strike="noStrike" kern="1200" cap="none" spc="0" baseline="0">
              <a:solidFill>
                <a:schemeClr val="bg1"/>
              </a:solidFill>
              <a:latin typeface="Arial Black" pitchFamily="34" charset="0"/>
              <a:ea typeface="宋体" pitchFamily="0" charset="0"/>
              <a:cs typeface="Aharoni" pitchFamily="2" charset="-79"/>
            </a:endParaRPr>
          </a:p>
        </p:txBody>
      </p:sp>
      <p:sp>
        <p:nvSpPr>
          <p:cNvPr id="32" name="直线"/>
          <p:cNvSpPr>
            <a:spLocks/>
          </p:cNvSpPr>
          <p:nvPr/>
        </p:nvSpPr>
        <p:spPr>
          <a:xfrm rot="0">
            <a:off x="6288372" y="-300"/>
            <a:ext cx="4475250" cy="5060439"/>
          </a:xfrm>
          <a:prstGeom prst="line"/>
          <a:noFill/>
          <a:ln w="28575" cmpd="sng" cap="flat">
            <a:solidFill>
              <a:srgbClr val="FFFFFF"/>
            </a:solidFill>
            <a:prstDash val="solid"/>
            <a:round/>
          </a:ln>
        </p:spPr>
      </p:sp>
    </p:spTree>
    <p:extLst>
      <p:ext uri="{BB962C8B-B14F-4D97-AF65-F5344CB8AC3E}">
        <p14:creationId xmlns:p14="http://schemas.microsoft.com/office/powerpoint/2010/main" val="3667193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94" name="图片" descr="A picture containing screenshot&#10;&#10;Description generated with very high confidence"/>
          <p:cNvPicPr>
            <a:picLocks noChangeAspect="1"/>
          </p:cNvPicPr>
          <p:nvPr/>
        </p:nvPicPr>
        <p:blipFill>
          <a:blip r:embed="rId1" cstate="print"/>
          <a:srcRect t="2348" r="6098"/>
          <a:stretch>
            <a:fillRect/>
          </a:stretch>
        </p:blipFill>
        <p:spPr>
          <a:xfrm rot="0">
            <a:off x="-2381" y="813412"/>
            <a:ext cx="12202038" cy="5945448"/>
          </a:xfrm>
          <a:prstGeom prst="rect"/>
          <a:noFill/>
          <a:ln w="12700" cmpd="sng" cap="flat">
            <a:noFill/>
            <a:prstDash val="solid"/>
            <a:miter/>
          </a:ln>
        </p:spPr>
      </p:pic>
      <p:sp>
        <p:nvSpPr>
          <p:cNvPr id="95" name="矩形"/>
          <p:cNvSpPr>
            <a:spLocks/>
          </p:cNvSpPr>
          <p:nvPr/>
        </p:nvSpPr>
        <p:spPr>
          <a:xfrm rot="0">
            <a:off x="5974556" y="2200275"/>
            <a:ext cx="6029324" cy="1062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Bookman Old Style" pitchFamily="0" charset="0"/>
                <a:ea typeface="Bookman Old Style" pitchFamily="0" charset="0"/>
                <a:cs typeface="Bookman Old Style" pitchFamily="0" charset="0"/>
              </a:rPr>
              <a:t>Word Count Plot for ham messages </a:t>
            </a:r>
            <a:endParaRPr lang="zh-CN" altLang="en-US" sz="3200" b="0" i="0" u="none" strike="noStrike" kern="1200" cap="none" spc="0" baseline="0">
              <a:solidFill>
                <a:schemeClr val="tx1"/>
              </a:solidFill>
              <a:latin typeface="Bookman Old Style" pitchFamily="0" charset="0"/>
              <a:ea typeface="Bookman Old Style" pitchFamily="0" charset="0"/>
              <a:cs typeface="Bookman Old Style" pitchFamily="0" charset="0"/>
            </a:endParaRPr>
          </a:p>
        </p:txBody>
      </p:sp>
    </p:spTree>
    <p:extLst>
      <p:ext uri="{BB962C8B-B14F-4D97-AF65-F5344CB8AC3E}">
        <p14:creationId xmlns:p14="http://schemas.microsoft.com/office/powerpoint/2010/main" val="10062395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96" name="图片" descr="A screenshot of a cell phone&#10;&#10;Description generated with high confidence"/>
          <p:cNvPicPr>
            <a:picLocks noChangeAspect="1"/>
          </p:cNvPicPr>
          <p:nvPr/>
        </p:nvPicPr>
        <p:blipFill>
          <a:blip r:embed="rId1" cstate="print"/>
          <a:srcRect b="-227" r="4935"/>
          <a:stretch>
            <a:fillRect/>
          </a:stretch>
        </p:blipFill>
        <p:spPr>
          <a:xfrm rot="0">
            <a:off x="-2381" y="802595"/>
            <a:ext cx="12206061" cy="5252813"/>
          </a:xfrm>
          <a:prstGeom prst="rect"/>
          <a:noFill/>
          <a:ln w="12700" cmpd="sng" cap="flat">
            <a:noFill/>
            <a:prstDash val="solid"/>
            <a:miter/>
          </a:ln>
        </p:spPr>
      </p:pic>
      <p:sp>
        <p:nvSpPr>
          <p:cNvPr id="97" name="矩形"/>
          <p:cNvSpPr>
            <a:spLocks/>
          </p:cNvSpPr>
          <p:nvPr/>
        </p:nvSpPr>
        <p:spPr>
          <a:xfrm rot="0">
            <a:off x="5819775" y="2140743"/>
            <a:ext cx="556498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Bookman Old Style" pitchFamily="0" charset="0"/>
                <a:ea typeface="宋体" pitchFamily="0" charset="0"/>
                <a:cs typeface="Franklin Gothic Book" pitchFamily="0" charset="0"/>
              </a:rPr>
              <a:t>Word Count Plot for spam messages</a:t>
            </a:r>
            <a:endParaRPr lang="zh-CN" altLang="en-US" sz="3200" b="0" i="0" u="none" strike="noStrike" kern="1200" cap="none" spc="0" baseline="0">
              <a:solidFill>
                <a:schemeClr val="tx1"/>
              </a:solidFill>
              <a:latin typeface="Bookman Old Style" pitchFamily="0" charset="0"/>
              <a:ea typeface="宋体" pitchFamily="0" charset="0"/>
              <a:cs typeface="Franklin Gothic Book" pitchFamily="0" charset="0"/>
            </a:endParaRPr>
          </a:p>
        </p:txBody>
      </p:sp>
    </p:spTree>
    <p:extLst>
      <p:ext uri="{BB962C8B-B14F-4D97-AF65-F5344CB8AC3E}">
        <p14:creationId xmlns:p14="http://schemas.microsoft.com/office/powerpoint/2010/main" val="5821250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6091234" y="4281487"/>
            <a:ext cx="4655345" cy="1238247"/>
          </a:xfrm>
          <a:prstGeom prst="rect"/>
          <a:solidFill>
            <a:srgbClr val="002060"/>
          </a:solidFill>
          <a:ln w="15875" cmpd="sng" cap="flat">
            <a:solidFill>
              <a:srgbClr val="717A86"/>
            </a:solidFill>
            <a:prstDash val="solid"/>
            <a:round/>
          </a:ln>
        </p:spPr>
      </p:sp>
      <p:sp>
        <p:nvSpPr>
          <p:cNvPr id="99" name="矩形"/>
          <p:cNvSpPr>
            <a:spLocks/>
          </p:cNvSpPr>
          <p:nvPr/>
        </p:nvSpPr>
        <p:spPr>
          <a:xfrm rot="0">
            <a:off x="757237" y="4281486"/>
            <a:ext cx="4822031" cy="1178718"/>
          </a:xfrm>
          <a:prstGeom prst="rect"/>
          <a:solidFill>
            <a:srgbClr val="002060"/>
          </a:solidFill>
          <a:ln w="15875" cmpd="sng" cap="flat">
            <a:solidFill>
              <a:srgbClr val="717A86"/>
            </a:solidFill>
            <a:prstDash val="solid"/>
            <a:round/>
          </a:ln>
        </p:spPr>
      </p:sp>
      <p:sp>
        <p:nvSpPr>
          <p:cNvPr id="100" name="文本框"/>
          <p:cNvSpPr>
            <a:spLocks noGrp="1"/>
          </p:cNvSpPr>
          <p:nvPr>
            <p:ph type="title"/>
          </p:nvPr>
        </p:nvSpPr>
        <p:spPr>
          <a:xfrm rot="0">
            <a:off x="1097280" y="286603"/>
            <a:ext cx="10058401" cy="109357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宋体" pitchFamily="0" charset="0"/>
                <a:cs typeface="Lucida Sans"/>
              </a:rPr>
              <a:t>Feature Extraction</a:t>
            </a: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
        <p:nvSpPr>
          <p:cNvPr id="101" name="文本框"/>
          <p:cNvSpPr>
            <a:spLocks noGrp="1"/>
          </p:cNvSpPr>
          <p:nvPr>
            <p:ph type="body" idx="1"/>
          </p:nvPr>
        </p:nvSpPr>
        <p:spPr>
          <a:xfrm rot="0">
            <a:off x="1097280" y="1893888"/>
            <a:ext cx="10058401" cy="3975203"/>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pic>
        <p:nvPicPr>
          <p:cNvPr id="102" name="图片" descr="A close up of a keyboard&#10;&#10;Description generated with very high confidence"/>
          <p:cNvPicPr>
            <a:picLocks noChangeAspect="1"/>
          </p:cNvPicPr>
          <p:nvPr/>
        </p:nvPicPr>
        <p:blipFill>
          <a:blip r:embed="rId1" cstate="print"/>
          <a:srcRect b="7216" r="6856"/>
          <a:stretch>
            <a:fillRect/>
          </a:stretch>
        </p:blipFill>
        <p:spPr>
          <a:xfrm rot="0">
            <a:off x="831056" y="4367992"/>
            <a:ext cx="4684413" cy="1063489"/>
          </a:xfrm>
          <a:prstGeom prst="rect"/>
          <a:noFill/>
          <a:ln w="12700" cmpd="sng" cap="flat">
            <a:noFill/>
            <a:prstDash val="solid"/>
            <a:miter/>
          </a:ln>
        </p:spPr>
      </p:pic>
      <p:pic>
        <p:nvPicPr>
          <p:cNvPr id="103" name="图片" descr="A close up of a keyboard&#10;&#10;Description generated with high confidence"/>
          <p:cNvPicPr>
            <a:picLocks noChangeAspect="1"/>
          </p:cNvPicPr>
          <p:nvPr/>
        </p:nvPicPr>
        <p:blipFill>
          <a:blip r:embed="rId2" cstate="print"/>
          <a:srcRect t="5263" b="18421" l="-234" r="7731"/>
          <a:stretch>
            <a:fillRect/>
          </a:stretch>
        </p:blipFill>
        <p:spPr>
          <a:xfrm rot="0">
            <a:off x="6130078" y="4371314"/>
            <a:ext cx="4564654" cy="1101838"/>
          </a:xfrm>
          <a:prstGeom prst="rect"/>
          <a:noFill/>
          <a:ln w="12700" cmpd="sng" cap="flat">
            <a:noFill/>
            <a:prstDash val="solid"/>
            <a:miter/>
          </a:ln>
        </p:spPr>
      </p:pic>
      <p:sp>
        <p:nvSpPr>
          <p:cNvPr id="104" name="矩形"/>
          <p:cNvSpPr>
            <a:spLocks/>
          </p:cNvSpPr>
          <p:nvPr/>
        </p:nvSpPr>
        <p:spPr>
          <a:xfrm rot="0">
            <a:off x="2164556" y="5522118"/>
            <a:ext cx="2743199" cy="369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宋体" pitchFamily="0" charset="0"/>
                <a:cs typeface="Franklin Gothic Book" pitchFamily="0" charset="0"/>
              </a:rPr>
              <a:t>For TF-IDF</a:t>
            </a:r>
            <a:endParaRPr lang="zh-CN" altLang="en-US" sz="18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
        <p:nvSpPr>
          <p:cNvPr id="105" name="矩形"/>
          <p:cNvSpPr>
            <a:spLocks/>
          </p:cNvSpPr>
          <p:nvPr/>
        </p:nvSpPr>
        <p:spPr>
          <a:xfrm rot="0">
            <a:off x="8117680" y="5498305"/>
            <a:ext cx="2743199"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宋体" pitchFamily="0" charset="0"/>
                <a:cs typeface="Franklin Gothic Book" pitchFamily="0" charset="0"/>
              </a:rPr>
              <a:t>For CV</a:t>
            </a:r>
            <a:endParaRPr lang="zh-CN" altLang="en-US" sz="18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6153872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矩形"/>
          <p:cNvSpPr>
            <a:spLocks/>
          </p:cNvSpPr>
          <p:nvPr/>
        </p:nvSpPr>
        <p:spPr>
          <a:xfrm rot="0">
            <a:off x="2319740" y="1910118"/>
            <a:ext cx="8128000" cy="369332"/>
          </a:xfrm>
          <a:prstGeom prst="rect"/>
          <a:noFill/>
          <a:ln w="12700" cmpd="sng" cap="flat">
            <a:noFill/>
            <a:prstDash val="solid"/>
            <a:miter/>
          </a:ln>
        </p:spPr>
      </p:sp>
      <p:sp>
        <p:nvSpPr>
          <p:cNvPr id="107" name="矩形"/>
          <p:cNvSpPr>
            <a:spLocks/>
          </p:cNvSpPr>
          <p:nvPr/>
        </p:nvSpPr>
        <p:spPr>
          <a:xfrm rot="0">
            <a:off x="3470334" y="1153234"/>
            <a:ext cx="4869976"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Bookman Old Style" pitchFamily="0" charset="0"/>
                <a:ea typeface="宋体" pitchFamily="0" charset="0"/>
                <a:cs typeface="Franklin Gothic Book" pitchFamily="0" charset="0"/>
              </a:rPr>
              <a:t>Train/Test Split</a:t>
            </a:r>
            <a:endParaRPr lang="zh-CN" altLang="en-US" sz="4400" b="0" i="0" u="none" strike="noStrike" kern="1200" cap="none" spc="0" baseline="0">
              <a:solidFill>
                <a:schemeClr val="tx1"/>
              </a:solidFill>
              <a:latin typeface="Bookman Old Style" pitchFamily="0" charset="0"/>
              <a:ea typeface="宋体" pitchFamily="0" charset="0"/>
              <a:cs typeface="Franklin Gothic Book" pitchFamily="0" charset="0"/>
            </a:endParaRPr>
          </a:p>
        </p:txBody>
      </p:sp>
      <p:sp>
        <p:nvSpPr>
          <p:cNvPr id="108" name="矩形"/>
          <p:cNvSpPr>
            <a:spLocks/>
          </p:cNvSpPr>
          <p:nvPr/>
        </p:nvSpPr>
        <p:spPr>
          <a:xfrm rot="0">
            <a:off x="1633040" y="2043538"/>
            <a:ext cx="9180393" cy="70788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Franklin Gothic Book" pitchFamily="0" charset="0"/>
                <a:ea typeface="宋体" pitchFamily="0" charset="0"/>
                <a:cs typeface="Franklin Gothic Book" pitchFamily="0" charset="0"/>
              </a:rPr>
              <a:t>Split Ratio was 30:70</a:t>
            </a:r>
            <a:endParaRPr lang="en-US" altLang="zh-CN" sz="20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Franklin Gothic Book" pitchFamily="0" charset="0"/>
                <a:ea typeface="Franklin Gothic Book" pitchFamily="0" charset="0"/>
                <a:cs typeface="Franklin Gothic Book" pitchFamily="0" charset="0"/>
              </a:rPr>
              <a:t>Selection of this 70% of the training data is uniformly random.</a:t>
            </a:r>
            <a:endParaRPr lang="zh-CN" altLang="en-US" sz="20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
        <p:nvSpPr>
          <p:cNvPr id="109" name="矩形"/>
          <p:cNvSpPr>
            <a:spLocks/>
          </p:cNvSpPr>
          <p:nvPr/>
        </p:nvSpPr>
        <p:spPr>
          <a:xfrm rot="0">
            <a:off x="1628775" y="2962274"/>
            <a:ext cx="9124947"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宋体" pitchFamily="0" charset="0"/>
                <a:cs typeface="Franklin Gothic Book" pitchFamily="0" charset="0"/>
              </a:rPr>
              <a:t>Although</a:t>
            </a:r>
            <a:r>
              <a:rPr lang="en-US" altLang="zh-CN" sz="2000" b="0" i="0" u="none" strike="noStrike" kern="1200" cap="none" spc="0" baseline="0">
                <a:solidFill>
                  <a:schemeClr val="tx1"/>
                </a:solidFill>
                <a:latin typeface="Franklin Gothic Book" pitchFamily="0" charset="0"/>
                <a:ea typeface="Franklin Gothic Book" pitchFamily="0" charset="0"/>
                <a:cs typeface="Franklin Gothic Book" pitchFamily="0" charset="0"/>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endParaRPr lang="en-US" altLang="zh-CN" sz="20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宋体" pitchFamily="0" charset="0"/>
                <a:cs typeface="Franklin Gothic Book" pitchFamily="0" charset="0"/>
              </a:rPr>
              <a:t>Also keeping with the fact that our dataset is imbalanced. For that  We contributed to compare the unsampled , up-sampled data along with stratified cross validation techniques. You'll see the performance comparisons in the future slides </a:t>
            </a:r>
            <a:endParaRPr lang="en-US" altLang="zh-CN" sz="20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56908936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矩形"/>
          <p:cNvSpPr>
            <a:spLocks/>
          </p:cNvSpPr>
          <p:nvPr/>
        </p:nvSpPr>
        <p:spPr>
          <a:xfrm rot="0">
            <a:off x="1562100" y="1015999"/>
            <a:ext cx="7416800" cy="369332"/>
          </a:xfrm>
          <a:prstGeom prst="rect"/>
          <a:noFill/>
          <a:ln w="12700" cmpd="sng" cap="flat">
            <a:noFill/>
            <a:prstDash val="solid"/>
            <a:miter/>
          </a:ln>
        </p:spPr>
      </p:sp>
      <p:sp>
        <p:nvSpPr>
          <p:cNvPr id="121" name="文本框"/>
          <p:cNvSpPr>
            <a:spLocks noGrp="1"/>
          </p:cNvSpPr>
          <p:nvPr>
            <p:ph type="title"/>
          </p:nvPr>
        </p:nvSpPr>
        <p:spPr>
          <a:xfrm rot="0">
            <a:off x="1180787" y="223973"/>
            <a:ext cx="10277604" cy="195179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Bookman Old Style" pitchFamily="0" charset="0"/>
                <a:cs typeface="Bookman Old Style" pitchFamily="0" charset="0"/>
              </a:rPr>
              <a:t>Machine Learning Algorithm Used </a:t>
            </a:r>
            <a:endParaRPr lang="en-US" altLang="zh-CN" sz="4700" b="0" i="0" u="none" strike="noStrike" kern="1200" cap="none" spc="-50" baseline="0">
              <a:solidFill>
                <a:srgbClr val="404040"/>
              </a:solidFill>
              <a:latin typeface="Bookman Old Style" pitchFamily="0" charset="0"/>
              <a:ea typeface="Bookman Old Style" pitchFamily="0" charset="0"/>
              <a:cs typeface="Bookman Old Style" pitchFamily="0" charset="0"/>
            </a:endParaRPr>
          </a:p>
          <a:p>
            <a:pPr marL="0" indent="0" algn="l">
              <a:lnSpc>
                <a:spcPct val="90000"/>
              </a:lnSpc>
              <a:spcBef>
                <a:spcPts val="0"/>
              </a:spcBef>
              <a:spcAft>
                <a:spcPts val="0"/>
              </a:spcAft>
              <a:buNone/>
            </a:pP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
        <p:nvSpPr>
          <p:cNvPr id="122" name="文本框"/>
          <p:cNvSpPr>
            <a:spLocks noGrp="1"/>
          </p:cNvSpPr>
          <p:nvPr>
            <p:ph type="body" idx="1"/>
          </p:nvPr>
        </p:nvSpPr>
        <p:spPr>
          <a:xfrm rot="0">
            <a:off x="1097280" y="2057400"/>
            <a:ext cx="4639736" cy="73628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1200"/>
              </a:spcBef>
              <a:spcAft>
                <a:spcPts val="200"/>
              </a:spcAft>
              <a:buNone/>
            </a:pPr>
            <a:r>
              <a:rPr lang="en-US" altLang="zh-CN" sz="2000" b="0" i="0" u="none" strike="noStrike" kern="1200" cap="all" spc="0" baseline="0">
                <a:solidFill>
                  <a:schemeClr val="tx1"/>
                </a:solidFill>
                <a:latin typeface="Franklin Gothic Book" pitchFamily="0" charset="0"/>
                <a:ea typeface="Franklin Gothic Book" pitchFamily="0" charset="0"/>
                <a:cs typeface="Franklin Gothic Book" pitchFamily="0" charset="0"/>
              </a:rPr>
              <a:t>Naive Bayes</a:t>
            </a:r>
            <a:endParaRPr lang="zh-CN" altLang="en-US" sz="2000" b="0" i="0" u="none" strike="noStrike" kern="1200" cap="all" spc="0" baseline="0">
              <a:solidFill>
                <a:schemeClr val="tx1"/>
              </a:solidFill>
              <a:latin typeface="Franklin Gothic Book" pitchFamily="0" charset="0"/>
              <a:ea typeface="宋体" pitchFamily="0" charset="0"/>
              <a:cs typeface="Lucida Sans"/>
            </a:endParaRPr>
          </a:p>
        </p:txBody>
      </p:sp>
      <p:sp>
        <p:nvSpPr>
          <p:cNvPr id="123" name="文本框"/>
          <p:cNvSpPr>
            <a:spLocks noGrp="1"/>
          </p:cNvSpPr>
          <p:nvPr>
            <p:ph type="body" idx="2"/>
          </p:nvPr>
        </p:nvSpPr>
        <p:spPr>
          <a:xfrm rot="0">
            <a:off x="1097280" y="2958274"/>
            <a:ext cx="4639736" cy="2910821"/>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first approach that we took was to use the( TfidfVectorizer and Count vectorizer ) as a feature extraction tools and Naive Bayes algorithm to do the prediction. Using Naive Bayes library provided by </a:t>
            </a:r>
            <a:r>
              <a:rPr lang="en-US" altLang="zh-CN" sz="1900" b="1" i="0" u="none" strike="noStrike" kern="1200" cap="none" spc="0" baseline="0">
                <a:solidFill>
                  <a:srgbClr val="404040"/>
                </a:solidFill>
                <a:latin typeface="Franklin Gothic Book" pitchFamily="0" charset="0"/>
                <a:ea typeface="Franklin Gothic Book" pitchFamily="0" charset="0"/>
                <a:cs typeface="Franklin Gothic Book" pitchFamily="0" charset="0"/>
              </a:rPr>
              <a:t>sklearn.</a:t>
            </a: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sp>
        <p:nvSpPr>
          <p:cNvPr id="124" name="文本框"/>
          <p:cNvSpPr>
            <a:spLocks noGrp="1"/>
          </p:cNvSpPr>
          <p:nvPr>
            <p:ph type="body" idx="3"/>
          </p:nvPr>
        </p:nvSpPr>
        <p:spPr>
          <a:xfrm rot="0">
            <a:off x="6515944" y="2057400"/>
            <a:ext cx="4639736" cy="73628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1200"/>
              </a:spcBef>
              <a:spcAft>
                <a:spcPts val="200"/>
              </a:spcAft>
              <a:buNone/>
            </a:pPr>
            <a:r>
              <a:rPr lang="en-US" altLang="zh-CN" sz="2000" b="0" i="0" u="none" strike="noStrike" kern="1200" cap="all" spc="0" baseline="0">
                <a:solidFill>
                  <a:schemeClr val="tx1"/>
                </a:solidFill>
                <a:latin typeface="Franklin Gothic Book" pitchFamily="0" charset="0"/>
                <a:ea typeface="Franklin Gothic Book" pitchFamily="0" charset="0"/>
                <a:cs typeface="Franklin Gothic Book" pitchFamily="0" charset="0"/>
              </a:rPr>
              <a:t>Decision Tree</a:t>
            </a:r>
            <a:endParaRPr lang="zh-CN" altLang="en-US" sz="2000" b="0" i="0" u="none" strike="noStrike" kern="1200" cap="all" spc="0" baseline="0">
              <a:solidFill>
                <a:schemeClr val="tx1"/>
              </a:solidFill>
              <a:latin typeface="Franklin Gothic Book" pitchFamily="0" charset="0"/>
              <a:ea typeface="宋体" pitchFamily="0" charset="0"/>
              <a:cs typeface="Lucida Sans"/>
            </a:endParaRPr>
          </a:p>
        </p:txBody>
      </p:sp>
      <p:sp>
        <p:nvSpPr>
          <p:cNvPr id="125" name="文本框"/>
          <p:cNvSpPr>
            <a:spLocks noGrp="1"/>
          </p:cNvSpPr>
          <p:nvPr>
            <p:ph type="body" idx="4"/>
          </p:nvPr>
        </p:nvSpPr>
        <p:spPr>
          <a:xfrm rot="0">
            <a:off x="6515944" y="2958273"/>
            <a:ext cx="4639736" cy="2910821"/>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宋体" pitchFamily="0" charset="0"/>
                <a:cs typeface="Lucida Sans"/>
              </a:rPr>
              <a:t>The second approach that we took was to use the( </a:t>
            </a:r>
            <a:r>
              <a:rPr lang="en-US" altLang="zh-CN" sz="1900" b="0" i="0" u="none" strike="noStrike" kern="1200" cap="none" spc="0" baseline="0">
                <a:solidFill>
                  <a:srgbClr val="404040"/>
                </a:solidFill>
                <a:latin typeface="Franklin Gothic Book" pitchFamily="0" charset="0"/>
                <a:ea typeface="宋体" pitchFamily="0" charset="0"/>
                <a:cs typeface="Lucida Sans"/>
              </a:rPr>
              <a:t>TfidfVectorizer</a:t>
            </a:r>
            <a:r>
              <a:rPr lang="en-US" altLang="zh-CN" sz="1900" b="0" i="0" u="none" strike="noStrike" kern="1200" cap="none" spc="0" baseline="0">
                <a:solidFill>
                  <a:srgbClr val="404040"/>
                </a:solidFill>
                <a:latin typeface="Franklin Gothic Book" pitchFamily="0" charset="0"/>
                <a:ea typeface="宋体" pitchFamily="0" charset="0"/>
                <a:cs typeface="Lucida Sans"/>
              </a:rPr>
              <a:t> and Count vectorizer ) as a feature extraction tools and decision tree algorithm to do the prediction. Using tree library provided by </a:t>
            </a:r>
            <a:r>
              <a:rPr lang="en-US" altLang="zh-CN" sz="1900" b="1" i="0" u="none" strike="noStrike" kern="1200" cap="none" spc="0" baseline="0">
                <a:solidFill>
                  <a:srgbClr val="404040"/>
                </a:solidFill>
                <a:latin typeface="Franklin Gothic Book" pitchFamily="0" charset="0"/>
                <a:ea typeface="宋体" pitchFamily="0" charset="0"/>
                <a:cs typeface="Lucida Sans"/>
              </a:rPr>
              <a:t>sklearn.</a:t>
            </a:r>
            <a:endPar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spTree>
    <p:extLst>
      <p:ext uri="{BB962C8B-B14F-4D97-AF65-F5344CB8AC3E}">
        <p14:creationId xmlns:p14="http://schemas.microsoft.com/office/powerpoint/2010/main" val="118772467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129345" y="209467"/>
            <a:ext cx="10058401" cy="51074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200" b="0" i="0" u="none" strike="noStrike" kern="1200" cap="none" spc="-50" baseline="0">
                <a:solidFill>
                  <a:srgbClr val="404040"/>
                </a:solidFill>
                <a:latin typeface="Bookman Old Style" pitchFamily="0" charset="0"/>
                <a:ea typeface="宋体" pitchFamily="0" charset="0"/>
                <a:cs typeface="Lucida Sans"/>
              </a:rPr>
              <a:t>Performance Analysis:</a:t>
            </a:r>
            <a:endParaRPr lang="zh-CN" altLang="en-US" sz="4200" b="0" i="0" u="none" strike="noStrike" kern="1200" cap="none" spc="-50" baseline="0">
              <a:solidFill>
                <a:srgbClr val="404040"/>
              </a:solidFill>
              <a:latin typeface="Bookman Old Style" pitchFamily="0" charset="0"/>
              <a:ea typeface="宋体" pitchFamily="0" charset="0"/>
              <a:cs typeface="Lucida Sans"/>
            </a:endParaRPr>
          </a:p>
        </p:txBody>
      </p:sp>
      <p:sp>
        <p:nvSpPr>
          <p:cNvPr id="127" name="文本框"/>
          <p:cNvSpPr>
            <a:spLocks noGrp="1"/>
          </p:cNvSpPr>
          <p:nvPr>
            <p:ph type="body" idx="4294967295"/>
          </p:nvPr>
        </p:nvSpPr>
        <p:spPr>
          <a:xfrm rot="0">
            <a:off x="98268" y="812923"/>
            <a:ext cx="7799747" cy="3762375"/>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宋体" pitchFamily="0" charset="0"/>
                <a:cs typeface="Lucida Sans"/>
              </a:rPr>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pic>
        <p:nvPicPr>
          <p:cNvPr id="128" name="图片" descr="A screenshot of a cell phone&#10;&#10;Description automatically generated"/>
          <p:cNvPicPr>
            <a:picLocks noChangeAspect="1"/>
          </p:cNvPicPr>
          <p:nvPr/>
        </p:nvPicPr>
        <p:blipFill>
          <a:blip r:embed="rId1" cstate="print"/>
          <a:srcRect l="5790" r="6622"/>
          <a:stretch>
            <a:fillRect/>
          </a:stretch>
        </p:blipFill>
        <p:spPr>
          <a:xfrm rot="0">
            <a:off x="8634249" y="3352555"/>
            <a:ext cx="3044838" cy="2454088"/>
          </a:xfrm>
          <a:prstGeom prst="rect"/>
          <a:noFill/>
          <a:ln w="12700" cmpd="sng" cap="flat">
            <a:noFill/>
            <a:prstDash val="solid"/>
            <a:miter/>
          </a:ln>
        </p:spPr>
      </p:pic>
      <p:sp>
        <p:nvSpPr>
          <p:cNvPr id="129" name="矩形"/>
          <p:cNvSpPr>
            <a:spLocks/>
          </p:cNvSpPr>
          <p:nvPr/>
        </p:nvSpPr>
        <p:spPr>
          <a:xfrm rot="0">
            <a:off x="8878798" y="5784639"/>
            <a:ext cx="2720744" cy="5232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Decision tree</a:t>
            </a:r>
            <a:endPar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Up-sampling with count vectorizer</a:t>
            </a:r>
            <a:endParaRPr lang="zh-CN" altLang="en-US" sz="1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
        <p:nvSpPr>
          <p:cNvPr id="130" name="矩形"/>
          <p:cNvSpPr>
            <a:spLocks/>
          </p:cNvSpPr>
          <p:nvPr/>
        </p:nvSpPr>
        <p:spPr>
          <a:xfrm rot="0">
            <a:off x="309624" y="5869941"/>
            <a:ext cx="3003579" cy="5232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Naïve Bayes </a:t>
            </a:r>
            <a:endPar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Cross-validation with Count vectorizer</a:t>
            </a:r>
            <a:endParaRPr lang="zh-CN" altLang="en-US" sz="1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
        <p:nvSpPr>
          <p:cNvPr id="131" name="矩形"/>
          <p:cNvSpPr>
            <a:spLocks/>
          </p:cNvSpPr>
          <p:nvPr/>
        </p:nvSpPr>
        <p:spPr>
          <a:xfrm rot="0">
            <a:off x="4741705" y="6000082"/>
            <a:ext cx="2911759" cy="307777"/>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Naïve Bayes un-sampled with TF-IDF</a:t>
            </a:r>
            <a:endParaRPr lang="zh-CN" altLang="en-US" sz="1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sp>
        <p:nvSpPr>
          <p:cNvPr id="132" name="矩形"/>
          <p:cNvSpPr>
            <a:spLocks noChangeAspect="1"/>
          </p:cNvSpPr>
          <p:nvPr/>
        </p:nvSpPr>
        <p:spPr>
          <a:xfrm rot="0">
            <a:off x="5943599" y="3276600"/>
            <a:ext cx="304800" cy="304800"/>
          </a:xfrm>
          <a:prstGeom prst="rect"/>
          <a:noFill/>
          <a:ln w="12700" cmpd="sng" cap="flat">
            <a:noFill/>
            <a:prstDash val="solid"/>
            <a:miter/>
          </a:ln>
        </p:spPr>
      </p:sp>
      <p:pic>
        <p:nvPicPr>
          <p:cNvPr id="133" name="图片"/>
          <p:cNvPicPr>
            <a:picLocks noChangeAspect="1"/>
          </p:cNvPicPr>
          <p:nvPr/>
        </p:nvPicPr>
        <p:blipFill>
          <a:blip r:embed="rId2" cstate="print"/>
          <a:srcRect b="3465" l="6646" r="22276"/>
          <a:stretch>
            <a:fillRect/>
          </a:stretch>
        </p:blipFill>
        <p:spPr>
          <a:xfrm rot="0">
            <a:off x="4598785" y="3545994"/>
            <a:ext cx="3299230" cy="2454088"/>
          </a:xfrm>
          <a:prstGeom prst="rect"/>
          <a:noFill/>
          <a:ln w="12700" cmpd="sng" cap="flat">
            <a:noFill/>
            <a:prstDash val="solid"/>
            <a:miter/>
          </a:ln>
        </p:spPr>
      </p:pic>
      <p:sp>
        <p:nvSpPr>
          <p:cNvPr id="134" name="矩形"/>
          <p:cNvSpPr>
            <a:spLocks noChangeAspect="1"/>
          </p:cNvSpPr>
          <p:nvPr/>
        </p:nvSpPr>
        <p:spPr>
          <a:xfrm rot="0">
            <a:off x="6096000" y="3429000"/>
            <a:ext cx="304800" cy="304800"/>
          </a:xfrm>
          <a:prstGeom prst="rect"/>
          <a:noFill/>
          <a:ln w="12700" cmpd="sng" cap="flat">
            <a:noFill/>
            <a:prstDash val="solid"/>
            <a:miter/>
          </a:ln>
        </p:spPr>
      </p:sp>
      <p:sp>
        <p:nvSpPr>
          <p:cNvPr id="135" name="直线"/>
          <p:cNvSpPr>
            <a:spLocks/>
          </p:cNvSpPr>
          <p:nvPr/>
        </p:nvSpPr>
        <p:spPr>
          <a:xfrm rot="0">
            <a:off x="129345" y="720209"/>
            <a:ext cx="7799747" cy="0"/>
          </a:xfrm>
          <a:prstGeom prst="line"/>
          <a:noFill/>
          <a:ln w="12700" cmpd="sng" cap="flat">
            <a:solidFill>
              <a:srgbClr val="000000"/>
            </a:solidFill>
            <a:prstDash val="solid"/>
            <a:round/>
          </a:ln>
        </p:spPr>
      </p:sp>
      <p:sp>
        <p:nvSpPr>
          <p:cNvPr id="136" name="矩形"/>
          <p:cNvSpPr>
            <a:spLocks/>
          </p:cNvSpPr>
          <p:nvPr/>
        </p:nvSpPr>
        <p:spPr>
          <a:xfrm rot="0">
            <a:off x="8713160" y="2677126"/>
            <a:ext cx="2258759" cy="5232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Naïve Bayes </a:t>
            </a:r>
            <a:endPar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0" indent="0" algn="ctr">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宋体" pitchFamily="0" charset="0"/>
                <a:cs typeface="Franklin Gothic Book" pitchFamily="0" charset="0"/>
              </a:rPr>
              <a:t>Cross-validation with TF-IDF</a:t>
            </a:r>
            <a:endParaRPr lang="zh-CN" altLang="en-US" sz="1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pic>
        <p:nvPicPr>
          <p:cNvPr id="137" name="图片"/>
          <p:cNvPicPr>
            <a:picLocks noChangeAspect="1"/>
          </p:cNvPicPr>
          <p:nvPr/>
        </p:nvPicPr>
        <p:blipFill>
          <a:blip r:embed="rId3" cstate="print"/>
          <a:stretch>
            <a:fillRect/>
          </a:stretch>
        </p:blipFill>
        <p:spPr>
          <a:xfrm rot="0">
            <a:off x="8039986" y="109512"/>
            <a:ext cx="3903270" cy="2584598"/>
          </a:xfrm>
          <a:prstGeom prst="rect"/>
          <a:noFill/>
          <a:ln w="12700" cmpd="sng" cap="flat">
            <a:noFill/>
            <a:prstDash val="solid"/>
            <a:miter/>
          </a:ln>
        </p:spPr>
      </p:pic>
      <p:pic>
        <p:nvPicPr>
          <p:cNvPr id="138" name="图片"/>
          <p:cNvPicPr>
            <a:picLocks noChangeAspect="1"/>
          </p:cNvPicPr>
          <p:nvPr/>
        </p:nvPicPr>
        <p:blipFill>
          <a:blip r:embed="rId4" cstate="print"/>
          <a:srcRect t="-7782" b="2515" l="10228" r="10917"/>
          <a:stretch>
            <a:fillRect/>
          </a:stretch>
        </p:blipFill>
        <p:spPr>
          <a:xfrm rot="0">
            <a:off x="250012" y="3237217"/>
            <a:ext cx="3815809" cy="2632723"/>
          </a:xfrm>
          <a:prstGeom prst="rect"/>
          <a:noFill/>
          <a:ln w="12700" cmpd="sng" cap="flat">
            <a:noFill/>
            <a:prstDash val="solid"/>
            <a:miter/>
          </a:ln>
        </p:spPr>
      </p:pic>
    </p:spTree>
    <p:extLst>
      <p:ext uri="{BB962C8B-B14F-4D97-AF65-F5344CB8AC3E}">
        <p14:creationId xmlns:p14="http://schemas.microsoft.com/office/powerpoint/2010/main" val="43447995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1066800" y="660400"/>
            <a:ext cx="7277100" cy="369332"/>
          </a:xfrm>
          <a:prstGeom prst="rect"/>
          <a:noFill/>
          <a:ln w="12700" cmpd="sng" cap="flat">
            <a:noFill/>
            <a:prstDash val="solid"/>
            <a:miter/>
          </a:ln>
        </p:spPr>
      </p:sp>
      <p:sp>
        <p:nvSpPr>
          <p:cNvPr id="147" name="文本框"/>
          <p:cNvSpPr>
            <a:spLocks noGrp="1"/>
          </p:cNvSpPr>
          <p:nvPr>
            <p:ph type="title"/>
          </p:nvPr>
        </p:nvSpPr>
        <p:spPr>
          <a:xfrm rot="0">
            <a:off x="2576876" y="4475719"/>
            <a:ext cx="10113645" cy="7436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3600" b="0" i="0" u="none" strike="noStrike" kern="1200" cap="none" spc="-50" baseline="0">
                <a:solidFill>
                  <a:srgbClr val="FFFFFF"/>
                </a:solidFill>
                <a:latin typeface="Bookman Old Style" pitchFamily="0" charset="0"/>
                <a:ea typeface="宋体" pitchFamily="0" charset="0"/>
                <a:cs typeface="Lucida Sans"/>
              </a:rPr>
              <a:t>Accuracy and F-score Evaluation</a:t>
            </a:r>
            <a:endParaRPr lang="zh-CN" altLang="en-US" sz="3600" b="0" i="0" u="none" strike="noStrike" kern="1200" cap="none" spc="-50" baseline="0">
              <a:solidFill>
                <a:srgbClr val="FFFFFF"/>
              </a:solidFill>
              <a:latin typeface="Bookman Old Style" pitchFamily="0" charset="0"/>
              <a:ea typeface="宋体" pitchFamily="0" charset="0"/>
              <a:cs typeface="Lucida Sans"/>
            </a:endParaRPr>
          </a:p>
        </p:txBody>
      </p:sp>
      <p:sp>
        <p:nvSpPr>
          <p:cNvPr id="148" name="文本框"/>
          <p:cNvSpPr>
            <a:spLocks noGrp="1"/>
          </p:cNvSpPr>
          <p:nvPr>
            <p:ph type="body" idx="2"/>
          </p:nvPr>
        </p:nvSpPr>
        <p:spPr>
          <a:xfrm rot="0">
            <a:off x="0" y="4609801"/>
            <a:ext cx="10113264" cy="609599"/>
          </a:xfrm>
          <a:prstGeom prst="rect"/>
          <a:noFill/>
          <a:ln w="12700" cmpd="sng" cap="flat">
            <a:noFill/>
            <a:prstDash val="solid"/>
            <a:miter/>
          </a:ln>
        </p:spPr>
        <p:txBody>
          <a:bodyPr vert="horz" wrap="square" lIns="91440" tIns="0" rIns="91440" bIns="0" anchor="t" anchorCtr="0">
            <a:prstTxWarp prst="textNoShape"/>
          </a:bodyPr>
          <a:lstStyle/>
          <a:p>
            <a:pPr marL="0" indent="0" algn="l">
              <a:lnSpc>
                <a:spcPct val="110000"/>
              </a:lnSpc>
              <a:spcBef>
                <a:spcPts val="0"/>
              </a:spcBef>
              <a:spcAft>
                <a:spcPts val="600"/>
              </a:spcAft>
              <a:buNone/>
            </a:pPr>
            <a:r>
              <a:rPr lang="en-US" altLang="zh-CN" sz="1000" b="0" i="0" u="none" strike="noStrike" kern="1200" cap="none" spc="0" baseline="0">
                <a:solidFill>
                  <a:srgbClr val="FFFFFF"/>
                </a:solidFill>
                <a:latin typeface="Franklin Gothic Book" pitchFamily="0" charset="0"/>
                <a:ea typeface="宋体" pitchFamily="0" charset="0"/>
                <a:cs typeface="Lucida Sans"/>
              </a:rPr>
              <a:t>Sklearn</a:t>
            </a:r>
            <a:r>
              <a:rPr lang="en-US" altLang="zh-CN" sz="1000" b="0" i="0" u="none" strike="noStrike" kern="1200" cap="none" spc="0" baseline="0">
                <a:solidFill>
                  <a:srgbClr val="FFFFFF"/>
                </a:solidFill>
                <a:latin typeface="Franklin Gothic Book" pitchFamily="0" charset="0"/>
                <a:ea typeface="宋体" pitchFamily="0" charset="0"/>
                <a:cs typeface="Lucida Sans"/>
              </a:rPr>
              <a:t> library was used for this purpose </a:t>
            </a:r>
            <a:endParaRPr lang="zh-CN" altLang="en-US" sz="1000" b="0" i="0" u="none" strike="noStrike" kern="1200" cap="none" spc="0" baseline="0">
              <a:solidFill>
                <a:srgbClr val="FFFFFF"/>
              </a:solidFill>
              <a:latin typeface="Franklin Gothic Book" pitchFamily="0" charset="0"/>
              <a:ea typeface="宋体" pitchFamily="0" charset="0"/>
              <a:cs typeface="Lucida Sans"/>
            </a:endParaRPr>
          </a:p>
        </p:txBody>
      </p:sp>
      <p:sp>
        <p:nvSpPr>
          <p:cNvPr id="149" name="矩形"/>
          <p:cNvSpPr>
            <a:spLocks/>
          </p:cNvSpPr>
          <p:nvPr/>
        </p:nvSpPr>
        <p:spPr>
          <a:xfrm rot="0">
            <a:off x="380501" y="5248286"/>
            <a:ext cx="10996335"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We achieved pretty high accuracy in most of our models here</a:t>
            </a:r>
            <a:r>
              <a:rPr lang="en-US" altLang="zh-CN" sz="1800" b="1" i="0" u="none" strike="noStrike" kern="1200" cap="none" spc="0" baseline="0">
                <a:solidFill>
                  <a:schemeClr val="bg1"/>
                </a:solidFill>
                <a:latin typeface="Franklin Gothic Book" pitchFamily="0" charset="0"/>
                <a:ea typeface="宋体" pitchFamily="0" charset="0"/>
                <a:cs typeface="Franklin Gothic Book" pitchFamily="0" charset="0"/>
              </a:rPr>
              <a:t>. </a:t>
            </a: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ie</a:t>
            </a: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  not low ), but lesser f-score compared to the  accuracy. This feature extraction method worked well with Decision Tree up-sampled with f-Score of 0.973.</a:t>
            </a:r>
            <a:endParaRPr lang="zh-CN" altLang="en-US" sz="1800" b="0" i="0" u="none" strike="noStrike" kern="1200" cap="none" spc="0" baseline="0">
              <a:solidFill>
                <a:schemeClr val="bg1"/>
              </a:solidFill>
              <a:latin typeface="Franklin Gothic Book" pitchFamily="0" charset="0"/>
              <a:ea typeface="宋体" pitchFamily="0" charset="0"/>
              <a:cs typeface="Franklin Gothic Book" pitchFamily="0" charset="0"/>
            </a:endParaRPr>
          </a:p>
        </p:txBody>
      </p:sp>
      <p:graphicFrame>
        <p:nvGraphicFramePr>
          <p:cNvPr id="150" name="图表"/>
          <p:cNvGraphicFramePr/>
          <p:nvPr/>
        </p:nvGraphicFramePr>
        <p:xfrm>
          <a:off x="1799914" y="339408"/>
          <a:ext cx="8989889" cy="418716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00279952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1066800" y="660400"/>
            <a:ext cx="7277100" cy="369332"/>
          </a:xfrm>
          <a:prstGeom prst="rect"/>
          <a:noFill/>
          <a:ln w="12700" cmpd="sng" cap="flat">
            <a:noFill/>
            <a:prstDash val="solid"/>
            <a:miter/>
          </a:ln>
        </p:spPr>
      </p:sp>
      <p:sp>
        <p:nvSpPr>
          <p:cNvPr id="152" name="文本框"/>
          <p:cNvSpPr>
            <a:spLocks noGrp="1"/>
          </p:cNvSpPr>
          <p:nvPr>
            <p:ph type="title"/>
          </p:nvPr>
        </p:nvSpPr>
        <p:spPr>
          <a:xfrm rot="0">
            <a:off x="2576876" y="4475719"/>
            <a:ext cx="10113645" cy="7436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3600" b="0" i="0" u="none" strike="noStrike" kern="1200" cap="none" spc="-50" baseline="0">
                <a:solidFill>
                  <a:srgbClr val="FFFFFF"/>
                </a:solidFill>
                <a:latin typeface="Bookman Old Style" pitchFamily="0" charset="0"/>
                <a:ea typeface="宋体" pitchFamily="0" charset="0"/>
                <a:cs typeface="Lucida Sans"/>
              </a:rPr>
              <a:t>Accuracy and F-score Evaluation</a:t>
            </a:r>
            <a:endParaRPr lang="zh-CN" altLang="en-US" sz="3600" b="0" i="0" u="none" strike="noStrike" kern="1200" cap="none" spc="-50" baseline="0">
              <a:solidFill>
                <a:srgbClr val="FFFFFF"/>
              </a:solidFill>
              <a:latin typeface="Bookman Old Style" pitchFamily="0" charset="0"/>
              <a:ea typeface="宋体" pitchFamily="0" charset="0"/>
              <a:cs typeface="Lucida Sans"/>
            </a:endParaRPr>
          </a:p>
        </p:txBody>
      </p:sp>
      <p:sp>
        <p:nvSpPr>
          <p:cNvPr id="153" name="文本框"/>
          <p:cNvSpPr>
            <a:spLocks noGrp="1"/>
          </p:cNvSpPr>
          <p:nvPr>
            <p:ph type="body" idx="2"/>
          </p:nvPr>
        </p:nvSpPr>
        <p:spPr>
          <a:xfrm rot="0">
            <a:off x="0" y="4603251"/>
            <a:ext cx="10113264" cy="609600"/>
          </a:xfrm>
          <a:prstGeom prst="rect"/>
          <a:noFill/>
          <a:ln w="12700" cmpd="sng" cap="flat">
            <a:noFill/>
            <a:prstDash val="solid"/>
            <a:miter/>
          </a:ln>
        </p:spPr>
        <p:txBody>
          <a:bodyPr vert="horz" wrap="square" lIns="91440" tIns="0" rIns="91440" bIns="0" anchor="t" anchorCtr="0">
            <a:prstTxWarp prst="textNoShape"/>
          </a:bodyPr>
          <a:lstStyle/>
          <a:p>
            <a:pPr marL="0" indent="0" algn="l">
              <a:lnSpc>
                <a:spcPct val="110000"/>
              </a:lnSpc>
              <a:spcBef>
                <a:spcPts val="0"/>
              </a:spcBef>
              <a:spcAft>
                <a:spcPts val="600"/>
              </a:spcAft>
              <a:buNone/>
            </a:pPr>
            <a:r>
              <a:rPr lang="en-US" altLang="zh-CN" sz="1000" b="0" i="0" u="none" strike="noStrike" kern="1200" cap="none" spc="0" baseline="0">
                <a:solidFill>
                  <a:srgbClr val="FFFFFF"/>
                </a:solidFill>
                <a:latin typeface="Franklin Gothic Book" pitchFamily="0" charset="0"/>
                <a:ea typeface="宋体" pitchFamily="0" charset="0"/>
                <a:cs typeface="Lucida Sans"/>
              </a:rPr>
              <a:t>Sklearn</a:t>
            </a:r>
            <a:r>
              <a:rPr lang="en-US" altLang="zh-CN" sz="1000" b="0" i="0" u="none" strike="noStrike" kern="1200" cap="none" spc="0" baseline="0">
                <a:solidFill>
                  <a:srgbClr val="FFFFFF"/>
                </a:solidFill>
                <a:latin typeface="Franklin Gothic Book" pitchFamily="0" charset="0"/>
                <a:ea typeface="宋体" pitchFamily="0" charset="0"/>
                <a:cs typeface="Lucida Sans"/>
              </a:rPr>
              <a:t> library was used for this purpose </a:t>
            </a:r>
            <a:endParaRPr lang="zh-CN" altLang="en-US" sz="1000" b="0" i="0" u="none" strike="noStrike" kern="1200" cap="none" spc="0" baseline="0">
              <a:solidFill>
                <a:srgbClr val="FFFFFF"/>
              </a:solidFill>
              <a:latin typeface="Franklin Gothic Book" pitchFamily="0" charset="0"/>
              <a:ea typeface="宋体" pitchFamily="0" charset="0"/>
              <a:cs typeface="Lucida Sans"/>
            </a:endParaRPr>
          </a:p>
        </p:txBody>
      </p:sp>
      <p:sp>
        <p:nvSpPr>
          <p:cNvPr id="154" name="矩形"/>
          <p:cNvSpPr>
            <a:spLocks/>
          </p:cNvSpPr>
          <p:nvPr/>
        </p:nvSpPr>
        <p:spPr>
          <a:xfrm rot="0">
            <a:off x="373226" y="5212851"/>
            <a:ext cx="11322587" cy="1200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With Count vectorizer feature extraction procedure we also achieved pretty high accuracy in most of our models here</a:t>
            </a:r>
            <a:r>
              <a:rPr lang="en-US" altLang="zh-CN" sz="1800" b="1" i="0" u="none" strike="noStrike" kern="1200" cap="none" spc="0" baseline="0">
                <a:solidFill>
                  <a:schemeClr val="bg1"/>
                </a:solidFill>
                <a:latin typeface="Franklin Gothic Book" pitchFamily="0" charset="0"/>
                <a:ea typeface="宋体" pitchFamily="0" charset="0"/>
                <a:cs typeface="Franklin Gothic Book" pitchFamily="0" charset="0"/>
              </a:rPr>
              <a:t>. </a:t>
            </a: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These statistical result here show clearly that Count Vectorizer feature extraction method have higher f-Score, compared to TF-IDF. This  worked well with most of the model giving  f-scores greater than the range of 0.90.</a:t>
            </a:r>
            <a:endPar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bg1"/>
                </a:solidFill>
                <a:latin typeface="Franklin Gothic Book" pitchFamily="0" charset="0"/>
                <a:ea typeface="宋体" pitchFamily="0" charset="0"/>
                <a:cs typeface="Franklin Gothic Book" pitchFamily="0" charset="0"/>
              </a:rPr>
              <a:t>Hence, we reached the point that CV works well for this classifier model </a:t>
            </a:r>
            <a:endParaRPr lang="zh-CN" altLang="en-US" sz="1800" b="0" i="0" u="none" strike="noStrike" kern="1200" cap="none" spc="0" baseline="0">
              <a:solidFill>
                <a:schemeClr val="bg1"/>
              </a:solidFill>
              <a:latin typeface="Franklin Gothic Book" pitchFamily="0" charset="0"/>
              <a:ea typeface="宋体" pitchFamily="0" charset="0"/>
              <a:cs typeface="Franklin Gothic Book" pitchFamily="0" charset="0"/>
            </a:endParaRPr>
          </a:p>
        </p:txBody>
      </p:sp>
      <p:graphicFrame>
        <p:nvGraphicFramePr>
          <p:cNvPr id="155" name="图表"/>
          <p:cNvGraphicFramePr/>
          <p:nvPr/>
        </p:nvGraphicFramePr>
        <p:xfrm>
          <a:off x="1339701" y="102888"/>
          <a:ext cx="9186531" cy="455878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96929368"/>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113016" y="143838"/>
            <a:ext cx="11938571" cy="1705510"/>
          </a:xfrm>
          <a:prstGeom prst="rect"/>
          <a:solidFill>
            <a:srgbClr val="000000"/>
          </a:solidFill>
          <a:ln w="15875" cmpd="sng" cap="flat">
            <a:solidFill>
              <a:srgbClr val="000000"/>
            </a:solidFill>
            <a:prstDash val="solid"/>
            <a:round/>
          </a:ln>
        </p:spPr>
      </p:sp>
      <p:sp>
        <p:nvSpPr>
          <p:cNvPr id="157" name="矩形"/>
          <p:cNvSpPr>
            <a:spLocks/>
          </p:cNvSpPr>
          <p:nvPr/>
        </p:nvSpPr>
        <p:spPr>
          <a:xfrm rot="0">
            <a:off x="1097280" y="2249755"/>
            <a:ext cx="84201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Disadvantages of accuracy and imbalanced data</a:t>
            </a:r>
            <a:endParaRPr lang="en-US" altLang="zh-CN" sz="1800" b="0" i="0" u="none" strike="noStrike" kern="1200" cap="none" spc="0" baseline="0">
              <a:solidFill>
                <a:schemeClr val="tx1"/>
              </a:solidFill>
              <a:latin typeface="Franklin Gothic Book" pitchFamily="0" charset="0"/>
              <a:ea typeface="宋体"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Moreover imbalanced class does not effect our models that much as most of them have high f-Score . But it do give higher f-score compared to rest. Decision tree up sampled data had highest f-Score of all that was 0.986.</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Final point : imbalanced data does not effect the models at high extent and accuracy is not the best indicator for our models </a:t>
            </a:r>
            <a:endParaRPr lang="zh-CN" altLang="en-US"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p:txBody>
      </p:sp>
      <p:sp>
        <p:nvSpPr>
          <p:cNvPr id="158" name="矩形"/>
          <p:cNvSpPr>
            <a:spLocks/>
          </p:cNvSpPr>
          <p:nvPr/>
        </p:nvSpPr>
        <p:spPr>
          <a:xfrm rot="0">
            <a:off x="4391025" y="4200524"/>
            <a:ext cx="2743199" cy="369332"/>
          </a:xfrm>
          <a:prstGeom prst="rect"/>
          <a:noFill/>
          <a:ln w="12700" cmpd="sng" cap="flat">
            <a:noFill/>
            <a:prstDash val="solid"/>
            <a:miter/>
          </a:ln>
        </p:spPr>
      </p:sp>
      <p:sp>
        <p:nvSpPr>
          <p:cNvPr id="159"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700" b="1" i="0" u="none" strike="noStrike" kern="1200" cap="none" spc="-50" baseline="0">
                <a:solidFill>
                  <a:schemeClr val="bg1"/>
                </a:solidFill>
                <a:latin typeface="Bookman Old Style" pitchFamily="0" charset="0"/>
                <a:ea typeface="宋体" pitchFamily="0" charset="0"/>
                <a:cs typeface="Lucida Sans"/>
              </a:rPr>
              <a:t>Conclusion</a:t>
            </a:r>
            <a:r>
              <a:rPr lang="en-US" altLang="zh-CN" sz="4700" b="1" i="0" u="none" strike="noStrike" kern="1200" cap="none" spc="-50" baseline="0">
                <a:solidFill>
                  <a:srgbClr val="404040"/>
                </a:solidFill>
                <a:latin typeface="Bookman Old Style" pitchFamily="0" charset="0"/>
                <a:ea typeface="宋体" pitchFamily="0" charset="0"/>
                <a:cs typeface="Lucida Sans"/>
              </a:rPr>
              <a:t> </a:t>
            </a: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Tree>
    <p:extLst>
      <p:ext uri="{BB962C8B-B14F-4D97-AF65-F5344CB8AC3E}">
        <p14:creationId xmlns:p14="http://schemas.microsoft.com/office/powerpoint/2010/main" val="208531682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body" idx="2"/>
          </p:nvPr>
        </p:nvSpPr>
        <p:spPr>
          <a:xfrm rot="0">
            <a:off x="250559" y="1102332"/>
            <a:ext cx="4339097" cy="516000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1200"/>
              </a:spcBef>
              <a:spcAft>
                <a:spcPts val="200"/>
              </a:spcAft>
              <a:buNone/>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In this project we have showed you all the necessary steps we took in designing a spam detection algorithm.</a:t>
            </a:r>
            <a:endPar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endParaRPr>
          </a:p>
          <a:p>
            <a:pPr marL="0" indent="0" algn="l">
              <a:lnSpc>
                <a:spcPct val="110000"/>
              </a:lnSpc>
              <a:spcBef>
                <a:spcPts val="1200"/>
              </a:spcBef>
              <a:spcAft>
                <a:spcPts val="200"/>
              </a:spcAft>
              <a:buNone/>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 Just a brief recap:</a:t>
            </a:r>
            <a:endParaRPr lang="en-US" altLang="zh-CN" sz="14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Explore and understand your data</a:t>
            </a:r>
            <a:endParaRPr lang="en-US" altLang="zh-CN" sz="14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Visualize the data at hand to gain a better intuition — </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Wordcloud,bar</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 charts</a:t>
            </a:r>
            <a:endPar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Text Cleaning </a:t>
            </a:r>
            <a:endParaRPr lang="en-US" altLang="zh-CN" sz="14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Feature Extraction — Count Vectorizer, </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Tfidf</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 Vectorizer</a:t>
            </a:r>
            <a:endParaRPr lang="en-US" altLang="zh-CN" sz="14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Splitting </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datatrain</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 </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test_split</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 , Cross validation</a:t>
            </a:r>
            <a:endPar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Algorithm — Naive Bayes, Decision tree</a:t>
            </a:r>
            <a:endParaRPr lang="en-US" altLang="zh-CN" sz="14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10000"/>
              </a:lnSpc>
              <a:spcBef>
                <a:spcPts val="1200"/>
              </a:spcBef>
              <a:spcAft>
                <a:spcPts val="200"/>
              </a:spcAft>
              <a:buClr>
                <a:schemeClr val="accent1"/>
              </a:buClr>
              <a:buSzPct val="100000"/>
              <a:buFont typeface="Arial" pitchFamily="34" charset="0"/>
              <a:buChar char="•"/>
            </a:pP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Scoring &amp; Metrics — </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Accuracy,f</a:t>
            </a:r>
            <a:r>
              <a:rPr lang="en-US" altLang="zh-CN" sz="1400" b="0" i="0" u="none" strike="noStrike" kern="1200" cap="none" spc="0" baseline="0">
                <a:solidFill>
                  <a:srgbClr val="FFFFFF"/>
                </a:solidFill>
                <a:latin typeface="Franklin Gothic Book" pitchFamily="0" charset="0"/>
                <a:ea typeface="Franklin Gothic Book" pitchFamily="0" charset="0"/>
                <a:cs typeface="Franklin Gothic Book" pitchFamily="0" charset="0"/>
              </a:rPr>
              <a:t>-score</a:t>
            </a:r>
            <a:endParaRPr lang="zh-CN" altLang="en-US" sz="1400" b="0" i="0" u="none" strike="noStrike" kern="1200" cap="none" spc="0" baseline="0">
              <a:solidFill>
                <a:srgbClr val="FFFFFF"/>
              </a:solidFill>
              <a:latin typeface="Franklin Gothic Book" pitchFamily="0" charset="0"/>
              <a:ea typeface="宋体" pitchFamily="0" charset="0"/>
              <a:cs typeface="Lucida Sans"/>
            </a:endParaRPr>
          </a:p>
        </p:txBody>
      </p:sp>
      <p:sp>
        <p:nvSpPr>
          <p:cNvPr id="161" name="矩形"/>
          <p:cNvSpPr>
            <a:spLocks/>
          </p:cNvSpPr>
          <p:nvPr/>
        </p:nvSpPr>
        <p:spPr>
          <a:xfrm rot="0">
            <a:off x="49212" y="-189706"/>
            <a:ext cx="6781800" cy="369332"/>
          </a:xfrm>
          <a:prstGeom prst="rect"/>
          <a:noFill/>
          <a:ln w="12700" cmpd="sng" cap="flat">
            <a:noFill/>
            <a:prstDash val="solid"/>
            <a:miter/>
          </a:ln>
        </p:spPr>
      </p:sp>
      <p:sp>
        <p:nvSpPr>
          <p:cNvPr id="162" name="矩形"/>
          <p:cNvSpPr>
            <a:spLocks/>
          </p:cNvSpPr>
          <p:nvPr/>
        </p:nvSpPr>
        <p:spPr>
          <a:xfrm rot="0">
            <a:off x="6831012" y="5697013"/>
            <a:ext cx="3852809"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Franklin Gothic Book" pitchFamily="0" charset="0"/>
                <a:ea typeface="宋体" pitchFamily="0" charset="0"/>
                <a:cs typeface="Franklin Gothic Book" pitchFamily="0" charset="0"/>
              </a:rPr>
              <a:t>System Architecture</a:t>
            </a:r>
            <a:endParaRPr lang="zh-CN" altLang="en-US" sz="2800" b="1" i="0" u="sng" strike="noStrike" kern="1200" cap="none" spc="0" baseline="0">
              <a:solidFill>
                <a:schemeClr val="tx1"/>
              </a:solidFill>
              <a:latin typeface="Franklin Gothic Book" pitchFamily="0" charset="0"/>
              <a:ea typeface="宋体" pitchFamily="0" charset="0"/>
              <a:cs typeface="Franklin Gothic Book" pitchFamily="0" charset="0"/>
            </a:endParaRPr>
          </a:p>
        </p:txBody>
      </p:sp>
      <p:pic>
        <p:nvPicPr>
          <p:cNvPr id="163" name="图片" descr="A screenshot of a cell phone&#10;&#10;Description automatically generated"/>
          <p:cNvPicPr>
            <a:picLocks noChangeAspect="1"/>
          </p:cNvPicPr>
          <p:nvPr/>
        </p:nvPicPr>
        <p:blipFill>
          <a:blip r:embed="rId1" cstate="print"/>
          <a:srcRect b="15402" r="3296"/>
          <a:stretch>
            <a:fillRect/>
          </a:stretch>
        </p:blipFill>
        <p:spPr>
          <a:xfrm rot="0">
            <a:off x="4702672" y="637767"/>
            <a:ext cx="7460372" cy="4941097"/>
          </a:xfrm>
          <a:prstGeom prst="rect"/>
          <a:noFill/>
          <a:ln w="12700" cmpd="sng" cap="flat">
            <a:noFill/>
            <a:prstDash val="solid"/>
            <a:miter/>
          </a:ln>
        </p:spPr>
      </p:pic>
    </p:spTree>
    <p:extLst>
      <p:ext uri="{BB962C8B-B14F-4D97-AF65-F5344CB8AC3E}">
        <p14:creationId xmlns:p14="http://schemas.microsoft.com/office/powerpoint/2010/main" val="3271711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矩形"/>
          <p:cNvSpPr>
            <a:spLocks noChangeAspect="1"/>
          </p:cNvSpPr>
          <p:nvPr/>
        </p:nvSpPr>
        <p:spPr>
          <a:xfrm rot="0">
            <a:off x="1506" y="0"/>
            <a:ext cx="12192000" cy="6858000"/>
          </a:xfrm>
          <a:prstGeom prst="rect"/>
          <a:solidFill>
            <a:schemeClr val="accent1"/>
          </a:solidFill>
          <a:ln w="15875" cmpd="sng" cap="flat">
            <a:noFill/>
            <a:prstDash val="solid"/>
            <a:round/>
          </a:ln>
        </p:spPr>
      </p:sp>
      <p:sp>
        <p:nvSpPr>
          <p:cNvPr id="34" name="矩形"/>
          <p:cNvSpPr>
            <a:spLocks noChangeAspect="1"/>
          </p:cNvSpPr>
          <p:nvPr/>
        </p:nvSpPr>
        <p:spPr>
          <a:xfrm rot="0">
            <a:off x="1506" y="4953000"/>
            <a:ext cx="12188953" cy="1905000"/>
          </a:xfrm>
          <a:prstGeom prst="rect"/>
          <a:solidFill>
            <a:srgbClr val="262626"/>
          </a:solidFill>
          <a:ln w="15875" cmpd="sng" cap="flat">
            <a:noFill/>
            <a:prstDash val="solid"/>
            <a:round/>
          </a:ln>
        </p:spPr>
      </p:sp>
      <p:pic>
        <p:nvPicPr>
          <p:cNvPr id="35" name="图片" descr="A picture containing circuit&#10;&#10;Description automatically generated"/>
          <p:cNvPicPr>
            <a:picLocks noChangeAspect="1"/>
          </p:cNvPicPr>
          <p:nvPr/>
        </p:nvPicPr>
        <p:blipFill>
          <a:blip r:embed="rId1" cstate="print"/>
          <a:stretch>
            <a:fillRect/>
          </a:stretch>
        </p:blipFill>
        <p:spPr>
          <a:xfrm rot="0">
            <a:off x="-7736" y="-43640"/>
            <a:ext cx="9227882" cy="6533340"/>
          </a:xfrm>
          <a:prstGeom prst="rect"/>
          <a:noFill/>
          <a:ln w="12700" cmpd="sng" cap="flat">
            <a:noFill/>
            <a:prstDash val="solid"/>
            <a:miter/>
          </a:ln>
        </p:spPr>
      </p:pic>
      <p:sp>
        <p:nvSpPr>
          <p:cNvPr id="36" name="右三角"/>
          <p:cNvSpPr>
            <a:spLocks/>
          </p:cNvSpPr>
          <p:nvPr/>
        </p:nvSpPr>
        <p:spPr>
          <a:xfrm rot="-5400000">
            <a:off x="197678" y="-354372"/>
            <a:ext cx="4712414" cy="5230848"/>
          </a:xfrm>
          <a:prstGeom prst="rtTriangle"/>
          <a:solidFill>
            <a:srgbClr val="F2F2F2"/>
          </a:solidFill>
          <a:ln w="15875" cmpd="sng" cap="flat">
            <a:solidFill>
              <a:srgbClr val="FFFFFF"/>
            </a:solidFill>
            <a:prstDash val="solid"/>
            <a:round/>
          </a:ln>
        </p:spPr>
      </p:sp>
      <p:sp>
        <p:nvSpPr>
          <p:cNvPr id="37" name="矩形"/>
          <p:cNvSpPr>
            <a:spLocks/>
          </p:cNvSpPr>
          <p:nvPr/>
        </p:nvSpPr>
        <p:spPr>
          <a:xfrm rot="0">
            <a:off x="0" y="4591860"/>
            <a:ext cx="12188953" cy="2266140"/>
          </a:xfrm>
          <a:prstGeom prst="rect"/>
          <a:solidFill>
            <a:srgbClr val="F2F2F2"/>
          </a:solidFill>
          <a:ln w="15875" cmpd="sng" cap="flat">
            <a:noFill/>
            <a:prstDash val="solid"/>
            <a:round/>
          </a:ln>
        </p:spPr>
      </p:sp>
      <p:sp>
        <p:nvSpPr>
          <p:cNvPr id="38" name="矩形"/>
          <p:cNvSpPr>
            <a:spLocks/>
          </p:cNvSpPr>
          <p:nvPr/>
        </p:nvSpPr>
        <p:spPr>
          <a:xfrm rot="0">
            <a:off x="5151236" y="-69040"/>
            <a:ext cx="7096074" cy="5029200"/>
          </a:xfrm>
          <a:prstGeom prst="rect"/>
          <a:solidFill>
            <a:srgbClr val="F2F2F2"/>
          </a:solidFill>
          <a:ln w="15875" cmpd="sng" cap="flat">
            <a:noFill/>
            <a:prstDash val="solid"/>
            <a:round/>
          </a:ln>
        </p:spPr>
      </p:sp>
      <p:sp>
        <p:nvSpPr>
          <p:cNvPr id="39" name="文本框"/>
          <p:cNvSpPr>
            <a:spLocks noGrp="1"/>
          </p:cNvSpPr>
          <p:nvPr>
            <p:ph type="subTitle" idx="1"/>
          </p:nvPr>
        </p:nvSpPr>
        <p:spPr>
          <a:xfrm rot="0">
            <a:off x="2781300" y="647699"/>
            <a:ext cx="9232899" cy="1828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1200"/>
              </a:spcBef>
              <a:spcAft>
                <a:spcPts val="200"/>
              </a:spcAft>
              <a:buNone/>
            </a:pPr>
            <a:r>
              <a:rPr lang="en-US" altLang="zh-CN" sz="6000" b="0" i="0" u="none" strike="noStrike" kern="1200" cap="all" spc="200" baseline="0">
                <a:solidFill>
                  <a:srgbClr val="002060"/>
                </a:solidFill>
                <a:latin typeface="Bahnschrift SemiBold Condensed" pitchFamily="0" charset="0"/>
                <a:ea typeface="宋体" pitchFamily="0" charset="0"/>
                <a:cs typeface="Aharoni" pitchFamily="2" charset="-79"/>
              </a:rPr>
              <a:t>SUMMARY of topics</a:t>
            </a:r>
            <a:endParaRPr lang="zh-CN" altLang="en-US" sz="6000" b="0" i="0" u="none" strike="noStrike" kern="1200" cap="all" spc="200" baseline="0">
              <a:solidFill>
                <a:srgbClr val="002060"/>
              </a:solidFill>
              <a:latin typeface="Bahnschrift SemiBold Condensed" pitchFamily="0" charset="0"/>
              <a:ea typeface="宋体" pitchFamily="0" charset="0"/>
              <a:cs typeface="Aharoni" pitchFamily="2" charset="-79"/>
            </a:endParaRPr>
          </a:p>
        </p:txBody>
      </p:sp>
      <p:sp>
        <p:nvSpPr>
          <p:cNvPr id="40" name="文本框"/>
          <p:cNvSpPr>
            <a:spLocks noGrp="1"/>
          </p:cNvSpPr>
          <p:nvPr>
            <p:ph type="ctrTitle"/>
          </p:nvPr>
        </p:nvSpPr>
        <p:spPr>
          <a:xfrm rot="0">
            <a:off x="3255246" y="1797861"/>
            <a:ext cx="7878963" cy="44124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600" b="0" i="0" u="none" strike="noStrike" kern="1200" cap="none" spc="-50" baseline="0">
                <a:solidFill>
                  <a:srgbClr val="262626"/>
                </a:solidFill>
                <a:latin typeface="Arial Narrow" pitchFamily="0" charset="0"/>
                <a:ea typeface="宋体" pitchFamily="0" charset="0"/>
                <a:cs typeface="Lucida Sans"/>
              </a:rPr>
              <a:t>• Data set description </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Train/Test Split </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Models</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Evaluation </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Discussion</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Conclusion </a:t>
            </a:r>
            <a:br>
              <a:rPr lang="zh-CN" altLang="en-US" sz="3600" b="0" i="0" u="none" strike="noStrike" kern="1200" cap="none" spc="-50" baseline="0">
                <a:solidFill>
                  <a:srgbClr val="262626"/>
                </a:solidFill>
                <a:latin typeface="Arial Narrow" pitchFamily="0" charset="0"/>
                <a:ea typeface="宋体" pitchFamily="0" charset="0"/>
                <a:cs typeface="Lucida Sans"/>
              </a:rPr>
            </a:br>
            <a:r>
              <a:rPr lang="en-US" altLang="zh-CN" sz="3600" b="0" i="0" u="none" strike="noStrike" kern="1200" cap="none" spc="-50" baseline="0">
                <a:solidFill>
                  <a:srgbClr val="262626"/>
                </a:solidFill>
                <a:latin typeface="Arial Narrow" pitchFamily="0" charset="0"/>
                <a:ea typeface="宋体" pitchFamily="0" charset="0"/>
                <a:cs typeface="Lucida Sans"/>
              </a:rPr>
              <a:t>• Future Work</a:t>
            </a:r>
            <a:br>
              <a:rPr lang="zh-CN" altLang="en-US" sz="3600" b="0" i="0" u="none" strike="noStrike" kern="1200" cap="none" spc="-50" baseline="0">
                <a:solidFill>
                  <a:srgbClr val="262626"/>
                </a:solidFill>
                <a:latin typeface="Arial Narrow" pitchFamily="0" charset="0"/>
                <a:ea typeface="宋体" pitchFamily="0" charset="0"/>
                <a:cs typeface="Lucida Sans"/>
              </a:rPr>
            </a:br>
            <a:endParaRPr lang="zh-CN" altLang="en-US" sz="3600" b="0" i="0" u="none" strike="noStrike" kern="1200" cap="none" spc="-50" baseline="0">
              <a:solidFill>
                <a:srgbClr val="262626"/>
              </a:solidFill>
              <a:latin typeface="Arial Narrow" pitchFamily="0" charset="0"/>
              <a:ea typeface="宋体" pitchFamily="0" charset="0"/>
              <a:cs typeface="Lucida Sans"/>
            </a:endParaRPr>
          </a:p>
        </p:txBody>
      </p:sp>
      <p:sp>
        <p:nvSpPr>
          <p:cNvPr id="41" name="直线"/>
          <p:cNvSpPr>
            <a:spLocks/>
          </p:cNvSpPr>
          <p:nvPr/>
        </p:nvSpPr>
        <p:spPr>
          <a:xfrm flipH="1" rot="0">
            <a:off x="508000" y="-43640"/>
            <a:ext cx="5029200" cy="4635500"/>
          </a:xfrm>
          <a:prstGeom prst="line"/>
          <a:noFill/>
          <a:ln w="12700" cmpd="sng" cap="flat">
            <a:solidFill>
              <a:srgbClr val="000000"/>
            </a:solidFill>
            <a:prstDash val="solid"/>
            <a:round/>
          </a:ln>
        </p:spPr>
      </p:sp>
      <p:sp>
        <p:nvSpPr>
          <p:cNvPr id="42" name="直线"/>
          <p:cNvSpPr>
            <a:spLocks/>
          </p:cNvSpPr>
          <p:nvPr/>
        </p:nvSpPr>
        <p:spPr>
          <a:xfrm flipH="1" rot="0">
            <a:off x="2654300" y="6287294"/>
            <a:ext cx="9456482" cy="43672"/>
          </a:xfrm>
          <a:prstGeom prst="line"/>
          <a:noFill/>
          <a:ln w="12700" cmpd="sng" cap="flat">
            <a:solidFill>
              <a:srgbClr val="000000"/>
            </a:solidFill>
            <a:prstDash val="solid"/>
            <a:round/>
          </a:ln>
        </p:spPr>
      </p:sp>
    </p:spTree>
    <p:extLst>
      <p:ext uri="{BB962C8B-B14F-4D97-AF65-F5344CB8AC3E}">
        <p14:creationId xmlns:p14="http://schemas.microsoft.com/office/powerpoint/2010/main" val="522336516"/>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Bookman Old Style" pitchFamily="0" charset="0"/>
                <a:cs typeface="Bookman Old Style" pitchFamily="0" charset="0"/>
              </a:rPr>
              <a:t>Future works</a:t>
            </a:r>
            <a:endParaRPr lang="zh-CN" altLang="en-US" sz="4700" b="0" i="0" u="none" strike="noStrike" kern="1200" cap="none" spc="-50" baseline="0">
              <a:solidFill>
                <a:srgbClr val="404040"/>
              </a:solidFill>
              <a:latin typeface="Bookman Old Style" pitchFamily="0" charset="0"/>
              <a:ea typeface="Bookman Old Style" pitchFamily="0" charset="0"/>
              <a:cs typeface="Bookman Old Style" pitchFamily="0" charset="0"/>
            </a:endParaRPr>
          </a:p>
        </p:txBody>
      </p:sp>
      <p:sp>
        <p:nvSpPr>
          <p:cNvPr id="165" name="文本框"/>
          <p:cNvSpPr>
            <a:spLocks noGrp="1"/>
          </p:cNvSpPr>
          <p:nvPr>
            <p:ph type="body" idx="1"/>
          </p:nvPr>
        </p:nvSpPr>
        <p:spPr>
          <a:xfrm rot="0">
            <a:off x="1097280" y="2108201"/>
            <a:ext cx="10058401" cy="3760891"/>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chemeClr val="tx1"/>
                </a:solidFill>
                <a:latin typeface="Franklin Gothic Book" pitchFamily="0" charset="0"/>
                <a:ea typeface="宋体" pitchFamily="0" charset="0"/>
                <a:cs typeface="Lucida Sans"/>
              </a:rPr>
              <a:t>Here concludes the part of demonstration in model for spam detection algorithm.</a:t>
            </a:r>
            <a:endParaRPr lang="en-US" altLang="zh-CN" sz="1900" b="0" i="0" u="none" strike="noStrike" kern="1200" cap="none" spc="0" baseline="0">
              <a:solidFill>
                <a:schemeClr val="tx1"/>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chemeClr val="tx1"/>
                </a:solidFill>
                <a:latin typeface="Franklin Gothic Book" pitchFamily="0" charset="0"/>
                <a:ea typeface="宋体" pitchFamily="0" charset="0"/>
                <a:cs typeface="Lucida Sans"/>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 The proposed system will work as an WebApp that'll detect the spam emails sent and received and will give notification to the respective user. Also we plan to routinely updated the dataset so that it detects new type of spams and notifies the user.</a:t>
            </a:r>
            <a:endPar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91440" indent="-91440" algn="l">
              <a:lnSpc>
                <a:spcPct val="100000"/>
              </a:lnSpc>
              <a:spcBef>
                <a:spcPts val="0"/>
              </a:spcBef>
              <a:spcAft>
                <a:spcPts val="0"/>
              </a:spcAft>
              <a:buClr>
                <a:schemeClr val="accent1"/>
              </a:buClr>
              <a:buSzPct val="100000"/>
              <a:buFont typeface="Calibri" pitchFamily="34" charset="0"/>
              <a:buChar char=" "/>
            </a:pPr>
            <a:endParaRPr lang="en-US" altLang="zh-CN" sz="1900" b="0" i="0" u="none" strike="noStrike" kern="1200" cap="none" spc="0" baseline="0">
              <a:solidFill>
                <a:schemeClr val="tx1"/>
              </a:solidFill>
              <a:latin typeface="Franklin Gothic Book" pitchFamily="0" charset="0"/>
              <a:ea typeface="宋体" pitchFamily="0" charset="0"/>
              <a:cs typeface="Lucida Sans"/>
            </a:endParaRPr>
          </a:p>
          <a:p>
            <a:pPr marL="91440" indent="-91440" algn="l">
              <a:lnSpc>
                <a:spcPct val="100000"/>
              </a:lnSpc>
              <a:spcBef>
                <a:spcPts val="0"/>
              </a:spcBef>
              <a:spcAft>
                <a:spcPts val="0"/>
              </a:spcAft>
              <a:buClr>
                <a:schemeClr val="accent1"/>
              </a:buClr>
              <a:buSzPct val="100000"/>
              <a:buFont typeface="Calibri" pitchFamily="34" charset="0"/>
              <a:buChar char=" "/>
            </a:pPr>
            <a:endParaRPr lang="en-US" altLang="zh-CN" sz="19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zh-CN" altLang="en-US" sz="1900" b="0" i="0" u="none" strike="noStrike" kern="1200" cap="none" spc="0" baseline="0">
              <a:solidFill>
                <a:schemeClr val="tx1"/>
              </a:solidFill>
              <a:latin typeface="Franklin Gothic Book" pitchFamily="0" charset="0"/>
              <a:ea typeface="宋体" pitchFamily="0" charset="0"/>
              <a:cs typeface="Lucida Sans"/>
            </a:endParaRPr>
          </a:p>
        </p:txBody>
      </p:sp>
    </p:spTree>
    <p:extLst>
      <p:ext uri="{BB962C8B-B14F-4D97-AF65-F5344CB8AC3E}">
        <p14:creationId xmlns:p14="http://schemas.microsoft.com/office/powerpoint/2010/main" val="1318327254"/>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990124" y="2703572"/>
            <a:ext cx="10058401" cy="145075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宋体" pitchFamily="0" charset="0"/>
                <a:cs typeface="Lucida Sans"/>
              </a:rPr>
              <a:t>THANK YOU!</a:t>
            </a: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Tree>
    <p:extLst>
      <p:ext uri="{BB962C8B-B14F-4D97-AF65-F5344CB8AC3E}">
        <p14:creationId xmlns:p14="http://schemas.microsoft.com/office/powerpoint/2010/main" val="2136058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1097280" y="167540"/>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400" b="0" i="0" u="none" strike="noStrike" kern="1200" cap="none" spc="-50" baseline="0">
                <a:solidFill>
                  <a:srgbClr val="404040"/>
                </a:solidFill>
                <a:latin typeface="Bookman Old Style" pitchFamily="0" charset="0"/>
                <a:ea typeface="宋体" pitchFamily="0" charset="0"/>
                <a:cs typeface="Lucida Sans"/>
              </a:rPr>
              <a:t>Why do we need a spam classifier?</a:t>
            </a:r>
            <a:endParaRPr lang="zh-CN" altLang="en-US" sz="4400" b="0" i="0" u="none" strike="noStrike" kern="1200" cap="none" spc="-50" baseline="0">
              <a:solidFill>
                <a:srgbClr val="404040"/>
              </a:solidFill>
              <a:latin typeface="Bookman Old Style" pitchFamily="0" charset="0"/>
              <a:ea typeface="宋体" pitchFamily="0" charset="0"/>
              <a:cs typeface="Lucida Sans"/>
            </a:endParaRPr>
          </a:p>
        </p:txBody>
      </p:sp>
      <p:sp>
        <p:nvSpPr>
          <p:cNvPr id="51" name="文本框"/>
          <p:cNvSpPr>
            <a:spLocks noGrp="1"/>
          </p:cNvSpPr>
          <p:nvPr>
            <p:ph type="body" idx="1"/>
          </p:nvPr>
        </p:nvSpPr>
        <p:spPr>
          <a:xfrm rot="0">
            <a:off x="830580" y="1905793"/>
            <a:ext cx="5638800" cy="4065691"/>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0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00000"/>
              </a:lnSpc>
              <a:spcBef>
                <a:spcPts val="1200"/>
              </a:spcBef>
              <a:spcAft>
                <a:spcPts val="200"/>
              </a:spcAft>
              <a:buClr>
                <a:schemeClr val="accent1"/>
              </a:buClr>
              <a:buSzPct val="100000"/>
              <a:buFont typeface="Calibri" pitchFamily="34" charset="0"/>
              <a:buChar char=" "/>
            </a:pP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Hence the text-based spam classifier! </a:t>
            </a: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sp>
        <p:nvSpPr>
          <p:cNvPr id="52" name="矩形"/>
          <p:cNvSpPr>
            <a:spLocks/>
          </p:cNvSpPr>
          <p:nvPr/>
        </p:nvSpPr>
        <p:spPr>
          <a:xfrm rot="0">
            <a:off x="152400" y="164305"/>
            <a:ext cx="2743199"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2060"/>
                </a:solidFill>
                <a:latin typeface="Franklin Gothic Book" pitchFamily="0" charset="0"/>
                <a:ea typeface="宋体" pitchFamily="0" charset="0"/>
                <a:cs typeface="Franklin Gothic Book" pitchFamily="0" charset="0"/>
              </a:rPr>
              <a:t>Introduction</a:t>
            </a:r>
            <a:r>
              <a:rPr lang="en-US" altLang="zh-CN" sz="2400" b="0" i="0" u="none" strike="noStrike" kern="1200" cap="none" spc="0" baseline="0">
                <a:solidFill>
                  <a:schemeClr val="tx1"/>
                </a:solidFill>
                <a:latin typeface="Franklin Gothic Book" pitchFamily="0" charset="0"/>
                <a:ea typeface="宋体" pitchFamily="0" charset="0"/>
                <a:cs typeface="Franklin Gothic Book" pitchFamily="0" charset="0"/>
              </a:rPr>
              <a:t> </a:t>
            </a:r>
            <a:endParaRPr lang="zh-CN" altLang="en-US" sz="2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pic>
        <p:nvPicPr>
          <p:cNvPr id="53" name="图片" descr="A close up of a logo&#10;&#10;Description generated with high confidence"/>
          <p:cNvPicPr>
            <a:picLocks noChangeAspect="1"/>
          </p:cNvPicPr>
          <p:nvPr/>
        </p:nvPicPr>
        <p:blipFill>
          <a:blip r:embed="rId1" cstate="print"/>
          <a:stretch>
            <a:fillRect/>
          </a:stretch>
        </p:blipFill>
        <p:spPr>
          <a:xfrm rot="0">
            <a:off x="6603999" y="2033829"/>
            <a:ext cx="4965699" cy="4111142"/>
          </a:xfrm>
          <a:prstGeom prst="rect"/>
          <a:noFill/>
          <a:ln w="12700" cmpd="sng" cap="flat">
            <a:noFill/>
            <a:prstDash val="solid"/>
            <a:miter/>
          </a:ln>
        </p:spPr>
      </p:pic>
    </p:spTree>
    <p:extLst>
      <p:ext uri="{BB962C8B-B14F-4D97-AF65-F5344CB8AC3E}">
        <p14:creationId xmlns:p14="http://schemas.microsoft.com/office/powerpoint/2010/main" val="9483025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宋体" pitchFamily="0" charset="0"/>
                <a:cs typeface="Lucida Sans"/>
              </a:rPr>
              <a:t>Describing our dataset</a:t>
            </a: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
        <p:nvSpPr>
          <p:cNvPr id="55" name="文本框"/>
          <p:cNvSpPr>
            <a:spLocks noGrp="1"/>
          </p:cNvSpPr>
          <p:nvPr>
            <p:ph type="body" idx="1"/>
          </p:nvPr>
        </p:nvSpPr>
        <p:spPr>
          <a:xfrm rot="0">
            <a:off x="1097280" y="2108201"/>
            <a:ext cx="10058401" cy="3760891"/>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Our dataset of spam/ham messages had </a:t>
            </a:r>
            <a:r>
              <a:rPr lang="en-US" altLang="zh-CN" sz="1900" b="1" i="0" u="none" strike="noStrike" kern="1200" cap="none" spc="0" baseline="0">
                <a:solidFill>
                  <a:srgbClr val="404040"/>
                </a:solidFill>
                <a:latin typeface="Franklin Gothic Book" pitchFamily="0" charset="0"/>
                <a:ea typeface="宋体" pitchFamily="0" charset="0"/>
                <a:cs typeface="Lucida Sans"/>
              </a:rPr>
              <a:t>5572 messages/records. </a:t>
            </a:r>
            <a:endParaRPr lang="en-US" altLang="zh-CN" sz="1900" b="1"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Each record had two columns: the raw text message, and the class label</a:t>
            </a:r>
            <a:endParaRPr lang="en-US" altLang="zh-CN" sz="1900" b="1"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Class label was categorical</a:t>
            </a: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Two categories: ham/spam</a:t>
            </a: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Source was Kaggle: </a:t>
            </a: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hlinkClick r:id="rId1"/>
              </a:rPr>
              <a:t>https://www.kaggle.com/uciml/sms-spam-collection-dataset</a:t>
            </a:r>
            <a:endPar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hlinkClick r:id="rId2"/>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zh-CN" altLang="en-US" sz="1900" b="0" i="0" u="none" strike="noStrike" kern="1200" cap="none" spc="0" baseline="0">
              <a:solidFill>
                <a:srgbClr val="404040"/>
              </a:solidFill>
              <a:latin typeface="Franklin Gothic Book" pitchFamily="0" charset="0"/>
              <a:ea typeface="宋体" pitchFamily="0" charset="0"/>
              <a:cs typeface="Lucida Sans"/>
            </a:endParaRPr>
          </a:p>
        </p:txBody>
      </p:sp>
      <p:sp>
        <p:nvSpPr>
          <p:cNvPr id="56" name="矩形"/>
          <p:cNvSpPr>
            <a:spLocks/>
          </p:cNvSpPr>
          <p:nvPr/>
        </p:nvSpPr>
        <p:spPr>
          <a:xfrm rot="0">
            <a:off x="128586" y="128586"/>
            <a:ext cx="2743199"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2060"/>
                </a:solidFill>
                <a:latin typeface="Arial Narrow" pitchFamily="0" charset="0"/>
                <a:ea typeface="宋体" pitchFamily="0" charset="0"/>
                <a:cs typeface="Franklin Gothic Book" pitchFamily="0" charset="0"/>
              </a:rPr>
              <a:t>Data set description</a:t>
            </a:r>
            <a:endParaRPr lang="zh-CN" altLang="en-US" sz="2400" b="0" i="0" u="none" strike="noStrike" kern="1200" cap="none" spc="0" baseline="0">
              <a:solidFill>
                <a:srgbClr val="002060"/>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9253011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矩形"/>
          <p:cNvSpPr>
            <a:spLocks/>
          </p:cNvSpPr>
          <p:nvPr/>
        </p:nvSpPr>
        <p:spPr>
          <a:xfrm rot="0">
            <a:off x="2569371" y="450056"/>
            <a:ext cx="758903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Bookman Old Style" pitchFamily="0" charset="0"/>
                <a:ea typeface="Bookman Old Style" pitchFamily="0" charset="0"/>
                <a:cs typeface="Bookman Old Style" pitchFamily="0" charset="0"/>
              </a:rPr>
              <a:t>Loading dependencies </a:t>
            </a:r>
            <a:endParaRPr lang="zh-CN" altLang="en-US" sz="4400" b="0" i="0" u="none" strike="noStrike" kern="1200" cap="none" spc="0" baseline="0">
              <a:solidFill>
                <a:schemeClr val="tx1"/>
              </a:solidFill>
              <a:latin typeface="Bookman Old Style" pitchFamily="0" charset="0"/>
              <a:ea typeface="Bookman Old Style" pitchFamily="0" charset="0"/>
              <a:cs typeface="Bookman Old Style" pitchFamily="0" charset="0"/>
            </a:endParaRPr>
          </a:p>
        </p:txBody>
      </p:sp>
      <p:sp>
        <p:nvSpPr>
          <p:cNvPr id="62" name="矩形"/>
          <p:cNvSpPr>
            <a:spLocks/>
          </p:cNvSpPr>
          <p:nvPr/>
        </p:nvSpPr>
        <p:spPr>
          <a:xfrm rot="0">
            <a:off x="1616869" y="1473992"/>
            <a:ext cx="8172447"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We made use of :</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NLTK for processing the messages</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Sklearn</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for classification methods, feature extraction and score</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Calculations</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WordCloud</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PIL,  Seaborn and Matplotlib for data visualization </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Pandas for loading data</a:t>
            </a: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endParaRPr>
          </a:p>
          <a:p>
            <a:pPr lvl="1" marL="7429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NumPy for generating random probabilities for train-test split and heatmaps</a:t>
            </a:r>
            <a:endParaRPr lang="zh-CN" altLang="en-US" sz="2400" b="0" i="0" u="none" strike="noStrike" kern="1200" cap="none" spc="0" baseline="0">
              <a:solidFill>
                <a:schemeClr val="tx1"/>
              </a:solidFill>
              <a:latin typeface="Franklin Gothic Book" pitchFamily="0" charset="0"/>
              <a:ea typeface="宋体" pitchFamily="0" charset="0"/>
              <a:cs typeface="Franklin Gothic Book" pitchFamily="0" charset="0"/>
            </a:endParaRPr>
          </a:p>
        </p:txBody>
      </p:sp>
      <p:cxnSp>
        <p:nvCxnSpPr>
          <p:cNvPr id="63" name="直线连接线"/>
          <p:cNvCxnSpPr>
            <a:cxnSpLocks/>
          </p:cNvCxnSpPr>
          <p:nvPr/>
        </p:nvCxnSpPr>
        <p:spPr>
          <a:xfrm rot="0">
            <a:off x="1619652" y="1216051"/>
            <a:ext cx="8167686" cy="11906"/>
          </a:xfrm>
          <a:prstGeom prst="straightConnector1"/>
          <a:noFill/>
          <a:ln w="15875" cmpd="sng" cap="flat">
            <a:solidFill>
              <a:srgbClr val="000000"/>
            </a:solidFill>
            <a:prstDash val="solid"/>
            <a:round/>
          </a:ln>
        </p:spPr>
      </p:cxnSp>
    </p:spTree>
    <p:extLst>
      <p:ext uri="{BB962C8B-B14F-4D97-AF65-F5344CB8AC3E}">
        <p14:creationId xmlns:p14="http://schemas.microsoft.com/office/powerpoint/2010/main" val="20416307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矩形"/>
          <p:cNvSpPr>
            <a:spLocks/>
          </p:cNvSpPr>
          <p:nvPr/>
        </p:nvSpPr>
        <p:spPr>
          <a:xfrm rot="0">
            <a:off x="578643" y="3436142"/>
            <a:ext cx="10965656" cy="2881313"/>
          </a:xfrm>
          <a:prstGeom prst="rect"/>
          <a:solidFill>
            <a:srgbClr val="002060"/>
          </a:solidFill>
          <a:ln w="15875" cmpd="sng" cap="flat">
            <a:solidFill>
              <a:srgbClr val="717A86"/>
            </a:solidFill>
            <a:prstDash val="solid"/>
            <a:round/>
          </a:ln>
        </p:spPr>
      </p:sp>
      <p:sp>
        <p:nvSpPr>
          <p:cNvPr id="65" name="文本框"/>
          <p:cNvSpPr>
            <a:spLocks noGrp="1"/>
          </p:cNvSpPr>
          <p:nvPr>
            <p:ph type="title"/>
          </p:nvPr>
        </p:nvSpPr>
        <p:spPr>
          <a:xfrm rot="0">
            <a:off x="835818" y="-177006"/>
            <a:ext cx="10058401" cy="144938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Bookman Old Style" pitchFamily="0" charset="0"/>
                <a:cs typeface="Bookman Old Style" pitchFamily="0" charset="0"/>
              </a:rPr>
              <a:t> Data pre-processing </a:t>
            </a:r>
            <a:endParaRPr lang="zh-CN" altLang="en-US" sz="4700" b="0" i="0" u="none" strike="noStrike" kern="1200" cap="none" spc="-50" baseline="0">
              <a:solidFill>
                <a:srgbClr val="404040"/>
              </a:solidFill>
              <a:latin typeface="Bookman Old Style" pitchFamily="0" charset="0"/>
              <a:ea typeface="Bookman Old Style" pitchFamily="0" charset="0"/>
              <a:cs typeface="Bookman Old Style" pitchFamily="0" charset="0"/>
            </a:endParaRPr>
          </a:p>
        </p:txBody>
      </p:sp>
      <p:sp>
        <p:nvSpPr>
          <p:cNvPr id="66" name="文本框"/>
          <p:cNvSpPr>
            <a:spLocks noGrp="1"/>
          </p:cNvSpPr>
          <p:nvPr>
            <p:ph type="body" idx="4294967295"/>
          </p:nvPr>
        </p:nvSpPr>
        <p:spPr>
          <a:xfrm rot="0">
            <a:off x="490538" y="1620044"/>
            <a:ext cx="11510962" cy="5058567"/>
          </a:xfrm>
          <a:prstGeom prst="rect"/>
          <a:noFill/>
          <a:ln w="12700" cmpd="sng" cap="flat">
            <a:noFill/>
            <a:prstDash val="solid"/>
            <a:miter/>
          </a:ln>
        </p:spPr>
        <p:txBody>
          <a:bodyPr vert="horz" wrap="square" lIns="0" tIns="45720" rIns="0" bIns="45720" anchor="t" anchorCtr="0">
            <a:prstTxWarp prst="textNoShape"/>
          </a:bodyPr>
          <a:lstStyle/>
          <a:p>
            <a:pPr marL="0" indent="0" algn="l">
              <a:lnSpc>
                <a:spcPct val="110000"/>
              </a:lnSpc>
              <a:spcBef>
                <a:spcPts val="1200"/>
              </a:spcBef>
              <a:spcAft>
                <a:spcPts val="200"/>
              </a:spcAft>
              <a:buNone/>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 </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lemmatization. The figure below show a part of our cleaned data. Moreover, we used the built in preprocessing capabilities of CountVectorizer and Tfidf Vectorizer as well.</a:t>
            </a: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zh-CN" altLang="en-US" sz="2000" b="0" i="0" u="none" strike="noStrike" kern="1200" cap="none" spc="0" baseline="0">
              <a:solidFill>
                <a:srgbClr val="404040"/>
              </a:solidFill>
              <a:latin typeface="Franklin Gothic Book" pitchFamily="0" charset="0"/>
              <a:ea typeface="宋体" pitchFamily="0" charset="0"/>
              <a:cs typeface="Lucida Sans"/>
            </a:endParaRPr>
          </a:p>
        </p:txBody>
      </p:sp>
      <p:pic>
        <p:nvPicPr>
          <p:cNvPr id="67" name="图片" descr="A screenshot of a cell phone&#10;&#10;Description generated with very high confidence"/>
          <p:cNvPicPr>
            <a:picLocks noChangeAspect="1"/>
          </p:cNvPicPr>
          <p:nvPr/>
        </p:nvPicPr>
        <p:blipFill>
          <a:blip r:embed="rId1" cstate="print"/>
          <a:stretch>
            <a:fillRect/>
          </a:stretch>
        </p:blipFill>
        <p:spPr>
          <a:xfrm rot="0">
            <a:off x="652463" y="3519149"/>
            <a:ext cx="10827543" cy="2760543"/>
          </a:xfrm>
          <a:prstGeom prst="rect"/>
          <a:noFill/>
          <a:ln w="12700" cmpd="sng" cap="flat">
            <a:noFill/>
            <a:prstDash val="solid"/>
            <a:miter/>
          </a:ln>
        </p:spPr>
      </p:pic>
      <p:cxnSp>
        <p:nvCxnSpPr>
          <p:cNvPr id="68" name="直线连接线"/>
          <p:cNvCxnSpPr>
            <a:cxnSpLocks/>
          </p:cNvCxnSpPr>
          <p:nvPr/>
        </p:nvCxnSpPr>
        <p:spPr>
          <a:xfrm rot="0">
            <a:off x="580713" y="1442871"/>
            <a:ext cx="10977560" cy="1587"/>
          </a:xfrm>
          <a:prstGeom prst="straightConnector1"/>
          <a:noFill/>
          <a:ln w="12700" cmpd="sng" cap="flat">
            <a:solidFill>
              <a:srgbClr val="000000"/>
            </a:solidFill>
            <a:prstDash val="solid"/>
            <a:round/>
          </a:ln>
        </p:spPr>
      </p:cxnSp>
    </p:spTree>
    <p:extLst>
      <p:ext uri="{BB962C8B-B14F-4D97-AF65-F5344CB8AC3E}">
        <p14:creationId xmlns:p14="http://schemas.microsoft.com/office/powerpoint/2010/main" val="827485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700" b="0" i="0" u="none" strike="noStrike" kern="1200" cap="none" spc="-50" baseline="0">
                <a:solidFill>
                  <a:srgbClr val="404040"/>
                </a:solidFill>
                <a:latin typeface="Bookman Old Style" pitchFamily="0" charset="0"/>
                <a:ea typeface="宋体" pitchFamily="0" charset="0"/>
                <a:cs typeface="Lucida Sans"/>
              </a:rPr>
              <a:t>Exploratory Data Analysis: </a:t>
            </a:r>
            <a:br>
              <a:rPr lang="zh-CN" altLang="en-US" sz="4700" b="0" i="0" u="none" strike="noStrike" kern="1200" cap="none" spc="-50" baseline="0">
                <a:solidFill>
                  <a:srgbClr val="404040"/>
                </a:solidFill>
                <a:latin typeface="Bookman Old Style" pitchFamily="0" charset="0"/>
                <a:ea typeface="宋体" pitchFamily="0" charset="0"/>
                <a:cs typeface="Lucida Sans"/>
              </a:rPr>
            </a:br>
            <a:r>
              <a:rPr lang="en-US" altLang="zh-CN" sz="4700" b="0" i="0" u="none" strike="noStrike" kern="1200" cap="none" spc="-50" baseline="0">
                <a:solidFill>
                  <a:srgbClr val="404040"/>
                </a:solidFill>
                <a:latin typeface="Bookman Old Style" pitchFamily="0" charset="0"/>
                <a:ea typeface="宋体" pitchFamily="0" charset="0"/>
                <a:cs typeface="Lucida Sans"/>
              </a:rPr>
              <a:t>Bar Chart</a:t>
            </a:r>
            <a:endParaRPr lang="zh-CN" altLang="en-US" sz="4700" b="0" i="0" u="none" strike="noStrike" kern="1200" cap="none" spc="-50" baseline="0">
              <a:solidFill>
                <a:srgbClr val="404040"/>
              </a:solidFill>
              <a:latin typeface="Bookman Old Style" pitchFamily="0" charset="0"/>
              <a:ea typeface="宋体" pitchFamily="0" charset="0"/>
              <a:cs typeface="Lucida Sans"/>
            </a:endParaRPr>
          </a:p>
        </p:txBody>
      </p:sp>
      <p:sp>
        <p:nvSpPr>
          <p:cNvPr id="78" name="文本框"/>
          <p:cNvSpPr>
            <a:spLocks noGrp="1"/>
          </p:cNvSpPr>
          <p:nvPr>
            <p:ph type="body" idx="1"/>
          </p:nvPr>
        </p:nvSpPr>
        <p:spPr>
          <a:xfrm rot="0">
            <a:off x="1097280" y="2120900"/>
            <a:ext cx="4639736" cy="3748193"/>
          </a:xfrm>
          <a:prstGeom prst="rect"/>
          <a:noFill/>
          <a:ln w="12700" cmpd="sng" cap="flat">
            <a:noFill/>
            <a:prstDash val="solid"/>
            <a:miter/>
          </a:ln>
        </p:spPr>
        <p:txBody>
          <a:bodyPr vert="horz" wrap="square" lIns="0" tIns="45720" rIns="0" bIns="45720" anchor="t" anchorCtr="0">
            <a:prstTxWarp prst="textNoShape"/>
          </a:bodyPr>
          <a:lstStyle/>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宋体" pitchFamily="0" charset="0"/>
                <a:cs typeface="Lucida Sans"/>
              </a:rPr>
              <a:t>Our dataset was </a:t>
            </a:r>
            <a:r>
              <a:rPr lang="en-US" altLang="zh-CN" sz="1900" b="1" i="0" u="none" strike="noStrike" kern="1200" cap="none" spc="0" baseline="0">
                <a:solidFill>
                  <a:srgbClr val="404040"/>
                </a:solidFill>
                <a:latin typeface="Franklin Gothic Book" pitchFamily="0" charset="0"/>
                <a:ea typeface="宋体" pitchFamily="0" charset="0"/>
                <a:cs typeface="Lucida Sans"/>
              </a:rPr>
              <a:t>unbalanced</a:t>
            </a: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Arial" pitchFamily="34" charset="0"/>
              <a:buChar char="•"/>
            </a:pP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We had </a:t>
            </a:r>
            <a:r>
              <a:rPr lang="en-US" altLang="zh-CN" sz="1900" b="1" i="0" u="none" strike="noStrike" kern="1200" cap="none" spc="0" baseline="0">
                <a:solidFill>
                  <a:srgbClr val="404040"/>
                </a:solidFill>
                <a:latin typeface="Franklin Gothic Book" pitchFamily="0" charset="0"/>
                <a:ea typeface="Franklin Gothic Book" pitchFamily="0" charset="0"/>
                <a:cs typeface="Franklin Gothic Book" pitchFamily="0" charset="0"/>
              </a:rPr>
              <a:t>747</a:t>
            </a: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 spam messages, and </a:t>
            </a:r>
            <a:r>
              <a:rPr lang="en-US" altLang="zh-CN" sz="1900" b="1" i="0" u="none" strike="noStrike" kern="1200" cap="none" spc="0" baseline="0">
                <a:solidFill>
                  <a:srgbClr val="404040"/>
                </a:solidFill>
                <a:latin typeface="Franklin Gothic Book" pitchFamily="0" charset="0"/>
                <a:ea typeface="Franklin Gothic Book" pitchFamily="0" charset="0"/>
                <a:cs typeface="Franklin Gothic Book" pitchFamily="0" charset="0"/>
              </a:rPr>
              <a:t>4825</a:t>
            </a:r>
            <a:r>
              <a:rPr lang="en-US" altLang="zh-CN" sz="1900" b="0" i="0" u="none" strike="noStrike" kern="1200" cap="none" spc="0" baseline="0">
                <a:solidFill>
                  <a:srgbClr val="404040"/>
                </a:solidFill>
                <a:latin typeface="Franklin Gothic Book" pitchFamily="0" charset="0"/>
                <a:ea typeface="Franklin Gothic Book" pitchFamily="0" charset="0"/>
                <a:cs typeface="Franklin Gothic Book" pitchFamily="0" charset="0"/>
              </a:rPr>
              <a:t> ham messages</a:t>
            </a:r>
            <a:endParaRPr lang="en-US" altLang="zh-CN" sz="1900" b="1" i="0" u="none" strike="noStrike" kern="1200" cap="none" spc="0" baseline="0">
              <a:solidFill>
                <a:srgbClr val="404040"/>
              </a:solidFill>
              <a:latin typeface="Franklin Gothic Book" pitchFamily="0" charset="0"/>
              <a:ea typeface="宋体" pitchFamily="0" charset="0"/>
              <a:cs typeface="Lucida Sans"/>
            </a:endParaRPr>
          </a:p>
          <a:p>
            <a:pPr marL="0" indent="0" algn="l">
              <a:lnSpc>
                <a:spcPct val="110000"/>
              </a:lnSpc>
              <a:spcBef>
                <a:spcPts val="1200"/>
              </a:spcBef>
              <a:spcAft>
                <a:spcPts val="200"/>
              </a:spcAft>
              <a:buNone/>
            </a:pPr>
            <a:endParaRPr lang="en-US" altLang="zh-CN" sz="1900" b="0" i="0" u="none" strike="noStrike" kern="1200" cap="none" spc="0" baseline="0">
              <a:solidFill>
                <a:srgbClr val="404040"/>
              </a:solidFill>
              <a:latin typeface="Franklin Gothic Book" pitchFamily="0" charset="0"/>
              <a:ea typeface="宋体" pitchFamily="0" charset="0"/>
              <a:cs typeface="Lucida Sans"/>
            </a:endParaRPr>
          </a:p>
          <a:p>
            <a:pPr marL="91440" indent="-91440" algn="l">
              <a:lnSpc>
                <a:spcPct val="110000"/>
              </a:lnSpc>
              <a:spcBef>
                <a:spcPts val="1200"/>
              </a:spcBef>
              <a:spcAft>
                <a:spcPts val="200"/>
              </a:spcAft>
              <a:buClr>
                <a:schemeClr val="accent1"/>
              </a:buClr>
              <a:buSzPct val="100000"/>
              <a:buFont typeface="Calibri" pitchFamily="34" charset="0"/>
              <a:buChar char=" "/>
            </a:pPr>
            <a:endParaRPr lang="zh-CN" altLang="en-US" sz="1900" b="1" i="0" u="none" strike="noStrike" kern="1200" cap="none" spc="0" baseline="0">
              <a:solidFill>
                <a:srgbClr val="404040"/>
              </a:solidFill>
              <a:latin typeface="Franklin Gothic Book" pitchFamily="0" charset="0"/>
              <a:ea typeface="宋体" pitchFamily="0" charset="0"/>
              <a:cs typeface="Lucida Sans"/>
            </a:endParaRPr>
          </a:p>
        </p:txBody>
      </p:sp>
      <p:pic>
        <p:nvPicPr>
          <p:cNvPr id="79" name="图片" descr="Bar chart"/>
          <p:cNvPicPr>
            <a:picLocks noChangeAspect="1"/>
          </p:cNvPicPr>
          <p:nvPr/>
        </p:nvPicPr>
        <p:blipFill>
          <a:blip r:embed="rId1" cstate="print"/>
          <a:stretch>
            <a:fillRect/>
          </a:stretch>
        </p:blipFill>
        <p:spPr>
          <a:xfrm rot="0">
            <a:off x="5503736" y="2005177"/>
            <a:ext cx="6607287" cy="4013761"/>
          </a:xfrm>
          <a:prstGeom prst="rect"/>
          <a:noFill/>
          <a:ln w="12700" cmpd="sng" cap="flat">
            <a:noFill/>
            <a:prstDash val="solid"/>
            <a:miter/>
          </a:ln>
        </p:spPr>
      </p:pic>
      <p:sp>
        <p:nvSpPr>
          <p:cNvPr id="80" name="矩形"/>
          <p:cNvSpPr>
            <a:spLocks/>
          </p:cNvSpPr>
          <p:nvPr/>
        </p:nvSpPr>
        <p:spPr>
          <a:xfrm rot="0">
            <a:off x="69056" y="-2382"/>
            <a:ext cx="2743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rgbClr val="002060"/>
                </a:solidFill>
                <a:latin typeface="Franklin Gothic Book" pitchFamily="0" charset="0"/>
                <a:ea typeface="宋体" pitchFamily="0" charset="0"/>
                <a:cs typeface="Franklin Gothic Book" pitchFamily="0" charset="0"/>
              </a:rPr>
              <a:t>Data visualization</a:t>
            </a:r>
            <a:endParaRPr lang="zh-CN" altLang="en-US" sz="2000" b="0" i="0" u="none" strike="noStrike" kern="1200" cap="none" spc="0" baseline="0">
              <a:solidFill>
                <a:srgbClr val="002060"/>
              </a:solidFill>
              <a:latin typeface="Franklin Gothic Book" pitchFamily="0" charset="0"/>
              <a:ea typeface="宋体" pitchFamily="0" charset="0"/>
              <a:cs typeface="Franklin Gothic Book" pitchFamily="0" charset="0"/>
            </a:endParaRPr>
          </a:p>
        </p:txBody>
      </p:sp>
    </p:spTree>
    <p:extLst>
      <p:ext uri="{BB962C8B-B14F-4D97-AF65-F5344CB8AC3E}">
        <p14:creationId xmlns:p14="http://schemas.microsoft.com/office/powerpoint/2010/main" val="150099125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643466" y="786383"/>
            <a:ext cx="3517567" cy="20939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3600" b="0" i="0" u="none" strike="noStrike" kern="1200" cap="none" spc="-50" baseline="0">
                <a:solidFill>
                  <a:srgbClr val="FFFFFF"/>
                </a:solidFill>
                <a:latin typeface="Bookman Old Style" pitchFamily="0" charset="0"/>
                <a:ea typeface="宋体" pitchFamily="0" charset="0"/>
                <a:cs typeface="Lucida Sans"/>
              </a:rPr>
              <a:t>Word Cloud: Spam Messages</a:t>
            </a:r>
            <a:endParaRPr lang="zh-CN" altLang="en-US" sz="3600" b="0" i="0" u="none" strike="noStrike" kern="1200" cap="none" spc="-50" baseline="0">
              <a:solidFill>
                <a:srgbClr val="FFFFFF"/>
              </a:solidFill>
              <a:latin typeface="Bookman Old Style" pitchFamily="0" charset="0"/>
              <a:ea typeface="宋体" pitchFamily="0" charset="0"/>
              <a:cs typeface="Lucida Sans"/>
            </a:endParaRPr>
          </a:p>
        </p:txBody>
      </p:sp>
      <p:sp>
        <p:nvSpPr>
          <p:cNvPr id="89" name="文本框"/>
          <p:cNvSpPr>
            <a:spLocks noGrp="1"/>
          </p:cNvSpPr>
          <p:nvPr>
            <p:ph type="body" idx="2"/>
          </p:nvPr>
        </p:nvSpPr>
        <p:spPr>
          <a:xfrm rot="0">
            <a:off x="643464" y="3043050"/>
            <a:ext cx="3517567" cy="3064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200"/>
              </a:spcBef>
              <a:spcAft>
                <a:spcPts val="200"/>
              </a:spcAft>
              <a:buNone/>
            </a:pPr>
            <a:r>
              <a:rPr lang="en-US" altLang="zh-CN" sz="1800" b="0" i="0" u="none" strike="noStrike" kern="1200" cap="none" spc="0" baseline="0">
                <a:solidFill>
                  <a:srgbClr val="FFFFFF"/>
                </a:solidFill>
                <a:latin typeface="Franklin Gothic Book" pitchFamily="0" charset="0"/>
                <a:ea typeface="宋体" pitchFamily="0" charset="0"/>
                <a:cs typeface="Lucida Sans"/>
              </a:rPr>
              <a:t>Most frequently used words/phrases as seen are:</a:t>
            </a:r>
            <a:endParaRPr lang="en-US" altLang="zh-CN" sz="18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00000"/>
              </a:lnSpc>
              <a:spcBef>
                <a:spcPts val="1200"/>
              </a:spcBef>
              <a:spcAft>
                <a:spcPts val="200"/>
              </a:spcAft>
              <a:buClr>
                <a:schemeClr val="accent1"/>
              </a:buClr>
              <a:buSzPct val="100000"/>
              <a:buFont typeface="Arial" pitchFamily="34" charset="0"/>
              <a:buChar char="•"/>
            </a:pPr>
            <a:r>
              <a:rPr lang="en-US" altLang="zh-CN" sz="1800" b="0" i="0" u="none" strike="noStrike" kern="1200" cap="none" spc="0" baseline="0">
                <a:solidFill>
                  <a:srgbClr val="FFFFFF"/>
                </a:solidFill>
                <a:latin typeface="Franklin Gothic Book" pitchFamily="0" charset="0"/>
                <a:ea typeface="宋体" pitchFamily="0" charset="0"/>
                <a:cs typeface="Lucida Sans"/>
              </a:rPr>
              <a:t>Have won</a:t>
            </a:r>
            <a:endParaRPr lang="en-US" altLang="zh-CN" sz="18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00000"/>
              </a:lnSpc>
              <a:spcBef>
                <a:spcPts val="1200"/>
              </a:spcBef>
              <a:spcAft>
                <a:spcPts val="200"/>
              </a:spcAft>
              <a:buClr>
                <a:schemeClr val="accent1"/>
              </a:buClr>
              <a:buSzPct val="100000"/>
              <a:buFont typeface="Arial" pitchFamily="34" charset="0"/>
              <a:buChar char="•"/>
            </a:pPr>
            <a:r>
              <a:rPr lang="en-US" altLang="zh-CN" sz="1800" b="0" i="0" u="none" strike="noStrike" kern="1200" cap="none" spc="0" baseline="0">
                <a:solidFill>
                  <a:srgbClr val="FFFFFF"/>
                </a:solidFill>
                <a:latin typeface="Franklin Gothic Book" pitchFamily="0" charset="0"/>
                <a:ea typeface="宋体" pitchFamily="0" charset="0"/>
                <a:cs typeface="Lucida Sans"/>
              </a:rPr>
              <a:t>Free</a:t>
            </a:r>
            <a:endParaRPr lang="en-US" altLang="zh-CN" sz="18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00000"/>
              </a:lnSpc>
              <a:spcBef>
                <a:spcPts val="1200"/>
              </a:spcBef>
              <a:spcAft>
                <a:spcPts val="200"/>
              </a:spcAft>
              <a:buClr>
                <a:schemeClr val="accent1"/>
              </a:buClr>
              <a:buSzPct val="100000"/>
              <a:buFont typeface="Arial" pitchFamily="34" charset="0"/>
              <a:buChar char="•"/>
            </a:pPr>
            <a:r>
              <a:rPr lang="en-US" altLang="zh-CN" sz="1800" b="0" i="0" u="none" strike="noStrike" kern="1200" cap="none" spc="0" baseline="0">
                <a:solidFill>
                  <a:srgbClr val="FFFFFF"/>
                </a:solidFill>
                <a:latin typeface="Franklin Gothic Book" pitchFamily="0" charset="0"/>
                <a:ea typeface="宋体" pitchFamily="0" charset="0"/>
                <a:cs typeface="Lucida Sans"/>
              </a:rPr>
              <a:t>Text</a:t>
            </a:r>
            <a:endParaRPr lang="en-US" altLang="zh-CN" sz="18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00000"/>
              </a:lnSpc>
              <a:spcBef>
                <a:spcPts val="1200"/>
              </a:spcBef>
              <a:spcAft>
                <a:spcPts val="200"/>
              </a:spcAft>
              <a:buClr>
                <a:schemeClr val="accent1"/>
              </a:buClr>
              <a:buSzPct val="100000"/>
              <a:buFont typeface="Arial" pitchFamily="34" charset="0"/>
              <a:buChar char="•"/>
            </a:pPr>
            <a:r>
              <a:rPr lang="en-US" altLang="zh-CN" sz="1800" b="0" i="0" u="none" strike="noStrike" kern="1200" cap="none" spc="0" baseline="0">
                <a:solidFill>
                  <a:srgbClr val="FFFFFF"/>
                </a:solidFill>
                <a:latin typeface="Franklin Gothic Book" pitchFamily="0" charset="0"/>
                <a:ea typeface="宋体" pitchFamily="0" charset="0"/>
                <a:cs typeface="Lucida Sans"/>
              </a:rPr>
              <a:t>Please call</a:t>
            </a:r>
            <a:endParaRPr lang="en-US" altLang="zh-CN" sz="18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100000"/>
              </a:lnSpc>
              <a:spcBef>
                <a:spcPts val="1200"/>
              </a:spcBef>
              <a:spcAft>
                <a:spcPts val="200"/>
              </a:spcAft>
              <a:buClr>
                <a:schemeClr val="accent1"/>
              </a:buClr>
              <a:buSzPct val="100000"/>
              <a:buFont typeface="Arial" pitchFamily="34" charset="0"/>
              <a:buChar char="•"/>
            </a:pPr>
            <a:r>
              <a:rPr lang="en-US" altLang="zh-CN" sz="1800" b="0" i="0" u="none" strike="noStrike" kern="1200" cap="none" spc="0" baseline="0">
                <a:solidFill>
                  <a:srgbClr val="FFFFFF"/>
                </a:solidFill>
                <a:latin typeface="Franklin Gothic Book" pitchFamily="0" charset="0"/>
                <a:ea typeface="宋体" pitchFamily="0" charset="0"/>
                <a:cs typeface="Lucida Sans"/>
              </a:rPr>
              <a:t>Call from</a:t>
            </a:r>
            <a:endParaRPr lang="zh-CN" altLang="en-US" sz="1800" b="0" i="0" u="none" strike="noStrike" kern="1200" cap="none" spc="0" baseline="0">
              <a:solidFill>
                <a:srgbClr val="FFFFFF"/>
              </a:solidFill>
              <a:latin typeface="Franklin Gothic Book" pitchFamily="0" charset="0"/>
              <a:ea typeface="宋体" pitchFamily="0" charset="0"/>
              <a:cs typeface="Lucida Sans"/>
            </a:endParaRPr>
          </a:p>
        </p:txBody>
      </p:sp>
      <p:pic>
        <p:nvPicPr>
          <p:cNvPr id="90" name="图片" descr="A close up of text on a white background&#10;&#10;Description generated with very high confidence"/>
          <p:cNvPicPr>
            <a:picLocks noChangeAspect="1"/>
          </p:cNvPicPr>
          <p:nvPr/>
        </p:nvPicPr>
        <p:blipFill>
          <a:blip r:embed="rId1" cstate="print"/>
          <a:stretch>
            <a:fillRect/>
          </a:stretch>
        </p:blipFill>
        <p:spPr>
          <a:xfrm rot="0">
            <a:off x="4856208" y="1213107"/>
            <a:ext cx="7077030" cy="4585126"/>
          </a:xfrm>
          <a:prstGeom prst="rect"/>
          <a:noFill/>
          <a:ln w="12700" cmpd="sng" cap="flat">
            <a:noFill/>
            <a:prstDash val="solid"/>
            <a:miter/>
          </a:ln>
        </p:spPr>
      </p:pic>
    </p:spTree>
    <p:extLst>
      <p:ext uri="{BB962C8B-B14F-4D97-AF65-F5344CB8AC3E}">
        <p14:creationId xmlns:p14="http://schemas.microsoft.com/office/powerpoint/2010/main" val="21220253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643466" y="786383"/>
            <a:ext cx="3517567" cy="20939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3600" b="0" i="0" u="none" strike="noStrike" kern="1200" cap="none" spc="-50" baseline="0">
                <a:solidFill>
                  <a:srgbClr val="FFFFFF"/>
                </a:solidFill>
                <a:latin typeface="Bookman Old Style" pitchFamily="0" charset="0"/>
                <a:ea typeface="宋体" pitchFamily="0" charset="0"/>
                <a:cs typeface="Lucida Sans"/>
              </a:rPr>
              <a:t>Word Cloud:</a:t>
            </a:r>
            <a:br>
              <a:rPr lang="zh-CN" altLang="en-US" sz="3600" b="0" i="0" u="none" strike="noStrike" kern="1200" cap="none" spc="-50" baseline="0">
                <a:solidFill>
                  <a:srgbClr val="FFFFFF"/>
                </a:solidFill>
                <a:latin typeface="Bookman Old Style" pitchFamily="0" charset="0"/>
                <a:ea typeface="宋体" pitchFamily="0" charset="0"/>
                <a:cs typeface="Lucida Sans"/>
              </a:rPr>
            </a:br>
            <a:r>
              <a:rPr lang="en-US" altLang="zh-CN" sz="3600" b="0" i="0" u="none" strike="noStrike" kern="1200" cap="none" spc="-50" baseline="0">
                <a:solidFill>
                  <a:srgbClr val="FFFFFF"/>
                </a:solidFill>
                <a:latin typeface="Bookman Old Style" pitchFamily="0" charset="0"/>
                <a:ea typeface="宋体" pitchFamily="0" charset="0"/>
                <a:cs typeface="Lucida Sans"/>
              </a:rPr>
              <a:t>Ham messages</a:t>
            </a:r>
            <a:endParaRPr lang="zh-CN" altLang="en-US" sz="3600" b="0" i="0" u="none" strike="noStrike" kern="1200" cap="none" spc="-50" baseline="0">
              <a:solidFill>
                <a:srgbClr val="FFFFFF"/>
              </a:solidFill>
              <a:latin typeface="Bookman Old Style" pitchFamily="0" charset="0"/>
              <a:ea typeface="宋体" pitchFamily="0" charset="0"/>
              <a:cs typeface="Lucida Sans"/>
            </a:endParaRPr>
          </a:p>
        </p:txBody>
      </p:sp>
      <p:sp>
        <p:nvSpPr>
          <p:cNvPr id="92" name="文本框"/>
          <p:cNvSpPr>
            <a:spLocks noGrp="1"/>
          </p:cNvSpPr>
          <p:nvPr>
            <p:ph type="body" idx="2"/>
          </p:nvPr>
        </p:nvSpPr>
        <p:spPr>
          <a:xfrm rot="0">
            <a:off x="643464" y="3043050"/>
            <a:ext cx="3517567" cy="3064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200"/>
              </a:spcBef>
              <a:spcAft>
                <a:spcPts val="200"/>
              </a:spcAft>
              <a:buNone/>
            </a:pPr>
            <a:r>
              <a:rPr lang="en-US" altLang="zh-CN" sz="1700" b="0" i="0" u="none" strike="noStrike" kern="1200" cap="none" spc="0" baseline="0">
                <a:solidFill>
                  <a:srgbClr val="FFFFFF"/>
                </a:solidFill>
                <a:latin typeface="Franklin Gothic Book" pitchFamily="0" charset="0"/>
                <a:ea typeface="宋体" pitchFamily="0" charset="0"/>
                <a:cs typeface="Lucida Sans"/>
              </a:rPr>
              <a:t>Most frequently used words as seen are:</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Will</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Time</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Sorry</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Now</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Good</a:t>
            </a:r>
            <a:endParaRPr lang="en-US" altLang="zh-CN" sz="1700" b="0" i="0" u="none" strike="noStrike" kern="1200" cap="none" spc="0" baseline="0">
              <a:solidFill>
                <a:srgbClr val="FFFFFF"/>
              </a:solidFill>
              <a:latin typeface="Franklin Gothic Book" pitchFamily="0" charset="0"/>
              <a:ea typeface="宋体" pitchFamily="0" charset="0"/>
              <a:cs typeface="Lucida Sans"/>
            </a:endParaRPr>
          </a:p>
          <a:p>
            <a:pPr marL="285750" indent="-285750" algn="l">
              <a:lnSpc>
                <a:spcPct val="90000"/>
              </a:lnSpc>
              <a:spcBef>
                <a:spcPts val="1200"/>
              </a:spcBef>
              <a:spcAft>
                <a:spcPts val="200"/>
              </a:spcAft>
              <a:buClr>
                <a:schemeClr val="accent1"/>
              </a:buClr>
              <a:buSzPct val="100000"/>
              <a:buFont typeface="Arial" pitchFamily="34" charset="0"/>
              <a:buChar char="•"/>
            </a:pPr>
            <a:r>
              <a:rPr lang="en-US" altLang="zh-CN" sz="1700" b="0" i="0" u="none" strike="noStrike" kern="1200" cap="none" spc="0" baseline="0">
                <a:solidFill>
                  <a:srgbClr val="FFFFFF"/>
                </a:solidFill>
                <a:latin typeface="Franklin Gothic Book" pitchFamily="0" charset="0"/>
                <a:ea typeface="宋体" pitchFamily="0" charset="0"/>
                <a:cs typeface="Lucida Sans"/>
              </a:rPr>
              <a:t>Got</a:t>
            </a:r>
            <a:endParaRPr lang="zh-CN" altLang="en-US" sz="1700" b="0" i="0" u="none" strike="noStrike" kern="1200" cap="none" spc="0" baseline="0">
              <a:solidFill>
                <a:srgbClr val="FFFFFF"/>
              </a:solidFill>
              <a:latin typeface="Franklin Gothic Book" pitchFamily="0" charset="0"/>
              <a:ea typeface="宋体" pitchFamily="0" charset="0"/>
              <a:cs typeface="Lucida Sans"/>
            </a:endParaRPr>
          </a:p>
        </p:txBody>
      </p:sp>
      <p:pic>
        <p:nvPicPr>
          <p:cNvPr id="93" name="图片" descr="A close up of text on a white background&#10;&#10;Description generated with high confidence"/>
          <p:cNvPicPr>
            <a:picLocks noChangeAspect="1"/>
          </p:cNvPicPr>
          <p:nvPr/>
        </p:nvPicPr>
        <p:blipFill>
          <a:blip r:embed="rId1" cstate="print"/>
          <a:stretch>
            <a:fillRect/>
          </a:stretch>
        </p:blipFill>
        <p:spPr>
          <a:xfrm rot="0">
            <a:off x="5129163" y="1014853"/>
            <a:ext cx="7065656" cy="4674556"/>
          </a:xfrm>
          <a:prstGeom prst="rect"/>
          <a:noFill/>
          <a:ln w="12700" cmpd="sng" cap="flat">
            <a:noFill/>
            <a:prstDash val="solid"/>
            <a:miter/>
          </a:ln>
        </p:spPr>
      </p:pic>
    </p:spTree>
    <p:extLst>
      <p:ext uri="{BB962C8B-B14F-4D97-AF65-F5344CB8AC3E}">
        <p14:creationId xmlns:p14="http://schemas.microsoft.com/office/powerpoint/2010/main" val="410090904"/>
      </p:ext>
    </p:extLst>
  </p:cSld>
  <p:clrMapOvr>
    <a:masterClrMapping/>
  </p:clrMapOvr>
</p:sld>
</file>

<file path=ppt/theme/theme1.xml><?xml version="1.0" encoding="utf-8"?>
<a:theme xmlns:a="http://schemas.openxmlformats.org/drawingml/2006/main" name="1_RetrospectVTI">
  <a:themeElements>
    <a:clrScheme name="1_RetrospectVTI">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1_RetrospectVTI">
      <a:majorFont>
        <a:latin typeface=""/>
        <a:ea typeface=""/>
        <a:cs typeface=""/>
      </a:majorFont>
      <a:minorFont>
        <a:latin typeface=""/>
        <a:ea typeface=""/>
        <a:cs typeface=""/>
      </a:minorFont>
    </a:fontScheme>
    <a:fmtScheme name="1_Retrospect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SPAM CLASSIFICATION</dc:title>
  <cp:lastModifiedBy>root</cp:lastModifiedBy>
  <cp:revision>2</cp:revision>
  <dcterms:created xsi:type="dcterms:W3CDTF">2020-05-27T08:42:30Z</dcterms:created>
  <dcterms:modified xsi:type="dcterms:W3CDTF">2023-11-12T13:50:45Z</dcterms:modified>
</cp:coreProperties>
</file>