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256" r:id="rId2"/>
    <p:sldId id="259" r:id="rId3"/>
    <p:sldId id="257" r:id="rId4"/>
    <p:sldId id="346" r:id="rId5"/>
    <p:sldId id="261" r:id="rId6"/>
    <p:sldId id="347" r:id="rId7"/>
    <p:sldId id="333" r:id="rId8"/>
    <p:sldId id="348" r:id="rId9"/>
    <p:sldId id="269" r:id="rId10"/>
    <p:sldId id="271" r:id="rId11"/>
    <p:sldId id="272" r:id="rId12"/>
    <p:sldId id="332" r:id="rId13"/>
    <p:sldId id="341" r:id="rId14"/>
    <p:sldId id="297" r:id="rId15"/>
    <p:sldId id="338" r:id="rId16"/>
    <p:sldId id="339" r:id="rId17"/>
    <p:sldId id="274" r:id="rId18"/>
    <p:sldId id="292" r:id="rId19"/>
    <p:sldId id="276" r:id="rId20"/>
    <p:sldId id="293" r:id="rId21"/>
    <p:sldId id="278" r:id="rId22"/>
    <p:sldId id="294" r:id="rId23"/>
    <p:sldId id="279" r:id="rId24"/>
    <p:sldId id="268" r:id="rId25"/>
    <p:sldId id="291" r:id="rId26"/>
    <p:sldId id="290" r:id="rId27"/>
    <p:sldId id="336" r:id="rId28"/>
    <p:sldId id="335" r:id="rId29"/>
    <p:sldId id="334" r:id="rId30"/>
    <p:sldId id="330" r:id="rId31"/>
    <p:sldId id="331" r:id="rId32"/>
    <p:sldId id="345" r:id="rId33"/>
    <p:sldId id="319" r:id="rId34"/>
    <p:sldId id="321" r:id="rId35"/>
    <p:sldId id="322" r:id="rId36"/>
    <p:sldId id="327" r:id="rId37"/>
    <p:sldId id="337" r:id="rId38"/>
    <p:sldId id="318" r:id="rId39"/>
    <p:sldId id="262" r:id="rId40"/>
    <p:sldId id="263" r:id="rId41"/>
    <p:sldId id="264" r:id="rId42"/>
    <p:sldId id="265" r:id="rId43"/>
    <p:sldId id="342" r:id="rId44"/>
    <p:sldId id="280" r:id="rId45"/>
    <p:sldId id="281" r:id="rId46"/>
    <p:sldId id="343" r:id="rId47"/>
    <p:sldId id="344" r:id="rId48"/>
    <p:sldId id="289" r:id="rId49"/>
    <p:sldId id="283" r:id="rId50"/>
    <p:sldId id="284" r:id="rId51"/>
    <p:sldId id="285" r:id="rId52"/>
    <p:sldId id="286" r:id="rId53"/>
    <p:sldId id="287" r:id="rId54"/>
    <p:sldId id="288" r:id="rId55"/>
  </p:sldIdLst>
  <p:sldSz cx="9144000" cy="6858000" type="screen4x3"/>
  <p:notesSz cx="6742113" cy="9872663"/>
  <p:custDataLst>
    <p:tags r:id="rId5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onstance Hunter" initials="CH" lastIdx="1" clrIdx="0"/>
  <p:cmAuthor id="1" name="Paino, Martin" initials="PM" lastIdx="0" clrIdx="1">
    <p:extLst>
      <p:ext uri="{19B8F6BF-5375-455C-9EA6-DF929625EA0E}">
        <p15:presenceInfo xmlns:p15="http://schemas.microsoft.com/office/powerpoint/2012/main" userId="Paino, Mart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338D"/>
    <a:srgbClr val="365F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9" autoAdjust="0"/>
    <p:restoredTop sz="87917" autoAdjust="0"/>
  </p:normalViewPr>
  <p:slideViewPr>
    <p:cSldViewPr snapToGrid="0">
      <p:cViewPr varScale="1">
        <p:scale>
          <a:sx n="78" d="100"/>
          <a:sy n="78" d="100"/>
        </p:scale>
        <p:origin x="104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gs" Target="tags/tag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20887" cy="493713"/>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19621" y="1"/>
            <a:ext cx="2920887" cy="493713"/>
          </a:xfrm>
          <a:prstGeom prst="rect">
            <a:avLst/>
          </a:prstGeom>
        </p:spPr>
        <p:txBody>
          <a:bodyPr vert="horz" lIns="91440" tIns="45720" rIns="91440" bIns="45720" rtlCol="0"/>
          <a:lstStyle>
            <a:lvl1pPr algn="r">
              <a:defRPr sz="1200"/>
            </a:lvl1pPr>
          </a:lstStyle>
          <a:p>
            <a:fld id="{B79F2410-7DF9-4A64-8C63-DC5AB25B8855}" type="datetimeFigureOut">
              <a:rPr lang="en-AU" smtClean="0"/>
              <a:pPr/>
              <a:t>12/10/2015</a:t>
            </a:fld>
            <a:endParaRPr lang="en-AU"/>
          </a:p>
        </p:txBody>
      </p:sp>
      <p:sp>
        <p:nvSpPr>
          <p:cNvPr id="4" name="Slide Image Placeholder 3"/>
          <p:cNvSpPr>
            <a:spLocks noGrp="1" noRot="1" noChangeAspect="1"/>
          </p:cNvSpPr>
          <p:nvPr>
            <p:ph type="sldImg" idx="2"/>
          </p:nvPr>
        </p:nvSpPr>
        <p:spPr>
          <a:xfrm>
            <a:off x="901700" y="739775"/>
            <a:ext cx="4938713" cy="3703638"/>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74051" y="4689476"/>
            <a:ext cx="5394011" cy="444341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9377363"/>
            <a:ext cx="2920887" cy="493712"/>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19621" y="9377363"/>
            <a:ext cx="2920887" cy="493712"/>
          </a:xfrm>
          <a:prstGeom prst="rect">
            <a:avLst/>
          </a:prstGeom>
        </p:spPr>
        <p:txBody>
          <a:bodyPr vert="horz" lIns="91440" tIns="45720" rIns="91440" bIns="45720" rtlCol="0" anchor="b"/>
          <a:lstStyle>
            <a:lvl1pPr algn="r">
              <a:defRPr sz="1200"/>
            </a:lvl1pPr>
          </a:lstStyle>
          <a:p>
            <a:fld id="{992003CC-B0C1-469C-903B-D9B563A80B4F}" type="slidenum">
              <a:rPr lang="en-AU" smtClean="0"/>
              <a:pPr/>
              <a:t>‹#›</a:t>
            </a:fld>
            <a:endParaRPr lang="en-AU"/>
          </a:p>
        </p:txBody>
      </p:sp>
    </p:spTree>
    <p:extLst>
      <p:ext uri="{BB962C8B-B14F-4D97-AF65-F5344CB8AC3E}">
        <p14:creationId xmlns:p14="http://schemas.microsoft.com/office/powerpoint/2010/main" val="1253449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Realise Asian Potential – has connection to Regulatory Risk which has a high centrality score. The calculation above uses a threshold of 4 vs. 11 for the network diagram. For the risks in the least central list, respondents were more likely to select these risks as influencing 0,</a:t>
            </a:r>
            <a:r>
              <a:rPr lang="en-AU" baseline="0" dirty="0" smtClean="0"/>
              <a:t> 1 or 2 risks rather than 3. For Realise Asian Potential this wasn’t so much the case, but there wasn’t a consensual view as to what risks it does influence, so it shows up as not having many connections at the high threshold.</a:t>
            </a:r>
            <a:endParaRPr lang="en-AU" dirty="0"/>
          </a:p>
        </p:txBody>
      </p:sp>
      <p:sp>
        <p:nvSpPr>
          <p:cNvPr id="4" name="Slide Number Placeholder 3"/>
          <p:cNvSpPr>
            <a:spLocks noGrp="1"/>
          </p:cNvSpPr>
          <p:nvPr>
            <p:ph type="sldNum" sz="quarter" idx="10"/>
          </p:nvPr>
        </p:nvSpPr>
        <p:spPr/>
        <p:txBody>
          <a:bodyPr/>
          <a:lstStyle/>
          <a:p>
            <a:fld id="{992003CC-B0C1-469C-903B-D9B563A80B4F}" type="slidenum">
              <a:rPr lang="en-AU" smtClean="0"/>
              <a:pPr/>
              <a:t>12</a:t>
            </a:fld>
            <a:endParaRPr lang="en-AU"/>
          </a:p>
        </p:txBody>
      </p:sp>
    </p:spTree>
    <p:extLst>
      <p:ext uri="{BB962C8B-B14F-4D97-AF65-F5344CB8AC3E}">
        <p14:creationId xmlns:p14="http://schemas.microsoft.com/office/powerpoint/2010/main" val="2769407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563E9A7-9FB0-4BF6-9E3F-E7E6CBFCB77B}" type="slidenum">
              <a:rPr lang="en-AU" smtClean="0"/>
              <a:t>43</a:t>
            </a:fld>
            <a:endParaRPr lang="en-AU"/>
          </a:p>
        </p:txBody>
      </p:sp>
    </p:spTree>
    <p:extLst>
      <p:ext uri="{BB962C8B-B14F-4D97-AF65-F5344CB8AC3E}">
        <p14:creationId xmlns:p14="http://schemas.microsoft.com/office/powerpoint/2010/main" val="213659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563E9A7-9FB0-4BF6-9E3F-E7E6CBFCB77B}" type="slidenum">
              <a:rPr lang="en-AU" smtClean="0"/>
              <a:t>46</a:t>
            </a:fld>
            <a:endParaRPr lang="en-AU"/>
          </a:p>
        </p:txBody>
      </p:sp>
    </p:spTree>
    <p:extLst>
      <p:ext uri="{BB962C8B-B14F-4D97-AF65-F5344CB8AC3E}">
        <p14:creationId xmlns:p14="http://schemas.microsoft.com/office/powerpoint/2010/main" val="1556358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563E9A7-9FB0-4BF6-9E3F-E7E6CBFCB77B}" type="slidenum">
              <a:rPr lang="en-AU" smtClean="0"/>
              <a:t>47</a:t>
            </a:fld>
            <a:endParaRPr lang="en-AU"/>
          </a:p>
        </p:txBody>
      </p:sp>
    </p:spTree>
    <p:extLst>
      <p:ext uri="{BB962C8B-B14F-4D97-AF65-F5344CB8AC3E}">
        <p14:creationId xmlns:p14="http://schemas.microsoft.com/office/powerpoint/2010/main" val="1513787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563E9A7-9FB0-4BF6-9E3F-E7E6CBFCB77B}" type="slidenum">
              <a:rPr lang="en-AU" smtClean="0">
                <a:solidFill>
                  <a:prstClr val="black"/>
                </a:solidFill>
              </a:rPr>
              <a:pPr/>
              <a:t>13</a:t>
            </a:fld>
            <a:endParaRPr lang="en-AU">
              <a:solidFill>
                <a:prstClr val="black"/>
              </a:solidFill>
            </a:endParaRPr>
          </a:p>
        </p:txBody>
      </p:sp>
    </p:spTree>
    <p:extLst>
      <p:ext uri="{BB962C8B-B14F-4D97-AF65-F5344CB8AC3E}">
        <p14:creationId xmlns:p14="http://schemas.microsoft.com/office/powerpoint/2010/main" val="3858028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Realise Asian Potential – has connection to Regulatory Risk which has a high centrality score. The calculation above uses a threshold of 4 vs. 11 for the network diagram. For the risks in the least central list, respondents were more likely to select these risks as influencing 0,</a:t>
            </a:r>
            <a:r>
              <a:rPr lang="en-AU" baseline="0" dirty="0" smtClean="0"/>
              <a:t> 1 or 2 risks rather than 3. For Realise Asian Potential this wasn’t so much the case, but there wasn’t a consensual view as to what risks it does influence, so it shows up as not having many connections at the high threshold.</a:t>
            </a:r>
            <a:endParaRPr lang="en-AU" dirty="0"/>
          </a:p>
        </p:txBody>
      </p:sp>
      <p:sp>
        <p:nvSpPr>
          <p:cNvPr id="4" name="Slide Number Placeholder 3"/>
          <p:cNvSpPr>
            <a:spLocks noGrp="1"/>
          </p:cNvSpPr>
          <p:nvPr>
            <p:ph type="sldNum" sz="quarter" idx="10"/>
          </p:nvPr>
        </p:nvSpPr>
        <p:spPr/>
        <p:txBody>
          <a:bodyPr/>
          <a:lstStyle/>
          <a:p>
            <a:fld id="{992003CC-B0C1-469C-903B-D9B563A80B4F}" type="slidenum">
              <a:rPr lang="en-AU" smtClean="0"/>
              <a:pPr/>
              <a:t>14</a:t>
            </a:fld>
            <a:endParaRPr lang="en-AU"/>
          </a:p>
        </p:txBody>
      </p:sp>
    </p:spTree>
    <p:extLst>
      <p:ext uri="{BB962C8B-B14F-4D97-AF65-F5344CB8AC3E}">
        <p14:creationId xmlns:p14="http://schemas.microsoft.com/office/powerpoint/2010/main" val="130190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563E9A7-9FB0-4BF6-9E3F-E7E6CBFCB77B}" type="slidenum">
              <a:rPr lang="en-AU" smtClean="0"/>
              <a:t>15</a:t>
            </a:fld>
            <a:endParaRPr lang="en-AU"/>
          </a:p>
        </p:txBody>
      </p:sp>
    </p:spTree>
    <p:extLst>
      <p:ext uri="{BB962C8B-B14F-4D97-AF65-F5344CB8AC3E}">
        <p14:creationId xmlns:p14="http://schemas.microsoft.com/office/powerpoint/2010/main" val="152414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563E9A7-9FB0-4BF6-9E3F-E7E6CBFCB77B}" type="slidenum">
              <a:rPr lang="en-AU" smtClean="0"/>
              <a:t>16</a:t>
            </a:fld>
            <a:endParaRPr lang="en-AU"/>
          </a:p>
        </p:txBody>
      </p:sp>
    </p:spTree>
    <p:extLst>
      <p:ext uri="{BB962C8B-B14F-4D97-AF65-F5344CB8AC3E}">
        <p14:creationId xmlns:p14="http://schemas.microsoft.com/office/powerpoint/2010/main" val="2235102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a:xfrm>
            <a:off x="3860790" y="9377319"/>
            <a:ext cx="2953573" cy="493633"/>
          </a:xfrm>
          <a:prstGeom prst="rect">
            <a:avLst/>
          </a:prstGeom>
        </p:spPr>
        <p:txBody>
          <a:bodyPr/>
          <a:lstStyle/>
          <a:p>
            <a:fld id="{992003CC-B0C1-469C-903B-D9B563A80B4F}" type="slidenum">
              <a:rPr lang="en-AU" smtClean="0"/>
              <a:pPr/>
              <a:t>27</a:t>
            </a:fld>
            <a:endParaRPr lang="en-AU"/>
          </a:p>
        </p:txBody>
      </p:sp>
    </p:spTree>
    <p:extLst>
      <p:ext uri="{BB962C8B-B14F-4D97-AF65-F5344CB8AC3E}">
        <p14:creationId xmlns:p14="http://schemas.microsoft.com/office/powerpoint/2010/main" val="1883079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a:xfrm>
            <a:off x="3860790" y="9377319"/>
            <a:ext cx="2953573" cy="493633"/>
          </a:xfrm>
          <a:prstGeom prst="rect">
            <a:avLst/>
          </a:prstGeom>
        </p:spPr>
        <p:txBody>
          <a:bodyPr/>
          <a:lstStyle/>
          <a:p>
            <a:fld id="{992003CC-B0C1-469C-903B-D9B563A80B4F}" type="slidenum">
              <a:rPr lang="en-AU" smtClean="0"/>
              <a:pPr/>
              <a:t>28</a:t>
            </a:fld>
            <a:endParaRPr lang="en-AU"/>
          </a:p>
        </p:txBody>
      </p:sp>
    </p:spTree>
    <p:extLst>
      <p:ext uri="{BB962C8B-B14F-4D97-AF65-F5344CB8AC3E}">
        <p14:creationId xmlns:p14="http://schemas.microsoft.com/office/powerpoint/2010/main" val="794240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563E9A7-9FB0-4BF6-9E3F-E7E6CBFCB77B}" type="slidenum">
              <a:rPr lang="en-AU" smtClean="0"/>
              <a:t>32</a:t>
            </a:fld>
            <a:endParaRPr lang="en-AU"/>
          </a:p>
        </p:txBody>
      </p:sp>
    </p:spTree>
    <p:extLst>
      <p:ext uri="{BB962C8B-B14F-4D97-AF65-F5344CB8AC3E}">
        <p14:creationId xmlns:p14="http://schemas.microsoft.com/office/powerpoint/2010/main" val="3618742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Changing Customer</a:t>
            </a:r>
            <a:r>
              <a:rPr lang="en-AU" baseline="0" dirty="0" smtClean="0"/>
              <a:t> </a:t>
            </a:r>
            <a:r>
              <a:rPr lang="en-AU" baseline="0" dirty="0" err="1" smtClean="0"/>
              <a:t>Behavious</a:t>
            </a:r>
            <a:r>
              <a:rPr lang="en-AU" baseline="0" dirty="0" smtClean="0"/>
              <a:t> was rated low in this measure because it has a high out-strength and is connected to risks with a range of out-degrees - compared to  say severe natural perils, which has a low out-strength but is connected to risks with high out-degrees.</a:t>
            </a:r>
            <a:endParaRPr lang="en-AU" dirty="0"/>
          </a:p>
        </p:txBody>
      </p:sp>
      <p:sp>
        <p:nvSpPr>
          <p:cNvPr id="4" name="Slide Number Placeholder 3"/>
          <p:cNvSpPr>
            <a:spLocks noGrp="1"/>
          </p:cNvSpPr>
          <p:nvPr>
            <p:ph type="sldNum" sz="quarter" idx="10"/>
          </p:nvPr>
        </p:nvSpPr>
        <p:spPr/>
        <p:txBody>
          <a:bodyPr/>
          <a:lstStyle/>
          <a:p>
            <a:fld id="{992003CC-B0C1-469C-903B-D9B563A80B4F}" type="slidenum">
              <a:rPr lang="en-AU" smtClean="0"/>
              <a:pPr/>
              <a:t>35</a:t>
            </a:fld>
            <a:endParaRPr lang="en-AU"/>
          </a:p>
        </p:txBody>
      </p:sp>
    </p:spTree>
    <p:extLst>
      <p:ext uri="{BB962C8B-B14F-4D97-AF65-F5344CB8AC3E}">
        <p14:creationId xmlns:p14="http://schemas.microsoft.com/office/powerpoint/2010/main" val="8686121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4" name="Picture 13" descr="OFFICE LADY compressed.jpg"/>
          <p:cNvPicPr>
            <a:picLocks noChangeAspect="1"/>
          </p:cNvPicPr>
          <p:nvPr userDrawn="1"/>
        </p:nvPicPr>
        <p:blipFill>
          <a:blip r:embed="rId2" cstate="print"/>
          <a:srcRect r="11123"/>
          <a:stretch>
            <a:fillRect/>
          </a:stretch>
        </p:blipFill>
        <p:spPr bwMode="gray">
          <a:xfrm>
            <a:off x="-1" y="0"/>
            <a:ext cx="9144001" cy="6858000"/>
          </a:xfrm>
          <a:prstGeom prst="rect">
            <a:avLst/>
          </a:prstGeom>
        </p:spPr>
      </p:pic>
      <p:sp>
        <p:nvSpPr>
          <p:cNvPr id="7" name="Freeform 12"/>
          <p:cNvSpPr>
            <a:spLocks noChangeAspect="1"/>
          </p:cNvSpPr>
          <p:nvPr userDrawn="1"/>
        </p:nvSpPr>
        <p:spPr bwMode="gray">
          <a:xfrm>
            <a:off x="0" y="0"/>
            <a:ext cx="4835525" cy="5395913"/>
          </a:xfrm>
          <a:custGeom>
            <a:avLst/>
            <a:gdLst/>
            <a:ahLst/>
            <a:cxnLst>
              <a:cxn ang="0">
                <a:pos x="24671" y="0"/>
              </a:cxn>
              <a:cxn ang="0">
                <a:pos x="0" y="0"/>
              </a:cxn>
              <a:cxn ang="0">
                <a:pos x="0" y="27539"/>
              </a:cxn>
              <a:cxn ang="0">
                <a:pos x="16529" y="27539"/>
              </a:cxn>
              <a:cxn ang="0">
                <a:pos x="24671" y="0"/>
              </a:cxn>
            </a:cxnLst>
            <a:rect l="0" t="0" r="r" b="b"/>
            <a:pathLst>
              <a:path w="24671" h="27539">
                <a:moveTo>
                  <a:pt x="24671" y="0"/>
                </a:moveTo>
                <a:lnTo>
                  <a:pt x="0" y="0"/>
                </a:lnTo>
                <a:lnTo>
                  <a:pt x="0" y="27539"/>
                </a:lnTo>
                <a:lnTo>
                  <a:pt x="16529" y="27539"/>
                </a:lnTo>
                <a:lnTo>
                  <a:pt x="24671"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marL="0" algn="l" defTabSz="914400" rtl="0" eaLnBrk="1" fontAlgn="base" latinLnBrk="0" hangingPunct="1">
              <a:spcBef>
                <a:spcPct val="50000"/>
              </a:spcBef>
              <a:spcAft>
                <a:spcPct val="0"/>
              </a:spcAft>
              <a:defRPr/>
            </a:pPr>
            <a:endParaRPr lang="en-GB" sz="1800" kern="1200" dirty="0">
              <a:solidFill>
                <a:schemeClr val="tx1"/>
              </a:solidFill>
              <a:latin typeface="+mn-lt"/>
              <a:ea typeface="+mn-ea"/>
              <a:cs typeface="+mn-cs"/>
            </a:endParaRPr>
          </a:p>
        </p:txBody>
      </p:sp>
      <p:sp>
        <p:nvSpPr>
          <p:cNvPr id="2" name="Title 1"/>
          <p:cNvSpPr>
            <a:spLocks noGrp="1"/>
          </p:cNvSpPr>
          <p:nvPr>
            <p:ph type="ctrTitle"/>
          </p:nvPr>
        </p:nvSpPr>
        <p:spPr bwMode="gray">
          <a:xfrm>
            <a:off x="323528" y="1556792"/>
            <a:ext cx="3456384" cy="2016224"/>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lvl1pPr>
              <a:defRPr lang="en-GB" sz="3000" b="1" kern="1200" noProof="0" dirty="0">
                <a:solidFill>
                  <a:schemeClr val="bg1"/>
                </a:solidFill>
                <a:latin typeface="Arial"/>
                <a:ea typeface="+mj-ea"/>
                <a:cs typeface="Arial" pitchFamily="34" charset="0"/>
              </a:defRPr>
            </a:lvl1pPr>
            <a:lvl2pPr>
              <a:defRPr lang="en-GB" sz="3000" b="1" kern="1200" noProof="0" dirty="0">
                <a:solidFill>
                  <a:schemeClr val="bg1"/>
                </a:solidFill>
                <a:latin typeface="Arial" pitchFamily="34" charset="0"/>
                <a:ea typeface="+mj-ea"/>
                <a:cs typeface="Arial" pitchFamily="34" charset="0"/>
              </a:defRPr>
            </a:lvl2pPr>
            <a:lvl3pPr>
              <a:defRPr lang="en-GB" sz="3000" b="1" kern="1200" noProof="0" dirty="0">
                <a:solidFill>
                  <a:schemeClr val="bg1"/>
                </a:solidFill>
                <a:latin typeface="Arial" pitchFamily="34" charset="0"/>
                <a:ea typeface="+mj-ea"/>
                <a:cs typeface="Arial" pitchFamily="34" charset="0"/>
              </a:defRPr>
            </a:lvl3pPr>
            <a:lvl4pPr>
              <a:defRPr lang="en-GB" sz="3000" b="1" kern="1200" noProof="0" dirty="0">
                <a:solidFill>
                  <a:schemeClr val="bg1"/>
                </a:solidFill>
                <a:latin typeface="Arial" pitchFamily="34" charset="0"/>
                <a:ea typeface="+mj-ea"/>
                <a:cs typeface="Arial" pitchFamily="34" charset="0"/>
              </a:defRPr>
            </a:lvl4pPr>
            <a:lvl5pPr>
              <a:defRPr lang="en-GB" sz="3000" b="1" kern="1200" noProof="0" dirty="0">
                <a:solidFill>
                  <a:schemeClr val="bg1"/>
                </a:solidFill>
                <a:latin typeface="Arial" pitchFamily="34" charset="0"/>
                <a:ea typeface="+mj-ea"/>
                <a:cs typeface="Arial" pitchFamily="34" charset="0"/>
              </a:defRPr>
            </a:lvl5pPr>
            <a:lvl6pPr>
              <a:defRPr lang="en-GB" sz="3000" b="1" kern="1200" noProof="0" dirty="0">
                <a:solidFill>
                  <a:schemeClr val="bg1"/>
                </a:solidFill>
                <a:latin typeface="Arial" pitchFamily="34" charset="0"/>
                <a:ea typeface="+mj-ea"/>
                <a:cs typeface="Arial" pitchFamily="34" charset="0"/>
              </a:defRPr>
            </a:lvl6pPr>
            <a:lvl7pPr>
              <a:defRPr lang="en-GB" sz="3000" b="1" kern="1200" noProof="0" dirty="0">
                <a:solidFill>
                  <a:schemeClr val="bg1"/>
                </a:solidFill>
                <a:latin typeface="Arial" pitchFamily="34" charset="0"/>
                <a:ea typeface="+mj-ea"/>
                <a:cs typeface="Arial" pitchFamily="34" charset="0"/>
              </a:defRPr>
            </a:lvl7pPr>
            <a:lvl8pPr>
              <a:defRPr lang="en-GB" sz="3000" b="1" kern="1200" noProof="0" dirty="0">
                <a:solidFill>
                  <a:schemeClr val="bg1"/>
                </a:solidFill>
                <a:latin typeface="Arial" pitchFamily="34" charset="0"/>
                <a:ea typeface="+mj-ea"/>
                <a:cs typeface="Arial" pitchFamily="34" charset="0"/>
              </a:defRPr>
            </a:lvl8pPr>
            <a:lvl9pPr>
              <a:defRPr lang="en-GB" sz="3000" b="1" kern="1200" noProof="0" dirty="0">
                <a:solidFill>
                  <a:schemeClr val="bg1"/>
                </a:solidFill>
                <a:latin typeface="Arial" pitchFamily="34" charset="0"/>
                <a:ea typeface="+mj-ea"/>
                <a:cs typeface="Arial" pitchFamily="34" charset="0"/>
              </a:defRPr>
            </a:lvl9pPr>
          </a:lstStyle>
          <a:p>
            <a:pPr lvl="0" algn="l" defTabSz="914400" rtl="0" eaLnBrk="1" fontAlgn="base" latinLnBrk="0" hangingPunct="1">
              <a:spcBef>
                <a:spcPct val="40000"/>
              </a:spcBef>
              <a:spcAft>
                <a:spcPct val="0"/>
              </a:spcAft>
              <a:buNone/>
            </a:pPr>
            <a:r>
              <a:rPr lang="en-US" noProof="0" dirty="0" smtClean="0"/>
              <a:t>Click to edit Master title style</a:t>
            </a:r>
            <a:endParaRPr lang="en-GB" noProof="0" dirty="0"/>
          </a:p>
        </p:txBody>
      </p:sp>
      <p:sp>
        <p:nvSpPr>
          <p:cNvPr id="3" name="Subtitle 2"/>
          <p:cNvSpPr>
            <a:spLocks noGrp="1"/>
          </p:cNvSpPr>
          <p:nvPr>
            <p:ph type="subTitle" idx="1"/>
          </p:nvPr>
        </p:nvSpPr>
        <p:spPr bwMode="gray">
          <a:xfrm>
            <a:off x="323528" y="3789040"/>
            <a:ext cx="3024336" cy="1080120"/>
          </a:xfrm>
          <a:prstGeom prst="rect">
            <a:avLst/>
          </a:prstGeom>
          <a:noFill/>
          <a:ln w="9525">
            <a:noFill/>
            <a:miter lim="800000"/>
            <a:headEnd/>
            <a:tailEnd/>
          </a:ln>
        </p:spPr>
        <p:txBody>
          <a:bodyPr vert="horz" wrap="square" lIns="0" tIns="0" rIns="0" bIns="0" numCol="1" rtlCol="0" anchor="t" anchorCtr="0" compatLnSpc="1">
            <a:prstTxWarp prst="textNoShape">
              <a:avLst/>
            </a:prstTxWarp>
            <a:normAutofit/>
          </a:bodyPr>
          <a:lstStyle>
            <a:lvl1pPr marL="0" indent="0" algn="l">
              <a:buNone/>
              <a:defRPr lang="en-GB" sz="1200" b="0" kern="1200" noProof="0" dirty="0">
                <a:solidFill>
                  <a:schemeClr val="bg1"/>
                </a:solidFill>
                <a:latin typeface="Arial"/>
                <a:ea typeface="+mn-ea"/>
                <a:cs typeface="Arial" pitchFamily="34" charset="0"/>
              </a:defRPr>
            </a:lvl1pPr>
            <a:lvl2pPr marL="0" indent="0" algn="ctr">
              <a:buNone/>
              <a:defRPr lang="en-GB" sz="1200" b="0" kern="1200" noProof="0" dirty="0">
                <a:solidFill>
                  <a:schemeClr val="bg1"/>
                </a:solidFill>
                <a:latin typeface="Arial" pitchFamily="34" charset="0"/>
                <a:ea typeface="+mn-ea"/>
                <a:cs typeface="Arial" pitchFamily="34" charset="0"/>
              </a:defRPr>
            </a:lvl2pPr>
            <a:lvl3pPr marL="1371600" indent="-1371600" algn="ctr">
              <a:buNone/>
              <a:defRPr lang="en-GB" sz="1200" b="0" kern="1200" noProof="0" dirty="0">
                <a:solidFill>
                  <a:schemeClr val="bg1"/>
                </a:solidFill>
                <a:latin typeface="Arial" pitchFamily="34" charset="0"/>
                <a:ea typeface="+mn-ea"/>
                <a:cs typeface="Arial" pitchFamily="34" charset="0"/>
              </a:defRPr>
            </a:lvl3pPr>
            <a:lvl4pPr marL="1371600" indent="0" algn="ctr">
              <a:buNone/>
              <a:defRPr lang="en-GB" sz="1200" b="0" kern="1200" noProof="0" dirty="0">
                <a:solidFill>
                  <a:schemeClr val="bg1"/>
                </a:solidFill>
                <a:latin typeface="Arial" pitchFamily="34" charset="0"/>
                <a:ea typeface="+mn-ea"/>
                <a:cs typeface="Arial" pitchFamily="34" charset="0"/>
              </a:defRPr>
            </a:lvl4pPr>
            <a:lvl5pPr marL="1828800" indent="0" algn="ctr">
              <a:buNone/>
              <a:defRPr lang="en-GB" sz="1200" b="0" kern="1200" noProof="0" dirty="0">
                <a:solidFill>
                  <a:schemeClr val="bg1"/>
                </a:solidFill>
                <a:latin typeface="Arial" pitchFamily="34" charset="0"/>
                <a:ea typeface="+mn-ea"/>
                <a:cs typeface="Arial" pitchFamily="34" charset="0"/>
              </a:defRPr>
            </a:lvl5pPr>
            <a:lvl6pPr marL="2286000" indent="0" algn="ctr">
              <a:buNone/>
              <a:defRPr lang="en-GB" sz="1200" b="0" kern="1200" noProof="0" dirty="0">
                <a:solidFill>
                  <a:schemeClr val="bg1"/>
                </a:solidFill>
                <a:latin typeface="Arial" pitchFamily="34" charset="0"/>
                <a:ea typeface="+mn-ea"/>
                <a:cs typeface="Arial" pitchFamily="34" charset="0"/>
              </a:defRPr>
            </a:lvl6pPr>
            <a:lvl7pPr marL="2743200" indent="0" algn="ctr">
              <a:buNone/>
              <a:defRPr lang="en-GB" sz="1200" b="0" kern="1200" noProof="0" dirty="0">
                <a:solidFill>
                  <a:schemeClr val="bg1"/>
                </a:solidFill>
                <a:latin typeface="Arial" pitchFamily="34" charset="0"/>
                <a:ea typeface="+mn-ea"/>
                <a:cs typeface="Arial" pitchFamily="34" charset="0"/>
              </a:defRPr>
            </a:lvl7pPr>
            <a:lvl8pPr marL="3200400" indent="0" algn="ctr">
              <a:buNone/>
              <a:defRPr lang="en-GB" sz="1200" b="0" kern="1200" noProof="0" dirty="0">
                <a:solidFill>
                  <a:schemeClr val="bg1"/>
                </a:solidFill>
                <a:latin typeface="Arial" pitchFamily="34" charset="0"/>
                <a:ea typeface="+mn-ea"/>
                <a:cs typeface="Arial" pitchFamily="34" charset="0"/>
              </a:defRPr>
            </a:lvl8pPr>
            <a:lvl9pPr marL="3657600" indent="0" algn="ctr">
              <a:buNone/>
              <a:defRPr lang="en-GB" sz="1200" b="0" kern="1200" noProof="0" dirty="0">
                <a:solidFill>
                  <a:schemeClr val="bg1"/>
                </a:solidFill>
                <a:latin typeface="Arial" pitchFamily="34" charset="0"/>
                <a:ea typeface="+mn-ea"/>
                <a:cs typeface="Arial" pitchFamily="34" charset="0"/>
              </a:defRPr>
            </a:lvl9pPr>
          </a:lstStyle>
          <a:p>
            <a:pPr marL="0" lvl="0" indent="0" algn="l" defTabSz="914400" rtl="0" eaLnBrk="1" fontAlgn="base" latinLnBrk="0" hangingPunct="1">
              <a:lnSpc>
                <a:spcPct val="110000"/>
              </a:lnSpc>
              <a:spcBef>
                <a:spcPct val="40000"/>
              </a:spcBef>
              <a:spcAft>
                <a:spcPct val="0"/>
              </a:spcAft>
              <a:buFont typeface="Arial" pitchFamily="34" charset="0"/>
              <a:buNone/>
            </a:pPr>
            <a:r>
              <a:rPr lang="en-US" noProof="0" dirty="0" smtClean="0"/>
              <a:t>Click to edit Master subtitle style</a:t>
            </a:r>
            <a:endParaRPr lang="en-GB" noProof="0" dirty="0"/>
          </a:p>
        </p:txBody>
      </p:sp>
      <p:grpSp>
        <p:nvGrpSpPr>
          <p:cNvPr id="4" name="Group 11"/>
          <p:cNvGrpSpPr>
            <a:grpSpLocks noChangeAspect="1"/>
          </p:cNvGrpSpPr>
          <p:nvPr userDrawn="1"/>
        </p:nvGrpSpPr>
        <p:grpSpPr>
          <a:xfrm>
            <a:off x="128464" y="0"/>
            <a:ext cx="2592388" cy="1530350"/>
            <a:chOff x="-2592388" y="0"/>
            <a:chExt cx="2592388" cy="1530350"/>
          </a:xfrm>
          <a:solidFill>
            <a:schemeClr val="bg1"/>
          </a:solidFill>
        </p:grpSpPr>
        <p:sp>
          <p:nvSpPr>
            <p:cNvPr id="13" name="Freeform 14"/>
            <p:cNvSpPr>
              <a:spLocks noEditPoints="1"/>
            </p:cNvSpPr>
            <p:nvPr userDrawn="1"/>
          </p:nvSpPr>
          <p:spPr bwMode="auto">
            <a:xfrm>
              <a:off x="-2384425" y="393700"/>
              <a:ext cx="2119313" cy="776288"/>
            </a:xfrm>
            <a:custGeom>
              <a:avLst/>
              <a:gdLst/>
              <a:ahLst/>
              <a:cxnLst>
                <a:cxn ang="0">
                  <a:pos x="2851" y="1035"/>
                </a:cxn>
                <a:cxn ang="0">
                  <a:pos x="3588" y="28"/>
                </a:cxn>
                <a:cxn ang="0">
                  <a:pos x="2718" y="826"/>
                </a:cxn>
                <a:cxn ang="0">
                  <a:pos x="1973" y="28"/>
                </a:cxn>
                <a:cxn ang="0">
                  <a:pos x="1663" y="659"/>
                </a:cxn>
                <a:cxn ang="0">
                  <a:pos x="1850" y="28"/>
                </a:cxn>
                <a:cxn ang="0">
                  <a:pos x="1165" y="1000"/>
                </a:cxn>
                <a:cxn ang="0">
                  <a:pos x="1334" y="806"/>
                </a:cxn>
                <a:cxn ang="0">
                  <a:pos x="479" y="1047"/>
                </a:cxn>
                <a:cxn ang="0">
                  <a:pos x="980" y="699"/>
                </a:cxn>
                <a:cxn ang="0">
                  <a:pos x="2747" y="0"/>
                </a:cxn>
                <a:cxn ang="0">
                  <a:pos x="1009" y="0"/>
                </a:cxn>
                <a:cxn ang="0">
                  <a:pos x="665" y="1435"/>
                </a:cxn>
                <a:cxn ang="0">
                  <a:pos x="1150" y="1133"/>
                </a:cxn>
                <a:cxn ang="0">
                  <a:pos x="1980" y="1434"/>
                </a:cxn>
                <a:cxn ang="0">
                  <a:pos x="2963" y="1451"/>
                </a:cxn>
                <a:cxn ang="0">
                  <a:pos x="348" y="2092"/>
                </a:cxn>
                <a:cxn ang="0">
                  <a:pos x="395" y="2104"/>
                </a:cxn>
                <a:cxn ang="0">
                  <a:pos x="880" y="1895"/>
                </a:cxn>
                <a:cxn ang="0">
                  <a:pos x="584" y="1895"/>
                </a:cxn>
                <a:cxn ang="0">
                  <a:pos x="645" y="2088"/>
                </a:cxn>
                <a:cxn ang="0">
                  <a:pos x="813" y="2088"/>
                </a:cxn>
                <a:cxn ang="0">
                  <a:pos x="935" y="1790"/>
                </a:cxn>
                <a:cxn ang="0">
                  <a:pos x="1104" y="1929"/>
                </a:cxn>
                <a:cxn ang="0">
                  <a:pos x="1151" y="1938"/>
                </a:cxn>
                <a:cxn ang="0">
                  <a:pos x="1504" y="2134"/>
                </a:cxn>
                <a:cxn ang="0">
                  <a:pos x="1370" y="2132"/>
                </a:cxn>
                <a:cxn ang="0">
                  <a:pos x="1428" y="1940"/>
                </a:cxn>
                <a:cxn ang="0">
                  <a:pos x="1719" y="1895"/>
                </a:cxn>
                <a:cxn ang="0">
                  <a:pos x="1803" y="2052"/>
                </a:cxn>
                <a:cxn ang="0">
                  <a:pos x="2137" y="1923"/>
                </a:cxn>
                <a:cxn ang="0">
                  <a:pos x="1881" y="2136"/>
                </a:cxn>
                <a:cxn ang="0">
                  <a:pos x="2253" y="2017"/>
                </a:cxn>
                <a:cxn ang="0">
                  <a:pos x="2503" y="1888"/>
                </a:cxn>
                <a:cxn ang="0">
                  <a:pos x="2740" y="2092"/>
                </a:cxn>
                <a:cxn ang="0">
                  <a:pos x="2787" y="2104"/>
                </a:cxn>
                <a:cxn ang="0">
                  <a:pos x="3126" y="2134"/>
                </a:cxn>
                <a:cxn ang="0">
                  <a:pos x="2992" y="2132"/>
                </a:cxn>
                <a:cxn ang="0">
                  <a:pos x="3051" y="1940"/>
                </a:cxn>
                <a:cxn ang="0">
                  <a:pos x="3441" y="1989"/>
                </a:cxn>
                <a:cxn ang="0">
                  <a:pos x="3257" y="1790"/>
                </a:cxn>
                <a:cxn ang="0">
                  <a:pos x="168" y="2120"/>
                </a:cxn>
                <a:cxn ang="0">
                  <a:pos x="3742" y="1935"/>
                </a:cxn>
                <a:cxn ang="0">
                  <a:pos x="3624" y="2110"/>
                </a:cxn>
                <a:cxn ang="0">
                  <a:pos x="3857" y="2017"/>
                </a:cxn>
                <a:cxn ang="0">
                  <a:pos x="4180" y="1894"/>
                </a:cxn>
                <a:cxn ang="0">
                  <a:pos x="4515" y="2136"/>
                </a:cxn>
                <a:cxn ang="0">
                  <a:pos x="4289" y="1939"/>
                </a:cxn>
                <a:cxn ang="0">
                  <a:pos x="4846" y="2010"/>
                </a:cxn>
                <a:cxn ang="0">
                  <a:pos x="4741" y="1935"/>
                </a:cxn>
                <a:cxn ang="0">
                  <a:pos x="4936" y="1789"/>
                </a:cxn>
                <a:cxn ang="0">
                  <a:pos x="5002" y="2021"/>
                </a:cxn>
                <a:cxn ang="0">
                  <a:pos x="5080" y="1988"/>
                </a:cxn>
                <a:cxn ang="0">
                  <a:pos x="5388" y="2136"/>
                </a:cxn>
                <a:cxn ang="0">
                  <a:pos x="5625" y="1893"/>
                </a:cxn>
                <a:cxn ang="0">
                  <a:pos x="5573" y="1790"/>
                </a:cxn>
                <a:cxn ang="0">
                  <a:pos x="5710" y="1848"/>
                </a:cxn>
                <a:cxn ang="0">
                  <a:pos x="5786" y="2086"/>
                </a:cxn>
                <a:cxn ang="0">
                  <a:pos x="5835" y="2229"/>
                </a:cxn>
              </a:cxnLst>
              <a:rect l="0" t="0" r="r" b="b"/>
              <a:pathLst>
                <a:path w="6099" h="2232">
                  <a:moveTo>
                    <a:pt x="3588" y="1105"/>
                  </a:moveTo>
                  <a:cubicBezTo>
                    <a:pt x="3401" y="1105"/>
                    <a:pt x="3401" y="1105"/>
                    <a:pt x="3401" y="1105"/>
                  </a:cubicBezTo>
                  <a:cubicBezTo>
                    <a:pt x="3431" y="981"/>
                    <a:pt x="3431" y="981"/>
                    <a:pt x="3431" y="981"/>
                  </a:cubicBezTo>
                  <a:cubicBezTo>
                    <a:pt x="3055" y="981"/>
                    <a:pt x="3055" y="981"/>
                    <a:pt x="3055" y="981"/>
                  </a:cubicBezTo>
                  <a:cubicBezTo>
                    <a:pt x="3024" y="1105"/>
                    <a:pt x="3024" y="1105"/>
                    <a:pt x="3024" y="1105"/>
                  </a:cubicBezTo>
                  <a:cubicBezTo>
                    <a:pt x="2843" y="1105"/>
                    <a:pt x="2843" y="1105"/>
                    <a:pt x="2843" y="1105"/>
                  </a:cubicBezTo>
                  <a:cubicBezTo>
                    <a:pt x="2843" y="1079"/>
                    <a:pt x="2843" y="1079"/>
                    <a:pt x="2843" y="1079"/>
                  </a:cubicBezTo>
                  <a:cubicBezTo>
                    <a:pt x="2845" y="1065"/>
                    <a:pt x="2848" y="1051"/>
                    <a:pt x="2851" y="1035"/>
                  </a:cubicBezTo>
                  <a:cubicBezTo>
                    <a:pt x="2884" y="901"/>
                    <a:pt x="2972" y="769"/>
                    <a:pt x="3124" y="769"/>
                  </a:cubicBezTo>
                  <a:cubicBezTo>
                    <a:pt x="3185" y="769"/>
                    <a:pt x="3244" y="792"/>
                    <a:pt x="3236" y="875"/>
                  </a:cubicBezTo>
                  <a:cubicBezTo>
                    <a:pt x="3460" y="875"/>
                    <a:pt x="3460" y="875"/>
                    <a:pt x="3460" y="875"/>
                  </a:cubicBezTo>
                  <a:cubicBezTo>
                    <a:pt x="3469" y="836"/>
                    <a:pt x="3484" y="770"/>
                    <a:pt x="3441" y="709"/>
                  </a:cubicBezTo>
                  <a:cubicBezTo>
                    <a:pt x="3394" y="643"/>
                    <a:pt x="3298" y="616"/>
                    <a:pt x="3173" y="616"/>
                  </a:cubicBezTo>
                  <a:cubicBezTo>
                    <a:pt x="3084" y="616"/>
                    <a:pt x="2955" y="631"/>
                    <a:pt x="2843" y="704"/>
                  </a:cubicBezTo>
                  <a:cubicBezTo>
                    <a:pt x="2843" y="28"/>
                    <a:pt x="2843" y="28"/>
                    <a:pt x="2843" y="28"/>
                  </a:cubicBezTo>
                  <a:cubicBezTo>
                    <a:pt x="3588" y="28"/>
                    <a:pt x="3588" y="28"/>
                    <a:pt x="3588" y="28"/>
                  </a:cubicBezTo>
                  <a:lnTo>
                    <a:pt x="3588" y="1105"/>
                  </a:lnTo>
                  <a:close/>
                  <a:moveTo>
                    <a:pt x="3148" y="1287"/>
                  </a:moveTo>
                  <a:cubicBezTo>
                    <a:pt x="3106" y="1294"/>
                    <a:pt x="3063" y="1300"/>
                    <a:pt x="3023" y="1300"/>
                  </a:cubicBezTo>
                  <a:cubicBezTo>
                    <a:pt x="2915" y="1300"/>
                    <a:pt x="2840" y="1250"/>
                    <a:pt x="2839" y="1133"/>
                  </a:cubicBezTo>
                  <a:cubicBezTo>
                    <a:pt x="3186" y="1133"/>
                    <a:pt x="3186" y="1133"/>
                    <a:pt x="3186" y="1133"/>
                  </a:cubicBezTo>
                  <a:lnTo>
                    <a:pt x="3148" y="1287"/>
                  </a:lnTo>
                  <a:close/>
                  <a:moveTo>
                    <a:pt x="2718" y="672"/>
                  </a:moveTo>
                  <a:cubicBezTo>
                    <a:pt x="2718" y="826"/>
                    <a:pt x="2718" y="826"/>
                    <a:pt x="2718" y="826"/>
                  </a:cubicBezTo>
                  <a:cubicBezTo>
                    <a:pt x="2666" y="898"/>
                    <a:pt x="2634" y="976"/>
                    <a:pt x="2619" y="1040"/>
                  </a:cubicBezTo>
                  <a:cubicBezTo>
                    <a:pt x="2613" y="1061"/>
                    <a:pt x="2609" y="1083"/>
                    <a:pt x="2607" y="1105"/>
                  </a:cubicBezTo>
                  <a:cubicBezTo>
                    <a:pt x="2497" y="1105"/>
                    <a:pt x="2497" y="1105"/>
                    <a:pt x="2497" y="1105"/>
                  </a:cubicBezTo>
                  <a:cubicBezTo>
                    <a:pt x="2591" y="660"/>
                    <a:pt x="2591" y="660"/>
                    <a:pt x="2591" y="660"/>
                  </a:cubicBezTo>
                  <a:cubicBezTo>
                    <a:pt x="2276" y="660"/>
                    <a:pt x="2276" y="660"/>
                    <a:pt x="2276" y="660"/>
                  </a:cubicBezTo>
                  <a:cubicBezTo>
                    <a:pt x="1993" y="1105"/>
                    <a:pt x="1993" y="1105"/>
                    <a:pt x="1993" y="1105"/>
                  </a:cubicBezTo>
                  <a:cubicBezTo>
                    <a:pt x="1973" y="1105"/>
                    <a:pt x="1973" y="1105"/>
                    <a:pt x="1973" y="1105"/>
                  </a:cubicBezTo>
                  <a:cubicBezTo>
                    <a:pt x="1973" y="28"/>
                    <a:pt x="1973" y="28"/>
                    <a:pt x="1973" y="28"/>
                  </a:cubicBezTo>
                  <a:cubicBezTo>
                    <a:pt x="2718" y="28"/>
                    <a:pt x="2718" y="28"/>
                    <a:pt x="2718" y="28"/>
                  </a:cubicBezTo>
                  <a:lnTo>
                    <a:pt x="2718" y="672"/>
                  </a:lnTo>
                  <a:close/>
                  <a:moveTo>
                    <a:pt x="2302" y="1105"/>
                  </a:moveTo>
                  <a:cubicBezTo>
                    <a:pt x="2190" y="1105"/>
                    <a:pt x="2190" y="1105"/>
                    <a:pt x="2190" y="1105"/>
                  </a:cubicBezTo>
                  <a:cubicBezTo>
                    <a:pt x="2360" y="838"/>
                    <a:pt x="2360" y="838"/>
                    <a:pt x="2360" y="838"/>
                  </a:cubicBezTo>
                  <a:lnTo>
                    <a:pt x="2302" y="1105"/>
                  </a:lnTo>
                  <a:close/>
                  <a:moveTo>
                    <a:pt x="1850" y="659"/>
                  </a:moveTo>
                  <a:cubicBezTo>
                    <a:pt x="1663" y="659"/>
                    <a:pt x="1663" y="659"/>
                    <a:pt x="1663" y="659"/>
                  </a:cubicBezTo>
                  <a:cubicBezTo>
                    <a:pt x="1535" y="1105"/>
                    <a:pt x="1535" y="1105"/>
                    <a:pt x="1535" y="1105"/>
                  </a:cubicBezTo>
                  <a:cubicBezTo>
                    <a:pt x="1337" y="1105"/>
                    <a:pt x="1337" y="1105"/>
                    <a:pt x="1337" y="1105"/>
                  </a:cubicBezTo>
                  <a:cubicBezTo>
                    <a:pt x="1438" y="1068"/>
                    <a:pt x="1499" y="996"/>
                    <a:pt x="1518" y="890"/>
                  </a:cubicBezTo>
                  <a:cubicBezTo>
                    <a:pt x="1534" y="809"/>
                    <a:pt x="1527" y="755"/>
                    <a:pt x="1493" y="714"/>
                  </a:cubicBezTo>
                  <a:cubicBezTo>
                    <a:pt x="1443" y="654"/>
                    <a:pt x="1342" y="659"/>
                    <a:pt x="1253" y="659"/>
                  </a:cubicBezTo>
                  <a:cubicBezTo>
                    <a:pt x="1237" y="659"/>
                    <a:pt x="1105" y="659"/>
                    <a:pt x="1105" y="659"/>
                  </a:cubicBezTo>
                  <a:cubicBezTo>
                    <a:pt x="1105" y="28"/>
                    <a:pt x="1105" y="28"/>
                    <a:pt x="1105" y="28"/>
                  </a:cubicBezTo>
                  <a:cubicBezTo>
                    <a:pt x="1850" y="28"/>
                    <a:pt x="1850" y="28"/>
                    <a:pt x="1850" y="28"/>
                  </a:cubicBezTo>
                  <a:lnTo>
                    <a:pt x="1850" y="659"/>
                  </a:lnTo>
                  <a:close/>
                  <a:moveTo>
                    <a:pt x="1730" y="1105"/>
                  </a:moveTo>
                  <a:cubicBezTo>
                    <a:pt x="1809" y="826"/>
                    <a:pt x="1809" y="826"/>
                    <a:pt x="1809" y="826"/>
                  </a:cubicBezTo>
                  <a:cubicBezTo>
                    <a:pt x="1812" y="1105"/>
                    <a:pt x="1812" y="1105"/>
                    <a:pt x="1812" y="1105"/>
                  </a:cubicBezTo>
                  <a:lnTo>
                    <a:pt x="1730" y="1105"/>
                  </a:lnTo>
                  <a:close/>
                  <a:moveTo>
                    <a:pt x="1188" y="999"/>
                  </a:moveTo>
                  <a:cubicBezTo>
                    <a:pt x="1187" y="999"/>
                    <a:pt x="1187" y="999"/>
                    <a:pt x="1187" y="999"/>
                  </a:cubicBezTo>
                  <a:cubicBezTo>
                    <a:pt x="1180" y="999"/>
                    <a:pt x="1173" y="1000"/>
                    <a:pt x="1165" y="1000"/>
                  </a:cubicBezTo>
                  <a:cubicBezTo>
                    <a:pt x="1154" y="1000"/>
                    <a:pt x="1145" y="1000"/>
                    <a:pt x="1137" y="1000"/>
                  </a:cubicBezTo>
                  <a:cubicBezTo>
                    <a:pt x="1089" y="1000"/>
                    <a:pt x="1089" y="1000"/>
                    <a:pt x="1089" y="1000"/>
                  </a:cubicBezTo>
                  <a:cubicBezTo>
                    <a:pt x="1111" y="918"/>
                    <a:pt x="1111" y="918"/>
                    <a:pt x="1111" y="918"/>
                  </a:cubicBezTo>
                  <a:cubicBezTo>
                    <a:pt x="1122" y="878"/>
                    <a:pt x="1122" y="878"/>
                    <a:pt x="1122" y="878"/>
                  </a:cubicBezTo>
                  <a:cubicBezTo>
                    <a:pt x="1147" y="783"/>
                    <a:pt x="1147" y="783"/>
                    <a:pt x="1147" y="783"/>
                  </a:cubicBezTo>
                  <a:cubicBezTo>
                    <a:pt x="1158" y="783"/>
                    <a:pt x="1169" y="782"/>
                    <a:pt x="1179" y="782"/>
                  </a:cubicBezTo>
                  <a:cubicBezTo>
                    <a:pt x="1216" y="782"/>
                    <a:pt x="1216" y="782"/>
                    <a:pt x="1216" y="782"/>
                  </a:cubicBezTo>
                  <a:cubicBezTo>
                    <a:pt x="1279" y="782"/>
                    <a:pt x="1319" y="786"/>
                    <a:pt x="1334" y="806"/>
                  </a:cubicBezTo>
                  <a:cubicBezTo>
                    <a:pt x="1345" y="822"/>
                    <a:pt x="1343" y="848"/>
                    <a:pt x="1330" y="888"/>
                  </a:cubicBezTo>
                  <a:cubicBezTo>
                    <a:pt x="1308" y="957"/>
                    <a:pt x="1279" y="992"/>
                    <a:pt x="1188" y="999"/>
                  </a:cubicBezTo>
                  <a:moveTo>
                    <a:pt x="980" y="699"/>
                  </a:moveTo>
                  <a:cubicBezTo>
                    <a:pt x="969" y="737"/>
                    <a:pt x="969" y="737"/>
                    <a:pt x="969" y="737"/>
                  </a:cubicBezTo>
                  <a:cubicBezTo>
                    <a:pt x="862" y="1092"/>
                    <a:pt x="862" y="1092"/>
                    <a:pt x="862" y="1092"/>
                  </a:cubicBezTo>
                  <a:cubicBezTo>
                    <a:pt x="858" y="1105"/>
                    <a:pt x="858" y="1105"/>
                    <a:pt x="858" y="1105"/>
                  </a:cubicBezTo>
                  <a:cubicBezTo>
                    <a:pt x="507" y="1105"/>
                    <a:pt x="507" y="1105"/>
                    <a:pt x="507" y="1105"/>
                  </a:cubicBezTo>
                  <a:cubicBezTo>
                    <a:pt x="479" y="1047"/>
                    <a:pt x="479" y="1047"/>
                    <a:pt x="479" y="1047"/>
                  </a:cubicBezTo>
                  <a:cubicBezTo>
                    <a:pt x="858" y="660"/>
                    <a:pt x="858" y="660"/>
                    <a:pt x="858" y="660"/>
                  </a:cubicBezTo>
                  <a:cubicBezTo>
                    <a:pt x="615" y="660"/>
                    <a:pt x="615" y="660"/>
                    <a:pt x="615" y="660"/>
                  </a:cubicBezTo>
                  <a:cubicBezTo>
                    <a:pt x="319" y="979"/>
                    <a:pt x="319" y="979"/>
                    <a:pt x="319" y="979"/>
                  </a:cubicBezTo>
                  <a:cubicBezTo>
                    <a:pt x="415" y="660"/>
                    <a:pt x="415" y="660"/>
                    <a:pt x="415" y="660"/>
                  </a:cubicBezTo>
                  <a:cubicBezTo>
                    <a:pt x="235" y="660"/>
                    <a:pt x="235" y="660"/>
                    <a:pt x="235" y="660"/>
                  </a:cubicBezTo>
                  <a:cubicBezTo>
                    <a:pt x="235" y="28"/>
                    <a:pt x="235" y="28"/>
                    <a:pt x="235" y="28"/>
                  </a:cubicBezTo>
                  <a:cubicBezTo>
                    <a:pt x="980" y="28"/>
                    <a:pt x="980" y="28"/>
                    <a:pt x="980" y="28"/>
                  </a:cubicBezTo>
                  <a:lnTo>
                    <a:pt x="980" y="699"/>
                  </a:lnTo>
                  <a:close/>
                  <a:moveTo>
                    <a:pt x="281" y="1105"/>
                  </a:moveTo>
                  <a:cubicBezTo>
                    <a:pt x="282" y="1101"/>
                    <a:pt x="282" y="1101"/>
                    <a:pt x="282" y="1101"/>
                  </a:cubicBezTo>
                  <a:cubicBezTo>
                    <a:pt x="285" y="1105"/>
                    <a:pt x="285" y="1105"/>
                    <a:pt x="285" y="1105"/>
                  </a:cubicBezTo>
                  <a:lnTo>
                    <a:pt x="281" y="1105"/>
                  </a:lnTo>
                  <a:close/>
                  <a:moveTo>
                    <a:pt x="2814" y="0"/>
                  </a:moveTo>
                  <a:cubicBezTo>
                    <a:pt x="2814" y="724"/>
                    <a:pt x="2814" y="724"/>
                    <a:pt x="2814" y="724"/>
                  </a:cubicBezTo>
                  <a:cubicBezTo>
                    <a:pt x="2789" y="744"/>
                    <a:pt x="2767" y="765"/>
                    <a:pt x="2747" y="788"/>
                  </a:cubicBezTo>
                  <a:cubicBezTo>
                    <a:pt x="2747" y="0"/>
                    <a:pt x="2747" y="0"/>
                    <a:pt x="2747" y="0"/>
                  </a:cubicBezTo>
                  <a:cubicBezTo>
                    <a:pt x="1945" y="0"/>
                    <a:pt x="1945" y="0"/>
                    <a:pt x="1945" y="0"/>
                  </a:cubicBezTo>
                  <a:cubicBezTo>
                    <a:pt x="1945" y="659"/>
                    <a:pt x="1945" y="659"/>
                    <a:pt x="1945" y="659"/>
                  </a:cubicBezTo>
                  <a:cubicBezTo>
                    <a:pt x="1878" y="659"/>
                    <a:pt x="1878" y="659"/>
                    <a:pt x="1878" y="659"/>
                  </a:cubicBezTo>
                  <a:cubicBezTo>
                    <a:pt x="1878" y="0"/>
                    <a:pt x="1878" y="0"/>
                    <a:pt x="1878" y="0"/>
                  </a:cubicBezTo>
                  <a:cubicBezTo>
                    <a:pt x="1076" y="0"/>
                    <a:pt x="1076" y="0"/>
                    <a:pt x="1076" y="0"/>
                  </a:cubicBezTo>
                  <a:cubicBezTo>
                    <a:pt x="1076" y="660"/>
                    <a:pt x="1076" y="660"/>
                    <a:pt x="1076" y="660"/>
                  </a:cubicBezTo>
                  <a:cubicBezTo>
                    <a:pt x="1009" y="660"/>
                    <a:pt x="1009" y="660"/>
                    <a:pt x="1009" y="660"/>
                  </a:cubicBezTo>
                  <a:cubicBezTo>
                    <a:pt x="1009" y="0"/>
                    <a:pt x="1009" y="0"/>
                    <a:pt x="1009" y="0"/>
                  </a:cubicBezTo>
                  <a:cubicBezTo>
                    <a:pt x="207" y="0"/>
                    <a:pt x="207" y="0"/>
                    <a:pt x="207" y="0"/>
                  </a:cubicBezTo>
                  <a:cubicBezTo>
                    <a:pt x="207" y="753"/>
                    <a:pt x="207" y="753"/>
                    <a:pt x="207" y="753"/>
                  </a:cubicBezTo>
                  <a:cubicBezTo>
                    <a:pt x="2" y="1435"/>
                    <a:pt x="2" y="1435"/>
                    <a:pt x="2" y="1435"/>
                  </a:cubicBezTo>
                  <a:cubicBezTo>
                    <a:pt x="182" y="1435"/>
                    <a:pt x="182" y="1435"/>
                    <a:pt x="182" y="1435"/>
                  </a:cubicBezTo>
                  <a:cubicBezTo>
                    <a:pt x="273" y="1133"/>
                    <a:pt x="273" y="1133"/>
                    <a:pt x="273" y="1133"/>
                  </a:cubicBezTo>
                  <a:cubicBezTo>
                    <a:pt x="299" y="1133"/>
                    <a:pt x="299" y="1133"/>
                    <a:pt x="299" y="1133"/>
                  </a:cubicBezTo>
                  <a:cubicBezTo>
                    <a:pt x="448" y="1435"/>
                    <a:pt x="448" y="1435"/>
                    <a:pt x="448" y="1435"/>
                  </a:cubicBezTo>
                  <a:cubicBezTo>
                    <a:pt x="665" y="1435"/>
                    <a:pt x="665" y="1435"/>
                    <a:pt x="665" y="1435"/>
                  </a:cubicBezTo>
                  <a:cubicBezTo>
                    <a:pt x="520" y="1133"/>
                    <a:pt x="520" y="1133"/>
                    <a:pt x="520" y="1133"/>
                  </a:cubicBezTo>
                  <a:cubicBezTo>
                    <a:pt x="849" y="1133"/>
                    <a:pt x="849" y="1133"/>
                    <a:pt x="849" y="1133"/>
                  </a:cubicBezTo>
                  <a:cubicBezTo>
                    <a:pt x="758" y="1435"/>
                    <a:pt x="758" y="1435"/>
                    <a:pt x="758" y="1435"/>
                  </a:cubicBezTo>
                  <a:cubicBezTo>
                    <a:pt x="955" y="1435"/>
                    <a:pt x="955" y="1435"/>
                    <a:pt x="955" y="1435"/>
                  </a:cubicBezTo>
                  <a:cubicBezTo>
                    <a:pt x="1045" y="1134"/>
                    <a:pt x="1045" y="1134"/>
                    <a:pt x="1045" y="1134"/>
                  </a:cubicBezTo>
                  <a:cubicBezTo>
                    <a:pt x="1088" y="1134"/>
                    <a:pt x="1088" y="1134"/>
                    <a:pt x="1088" y="1134"/>
                  </a:cubicBezTo>
                  <a:cubicBezTo>
                    <a:pt x="1088" y="1133"/>
                    <a:pt x="1088" y="1133"/>
                    <a:pt x="1088" y="1133"/>
                  </a:cubicBezTo>
                  <a:cubicBezTo>
                    <a:pt x="1150" y="1133"/>
                    <a:pt x="1150" y="1133"/>
                    <a:pt x="1150" y="1133"/>
                  </a:cubicBezTo>
                  <a:cubicBezTo>
                    <a:pt x="1155" y="1133"/>
                    <a:pt x="1155" y="1133"/>
                    <a:pt x="1155" y="1133"/>
                  </a:cubicBezTo>
                  <a:cubicBezTo>
                    <a:pt x="1527" y="1133"/>
                    <a:pt x="1527" y="1133"/>
                    <a:pt x="1527" y="1133"/>
                  </a:cubicBezTo>
                  <a:cubicBezTo>
                    <a:pt x="1440" y="1434"/>
                    <a:pt x="1440" y="1434"/>
                    <a:pt x="1440" y="1434"/>
                  </a:cubicBezTo>
                  <a:cubicBezTo>
                    <a:pt x="1638" y="1434"/>
                    <a:pt x="1638" y="1434"/>
                    <a:pt x="1638" y="1434"/>
                  </a:cubicBezTo>
                  <a:cubicBezTo>
                    <a:pt x="1722" y="1133"/>
                    <a:pt x="1722" y="1133"/>
                    <a:pt x="1722" y="1133"/>
                  </a:cubicBezTo>
                  <a:cubicBezTo>
                    <a:pt x="1812" y="1133"/>
                    <a:pt x="1812" y="1133"/>
                    <a:pt x="1812" y="1133"/>
                  </a:cubicBezTo>
                  <a:cubicBezTo>
                    <a:pt x="1814" y="1434"/>
                    <a:pt x="1814" y="1434"/>
                    <a:pt x="1814" y="1434"/>
                  </a:cubicBezTo>
                  <a:cubicBezTo>
                    <a:pt x="1980" y="1434"/>
                    <a:pt x="1980" y="1434"/>
                    <a:pt x="1980" y="1434"/>
                  </a:cubicBezTo>
                  <a:cubicBezTo>
                    <a:pt x="2171" y="1133"/>
                    <a:pt x="2171" y="1133"/>
                    <a:pt x="2171" y="1133"/>
                  </a:cubicBezTo>
                  <a:cubicBezTo>
                    <a:pt x="2296" y="1133"/>
                    <a:pt x="2296" y="1133"/>
                    <a:pt x="2296" y="1133"/>
                  </a:cubicBezTo>
                  <a:cubicBezTo>
                    <a:pt x="2232" y="1434"/>
                    <a:pt x="2232" y="1434"/>
                    <a:pt x="2232" y="1434"/>
                  </a:cubicBezTo>
                  <a:cubicBezTo>
                    <a:pt x="2427" y="1434"/>
                    <a:pt x="2427" y="1434"/>
                    <a:pt x="2427" y="1434"/>
                  </a:cubicBezTo>
                  <a:cubicBezTo>
                    <a:pt x="2491" y="1133"/>
                    <a:pt x="2491" y="1133"/>
                    <a:pt x="2491" y="1133"/>
                  </a:cubicBezTo>
                  <a:cubicBezTo>
                    <a:pt x="2604" y="1133"/>
                    <a:pt x="2604" y="1133"/>
                    <a:pt x="2604" y="1133"/>
                  </a:cubicBezTo>
                  <a:cubicBezTo>
                    <a:pt x="2599" y="1226"/>
                    <a:pt x="2623" y="1311"/>
                    <a:pt x="2685" y="1368"/>
                  </a:cubicBezTo>
                  <a:cubicBezTo>
                    <a:pt x="2761" y="1438"/>
                    <a:pt x="2877" y="1451"/>
                    <a:pt x="2963" y="1451"/>
                  </a:cubicBezTo>
                  <a:cubicBezTo>
                    <a:pt x="3081" y="1451"/>
                    <a:pt x="3203" y="1434"/>
                    <a:pt x="3326" y="1407"/>
                  </a:cubicBezTo>
                  <a:cubicBezTo>
                    <a:pt x="3394" y="1133"/>
                    <a:pt x="3394" y="1133"/>
                    <a:pt x="3394" y="1133"/>
                  </a:cubicBezTo>
                  <a:cubicBezTo>
                    <a:pt x="3617" y="1133"/>
                    <a:pt x="3617" y="1133"/>
                    <a:pt x="3617" y="1133"/>
                  </a:cubicBezTo>
                  <a:cubicBezTo>
                    <a:pt x="3617" y="0"/>
                    <a:pt x="3617" y="0"/>
                    <a:pt x="3617" y="0"/>
                  </a:cubicBezTo>
                  <a:lnTo>
                    <a:pt x="2814" y="0"/>
                  </a:lnTo>
                  <a:close/>
                  <a:moveTo>
                    <a:pt x="351" y="1894"/>
                  </a:moveTo>
                  <a:cubicBezTo>
                    <a:pt x="321" y="2038"/>
                    <a:pt x="321" y="2038"/>
                    <a:pt x="321" y="2038"/>
                  </a:cubicBezTo>
                  <a:cubicBezTo>
                    <a:pt x="316" y="2060"/>
                    <a:pt x="309" y="2092"/>
                    <a:pt x="348" y="2092"/>
                  </a:cubicBezTo>
                  <a:cubicBezTo>
                    <a:pt x="393" y="2092"/>
                    <a:pt x="400" y="2058"/>
                    <a:pt x="409" y="2016"/>
                  </a:cubicBezTo>
                  <a:cubicBezTo>
                    <a:pt x="435" y="1894"/>
                    <a:pt x="435" y="1894"/>
                    <a:pt x="435" y="1894"/>
                  </a:cubicBezTo>
                  <a:cubicBezTo>
                    <a:pt x="508" y="1894"/>
                    <a:pt x="508" y="1894"/>
                    <a:pt x="508" y="1894"/>
                  </a:cubicBezTo>
                  <a:cubicBezTo>
                    <a:pt x="474" y="2053"/>
                    <a:pt x="474" y="2053"/>
                    <a:pt x="474" y="2053"/>
                  </a:cubicBezTo>
                  <a:cubicBezTo>
                    <a:pt x="464" y="2106"/>
                    <a:pt x="463" y="2112"/>
                    <a:pt x="462" y="2118"/>
                  </a:cubicBezTo>
                  <a:cubicBezTo>
                    <a:pt x="461" y="2125"/>
                    <a:pt x="460" y="2130"/>
                    <a:pt x="460" y="2136"/>
                  </a:cubicBezTo>
                  <a:cubicBezTo>
                    <a:pt x="391" y="2136"/>
                    <a:pt x="391" y="2136"/>
                    <a:pt x="391" y="2136"/>
                  </a:cubicBezTo>
                  <a:cubicBezTo>
                    <a:pt x="395" y="2104"/>
                    <a:pt x="395" y="2104"/>
                    <a:pt x="395" y="2104"/>
                  </a:cubicBezTo>
                  <a:cubicBezTo>
                    <a:pt x="386" y="2115"/>
                    <a:pt x="362" y="2143"/>
                    <a:pt x="315" y="2143"/>
                  </a:cubicBezTo>
                  <a:cubicBezTo>
                    <a:pt x="283" y="2143"/>
                    <a:pt x="259" y="2128"/>
                    <a:pt x="250" y="2110"/>
                  </a:cubicBezTo>
                  <a:cubicBezTo>
                    <a:pt x="238" y="2090"/>
                    <a:pt x="245" y="2056"/>
                    <a:pt x="248" y="2045"/>
                  </a:cubicBezTo>
                  <a:cubicBezTo>
                    <a:pt x="279" y="1894"/>
                    <a:pt x="279" y="1894"/>
                    <a:pt x="279" y="1894"/>
                  </a:cubicBezTo>
                  <a:lnTo>
                    <a:pt x="351" y="1894"/>
                  </a:lnTo>
                  <a:close/>
                  <a:moveTo>
                    <a:pt x="812" y="1942"/>
                  </a:moveTo>
                  <a:cubicBezTo>
                    <a:pt x="870" y="1942"/>
                    <a:pt x="870" y="1942"/>
                    <a:pt x="870" y="1942"/>
                  </a:cubicBezTo>
                  <a:cubicBezTo>
                    <a:pt x="880" y="1895"/>
                    <a:pt x="880" y="1895"/>
                    <a:pt x="880" y="1895"/>
                  </a:cubicBezTo>
                  <a:cubicBezTo>
                    <a:pt x="822" y="1895"/>
                    <a:pt x="822" y="1895"/>
                    <a:pt x="822" y="1895"/>
                  </a:cubicBezTo>
                  <a:cubicBezTo>
                    <a:pt x="838" y="1822"/>
                    <a:pt x="838" y="1822"/>
                    <a:pt x="838" y="1822"/>
                  </a:cubicBezTo>
                  <a:cubicBezTo>
                    <a:pt x="762" y="1848"/>
                    <a:pt x="762" y="1848"/>
                    <a:pt x="762" y="1848"/>
                  </a:cubicBezTo>
                  <a:cubicBezTo>
                    <a:pt x="752" y="1895"/>
                    <a:pt x="752" y="1895"/>
                    <a:pt x="752" y="1895"/>
                  </a:cubicBezTo>
                  <a:cubicBezTo>
                    <a:pt x="654" y="1895"/>
                    <a:pt x="654" y="1895"/>
                    <a:pt x="654" y="1895"/>
                  </a:cubicBezTo>
                  <a:cubicBezTo>
                    <a:pt x="670" y="1822"/>
                    <a:pt x="670" y="1822"/>
                    <a:pt x="670" y="1822"/>
                  </a:cubicBezTo>
                  <a:cubicBezTo>
                    <a:pt x="594" y="1848"/>
                    <a:pt x="594" y="1848"/>
                    <a:pt x="594" y="1848"/>
                  </a:cubicBezTo>
                  <a:cubicBezTo>
                    <a:pt x="584" y="1895"/>
                    <a:pt x="584" y="1895"/>
                    <a:pt x="584" y="1895"/>
                  </a:cubicBezTo>
                  <a:cubicBezTo>
                    <a:pt x="537" y="1895"/>
                    <a:pt x="537" y="1895"/>
                    <a:pt x="537" y="1895"/>
                  </a:cubicBezTo>
                  <a:cubicBezTo>
                    <a:pt x="527" y="1942"/>
                    <a:pt x="527" y="1942"/>
                    <a:pt x="527" y="1942"/>
                  </a:cubicBezTo>
                  <a:cubicBezTo>
                    <a:pt x="574" y="1942"/>
                    <a:pt x="574" y="1942"/>
                    <a:pt x="574" y="1942"/>
                  </a:cubicBezTo>
                  <a:cubicBezTo>
                    <a:pt x="545" y="2075"/>
                    <a:pt x="545" y="2075"/>
                    <a:pt x="545" y="2075"/>
                  </a:cubicBezTo>
                  <a:cubicBezTo>
                    <a:pt x="541" y="2095"/>
                    <a:pt x="531" y="2141"/>
                    <a:pt x="603" y="2141"/>
                  </a:cubicBezTo>
                  <a:cubicBezTo>
                    <a:pt x="615" y="2141"/>
                    <a:pt x="636" y="2139"/>
                    <a:pt x="660" y="2133"/>
                  </a:cubicBezTo>
                  <a:cubicBezTo>
                    <a:pt x="670" y="2086"/>
                    <a:pt x="670" y="2086"/>
                    <a:pt x="670" y="2086"/>
                  </a:cubicBezTo>
                  <a:cubicBezTo>
                    <a:pt x="661" y="2087"/>
                    <a:pt x="656" y="2088"/>
                    <a:pt x="645" y="2088"/>
                  </a:cubicBezTo>
                  <a:cubicBezTo>
                    <a:pt x="614" y="2088"/>
                    <a:pt x="617" y="2074"/>
                    <a:pt x="621" y="2052"/>
                  </a:cubicBezTo>
                  <a:cubicBezTo>
                    <a:pt x="645" y="1942"/>
                    <a:pt x="645" y="1942"/>
                    <a:pt x="645" y="1942"/>
                  </a:cubicBezTo>
                  <a:cubicBezTo>
                    <a:pt x="741" y="1942"/>
                    <a:pt x="741" y="1942"/>
                    <a:pt x="741" y="1942"/>
                  </a:cubicBezTo>
                  <a:cubicBezTo>
                    <a:pt x="713" y="2075"/>
                    <a:pt x="713" y="2075"/>
                    <a:pt x="713" y="2075"/>
                  </a:cubicBezTo>
                  <a:cubicBezTo>
                    <a:pt x="709" y="2095"/>
                    <a:pt x="699" y="2141"/>
                    <a:pt x="771" y="2141"/>
                  </a:cubicBezTo>
                  <a:cubicBezTo>
                    <a:pt x="782" y="2141"/>
                    <a:pt x="804" y="2139"/>
                    <a:pt x="828" y="2133"/>
                  </a:cubicBezTo>
                  <a:cubicBezTo>
                    <a:pt x="838" y="2086"/>
                    <a:pt x="838" y="2086"/>
                    <a:pt x="838" y="2086"/>
                  </a:cubicBezTo>
                  <a:cubicBezTo>
                    <a:pt x="829" y="2087"/>
                    <a:pt x="824" y="2088"/>
                    <a:pt x="813" y="2088"/>
                  </a:cubicBezTo>
                  <a:cubicBezTo>
                    <a:pt x="781" y="2088"/>
                    <a:pt x="785" y="2074"/>
                    <a:pt x="788" y="2052"/>
                  </a:cubicBezTo>
                  <a:lnTo>
                    <a:pt x="812" y="1942"/>
                  </a:lnTo>
                  <a:close/>
                  <a:moveTo>
                    <a:pt x="916" y="1893"/>
                  </a:moveTo>
                  <a:cubicBezTo>
                    <a:pt x="987" y="1893"/>
                    <a:pt x="987" y="1893"/>
                    <a:pt x="987" y="1893"/>
                  </a:cubicBezTo>
                  <a:cubicBezTo>
                    <a:pt x="935" y="2136"/>
                    <a:pt x="935" y="2136"/>
                    <a:pt x="935" y="2136"/>
                  </a:cubicBezTo>
                  <a:cubicBezTo>
                    <a:pt x="864" y="2136"/>
                    <a:pt x="864" y="2136"/>
                    <a:pt x="864" y="2136"/>
                  </a:cubicBezTo>
                  <a:lnTo>
                    <a:pt x="916" y="1893"/>
                  </a:lnTo>
                  <a:close/>
                  <a:moveTo>
                    <a:pt x="935" y="1790"/>
                  </a:moveTo>
                  <a:cubicBezTo>
                    <a:pt x="1011" y="1790"/>
                    <a:pt x="1011" y="1790"/>
                    <a:pt x="1011" y="1790"/>
                  </a:cubicBezTo>
                  <a:cubicBezTo>
                    <a:pt x="998" y="1851"/>
                    <a:pt x="998" y="1851"/>
                    <a:pt x="998" y="1851"/>
                  </a:cubicBezTo>
                  <a:cubicBezTo>
                    <a:pt x="922" y="1851"/>
                    <a:pt x="922" y="1851"/>
                    <a:pt x="922" y="1851"/>
                  </a:cubicBezTo>
                  <a:lnTo>
                    <a:pt x="935" y="1790"/>
                  </a:lnTo>
                  <a:close/>
                  <a:moveTo>
                    <a:pt x="1034" y="1937"/>
                  </a:moveTo>
                  <a:cubicBezTo>
                    <a:pt x="1034" y="1936"/>
                    <a:pt x="1040" y="1909"/>
                    <a:pt x="1042" y="1893"/>
                  </a:cubicBezTo>
                  <a:cubicBezTo>
                    <a:pt x="1110" y="1893"/>
                    <a:pt x="1110" y="1893"/>
                    <a:pt x="1110" y="1893"/>
                  </a:cubicBezTo>
                  <a:cubicBezTo>
                    <a:pt x="1104" y="1929"/>
                    <a:pt x="1104" y="1929"/>
                    <a:pt x="1104" y="1929"/>
                  </a:cubicBezTo>
                  <a:cubicBezTo>
                    <a:pt x="1113" y="1918"/>
                    <a:pt x="1139" y="1887"/>
                    <a:pt x="1192" y="1887"/>
                  </a:cubicBezTo>
                  <a:cubicBezTo>
                    <a:pt x="1239" y="1887"/>
                    <a:pt x="1254" y="1916"/>
                    <a:pt x="1256" y="1933"/>
                  </a:cubicBezTo>
                  <a:cubicBezTo>
                    <a:pt x="1259" y="1948"/>
                    <a:pt x="1257" y="1960"/>
                    <a:pt x="1248" y="2005"/>
                  </a:cubicBezTo>
                  <a:cubicBezTo>
                    <a:pt x="1220" y="2136"/>
                    <a:pt x="1220" y="2136"/>
                    <a:pt x="1220" y="2136"/>
                  </a:cubicBezTo>
                  <a:cubicBezTo>
                    <a:pt x="1147" y="2136"/>
                    <a:pt x="1147" y="2136"/>
                    <a:pt x="1147" y="2136"/>
                  </a:cubicBezTo>
                  <a:cubicBezTo>
                    <a:pt x="1179" y="1985"/>
                    <a:pt x="1179" y="1985"/>
                    <a:pt x="1179" y="1985"/>
                  </a:cubicBezTo>
                  <a:cubicBezTo>
                    <a:pt x="1181" y="1975"/>
                    <a:pt x="1183" y="1967"/>
                    <a:pt x="1181" y="1959"/>
                  </a:cubicBezTo>
                  <a:cubicBezTo>
                    <a:pt x="1178" y="1949"/>
                    <a:pt x="1169" y="1938"/>
                    <a:pt x="1151" y="1938"/>
                  </a:cubicBezTo>
                  <a:cubicBezTo>
                    <a:pt x="1136" y="1938"/>
                    <a:pt x="1120" y="1946"/>
                    <a:pt x="1110" y="1957"/>
                  </a:cubicBezTo>
                  <a:cubicBezTo>
                    <a:pt x="1104" y="1963"/>
                    <a:pt x="1097" y="1975"/>
                    <a:pt x="1093" y="1994"/>
                  </a:cubicBezTo>
                  <a:cubicBezTo>
                    <a:pt x="1063" y="2136"/>
                    <a:pt x="1063" y="2136"/>
                    <a:pt x="1063" y="2136"/>
                  </a:cubicBezTo>
                  <a:cubicBezTo>
                    <a:pt x="992" y="2136"/>
                    <a:pt x="992" y="2136"/>
                    <a:pt x="992" y="2136"/>
                  </a:cubicBezTo>
                  <a:lnTo>
                    <a:pt x="1034" y="1937"/>
                  </a:lnTo>
                  <a:close/>
                  <a:moveTo>
                    <a:pt x="1558" y="1895"/>
                  </a:moveTo>
                  <a:cubicBezTo>
                    <a:pt x="1552" y="1914"/>
                    <a:pt x="1547" y="1930"/>
                    <a:pt x="1542" y="1955"/>
                  </a:cubicBezTo>
                  <a:cubicBezTo>
                    <a:pt x="1504" y="2134"/>
                    <a:pt x="1504" y="2134"/>
                    <a:pt x="1504" y="2134"/>
                  </a:cubicBezTo>
                  <a:cubicBezTo>
                    <a:pt x="1486" y="2223"/>
                    <a:pt x="1409" y="2232"/>
                    <a:pt x="1363" y="2232"/>
                  </a:cubicBezTo>
                  <a:cubicBezTo>
                    <a:pt x="1328" y="2232"/>
                    <a:pt x="1261" y="2228"/>
                    <a:pt x="1272" y="2154"/>
                  </a:cubicBezTo>
                  <a:cubicBezTo>
                    <a:pt x="1340" y="2154"/>
                    <a:pt x="1340" y="2154"/>
                    <a:pt x="1340" y="2154"/>
                  </a:cubicBezTo>
                  <a:cubicBezTo>
                    <a:pt x="1340" y="2158"/>
                    <a:pt x="1339" y="2166"/>
                    <a:pt x="1344" y="2174"/>
                  </a:cubicBezTo>
                  <a:cubicBezTo>
                    <a:pt x="1348" y="2181"/>
                    <a:pt x="1357" y="2188"/>
                    <a:pt x="1375" y="2188"/>
                  </a:cubicBezTo>
                  <a:cubicBezTo>
                    <a:pt x="1397" y="2188"/>
                    <a:pt x="1417" y="2178"/>
                    <a:pt x="1427" y="2156"/>
                  </a:cubicBezTo>
                  <a:cubicBezTo>
                    <a:pt x="1432" y="2144"/>
                    <a:pt x="1434" y="2135"/>
                    <a:pt x="1442" y="2099"/>
                  </a:cubicBezTo>
                  <a:cubicBezTo>
                    <a:pt x="1413" y="2128"/>
                    <a:pt x="1387" y="2132"/>
                    <a:pt x="1370" y="2132"/>
                  </a:cubicBezTo>
                  <a:cubicBezTo>
                    <a:pt x="1300" y="2132"/>
                    <a:pt x="1280" y="2071"/>
                    <a:pt x="1293" y="2012"/>
                  </a:cubicBezTo>
                  <a:cubicBezTo>
                    <a:pt x="1306" y="1951"/>
                    <a:pt x="1352" y="1892"/>
                    <a:pt x="1422" y="1892"/>
                  </a:cubicBezTo>
                  <a:cubicBezTo>
                    <a:pt x="1466" y="1892"/>
                    <a:pt x="1477" y="1916"/>
                    <a:pt x="1482" y="1927"/>
                  </a:cubicBezTo>
                  <a:cubicBezTo>
                    <a:pt x="1492" y="1895"/>
                    <a:pt x="1492" y="1895"/>
                    <a:pt x="1492" y="1895"/>
                  </a:cubicBezTo>
                  <a:lnTo>
                    <a:pt x="1558" y="1895"/>
                  </a:lnTo>
                  <a:close/>
                  <a:moveTo>
                    <a:pt x="1397" y="2083"/>
                  </a:moveTo>
                  <a:cubicBezTo>
                    <a:pt x="1447" y="2083"/>
                    <a:pt x="1459" y="2025"/>
                    <a:pt x="1461" y="2014"/>
                  </a:cubicBezTo>
                  <a:cubicBezTo>
                    <a:pt x="1467" y="1986"/>
                    <a:pt x="1472" y="1940"/>
                    <a:pt x="1428" y="1940"/>
                  </a:cubicBezTo>
                  <a:cubicBezTo>
                    <a:pt x="1401" y="1940"/>
                    <a:pt x="1375" y="1960"/>
                    <a:pt x="1364" y="2012"/>
                  </a:cubicBezTo>
                  <a:cubicBezTo>
                    <a:pt x="1362" y="2025"/>
                    <a:pt x="1349" y="2083"/>
                    <a:pt x="1397" y="2083"/>
                  </a:cubicBezTo>
                  <a:moveTo>
                    <a:pt x="1842" y="2133"/>
                  </a:moveTo>
                  <a:cubicBezTo>
                    <a:pt x="1818" y="2139"/>
                    <a:pt x="1797" y="2141"/>
                    <a:pt x="1786" y="2141"/>
                  </a:cubicBezTo>
                  <a:cubicBezTo>
                    <a:pt x="1714" y="2141"/>
                    <a:pt x="1723" y="2095"/>
                    <a:pt x="1728" y="2075"/>
                  </a:cubicBezTo>
                  <a:cubicBezTo>
                    <a:pt x="1756" y="1942"/>
                    <a:pt x="1756" y="1942"/>
                    <a:pt x="1756" y="1942"/>
                  </a:cubicBezTo>
                  <a:cubicBezTo>
                    <a:pt x="1710" y="1942"/>
                    <a:pt x="1710" y="1942"/>
                    <a:pt x="1710" y="1942"/>
                  </a:cubicBezTo>
                  <a:cubicBezTo>
                    <a:pt x="1719" y="1895"/>
                    <a:pt x="1719" y="1895"/>
                    <a:pt x="1719" y="1895"/>
                  </a:cubicBezTo>
                  <a:cubicBezTo>
                    <a:pt x="1766" y="1895"/>
                    <a:pt x="1766" y="1895"/>
                    <a:pt x="1766" y="1895"/>
                  </a:cubicBezTo>
                  <a:cubicBezTo>
                    <a:pt x="1776" y="1848"/>
                    <a:pt x="1776" y="1848"/>
                    <a:pt x="1776" y="1848"/>
                  </a:cubicBezTo>
                  <a:cubicBezTo>
                    <a:pt x="1852" y="1822"/>
                    <a:pt x="1852" y="1822"/>
                    <a:pt x="1852" y="1822"/>
                  </a:cubicBezTo>
                  <a:cubicBezTo>
                    <a:pt x="1837" y="1895"/>
                    <a:pt x="1837" y="1895"/>
                    <a:pt x="1837" y="1895"/>
                  </a:cubicBezTo>
                  <a:cubicBezTo>
                    <a:pt x="1895" y="1895"/>
                    <a:pt x="1895" y="1895"/>
                    <a:pt x="1895" y="1895"/>
                  </a:cubicBezTo>
                  <a:cubicBezTo>
                    <a:pt x="1884" y="1942"/>
                    <a:pt x="1884" y="1942"/>
                    <a:pt x="1884" y="1942"/>
                  </a:cubicBezTo>
                  <a:cubicBezTo>
                    <a:pt x="1827" y="1942"/>
                    <a:pt x="1827" y="1942"/>
                    <a:pt x="1827" y="1942"/>
                  </a:cubicBezTo>
                  <a:cubicBezTo>
                    <a:pt x="1803" y="2052"/>
                    <a:pt x="1803" y="2052"/>
                    <a:pt x="1803" y="2052"/>
                  </a:cubicBezTo>
                  <a:cubicBezTo>
                    <a:pt x="1799" y="2074"/>
                    <a:pt x="1796" y="2088"/>
                    <a:pt x="1828" y="2088"/>
                  </a:cubicBezTo>
                  <a:cubicBezTo>
                    <a:pt x="1838" y="2088"/>
                    <a:pt x="1844" y="2087"/>
                    <a:pt x="1852" y="2086"/>
                  </a:cubicBezTo>
                  <a:lnTo>
                    <a:pt x="1842" y="2133"/>
                  </a:lnTo>
                  <a:close/>
                  <a:moveTo>
                    <a:pt x="1954" y="1790"/>
                  </a:moveTo>
                  <a:cubicBezTo>
                    <a:pt x="2025" y="1790"/>
                    <a:pt x="2025" y="1790"/>
                    <a:pt x="2025" y="1790"/>
                  </a:cubicBezTo>
                  <a:cubicBezTo>
                    <a:pt x="1996" y="1927"/>
                    <a:pt x="1996" y="1927"/>
                    <a:pt x="1996" y="1927"/>
                  </a:cubicBezTo>
                  <a:cubicBezTo>
                    <a:pt x="2007" y="1915"/>
                    <a:pt x="2030" y="1890"/>
                    <a:pt x="2074" y="1890"/>
                  </a:cubicBezTo>
                  <a:cubicBezTo>
                    <a:pt x="2110" y="1890"/>
                    <a:pt x="2129" y="1908"/>
                    <a:pt x="2137" y="1923"/>
                  </a:cubicBezTo>
                  <a:cubicBezTo>
                    <a:pt x="2143" y="1935"/>
                    <a:pt x="2146" y="1957"/>
                    <a:pt x="2139" y="1989"/>
                  </a:cubicBezTo>
                  <a:cubicBezTo>
                    <a:pt x="2108" y="2136"/>
                    <a:pt x="2108" y="2136"/>
                    <a:pt x="2108" y="2136"/>
                  </a:cubicBezTo>
                  <a:cubicBezTo>
                    <a:pt x="2037" y="2136"/>
                    <a:pt x="2037" y="2136"/>
                    <a:pt x="2037" y="2136"/>
                  </a:cubicBezTo>
                  <a:cubicBezTo>
                    <a:pt x="2068" y="1991"/>
                    <a:pt x="2068" y="1991"/>
                    <a:pt x="2068" y="1991"/>
                  </a:cubicBezTo>
                  <a:cubicBezTo>
                    <a:pt x="2071" y="1977"/>
                    <a:pt x="2079" y="1938"/>
                    <a:pt x="2040" y="1938"/>
                  </a:cubicBezTo>
                  <a:cubicBezTo>
                    <a:pt x="2019" y="1938"/>
                    <a:pt x="1991" y="1950"/>
                    <a:pt x="1983" y="1988"/>
                  </a:cubicBezTo>
                  <a:cubicBezTo>
                    <a:pt x="1952" y="2136"/>
                    <a:pt x="1952" y="2136"/>
                    <a:pt x="1952" y="2136"/>
                  </a:cubicBezTo>
                  <a:cubicBezTo>
                    <a:pt x="1881" y="2136"/>
                    <a:pt x="1881" y="2136"/>
                    <a:pt x="1881" y="2136"/>
                  </a:cubicBezTo>
                  <a:lnTo>
                    <a:pt x="1954" y="1790"/>
                  </a:lnTo>
                  <a:close/>
                  <a:moveTo>
                    <a:pt x="2195" y="1953"/>
                  </a:moveTo>
                  <a:cubicBezTo>
                    <a:pt x="2197" y="1942"/>
                    <a:pt x="2203" y="1906"/>
                    <a:pt x="2205" y="1893"/>
                  </a:cubicBezTo>
                  <a:cubicBezTo>
                    <a:pt x="2271" y="1893"/>
                    <a:pt x="2271" y="1893"/>
                    <a:pt x="2271" y="1893"/>
                  </a:cubicBezTo>
                  <a:cubicBezTo>
                    <a:pt x="2263" y="1939"/>
                    <a:pt x="2263" y="1939"/>
                    <a:pt x="2263" y="1939"/>
                  </a:cubicBezTo>
                  <a:cubicBezTo>
                    <a:pt x="2276" y="1919"/>
                    <a:pt x="2298" y="1889"/>
                    <a:pt x="2356" y="1892"/>
                  </a:cubicBezTo>
                  <a:cubicBezTo>
                    <a:pt x="2342" y="1956"/>
                    <a:pt x="2342" y="1956"/>
                    <a:pt x="2342" y="1956"/>
                  </a:cubicBezTo>
                  <a:cubicBezTo>
                    <a:pt x="2271" y="1949"/>
                    <a:pt x="2259" y="1986"/>
                    <a:pt x="2253" y="2017"/>
                  </a:cubicBezTo>
                  <a:cubicBezTo>
                    <a:pt x="2227" y="2136"/>
                    <a:pt x="2227" y="2136"/>
                    <a:pt x="2227" y="2136"/>
                  </a:cubicBezTo>
                  <a:cubicBezTo>
                    <a:pt x="2156" y="2136"/>
                    <a:pt x="2156" y="2136"/>
                    <a:pt x="2156" y="2136"/>
                  </a:cubicBezTo>
                  <a:lnTo>
                    <a:pt x="2195" y="1953"/>
                  </a:lnTo>
                  <a:close/>
                  <a:moveTo>
                    <a:pt x="2503" y="1888"/>
                  </a:moveTo>
                  <a:cubicBezTo>
                    <a:pt x="2591" y="1888"/>
                    <a:pt x="2617" y="1948"/>
                    <a:pt x="2602" y="2015"/>
                  </a:cubicBezTo>
                  <a:cubicBezTo>
                    <a:pt x="2587" y="2083"/>
                    <a:pt x="2535" y="2145"/>
                    <a:pt x="2447" y="2145"/>
                  </a:cubicBezTo>
                  <a:cubicBezTo>
                    <a:pt x="2378" y="2145"/>
                    <a:pt x="2332" y="2102"/>
                    <a:pt x="2350" y="2017"/>
                  </a:cubicBezTo>
                  <a:cubicBezTo>
                    <a:pt x="2362" y="1959"/>
                    <a:pt x="2408" y="1888"/>
                    <a:pt x="2503" y="1888"/>
                  </a:cubicBezTo>
                  <a:moveTo>
                    <a:pt x="2460" y="2095"/>
                  </a:moveTo>
                  <a:cubicBezTo>
                    <a:pt x="2491" y="2095"/>
                    <a:pt x="2516" y="2077"/>
                    <a:pt x="2530" y="2012"/>
                  </a:cubicBezTo>
                  <a:cubicBezTo>
                    <a:pt x="2537" y="1980"/>
                    <a:pt x="2540" y="1935"/>
                    <a:pt x="2493" y="1935"/>
                  </a:cubicBezTo>
                  <a:cubicBezTo>
                    <a:pt x="2441" y="1935"/>
                    <a:pt x="2427" y="1995"/>
                    <a:pt x="2423" y="2018"/>
                  </a:cubicBezTo>
                  <a:cubicBezTo>
                    <a:pt x="2411" y="2072"/>
                    <a:pt x="2425" y="2095"/>
                    <a:pt x="2460" y="2095"/>
                  </a:cubicBezTo>
                  <a:moveTo>
                    <a:pt x="2743" y="1894"/>
                  </a:moveTo>
                  <a:cubicBezTo>
                    <a:pt x="2713" y="2038"/>
                    <a:pt x="2713" y="2038"/>
                    <a:pt x="2713" y="2038"/>
                  </a:cubicBezTo>
                  <a:cubicBezTo>
                    <a:pt x="2708" y="2060"/>
                    <a:pt x="2701" y="2092"/>
                    <a:pt x="2740" y="2092"/>
                  </a:cubicBezTo>
                  <a:cubicBezTo>
                    <a:pt x="2785" y="2092"/>
                    <a:pt x="2792" y="2058"/>
                    <a:pt x="2801" y="2016"/>
                  </a:cubicBezTo>
                  <a:cubicBezTo>
                    <a:pt x="2827" y="1894"/>
                    <a:pt x="2827" y="1894"/>
                    <a:pt x="2827" y="1894"/>
                  </a:cubicBezTo>
                  <a:cubicBezTo>
                    <a:pt x="2900" y="1894"/>
                    <a:pt x="2900" y="1894"/>
                    <a:pt x="2900" y="1894"/>
                  </a:cubicBezTo>
                  <a:cubicBezTo>
                    <a:pt x="2867" y="2053"/>
                    <a:pt x="2867" y="2053"/>
                    <a:pt x="2867" y="2053"/>
                  </a:cubicBezTo>
                  <a:cubicBezTo>
                    <a:pt x="2856" y="2106"/>
                    <a:pt x="2855" y="2112"/>
                    <a:pt x="2854" y="2118"/>
                  </a:cubicBezTo>
                  <a:cubicBezTo>
                    <a:pt x="2853" y="2125"/>
                    <a:pt x="2852" y="2130"/>
                    <a:pt x="2852" y="2136"/>
                  </a:cubicBezTo>
                  <a:cubicBezTo>
                    <a:pt x="2783" y="2136"/>
                    <a:pt x="2783" y="2136"/>
                    <a:pt x="2783" y="2136"/>
                  </a:cubicBezTo>
                  <a:cubicBezTo>
                    <a:pt x="2787" y="2104"/>
                    <a:pt x="2787" y="2104"/>
                    <a:pt x="2787" y="2104"/>
                  </a:cubicBezTo>
                  <a:cubicBezTo>
                    <a:pt x="2778" y="2115"/>
                    <a:pt x="2753" y="2143"/>
                    <a:pt x="2707" y="2143"/>
                  </a:cubicBezTo>
                  <a:cubicBezTo>
                    <a:pt x="2675" y="2143"/>
                    <a:pt x="2651" y="2128"/>
                    <a:pt x="2641" y="2110"/>
                  </a:cubicBezTo>
                  <a:cubicBezTo>
                    <a:pt x="2630" y="2090"/>
                    <a:pt x="2637" y="2056"/>
                    <a:pt x="2639" y="2045"/>
                  </a:cubicBezTo>
                  <a:cubicBezTo>
                    <a:pt x="2671" y="1894"/>
                    <a:pt x="2671" y="1894"/>
                    <a:pt x="2671" y="1894"/>
                  </a:cubicBezTo>
                  <a:lnTo>
                    <a:pt x="2743" y="1894"/>
                  </a:lnTo>
                  <a:close/>
                  <a:moveTo>
                    <a:pt x="3181" y="1895"/>
                  </a:moveTo>
                  <a:cubicBezTo>
                    <a:pt x="3175" y="1914"/>
                    <a:pt x="3170" y="1930"/>
                    <a:pt x="3164" y="1955"/>
                  </a:cubicBezTo>
                  <a:cubicBezTo>
                    <a:pt x="3126" y="2134"/>
                    <a:pt x="3126" y="2134"/>
                    <a:pt x="3126" y="2134"/>
                  </a:cubicBezTo>
                  <a:cubicBezTo>
                    <a:pt x="3108" y="2223"/>
                    <a:pt x="3031" y="2232"/>
                    <a:pt x="2985" y="2232"/>
                  </a:cubicBezTo>
                  <a:cubicBezTo>
                    <a:pt x="2950" y="2232"/>
                    <a:pt x="2883" y="2228"/>
                    <a:pt x="2894" y="2154"/>
                  </a:cubicBezTo>
                  <a:cubicBezTo>
                    <a:pt x="2962" y="2154"/>
                    <a:pt x="2962" y="2154"/>
                    <a:pt x="2962" y="2154"/>
                  </a:cubicBezTo>
                  <a:cubicBezTo>
                    <a:pt x="2962" y="2158"/>
                    <a:pt x="2962" y="2166"/>
                    <a:pt x="2966" y="2174"/>
                  </a:cubicBezTo>
                  <a:cubicBezTo>
                    <a:pt x="2970" y="2181"/>
                    <a:pt x="2979" y="2188"/>
                    <a:pt x="2998" y="2188"/>
                  </a:cubicBezTo>
                  <a:cubicBezTo>
                    <a:pt x="3019" y="2188"/>
                    <a:pt x="3040" y="2178"/>
                    <a:pt x="3049" y="2156"/>
                  </a:cubicBezTo>
                  <a:cubicBezTo>
                    <a:pt x="3054" y="2144"/>
                    <a:pt x="3056" y="2135"/>
                    <a:pt x="3064" y="2099"/>
                  </a:cubicBezTo>
                  <a:cubicBezTo>
                    <a:pt x="3036" y="2128"/>
                    <a:pt x="3009" y="2132"/>
                    <a:pt x="2992" y="2132"/>
                  </a:cubicBezTo>
                  <a:cubicBezTo>
                    <a:pt x="2922" y="2132"/>
                    <a:pt x="2903" y="2071"/>
                    <a:pt x="2915" y="2012"/>
                  </a:cubicBezTo>
                  <a:cubicBezTo>
                    <a:pt x="2928" y="1951"/>
                    <a:pt x="2974" y="1892"/>
                    <a:pt x="3044" y="1892"/>
                  </a:cubicBezTo>
                  <a:cubicBezTo>
                    <a:pt x="3088" y="1892"/>
                    <a:pt x="3099" y="1916"/>
                    <a:pt x="3105" y="1927"/>
                  </a:cubicBezTo>
                  <a:cubicBezTo>
                    <a:pt x="3114" y="1895"/>
                    <a:pt x="3114" y="1895"/>
                    <a:pt x="3114" y="1895"/>
                  </a:cubicBezTo>
                  <a:lnTo>
                    <a:pt x="3181" y="1895"/>
                  </a:lnTo>
                  <a:close/>
                  <a:moveTo>
                    <a:pt x="3019" y="2083"/>
                  </a:moveTo>
                  <a:cubicBezTo>
                    <a:pt x="3069" y="2083"/>
                    <a:pt x="3081" y="2025"/>
                    <a:pt x="3083" y="2014"/>
                  </a:cubicBezTo>
                  <a:cubicBezTo>
                    <a:pt x="3089" y="1986"/>
                    <a:pt x="3094" y="1940"/>
                    <a:pt x="3051" y="1940"/>
                  </a:cubicBezTo>
                  <a:cubicBezTo>
                    <a:pt x="3024" y="1940"/>
                    <a:pt x="2997" y="1960"/>
                    <a:pt x="2986" y="2012"/>
                  </a:cubicBezTo>
                  <a:cubicBezTo>
                    <a:pt x="2984" y="2025"/>
                    <a:pt x="2971" y="2083"/>
                    <a:pt x="3019" y="2083"/>
                  </a:cubicBezTo>
                  <a:moveTo>
                    <a:pt x="3257" y="1790"/>
                  </a:moveTo>
                  <a:cubicBezTo>
                    <a:pt x="3327" y="1790"/>
                    <a:pt x="3327" y="1790"/>
                    <a:pt x="3327" y="1790"/>
                  </a:cubicBezTo>
                  <a:cubicBezTo>
                    <a:pt x="3298" y="1927"/>
                    <a:pt x="3298" y="1927"/>
                    <a:pt x="3298" y="1927"/>
                  </a:cubicBezTo>
                  <a:cubicBezTo>
                    <a:pt x="3309" y="1915"/>
                    <a:pt x="3332" y="1890"/>
                    <a:pt x="3376" y="1890"/>
                  </a:cubicBezTo>
                  <a:cubicBezTo>
                    <a:pt x="3412" y="1890"/>
                    <a:pt x="3431" y="1908"/>
                    <a:pt x="3440" y="1923"/>
                  </a:cubicBezTo>
                  <a:cubicBezTo>
                    <a:pt x="3446" y="1935"/>
                    <a:pt x="3448" y="1957"/>
                    <a:pt x="3441" y="1989"/>
                  </a:cubicBezTo>
                  <a:cubicBezTo>
                    <a:pt x="3410" y="2136"/>
                    <a:pt x="3410" y="2136"/>
                    <a:pt x="3410" y="2136"/>
                  </a:cubicBezTo>
                  <a:cubicBezTo>
                    <a:pt x="3340" y="2136"/>
                    <a:pt x="3340" y="2136"/>
                    <a:pt x="3340" y="2136"/>
                  </a:cubicBezTo>
                  <a:cubicBezTo>
                    <a:pt x="3370" y="1991"/>
                    <a:pt x="3370" y="1991"/>
                    <a:pt x="3370" y="1991"/>
                  </a:cubicBezTo>
                  <a:cubicBezTo>
                    <a:pt x="3373" y="1977"/>
                    <a:pt x="3382" y="1938"/>
                    <a:pt x="3342" y="1938"/>
                  </a:cubicBezTo>
                  <a:cubicBezTo>
                    <a:pt x="3322" y="1938"/>
                    <a:pt x="3293" y="1950"/>
                    <a:pt x="3286" y="1988"/>
                  </a:cubicBezTo>
                  <a:cubicBezTo>
                    <a:pt x="3255" y="2136"/>
                    <a:pt x="3255" y="2136"/>
                    <a:pt x="3255" y="2136"/>
                  </a:cubicBezTo>
                  <a:cubicBezTo>
                    <a:pt x="3183" y="2136"/>
                    <a:pt x="3183" y="2136"/>
                    <a:pt x="3183" y="2136"/>
                  </a:cubicBezTo>
                  <a:lnTo>
                    <a:pt x="3257" y="1790"/>
                  </a:lnTo>
                  <a:close/>
                  <a:moveTo>
                    <a:pt x="158" y="1980"/>
                  </a:moveTo>
                  <a:cubicBezTo>
                    <a:pt x="159" y="1971"/>
                    <a:pt x="164" y="1935"/>
                    <a:pt x="137" y="1935"/>
                  </a:cubicBezTo>
                  <a:cubicBezTo>
                    <a:pt x="103" y="1935"/>
                    <a:pt x="89" y="1986"/>
                    <a:pt x="83" y="2012"/>
                  </a:cubicBezTo>
                  <a:cubicBezTo>
                    <a:pt x="80" y="2026"/>
                    <a:pt x="72" y="2069"/>
                    <a:pt x="85" y="2087"/>
                  </a:cubicBezTo>
                  <a:cubicBezTo>
                    <a:pt x="90" y="2094"/>
                    <a:pt x="97" y="2095"/>
                    <a:pt x="102" y="2095"/>
                  </a:cubicBezTo>
                  <a:cubicBezTo>
                    <a:pt x="109" y="2095"/>
                    <a:pt x="133" y="2092"/>
                    <a:pt x="145" y="2048"/>
                  </a:cubicBezTo>
                  <a:cubicBezTo>
                    <a:pt x="215" y="2048"/>
                    <a:pt x="215" y="2048"/>
                    <a:pt x="215" y="2048"/>
                  </a:cubicBezTo>
                  <a:cubicBezTo>
                    <a:pt x="210" y="2067"/>
                    <a:pt x="201" y="2097"/>
                    <a:pt x="168" y="2120"/>
                  </a:cubicBezTo>
                  <a:cubicBezTo>
                    <a:pt x="148" y="2135"/>
                    <a:pt x="124" y="2143"/>
                    <a:pt x="94" y="2143"/>
                  </a:cubicBezTo>
                  <a:cubicBezTo>
                    <a:pt x="62" y="2143"/>
                    <a:pt x="35" y="2135"/>
                    <a:pt x="18" y="2110"/>
                  </a:cubicBezTo>
                  <a:cubicBezTo>
                    <a:pt x="2" y="2086"/>
                    <a:pt x="0" y="2053"/>
                    <a:pt x="8" y="2015"/>
                  </a:cubicBezTo>
                  <a:cubicBezTo>
                    <a:pt x="32" y="1904"/>
                    <a:pt x="116" y="1889"/>
                    <a:pt x="148" y="1889"/>
                  </a:cubicBezTo>
                  <a:cubicBezTo>
                    <a:pt x="193" y="1889"/>
                    <a:pt x="241" y="1914"/>
                    <a:pt x="228" y="1980"/>
                  </a:cubicBezTo>
                  <a:lnTo>
                    <a:pt x="158" y="1980"/>
                  </a:lnTo>
                  <a:close/>
                  <a:moveTo>
                    <a:pt x="3764" y="1980"/>
                  </a:moveTo>
                  <a:cubicBezTo>
                    <a:pt x="3765" y="1971"/>
                    <a:pt x="3770" y="1935"/>
                    <a:pt x="3742" y="1935"/>
                  </a:cubicBezTo>
                  <a:cubicBezTo>
                    <a:pt x="3709" y="1935"/>
                    <a:pt x="3694" y="1986"/>
                    <a:pt x="3688" y="2012"/>
                  </a:cubicBezTo>
                  <a:cubicBezTo>
                    <a:pt x="3685" y="2026"/>
                    <a:pt x="3678" y="2069"/>
                    <a:pt x="3691" y="2087"/>
                  </a:cubicBezTo>
                  <a:cubicBezTo>
                    <a:pt x="3695" y="2094"/>
                    <a:pt x="3703" y="2095"/>
                    <a:pt x="3708" y="2095"/>
                  </a:cubicBezTo>
                  <a:cubicBezTo>
                    <a:pt x="3715" y="2095"/>
                    <a:pt x="3738" y="2092"/>
                    <a:pt x="3751" y="2048"/>
                  </a:cubicBezTo>
                  <a:cubicBezTo>
                    <a:pt x="3820" y="2048"/>
                    <a:pt x="3820" y="2048"/>
                    <a:pt x="3820" y="2048"/>
                  </a:cubicBezTo>
                  <a:cubicBezTo>
                    <a:pt x="3816" y="2067"/>
                    <a:pt x="3807" y="2097"/>
                    <a:pt x="3774" y="2120"/>
                  </a:cubicBezTo>
                  <a:cubicBezTo>
                    <a:pt x="3754" y="2135"/>
                    <a:pt x="3730" y="2143"/>
                    <a:pt x="3700" y="2143"/>
                  </a:cubicBezTo>
                  <a:cubicBezTo>
                    <a:pt x="3668" y="2143"/>
                    <a:pt x="3641" y="2135"/>
                    <a:pt x="3624" y="2110"/>
                  </a:cubicBezTo>
                  <a:cubicBezTo>
                    <a:pt x="3608" y="2086"/>
                    <a:pt x="3606" y="2053"/>
                    <a:pt x="3614" y="2015"/>
                  </a:cubicBezTo>
                  <a:cubicBezTo>
                    <a:pt x="3638" y="1904"/>
                    <a:pt x="3722" y="1889"/>
                    <a:pt x="3754" y="1889"/>
                  </a:cubicBezTo>
                  <a:cubicBezTo>
                    <a:pt x="3799" y="1889"/>
                    <a:pt x="3847" y="1914"/>
                    <a:pt x="3834" y="1980"/>
                  </a:cubicBezTo>
                  <a:lnTo>
                    <a:pt x="3764" y="1980"/>
                  </a:lnTo>
                  <a:close/>
                  <a:moveTo>
                    <a:pt x="4010" y="1888"/>
                  </a:moveTo>
                  <a:cubicBezTo>
                    <a:pt x="4098" y="1888"/>
                    <a:pt x="4123" y="1948"/>
                    <a:pt x="4109" y="2015"/>
                  </a:cubicBezTo>
                  <a:cubicBezTo>
                    <a:pt x="4094" y="2083"/>
                    <a:pt x="4042" y="2145"/>
                    <a:pt x="3954" y="2145"/>
                  </a:cubicBezTo>
                  <a:cubicBezTo>
                    <a:pt x="3884" y="2145"/>
                    <a:pt x="3839" y="2102"/>
                    <a:pt x="3857" y="2017"/>
                  </a:cubicBezTo>
                  <a:cubicBezTo>
                    <a:pt x="3870" y="1959"/>
                    <a:pt x="3914" y="1888"/>
                    <a:pt x="4010" y="1888"/>
                  </a:cubicBezTo>
                  <a:moveTo>
                    <a:pt x="3967" y="2095"/>
                  </a:moveTo>
                  <a:cubicBezTo>
                    <a:pt x="3998" y="2095"/>
                    <a:pt x="4023" y="2077"/>
                    <a:pt x="4037" y="2012"/>
                  </a:cubicBezTo>
                  <a:cubicBezTo>
                    <a:pt x="4044" y="1980"/>
                    <a:pt x="4047" y="1935"/>
                    <a:pt x="4000" y="1935"/>
                  </a:cubicBezTo>
                  <a:cubicBezTo>
                    <a:pt x="3948" y="1935"/>
                    <a:pt x="3935" y="1995"/>
                    <a:pt x="3930" y="2018"/>
                  </a:cubicBezTo>
                  <a:cubicBezTo>
                    <a:pt x="3918" y="2072"/>
                    <a:pt x="3932" y="2095"/>
                    <a:pt x="3967" y="2095"/>
                  </a:cubicBezTo>
                  <a:moveTo>
                    <a:pt x="4173" y="1939"/>
                  </a:moveTo>
                  <a:cubicBezTo>
                    <a:pt x="4176" y="1924"/>
                    <a:pt x="4178" y="1909"/>
                    <a:pt x="4180" y="1894"/>
                  </a:cubicBezTo>
                  <a:cubicBezTo>
                    <a:pt x="4248" y="1894"/>
                    <a:pt x="4248" y="1894"/>
                    <a:pt x="4248" y="1894"/>
                  </a:cubicBezTo>
                  <a:cubicBezTo>
                    <a:pt x="4245" y="1925"/>
                    <a:pt x="4245" y="1925"/>
                    <a:pt x="4245" y="1925"/>
                  </a:cubicBezTo>
                  <a:cubicBezTo>
                    <a:pt x="4254" y="1915"/>
                    <a:pt x="4279" y="1889"/>
                    <a:pt x="4327" y="1889"/>
                  </a:cubicBezTo>
                  <a:cubicBezTo>
                    <a:pt x="4383" y="1889"/>
                    <a:pt x="4392" y="1923"/>
                    <a:pt x="4394" y="1934"/>
                  </a:cubicBezTo>
                  <a:cubicBezTo>
                    <a:pt x="4423" y="1895"/>
                    <a:pt x="4456" y="1889"/>
                    <a:pt x="4481" y="1889"/>
                  </a:cubicBezTo>
                  <a:cubicBezTo>
                    <a:pt x="4530" y="1889"/>
                    <a:pt x="4544" y="1918"/>
                    <a:pt x="4547" y="1928"/>
                  </a:cubicBezTo>
                  <a:cubicBezTo>
                    <a:pt x="4555" y="1949"/>
                    <a:pt x="4548" y="1978"/>
                    <a:pt x="4544" y="1999"/>
                  </a:cubicBezTo>
                  <a:cubicBezTo>
                    <a:pt x="4515" y="2136"/>
                    <a:pt x="4515" y="2136"/>
                    <a:pt x="4515" y="2136"/>
                  </a:cubicBezTo>
                  <a:cubicBezTo>
                    <a:pt x="4443" y="2136"/>
                    <a:pt x="4443" y="2136"/>
                    <a:pt x="4443" y="2136"/>
                  </a:cubicBezTo>
                  <a:cubicBezTo>
                    <a:pt x="4473" y="1994"/>
                    <a:pt x="4473" y="1994"/>
                    <a:pt x="4473" y="1994"/>
                  </a:cubicBezTo>
                  <a:cubicBezTo>
                    <a:pt x="4479" y="1968"/>
                    <a:pt x="4481" y="1939"/>
                    <a:pt x="4444" y="1939"/>
                  </a:cubicBezTo>
                  <a:cubicBezTo>
                    <a:pt x="4401" y="1939"/>
                    <a:pt x="4392" y="1979"/>
                    <a:pt x="4385" y="2015"/>
                  </a:cubicBezTo>
                  <a:cubicBezTo>
                    <a:pt x="4358" y="2136"/>
                    <a:pt x="4358" y="2136"/>
                    <a:pt x="4358" y="2136"/>
                  </a:cubicBezTo>
                  <a:cubicBezTo>
                    <a:pt x="4286" y="2136"/>
                    <a:pt x="4286" y="2136"/>
                    <a:pt x="4286" y="2136"/>
                  </a:cubicBezTo>
                  <a:cubicBezTo>
                    <a:pt x="4318" y="1992"/>
                    <a:pt x="4318" y="1992"/>
                    <a:pt x="4318" y="1992"/>
                  </a:cubicBezTo>
                  <a:cubicBezTo>
                    <a:pt x="4321" y="1974"/>
                    <a:pt x="4328" y="1939"/>
                    <a:pt x="4289" y="1939"/>
                  </a:cubicBezTo>
                  <a:cubicBezTo>
                    <a:pt x="4244" y="1939"/>
                    <a:pt x="4236" y="1977"/>
                    <a:pt x="4232" y="1994"/>
                  </a:cubicBezTo>
                  <a:cubicBezTo>
                    <a:pt x="4202" y="2136"/>
                    <a:pt x="4202" y="2136"/>
                    <a:pt x="4202" y="2136"/>
                  </a:cubicBezTo>
                  <a:cubicBezTo>
                    <a:pt x="4131" y="2136"/>
                    <a:pt x="4131" y="2136"/>
                    <a:pt x="4131" y="2136"/>
                  </a:cubicBezTo>
                  <a:lnTo>
                    <a:pt x="4173" y="1939"/>
                  </a:lnTo>
                  <a:close/>
                  <a:moveTo>
                    <a:pt x="4694" y="1894"/>
                  </a:moveTo>
                  <a:cubicBezTo>
                    <a:pt x="4689" y="1928"/>
                    <a:pt x="4689" y="1928"/>
                    <a:pt x="4689" y="1928"/>
                  </a:cubicBezTo>
                  <a:cubicBezTo>
                    <a:pt x="4719" y="1889"/>
                    <a:pt x="4759" y="1889"/>
                    <a:pt x="4771" y="1889"/>
                  </a:cubicBezTo>
                  <a:cubicBezTo>
                    <a:pt x="4834" y="1889"/>
                    <a:pt x="4862" y="1936"/>
                    <a:pt x="4846" y="2010"/>
                  </a:cubicBezTo>
                  <a:cubicBezTo>
                    <a:pt x="4832" y="2079"/>
                    <a:pt x="4783" y="2140"/>
                    <a:pt x="4713" y="2140"/>
                  </a:cubicBezTo>
                  <a:cubicBezTo>
                    <a:pt x="4669" y="2140"/>
                    <a:pt x="4656" y="2117"/>
                    <a:pt x="4652" y="2109"/>
                  </a:cubicBezTo>
                  <a:cubicBezTo>
                    <a:pt x="4626" y="2229"/>
                    <a:pt x="4626" y="2229"/>
                    <a:pt x="4626" y="2229"/>
                  </a:cubicBezTo>
                  <a:cubicBezTo>
                    <a:pt x="4554" y="2229"/>
                    <a:pt x="4554" y="2229"/>
                    <a:pt x="4554" y="2229"/>
                  </a:cubicBezTo>
                  <a:cubicBezTo>
                    <a:pt x="4625" y="1894"/>
                    <a:pt x="4625" y="1894"/>
                    <a:pt x="4625" y="1894"/>
                  </a:cubicBezTo>
                  <a:lnTo>
                    <a:pt x="4694" y="1894"/>
                  </a:lnTo>
                  <a:close/>
                  <a:moveTo>
                    <a:pt x="4774" y="2013"/>
                  </a:moveTo>
                  <a:cubicBezTo>
                    <a:pt x="4780" y="1984"/>
                    <a:pt x="4783" y="1935"/>
                    <a:pt x="4741" y="1935"/>
                  </a:cubicBezTo>
                  <a:cubicBezTo>
                    <a:pt x="4718" y="1935"/>
                    <a:pt x="4682" y="1952"/>
                    <a:pt x="4668" y="2017"/>
                  </a:cubicBezTo>
                  <a:cubicBezTo>
                    <a:pt x="4665" y="2031"/>
                    <a:pt x="4652" y="2093"/>
                    <a:pt x="4705" y="2093"/>
                  </a:cubicBezTo>
                  <a:cubicBezTo>
                    <a:pt x="4738" y="2093"/>
                    <a:pt x="4763" y="2061"/>
                    <a:pt x="4774" y="2013"/>
                  </a:cubicBezTo>
                  <a:moveTo>
                    <a:pt x="4936" y="1789"/>
                  </a:moveTo>
                  <a:cubicBezTo>
                    <a:pt x="5007" y="1789"/>
                    <a:pt x="5007" y="1789"/>
                    <a:pt x="5007" y="1789"/>
                  </a:cubicBezTo>
                  <a:cubicBezTo>
                    <a:pt x="4933" y="2136"/>
                    <a:pt x="4933" y="2136"/>
                    <a:pt x="4933" y="2136"/>
                  </a:cubicBezTo>
                  <a:cubicBezTo>
                    <a:pt x="4862" y="2136"/>
                    <a:pt x="4862" y="2136"/>
                    <a:pt x="4862" y="2136"/>
                  </a:cubicBezTo>
                  <a:lnTo>
                    <a:pt x="4936" y="1789"/>
                  </a:lnTo>
                  <a:close/>
                  <a:moveTo>
                    <a:pt x="5068" y="2033"/>
                  </a:moveTo>
                  <a:cubicBezTo>
                    <a:pt x="5064" y="2049"/>
                    <a:pt x="5054" y="2098"/>
                    <a:pt x="5104" y="2098"/>
                  </a:cubicBezTo>
                  <a:cubicBezTo>
                    <a:pt x="5121" y="2098"/>
                    <a:pt x="5140" y="2091"/>
                    <a:pt x="5153" y="2064"/>
                  </a:cubicBezTo>
                  <a:cubicBezTo>
                    <a:pt x="5218" y="2064"/>
                    <a:pt x="5218" y="2064"/>
                    <a:pt x="5218" y="2064"/>
                  </a:cubicBezTo>
                  <a:cubicBezTo>
                    <a:pt x="5214" y="2076"/>
                    <a:pt x="5208" y="2097"/>
                    <a:pt x="5184" y="2117"/>
                  </a:cubicBezTo>
                  <a:cubicBezTo>
                    <a:pt x="5162" y="2136"/>
                    <a:pt x="5128" y="2145"/>
                    <a:pt x="5092" y="2145"/>
                  </a:cubicBezTo>
                  <a:cubicBezTo>
                    <a:pt x="5072" y="2145"/>
                    <a:pt x="5033" y="2142"/>
                    <a:pt x="5013" y="2115"/>
                  </a:cubicBezTo>
                  <a:cubicBezTo>
                    <a:pt x="4996" y="2092"/>
                    <a:pt x="4994" y="2060"/>
                    <a:pt x="5002" y="2021"/>
                  </a:cubicBezTo>
                  <a:cubicBezTo>
                    <a:pt x="5011" y="1981"/>
                    <a:pt x="5030" y="1934"/>
                    <a:pt x="5077" y="1906"/>
                  </a:cubicBezTo>
                  <a:cubicBezTo>
                    <a:pt x="5099" y="1893"/>
                    <a:pt x="5123" y="1886"/>
                    <a:pt x="5150" y="1886"/>
                  </a:cubicBezTo>
                  <a:cubicBezTo>
                    <a:pt x="5184" y="1886"/>
                    <a:pt x="5222" y="1899"/>
                    <a:pt x="5235" y="1944"/>
                  </a:cubicBezTo>
                  <a:cubicBezTo>
                    <a:pt x="5244" y="1977"/>
                    <a:pt x="5236" y="2013"/>
                    <a:pt x="5231" y="2033"/>
                  </a:cubicBezTo>
                  <a:lnTo>
                    <a:pt x="5068" y="2033"/>
                  </a:lnTo>
                  <a:close/>
                  <a:moveTo>
                    <a:pt x="5167" y="1988"/>
                  </a:moveTo>
                  <a:cubicBezTo>
                    <a:pt x="5170" y="1977"/>
                    <a:pt x="5178" y="1934"/>
                    <a:pt x="5137" y="1934"/>
                  </a:cubicBezTo>
                  <a:cubicBezTo>
                    <a:pt x="5105" y="1934"/>
                    <a:pt x="5087" y="1960"/>
                    <a:pt x="5080" y="1988"/>
                  </a:cubicBezTo>
                  <a:lnTo>
                    <a:pt x="5167" y="1988"/>
                  </a:lnTo>
                  <a:close/>
                  <a:moveTo>
                    <a:pt x="5353" y="1894"/>
                  </a:moveTo>
                  <a:cubicBezTo>
                    <a:pt x="5382" y="1973"/>
                    <a:pt x="5382" y="1973"/>
                    <a:pt x="5382" y="1973"/>
                  </a:cubicBezTo>
                  <a:cubicBezTo>
                    <a:pt x="5447" y="1894"/>
                    <a:pt x="5447" y="1894"/>
                    <a:pt x="5447" y="1894"/>
                  </a:cubicBezTo>
                  <a:cubicBezTo>
                    <a:pt x="5520" y="1894"/>
                    <a:pt x="5520" y="1894"/>
                    <a:pt x="5520" y="1894"/>
                  </a:cubicBezTo>
                  <a:cubicBezTo>
                    <a:pt x="5417" y="2012"/>
                    <a:pt x="5417" y="2012"/>
                    <a:pt x="5417" y="2012"/>
                  </a:cubicBezTo>
                  <a:cubicBezTo>
                    <a:pt x="5471" y="2136"/>
                    <a:pt x="5471" y="2136"/>
                    <a:pt x="5471" y="2136"/>
                  </a:cubicBezTo>
                  <a:cubicBezTo>
                    <a:pt x="5388" y="2136"/>
                    <a:pt x="5388" y="2136"/>
                    <a:pt x="5388" y="2136"/>
                  </a:cubicBezTo>
                  <a:cubicBezTo>
                    <a:pt x="5357" y="2047"/>
                    <a:pt x="5357" y="2047"/>
                    <a:pt x="5357" y="2047"/>
                  </a:cubicBezTo>
                  <a:cubicBezTo>
                    <a:pt x="5289" y="2136"/>
                    <a:pt x="5289" y="2136"/>
                    <a:pt x="5289" y="2136"/>
                  </a:cubicBezTo>
                  <a:cubicBezTo>
                    <a:pt x="5214" y="2136"/>
                    <a:pt x="5214" y="2136"/>
                    <a:pt x="5214" y="2136"/>
                  </a:cubicBezTo>
                  <a:cubicBezTo>
                    <a:pt x="5323" y="2006"/>
                    <a:pt x="5323" y="2006"/>
                    <a:pt x="5323" y="2006"/>
                  </a:cubicBezTo>
                  <a:cubicBezTo>
                    <a:pt x="5269" y="1894"/>
                    <a:pt x="5269" y="1894"/>
                    <a:pt x="5269" y="1894"/>
                  </a:cubicBezTo>
                  <a:lnTo>
                    <a:pt x="5353" y="1894"/>
                  </a:lnTo>
                  <a:close/>
                  <a:moveTo>
                    <a:pt x="5553" y="1893"/>
                  </a:moveTo>
                  <a:cubicBezTo>
                    <a:pt x="5625" y="1893"/>
                    <a:pt x="5625" y="1893"/>
                    <a:pt x="5625" y="1893"/>
                  </a:cubicBezTo>
                  <a:cubicBezTo>
                    <a:pt x="5573" y="2136"/>
                    <a:pt x="5573" y="2136"/>
                    <a:pt x="5573" y="2136"/>
                  </a:cubicBezTo>
                  <a:cubicBezTo>
                    <a:pt x="5501" y="2136"/>
                    <a:pt x="5501" y="2136"/>
                    <a:pt x="5501" y="2136"/>
                  </a:cubicBezTo>
                  <a:lnTo>
                    <a:pt x="5553" y="1893"/>
                  </a:lnTo>
                  <a:close/>
                  <a:moveTo>
                    <a:pt x="5573" y="1790"/>
                  </a:moveTo>
                  <a:cubicBezTo>
                    <a:pt x="5648" y="1790"/>
                    <a:pt x="5648" y="1790"/>
                    <a:pt x="5648" y="1790"/>
                  </a:cubicBezTo>
                  <a:cubicBezTo>
                    <a:pt x="5636" y="1851"/>
                    <a:pt x="5636" y="1851"/>
                    <a:pt x="5636" y="1851"/>
                  </a:cubicBezTo>
                  <a:cubicBezTo>
                    <a:pt x="5560" y="1851"/>
                    <a:pt x="5560" y="1851"/>
                    <a:pt x="5560" y="1851"/>
                  </a:cubicBezTo>
                  <a:lnTo>
                    <a:pt x="5573" y="1790"/>
                  </a:lnTo>
                  <a:close/>
                  <a:moveTo>
                    <a:pt x="5775" y="2133"/>
                  </a:moveTo>
                  <a:cubicBezTo>
                    <a:pt x="5752" y="2139"/>
                    <a:pt x="5730" y="2141"/>
                    <a:pt x="5719" y="2141"/>
                  </a:cubicBezTo>
                  <a:cubicBezTo>
                    <a:pt x="5647" y="2141"/>
                    <a:pt x="5657" y="2095"/>
                    <a:pt x="5662" y="2075"/>
                  </a:cubicBezTo>
                  <a:cubicBezTo>
                    <a:pt x="5689" y="1942"/>
                    <a:pt x="5689" y="1942"/>
                    <a:pt x="5689" y="1942"/>
                  </a:cubicBezTo>
                  <a:cubicBezTo>
                    <a:pt x="5643" y="1942"/>
                    <a:pt x="5643" y="1942"/>
                    <a:pt x="5643" y="1942"/>
                  </a:cubicBezTo>
                  <a:cubicBezTo>
                    <a:pt x="5653" y="1895"/>
                    <a:pt x="5653" y="1895"/>
                    <a:pt x="5653" y="1895"/>
                  </a:cubicBezTo>
                  <a:cubicBezTo>
                    <a:pt x="5700" y="1895"/>
                    <a:pt x="5700" y="1895"/>
                    <a:pt x="5700" y="1895"/>
                  </a:cubicBezTo>
                  <a:cubicBezTo>
                    <a:pt x="5710" y="1848"/>
                    <a:pt x="5710" y="1848"/>
                    <a:pt x="5710" y="1848"/>
                  </a:cubicBezTo>
                  <a:cubicBezTo>
                    <a:pt x="5786" y="1822"/>
                    <a:pt x="5786" y="1822"/>
                    <a:pt x="5786" y="1822"/>
                  </a:cubicBezTo>
                  <a:cubicBezTo>
                    <a:pt x="5770" y="1895"/>
                    <a:pt x="5770" y="1895"/>
                    <a:pt x="5770" y="1895"/>
                  </a:cubicBezTo>
                  <a:cubicBezTo>
                    <a:pt x="5828" y="1895"/>
                    <a:pt x="5828" y="1895"/>
                    <a:pt x="5828" y="1895"/>
                  </a:cubicBezTo>
                  <a:cubicBezTo>
                    <a:pt x="5818" y="1942"/>
                    <a:pt x="5818" y="1942"/>
                    <a:pt x="5818" y="1942"/>
                  </a:cubicBezTo>
                  <a:cubicBezTo>
                    <a:pt x="5760" y="1942"/>
                    <a:pt x="5760" y="1942"/>
                    <a:pt x="5760" y="1942"/>
                  </a:cubicBezTo>
                  <a:cubicBezTo>
                    <a:pt x="5736" y="2052"/>
                    <a:pt x="5736" y="2052"/>
                    <a:pt x="5736" y="2052"/>
                  </a:cubicBezTo>
                  <a:cubicBezTo>
                    <a:pt x="5733" y="2074"/>
                    <a:pt x="5729" y="2088"/>
                    <a:pt x="5761" y="2088"/>
                  </a:cubicBezTo>
                  <a:cubicBezTo>
                    <a:pt x="5772" y="2088"/>
                    <a:pt x="5777" y="2087"/>
                    <a:pt x="5786" y="2086"/>
                  </a:cubicBezTo>
                  <a:lnTo>
                    <a:pt x="5775" y="2133"/>
                  </a:lnTo>
                  <a:close/>
                  <a:moveTo>
                    <a:pt x="5921" y="1894"/>
                  </a:moveTo>
                  <a:cubicBezTo>
                    <a:pt x="5939" y="2062"/>
                    <a:pt x="5939" y="2062"/>
                    <a:pt x="5939" y="2062"/>
                  </a:cubicBezTo>
                  <a:cubicBezTo>
                    <a:pt x="6028" y="1894"/>
                    <a:pt x="6028" y="1894"/>
                    <a:pt x="6028" y="1894"/>
                  </a:cubicBezTo>
                  <a:cubicBezTo>
                    <a:pt x="6099" y="1894"/>
                    <a:pt x="6099" y="1894"/>
                    <a:pt x="6099" y="1894"/>
                  </a:cubicBezTo>
                  <a:cubicBezTo>
                    <a:pt x="5957" y="2132"/>
                    <a:pt x="5957" y="2132"/>
                    <a:pt x="5957" y="2132"/>
                  </a:cubicBezTo>
                  <a:cubicBezTo>
                    <a:pt x="5907" y="2229"/>
                    <a:pt x="5907" y="2229"/>
                    <a:pt x="5907" y="2229"/>
                  </a:cubicBezTo>
                  <a:cubicBezTo>
                    <a:pt x="5835" y="2229"/>
                    <a:pt x="5835" y="2229"/>
                    <a:pt x="5835" y="2229"/>
                  </a:cubicBezTo>
                  <a:cubicBezTo>
                    <a:pt x="5886" y="2137"/>
                    <a:pt x="5886" y="2137"/>
                    <a:pt x="5886" y="2137"/>
                  </a:cubicBezTo>
                  <a:cubicBezTo>
                    <a:pt x="5844" y="1894"/>
                    <a:pt x="5844" y="1894"/>
                    <a:pt x="5844" y="1894"/>
                  </a:cubicBezTo>
                  <a:lnTo>
                    <a:pt x="5921" y="189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en-GB"/>
            </a:p>
          </p:txBody>
        </p:sp>
        <p:sp>
          <p:nvSpPr>
            <p:cNvPr id="15" name="Freeform 15"/>
            <p:cNvSpPr>
              <a:spLocks noEditPoints="1"/>
            </p:cNvSpPr>
            <p:nvPr userDrawn="1"/>
          </p:nvSpPr>
          <p:spPr bwMode="auto">
            <a:xfrm>
              <a:off x="-2592388" y="0"/>
              <a:ext cx="2592388" cy="1530350"/>
            </a:xfrm>
            <a:custGeom>
              <a:avLst/>
              <a:gdLst/>
              <a:ahLst/>
              <a:cxnLst>
                <a:cxn ang="0">
                  <a:pos x="176" y="248"/>
                </a:cxn>
                <a:cxn ang="0">
                  <a:pos x="0" y="248"/>
                </a:cxn>
                <a:cxn ang="0">
                  <a:pos x="0" y="0"/>
                </a:cxn>
                <a:cxn ang="0">
                  <a:pos x="176" y="0"/>
                </a:cxn>
                <a:cxn ang="0">
                  <a:pos x="176" y="248"/>
                </a:cxn>
                <a:cxn ang="0">
                  <a:pos x="176" y="716"/>
                </a:cxn>
                <a:cxn ang="0">
                  <a:pos x="0" y="716"/>
                </a:cxn>
                <a:cxn ang="0">
                  <a:pos x="0" y="964"/>
                </a:cxn>
                <a:cxn ang="0">
                  <a:pos x="176" y="964"/>
                </a:cxn>
                <a:cxn ang="0">
                  <a:pos x="176" y="716"/>
                </a:cxn>
                <a:cxn ang="0">
                  <a:pos x="1633" y="0"/>
                </a:cxn>
                <a:cxn ang="0">
                  <a:pos x="1457" y="0"/>
                </a:cxn>
                <a:cxn ang="0">
                  <a:pos x="1457" y="248"/>
                </a:cxn>
                <a:cxn ang="0">
                  <a:pos x="1633" y="248"/>
                </a:cxn>
                <a:cxn ang="0">
                  <a:pos x="1633" y="0"/>
                </a:cxn>
                <a:cxn ang="0">
                  <a:pos x="1633" y="716"/>
                </a:cxn>
                <a:cxn ang="0">
                  <a:pos x="1457" y="716"/>
                </a:cxn>
                <a:cxn ang="0">
                  <a:pos x="1457" y="964"/>
                </a:cxn>
                <a:cxn ang="0">
                  <a:pos x="1633" y="964"/>
                </a:cxn>
                <a:cxn ang="0">
                  <a:pos x="1633" y="716"/>
                </a:cxn>
              </a:cxnLst>
              <a:rect l="0" t="0" r="r" b="b"/>
              <a:pathLst>
                <a:path w="1633" h="964">
                  <a:moveTo>
                    <a:pt x="176" y="248"/>
                  </a:moveTo>
                  <a:lnTo>
                    <a:pt x="0" y="248"/>
                  </a:lnTo>
                  <a:lnTo>
                    <a:pt x="0" y="0"/>
                  </a:lnTo>
                  <a:lnTo>
                    <a:pt x="176" y="0"/>
                  </a:lnTo>
                  <a:lnTo>
                    <a:pt x="176" y="248"/>
                  </a:lnTo>
                  <a:close/>
                  <a:moveTo>
                    <a:pt x="176" y="716"/>
                  </a:moveTo>
                  <a:lnTo>
                    <a:pt x="0" y="716"/>
                  </a:lnTo>
                  <a:lnTo>
                    <a:pt x="0" y="964"/>
                  </a:lnTo>
                  <a:lnTo>
                    <a:pt x="176" y="964"/>
                  </a:lnTo>
                  <a:lnTo>
                    <a:pt x="176" y="716"/>
                  </a:lnTo>
                  <a:close/>
                  <a:moveTo>
                    <a:pt x="1633" y="0"/>
                  </a:moveTo>
                  <a:lnTo>
                    <a:pt x="1457" y="0"/>
                  </a:lnTo>
                  <a:lnTo>
                    <a:pt x="1457" y="248"/>
                  </a:lnTo>
                  <a:lnTo>
                    <a:pt x="1633" y="248"/>
                  </a:lnTo>
                  <a:lnTo>
                    <a:pt x="1633" y="0"/>
                  </a:lnTo>
                  <a:close/>
                  <a:moveTo>
                    <a:pt x="1633" y="716"/>
                  </a:moveTo>
                  <a:lnTo>
                    <a:pt x="1457" y="716"/>
                  </a:lnTo>
                  <a:lnTo>
                    <a:pt x="1457" y="964"/>
                  </a:lnTo>
                  <a:lnTo>
                    <a:pt x="1633" y="964"/>
                  </a:lnTo>
                  <a:lnTo>
                    <a:pt x="1633" y="716"/>
                  </a:lnTo>
                  <a:close/>
                </a:path>
              </a:pathLst>
            </a:custGeom>
            <a:noFill/>
            <a:ln w="9525">
              <a:noFill/>
              <a:round/>
              <a:headEnd/>
              <a:tailEnd/>
            </a:ln>
          </p:spPr>
          <p:txBody>
            <a:bodyPr vert="horz" wrap="square" lIns="91440" tIns="45720" rIns="91440" bIns="45720" numCol="1" anchor="t" anchorCtr="0" compatLnSpc="1">
              <a:prstTxWarp prst="textNoShape">
                <a:avLst/>
              </a:prstTxWarp>
              <a:noAutofit/>
            </a:bodyPr>
            <a:lstStyle/>
            <a:p>
              <a:endParaRPr lang="en-GB"/>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e Chart One Tex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smtClean="0"/>
              <a:t>Click to edit Master title style</a:t>
            </a:r>
            <a:endParaRPr lang="en-GB"/>
          </a:p>
        </p:txBody>
      </p:sp>
      <p:sp>
        <p:nvSpPr>
          <p:cNvPr id="9" name="Text Placeholder 4"/>
          <p:cNvSpPr>
            <a:spLocks noGrp="1"/>
          </p:cNvSpPr>
          <p:nvPr>
            <p:ph type="body" sz="quarter" idx="11"/>
          </p:nvPr>
        </p:nvSpPr>
        <p:spPr bwMode="gray">
          <a:xfrm>
            <a:off x="4645149" y="1124745"/>
            <a:ext cx="4248026" cy="4968552"/>
          </a:xfrm>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GB" dirty="0" smtClean="0"/>
              <a:t>Sixth level</a:t>
            </a:r>
          </a:p>
        </p:txBody>
      </p:sp>
      <p:sp>
        <p:nvSpPr>
          <p:cNvPr id="6" name="Chart Placeholder 5"/>
          <p:cNvSpPr>
            <a:spLocks noGrp="1"/>
          </p:cNvSpPr>
          <p:nvPr>
            <p:ph type="chart" sz="quarter" idx="12"/>
          </p:nvPr>
        </p:nvSpPr>
        <p:spPr bwMode="gray">
          <a:xfrm>
            <a:off x="179388" y="1125538"/>
            <a:ext cx="4248150" cy="4967287"/>
          </a:xfrm>
        </p:spPr>
        <p:txBody>
          <a:bodyPr anchor="ctr"/>
          <a:lstStyle>
            <a:lvl1pPr algn="ctr">
              <a:defRPr/>
            </a:lvl1pPr>
          </a:lstStyle>
          <a:p>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e Table One Tex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smtClean="0"/>
              <a:t>Click to edit Master title style</a:t>
            </a:r>
            <a:endParaRPr lang="en-GB"/>
          </a:p>
        </p:txBody>
      </p:sp>
      <p:sp>
        <p:nvSpPr>
          <p:cNvPr id="9" name="Text Placeholder 4"/>
          <p:cNvSpPr>
            <a:spLocks noGrp="1"/>
          </p:cNvSpPr>
          <p:nvPr>
            <p:ph type="body" sz="quarter" idx="11"/>
          </p:nvPr>
        </p:nvSpPr>
        <p:spPr bwMode="gray">
          <a:xfrm>
            <a:off x="4645149" y="1124745"/>
            <a:ext cx="4248026" cy="4968552"/>
          </a:xfrm>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GB" dirty="0" smtClean="0"/>
              <a:t>Sixth level</a:t>
            </a:r>
          </a:p>
        </p:txBody>
      </p:sp>
      <p:sp>
        <p:nvSpPr>
          <p:cNvPr id="7" name="Table Placeholder 6"/>
          <p:cNvSpPr>
            <a:spLocks noGrp="1"/>
          </p:cNvSpPr>
          <p:nvPr>
            <p:ph type="tbl" sz="quarter" idx="12"/>
          </p:nvPr>
        </p:nvSpPr>
        <p:spPr bwMode="gray">
          <a:xfrm>
            <a:off x="179388" y="1125538"/>
            <a:ext cx="4248150" cy="4967287"/>
          </a:xfrm>
        </p:spPr>
        <p:txBody>
          <a:bodyPr anchor="ctr"/>
          <a:lstStyle>
            <a:lvl1pPr algn="ctr">
              <a:defRPr/>
            </a:lvl1pPr>
          </a:lstStyle>
          <a:p>
            <a:endParaRPr lang="en-GB"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wo Rows Tex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smtClean="0"/>
              <a:t>Click to edit Master title style</a:t>
            </a:r>
            <a:endParaRPr lang="en-GB"/>
          </a:p>
        </p:txBody>
      </p:sp>
      <p:sp>
        <p:nvSpPr>
          <p:cNvPr id="6" name="Text Placeholder 4"/>
          <p:cNvSpPr>
            <a:spLocks noGrp="1"/>
          </p:cNvSpPr>
          <p:nvPr>
            <p:ph type="body" sz="quarter" idx="10"/>
          </p:nvPr>
        </p:nvSpPr>
        <p:spPr bwMode="gray">
          <a:xfrm>
            <a:off x="179512" y="1124745"/>
            <a:ext cx="8712968" cy="2375693"/>
          </a:xfrm>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GB" dirty="0" smtClean="0"/>
              <a:t>Sixth level</a:t>
            </a:r>
          </a:p>
        </p:txBody>
      </p:sp>
      <p:sp>
        <p:nvSpPr>
          <p:cNvPr id="7" name="Text Placeholder 4"/>
          <p:cNvSpPr>
            <a:spLocks noGrp="1"/>
          </p:cNvSpPr>
          <p:nvPr>
            <p:ph type="body" sz="quarter" idx="11"/>
          </p:nvPr>
        </p:nvSpPr>
        <p:spPr bwMode="gray">
          <a:xfrm>
            <a:off x="179512" y="3717132"/>
            <a:ext cx="8712968" cy="2375693"/>
          </a:xfrm>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GB" dirty="0" smtClean="0"/>
              <a:t>Sixth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One Chart One Row Tex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smtClean="0"/>
              <a:t>Click to edit Master title style</a:t>
            </a:r>
            <a:endParaRPr lang="en-GB"/>
          </a:p>
        </p:txBody>
      </p:sp>
      <p:sp>
        <p:nvSpPr>
          <p:cNvPr id="7" name="Text Placeholder 4"/>
          <p:cNvSpPr>
            <a:spLocks noGrp="1"/>
          </p:cNvSpPr>
          <p:nvPr>
            <p:ph type="body" sz="quarter" idx="11"/>
          </p:nvPr>
        </p:nvSpPr>
        <p:spPr bwMode="gray">
          <a:xfrm>
            <a:off x="179512" y="3717132"/>
            <a:ext cx="8712968" cy="2375693"/>
          </a:xfrm>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GB" dirty="0" smtClean="0"/>
              <a:t>Sixth level</a:t>
            </a:r>
          </a:p>
        </p:txBody>
      </p:sp>
      <p:sp>
        <p:nvSpPr>
          <p:cNvPr id="8" name="Chart Placeholder 7"/>
          <p:cNvSpPr>
            <a:spLocks noGrp="1"/>
          </p:cNvSpPr>
          <p:nvPr>
            <p:ph type="chart" sz="quarter" idx="12"/>
          </p:nvPr>
        </p:nvSpPr>
        <p:spPr bwMode="gray">
          <a:xfrm>
            <a:off x="179388" y="1125538"/>
            <a:ext cx="8713787" cy="2374900"/>
          </a:xfrm>
        </p:spPr>
        <p:txBody>
          <a:bodyPr anchor="ctr"/>
          <a:lstStyle>
            <a:lvl1pPr algn="ctr">
              <a:defRPr/>
            </a:lvl1pPr>
          </a:lstStyle>
          <a:p>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Four Chevrons">
    <p:spTree>
      <p:nvGrpSpPr>
        <p:cNvPr id="1" name=""/>
        <p:cNvGrpSpPr/>
        <p:nvPr/>
      </p:nvGrpSpPr>
      <p:grpSpPr>
        <a:xfrm>
          <a:off x="0" y="0"/>
          <a:ext cx="0" cy="0"/>
          <a:chOff x="0" y="0"/>
          <a:chExt cx="0" cy="0"/>
        </a:xfrm>
      </p:grpSpPr>
      <p:sp>
        <p:nvSpPr>
          <p:cNvPr id="11" name="Text Placeholder 20"/>
          <p:cNvSpPr>
            <a:spLocks noGrp="1"/>
          </p:cNvSpPr>
          <p:nvPr>
            <p:ph type="body" sz="quarter" idx="27"/>
          </p:nvPr>
        </p:nvSpPr>
        <p:spPr bwMode="gray">
          <a:xfrm>
            <a:off x="2411413" y="1125538"/>
            <a:ext cx="2016125"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4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12" name="Text Placeholder 20"/>
          <p:cNvSpPr>
            <a:spLocks noGrp="1"/>
          </p:cNvSpPr>
          <p:nvPr>
            <p:ph type="body" sz="quarter" idx="26"/>
          </p:nvPr>
        </p:nvSpPr>
        <p:spPr bwMode="gray">
          <a:xfrm>
            <a:off x="179388" y="1125538"/>
            <a:ext cx="2016125" cy="576411"/>
          </a:xfrm>
          <a:prstGeom prst="homePlate">
            <a:avLst>
              <a:gd name="adj" fmla="val 34577"/>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4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13" name="Text Placeholder 20"/>
          <p:cNvSpPr>
            <a:spLocks noGrp="1"/>
          </p:cNvSpPr>
          <p:nvPr>
            <p:ph type="body" sz="quarter" idx="28"/>
          </p:nvPr>
        </p:nvSpPr>
        <p:spPr bwMode="gray">
          <a:xfrm>
            <a:off x="4643438" y="1125538"/>
            <a:ext cx="2016125"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4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14" name="Text Placeholder 20"/>
          <p:cNvSpPr>
            <a:spLocks noGrp="1"/>
          </p:cNvSpPr>
          <p:nvPr>
            <p:ph type="body" sz="quarter" idx="29"/>
          </p:nvPr>
        </p:nvSpPr>
        <p:spPr bwMode="gray">
          <a:xfrm>
            <a:off x="6877049" y="1125538"/>
            <a:ext cx="2016125"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4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6" name="Title 5"/>
          <p:cNvSpPr>
            <a:spLocks noGrp="1"/>
          </p:cNvSpPr>
          <p:nvPr>
            <p:ph type="title"/>
          </p:nvPr>
        </p:nvSpPr>
        <p:spPr bwMode="gray"/>
        <p:txBody>
          <a:bodyPr/>
          <a:lstStyle/>
          <a:p>
            <a:pPr lvl="0"/>
            <a:r>
              <a:rPr lang="en-US" dirty="0" smtClean="0"/>
              <a:t>Click to edit Master title style</a:t>
            </a:r>
            <a:endParaRPr lang="en-GB" dirty="0"/>
          </a:p>
        </p:txBody>
      </p:sp>
      <p:sp>
        <p:nvSpPr>
          <p:cNvPr id="30" name="Text Placeholder 29"/>
          <p:cNvSpPr>
            <a:spLocks noGrp="1"/>
          </p:cNvSpPr>
          <p:nvPr>
            <p:ph type="body" sz="quarter" idx="13"/>
          </p:nvPr>
        </p:nvSpPr>
        <p:spPr bwMode="gray">
          <a:xfrm>
            <a:off x="179388" y="1916113"/>
            <a:ext cx="2016125" cy="41767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p:txBody>
      </p:sp>
      <p:sp>
        <p:nvSpPr>
          <p:cNvPr id="31" name="Text Placeholder 29"/>
          <p:cNvSpPr>
            <a:spLocks noGrp="1"/>
          </p:cNvSpPr>
          <p:nvPr>
            <p:ph type="body" sz="quarter" idx="14"/>
          </p:nvPr>
        </p:nvSpPr>
        <p:spPr bwMode="gray">
          <a:xfrm>
            <a:off x="2417276" y="1916113"/>
            <a:ext cx="2016125" cy="41767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p:txBody>
      </p:sp>
      <p:sp>
        <p:nvSpPr>
          <p:cNvPr id="32" name="Text Placeholder 29"/>
          <p:cNvSpPr>
            <a:spLocks noGrp="1"/>
          </p:cNvSpPr>
          <p:nvPr>
            <p:ph type="body" sz="quarter" idx="15"/>
          </p:nvPr>
        </p:nvSpPr>
        <p:spPr bwMode="gray">
          <a:xfrm>
            <a:off x="4609491" y="1916113"/>
            <a:ext cx="2016125" cy="41767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p:txBody>
      </p:sp>
      <p:sp>
        <p:nvSpPr>
          <p:cNvPr id="33" name="Text Placeholder 29"/>
          <p:cNvSpPr>
            <a:spLocks noGrp="1"/>
          </p:cNvSpPr>
          <p:nvPr>
            <p:ph type="body" sz="quarter" idx="16"/>
          </p:nvPr>
        </p:nvSpPr>
        <p:spPr bwMode="gray">
          <a:xfrm>
            <a:off x="6877050" y="1916113"/>
            <a:ext cx="2016125" cy="41767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Five Chevrons">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dirty="0" smtClean="0"/>
              <a:t>Click to edit Master title style</a:t>
            </a:r>
            <a:endParaRPr lang="en-GB" dirty="0"/>
          </a:p>
        </p:txBody>
      </p:sp>
      <p:sp>
        <p:nvSpPr>
          <p:cNvPr id="26" name="Text Placeholder 29"/>
          <p:cNvSpPr>
            <a:spLocks noGrp="1"/>
          </p:cNvSpPr>
          <p:nvPr>
            <p:ph type="body" sz="quarter" idx="13"/>
          </p:nvPr>
        </p:nvSpPr>
        <p:spPr bwMode="gray">
          <a:xfrm>
            <a:off x="179388" y="1916113"/>
            <a:ext cx="1595575" cy="4176712"/>
          </a:xfrm>
        </p:spPr>
        <p:txBody>
          <a:bodyPr>
            <a:normAutofit/>
          </a:bodyPr>
          <a:lstStyle>
            <a:lvl1pPr>
              <a:defRPr sz="1400"/>
            </a:lvl1pPr>
            <a:lvl2pPr>
              <a:defRPr sz="1400"/>
            </a:lvl2pPr>
            <a:lvl3pPr>
              <a:defRPr sz="1400"/>
            </a:lvl3pPr>
            <a:lvl4pPr>
              <a:defRPr sz="1400"/>
            </a:lvl4pPr>
            <a:lvl5pPr>
              <a:defRPr sz="1400"/>
            </a:lvl5pPr>
            <a:lvl6pPr>
              <a:defRPr sz="1400"/>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p:txBody>
      </p:sp>
      <p:sp>
        <p:nvSpPr>
          <p:cNvPr id="27" name="Text Placeholder 29"/>
          <p:cNvSpPr>
            <a:spLocks noGrp="1"/>
          </p:cNvSpPr>
          <p:nvPr>
            <p:ph type="body" sz="quarter" idx="14"/>
          </p:nvPr>
        </p:nvSpPr>
        <p:spPr bwMode="gray">
          <a:xfrm>
            <a:off x="1958941" y="1916113"/>
            <a:ext cx="1595575" cy="4176712"/>
          </a:xfrm>
        </p:spPr>
        <p:txBody>
          <a:bodyPr>
            <a:normAutofit/>
          </a:bodyPr>
          <a:lstStyle>
            <a:lvl1pPr>
              <a:defRPr sz="1400"/>
            </a:lvl1pPr>
            <a:lvl2pPr>
              <a:defRPr sz="1400"/>
            </a:lvl2pPr>
            <a:lvl3pPr>
              <a:defRPr sz="1400"/>
            </a:lvl3pPr>
            <a:lvl4pPr>
              <a:defRPr sz="1400"/>
            </a:lvl4pPr>
            <a:lvl5pPr>
              <a:defRPr sz="1400"/>
            </a:lvl5pPr>
            <a:lvl6pPr>
              <a:defRPr sz="1400"/>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p:txBody>
      </p:sp>
      <p:sp>
        <p:nvSpPr>
          <p:cNvPr id="28" name="Text Placeholder 29"/>
          <p:cNvSpPr>
            <a:spLocks noGrp="1"/>
          </p:cNvSpPr>
          <p:nvPr>
            <p:ph type="body" sz="quarter" idx="15"/>
          </p:nvPr>
        </p:nvSpPr>
        <p:spPr bwMode="gray">
          <a:xfrm>
            <a:off x="3738494" y="1916113"/>
            <a:ext cx="1595575" cy="4176712"/>
          </a:xfrm>
        </p:spPr>
        <p:txBody>
          <a:bodyPr>
            <a:normAutofit/>
          </a:bodyPr>
          <a:lstStyle>
            <a:lvl1pPr>
              <a:defRPr sz="1400"/>
            </a:lvl1pPr>
            <a:lvl2pPr>
              <a:defRPr sz="1400"/>
            </a:lvl2pPr>
            <a:lvl3pPr>
              <a:defRPr sz="1400"/>
            </a:lvl3pPr>
            <a:lvl4pPr>
              <a:defRPr sz="1400"/>
            </a:lvl4pPr>
            <a:lvl5pPr>
              <a:defRPr sz="1400"/>
            </a:lvl5pPr>
            <a:lvl6pPr>
              <a:defRPr sz="1400"/>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p:txBody>
      </p:sp>
      <p:sp>
        <p:nvSpPr>
          <p:cNvPr id="30" name="Text Placeholder 29"/>
          <p:cNvSpPr>
            <a:spLocks noGrp="1"/>
          </p:cNvSpPr>
          <p:nvPr>
            <p:ph type="body" sz="quarter" idx="16"/>
          </p:nvPr>
        </p:nvSpPr>
        <p:spPr bwMode="gray">
          <a:xfrm>
            <a:off x="5518047" y="1916113"/>
            <a:ext cx="1595575" cy="4176712"/>
          </a:xfrm>
        </p:spPr>
        <p:txBody>
          <a:bodyPr>
            <a:normAutofit/>
          </a:bodyPr>
          <a:lstStyle>
            <a:lvl1pPr>
              <a:defRPr sz="1400"/>
            </a:lvl1pPr>
            <a:lvl2pPr>
              <a:defRPr sz="1400"/>
            </a:lvl2pPr>
            <a:lvl3pPr>
              <a:defRPr sz="1400"/>
            </a:lvl3pPr>
            <a:lvl4pPr>
              <a:defRPr sz="1400"/>
            </a:lvl4pPr>
            <a:lvl5pPr>
              <a:defRPr sz="1400"/>
            </a:lvl5pPr>
            <a:lvl6pPr>
              <a:defRPr sz="1400"/>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p:txBody>
      </p:sp>
      <p:sp>
        <p:nvSpPr>
          <p:cNvPr id="37" name="Text Placeholder 29"/>
          <p:cNvSpPr>
            <a:spLocks noGrp="1"/>
          </p:cNvSpPr>
          <p:nvPr>
            <p:ph type="body" sz="quarter" idx="17"/>
          </p:nvPr>
        </p:nvSpPr>
        <p:spPr bwMode="gray">
          <a:xfrm>
            <a:off x="7297600" y="1916113"/>
            <a:ext cx="1595575" cy="4176712"/>
          </a:xfrm>
        </p:spPr>
        <p:txBody>
          <a:bodyPr>
            <a:normAutofit/>
          </a:bodyPr>
          <a:lstStyle>
            <a:lvl1pPr>
              <a:defRPr sz="1400"/>
            </a:lvl1pPr>
            <a:lvl2pPr>
              <a:defRPr sz="1400"/>
            </a:lvl2pPr>
            <a:lvl3pPr>
              <a:defRPr sz="1400"/>
            </a:lvl3pPr>
            <a:lvl4pPr>
              <a:defRPr sz="1400"/>
            </a:lvl4pPr>
            <a:lvl5pPr>
              <a:defRPr sz="1400"/>
            </a:lvl5pPr>
            <a:lvl6pPr>
              <a:defRPr sz="1400"/>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p:txBody>
      </p:sp>
      <p:sp>
        <p:nvSpPr>
          <p:cNvPr id="14" name="Text Placeholder 20"/>
          <p:cNvSpPr>
            <a:spLocks noGrp="1"/>
          </p:cNvSpPr>
          <p:nvPr>
            <p:ph type="body" sz="quarter" idx="27"/>
          </p:nvPr>
        </p:nvSpPr>
        <p:spPr bwMode="gray">
          <a:xfrm>
            <a:off x="1958941" y="1125538"/>
            <a:ext cx="158430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15" name="Text Placeholder 20"/>
          <p:cNvSpPr>
            <a:spLocks noGrp="1"/>
          </p:cNvSpPr>
          <p:nvPr>
            <p:ph type="body" sz="quarter" idx="26"/>
          </p:nvPr>
        </p:nvSpPr>
        <p:spPr bwMode="gray">
          <a:xfrm>
            <a:off x="179389" y="1125538"/>
            <a:ext cx="1584300" cy="576411"/>
          </a:xfrm>
          <a:prstGeom prst="homePlate">
            <a:avLst>
              <a:gd name="adj" fmla="val 34577"/>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16" name="Text Placeholder 20"/>
          <p:cNvSpPr>
            <a:spLocks noGrp="1"/>
          </p:cNvSpPr>
          <p:nvPr>
            <p:ph type="body" sz="quarter" idx="28"/>
          </p:nvPr>
        </p:nvSpPr>
        <p:spPr bwMode="gray">
          <a:xfrm>
            <a:off x="3738494" y="1125538"/>
            <a:ext cx="158430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17" name="Text Placeholder 20"/>
          <p:cNvSpPr>
            <a:spLocks noGrp="1"/>
          </p:cNvSpPr>
          <p:nvPr>
            <p:ph type="body" sz="quarter" idx="29"/>
          </p:nvPr>
        </p:nvSpPr>
        <p:spPr bwMode="gray">
          <a:xfrm>
            <a:off x="5518047" y="1125538"/>
            <a:ext cx="158430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19" name="Text Placeholder 20"/>
          <p:cNvSpPr>
            <a:spLocks noGrp="1"/>
          </p:cNvSpPr>
          <p:nvPr>
            <p:ph type="body" sz="quarter" idx="30"/>
          </p:nvPr>
        </p:nvSpPr>
        <p:spPr bwMode="gray">
          <a:xfrm>
            <a:off x="7297600" y="1125538"/>
            <a:ext cx="158430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ands and drivers">
    <p:spTree>
      <p:nvGrpSpPr>
        <p:cNvPr id="1" name=""/>
        <p:cNvGrpSpPr/>
        <p:nvPr/>
      </p:nvGrpSpPr>
      <p:grpSpPr>
        <a:xfrm>
          <a:off x="0" y="0"/>
          <a:ext cx="0" cy="0"/>
          <a:chOff x="0" y="0"/>
          <a:chExt cx="0" cy="0"/>
        </a:xfrm>
      </p:grpSpPr>
      <p:sp>
        <p:nvSpPr>
          <p:cNvPr id="24" name="AutoShape 20"/>
          <p:cNvSpPr>
            <a:spLocks noChangeArrowheads="1"/>
          </p:cNvSpPr>
          <p:nvPr userDrawn="1"/>
        </p:nvSpPr>
        <p:spPr bwMode="gray">
          <a:xfrm rot="19080000" flipH="1">
            <a:off x="4691391" y="2387890"/>
            <a:ext cx="1497623" cy="381000"/>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endParaRPr lang="en-CA" dirty="0"/>
          </a:p>
        </p:txBody>
      </p:sp>
      <p:sp>
        <p:nvSpPr>
          <p:cNvPr id="26" name="AutoShape 17"/>
          <p:cNvSpPr>
            <a:spLocks noChangeArrowheads="1"/>
          </p:cNvSpPr>
          <p:nvPr userDrawn="1"/>
        </p:nvSpPr>
        <p:spPr bwMode="gray">
          <a:xfrm rot="2520000" flipH="1">
            <a:off x="4691391" y="4431706"/>
            <a:ext cx="1497623" cy="381000"/>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pPr marL="0" algn="l" defTabSz="914400" rtl="0" eaLnBrk="1" latinLnBrk="0" hangingPunct="1"/>
            <a:endParaRPr lang="en-CA" sz="1800" kern="1200" dirty="0">
              <a:solidFill>
                <a:schemeClr val="tx1"/>
              </a:solidFill>
              <a:latin typeface="+mn-lt"/>
              <a:ea typeface="+mn-ea"/>
              <a:cs typeface="+mn-cs"/>
            </a:endParaRPr>
          </a:p>
        </p:txBody>
      </p:sp>
      <p:sp>
        <p:nvSpPr>
          <p:cNvPr id="10" name="Title 9"/>
          <p:cNvSpPr>
            <a:spLocks noGrp="1"/>
          </p:cNvSpPr>
          <p:nvPr>
            <p:ph type="title"/>
          </p:nvPr>
        </p:nvSpPr>
        <p:spPr bwMode="gray"/>
        <p:txBody>
          <a:bodyPr/>
          <a:lstStyle/>
          <a:p>
            <a:r>
              <a:rPr lang="en-US" smtClean="0"/>
              <a:t>Click to edit Master title style</a:t>
            </a:r>
            <a:endParaRPr lang="en-GB"/>
          </a:p>
        </p:txBody>
      </p:sp>
      <p:sp>
        <p:nvSpPr>
          <p:cNvPr id="22" name="AutoShape 20"/>
          <p:cNvSpPr>
            <a:spLocks noChangeArrowheads="1"/>
          </p:cNvSpPr>
          <p:nvPr userDrawn="1"/>
        </p:nvSpPr>
        <p:spPr bwMode="gray">
          <a:xfrm rot="2520000">
            <a:off x="2879158" y="2387890"/>
            <a:ext cx="1497623" cy="381000"/>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endParaRPr lang="en-CA" dirty="0"/>
          </a:p>
        </p:txBody>
      </p:sp>
      <p:sp>
        <p:nvSpPr>
          <p:cNvPr id="23" name="AutoShape 17"/>
          <p:cNvSpPr>
            <a:spLocks noChangeArrowheads="1"/>
          </p:cNvSpPr>
          <p:nvPr userDrawn="1"/>
        </p:nvSpPr>
        <p:spPr bwMode="gray">
          <a:xfrm rot="19080000">
            <a:off x="2879158" y="4431706"/>
            <a:ext cx="1497623" cy="381000"/>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pPr marL="0" algn="l" defTabSz="914400" rtl="0" eaLnBrk="1" latinLnBrk="0" hangingPunct="1"/>
            <a:endParaRPr lang="en-CA" sz="1800" kern="1200" dirty="0">
              <a:solidFill>
                <a:schemeClr val="tx1"/>
              </a:solidFill>
              <a:latin typeface="+mn-lt"/>
              <a:ea typeface="+mn-ea"/>
              <a:cs typeface="+mn-cs"/>
            </a:endParaRPr>
          </a:p>
        </p:txBody>
      </p:sp>
      <p:sp>
        <p:nvSpPr>
          <p:cNvPr id="25" name="Text Placeholder 10"/>
          <p:cNvSpPr>
            <a:spLocks noGrp="1"/>
          </p:cNvSpPr>
          <p:nvPr userDrawn="1">
            <p:ph type="body" sz="quarter" idx="21"/>
          </p:nvPr>
        </p:nvSpPr>
        <p:spPr bwMode="gray">
          <a:xfrm>
            <a:off x="3822700" y="3187175"/>
            <a:ext cx="1441714" cy="821280"/>
          </a:xfrm>
          <a:prstGeom prst="ellipse">
            <a:avLst/>
          </a:prstGeom>
          <a:solidFill>
            <a:srgbClr val="AA5CAA"/>
          </a:solidFill>
          <a:ln>
            <a:noFill/>
          </a:ln>
        </p:spPr>
        <p:txBody>
          <a:bodyPr lIns="54000" tIns="54000" rIns="54000" bIns="54000" anchor="ctr" anchorCtr="1"/>
          <a:lstStyle>
            <a:lvl1pPr algn="ctr">
              <a:defRPr>
                <a:solidFill>
                  <a:schemeClr val="bg1"/>
                </a:solidFill>
              </a:defRPr>
            </a:lvl1pPr>
          </a:lstStyle>
          <a:p>
            <a:r>
              <a:rPr lang="en-GB" dirty="0" smtClean="0"/>
              <a:t>Text</a:t>
            </a:r>
            <a:endParaRPr lang="en-GB" dirty="0"/>
          </a:p>
        </p:txBody>
      </p:sp>
      <p:sp>
        <p:nvSpPr>
          <p:cNvPr id="29" name="Text Placeholder 20"/>
          <p:cNvSpPr>
            <a:spLocks noGrp="1"/>
          </p:cNvSpPr>
          <p:nvPr>
            <p:ph type="body" sz="quarter" idx="22"/>
          </p:nvPr>
        </p:nvSpPr>
        <p:spPr bwMode="gray">
          <a:xfrm>
            <a:off x="179388" y="1557337"/>
            <a:ext cx="3323022" cy="1944688"/>
          </a:xfrm>
          <a:solidFill>
            <a:schemeClr val="bg1"/>
          </a:solidFill>
          <a:ln w="12700">
            <a:solidFill>
              <a:srgbClr val="409DAD"/>
            </a:solidFill>
          </a:ln>
        </p:spPr>
        <p:txBody>
          <a:bodyPr lIns="54000" tIns="54000" rIns="54000" bIns="54000"/>
          <a:lstStyle>
            <a:lvl5pPr>
              <a:defRPr/>
            </a:lvl5pPr>
            <a:lvl6pPr>
              <a:defRPr baseline="0"/>
            </a:lvl6pPr>
            <a:lvl7pPr>
              <a:defRPr baseline="0"/>
            </a:lvl7pPr>
            <a:lvl8pPr>
              <a:defRPr baseline="0"/>
            </a:lvl8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0" name="Text Placeholder 20"/>
          <p:cNvSpPr>
            <a:spLocks noGrp="1"/>
          </p:cNvSpPr>
          <p:nvPr>
            <p:ph type="body" sz="quarter" idx="23"/>
          </p:nvPr>
        </p:nvSpPr>
        <p:spPr bwMode="gray">
          <a:xfrm>
            <a:off x="179388" y="4148137"/>
            <a:ext cx="3323022" cy="1944688"/>
          </a:xfrm>
          <a:solidFill>
            <a:schemeClr val="bg1"/>
          </a:solidFill>
          <a:ln w="12700">
            <a:solidFill>
              <a:srgbClr val="409DAD"/>
            </a:solidFill>
          </a:ln>
        </p:spPr>
        <p:txBody>
          <a:bodyPr lIns="54000" tIns="54000" rIns="54000" bIns="54000"/>
          <a:lstStyle>
            <a:lvl5pPr>
              <a:defRPr/>
            </a:lvl5pPr>
            <a:lvl6pPr>
              <a:defRPr baseline="0"/>
            </a:lvl6pPr>
            <a:lvl7pPr>
              <a:defRPr baseline="0"/>
            </a:lvl7pPr>
            <a:lvl8pPr>
              <a:defRPr baseline="0"/>
            </a:lvl8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1" name="Text Placeholder 20"/>
          <p:cNvSpPr>
            <a:spLocks noGrp="1"/>
          </p:cNvSpPr>
          <p:nvPr>
            <p:ph type="body" sz="quarter" idx="24"/>
          </p:nvPr>
        </p:nvSpPr>
        <p:spPr bwMode="gray">
          <a:xfrm>
            <a:off x="5570153" y="1557337"/>
            <a:ext cx="3323022" cy="1944688"/>
          </a:xfrm>
          <a:solidFill>
            <a:schemeClr val="bg1"/>
          </a:solidFill>
          <a:ln w="12700">
            <a:solidFill>
              <a:srgbClr val="409DAD"/>
            </a:solidFill>
          </a:ln>
        </p:spPr>
        <p:txBody>
          <a:bodyPr lIns="54000" tIns="54000" rIns="54000" bIns="54000"/>
          <a:lstStyle>
            <a:lvl5pPr>
              <a:defRPr/>
            </a:lvl5pPr>
            <a:lvl6pPr>
              <a:defRPr baseline="0"/>
            </a:lvl6pPr>
            <a:lvl7pPr>
              <a:defRPr baseline="0"/>
            </a:lvl7pPr>
            <a:lvl8pPr>
              <a:defRPr baseline="0"/>
            </a:lvl8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2" name="Text Placeholder 20"/>
          <p:cNvSpPr>
            <a:spLocks noGrp="1"/>
          </p:cNvSpPr>
          <p:nvPr>
            <p:ph type="body" sz="quarter" idx="25"/>
          </p:nvPr>
        </p:nvSpPr>
        <p:spPr bwMode="gray">
          <a:xfrm>
            <a:off x="5570153" y="4148137"/>
            <a:ext cx="3323022" cy="1944688"/>
          </a:xfrm>
          <a:solidFill>
            <a:schemeClr val="bg1"/>
          </a:solidFill>
          <a:ln w="12700">
            <a:solidFill>
              <a:srgbClr val="409DAD"/>
            </a:solidFill>
          </a:ln>
        </p:spPr>
        <p:txBody>
          <a:bodyPr lIns="54000" tIns="54000" rIns="54000" bIns="54000"/>
          <a:lstStyle>
            <a:lvl5pPr>
              <a:defRPr/>
            </a:lvl5pPr>
            <a:lvl6pPr>
              <a:defRPr baseline="0"/>
            </a:lvl6pPr>
            <a:lvl7pPr>
              <a:defRPr baseline="0"/>
            </a:lvl7pPr>
            <a:lvl8pPr>
              <a:defRPr baseline="0"/>
            </a:lvl8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5" name="Text Placeholder 20"/>
          <p:cNvSpPr>
            <a:spLocks noGrp="1"/>
          </p:cNvSpPr>
          <p:nvPr>
            <p:ph type="body" sz="quarter" idx="26"/>
          </p:nvPr>
        </p:nvSpPr>
        <p:spPr bwMode="gray">
          <a:xfrm>
            <a:off x="179388" y="1125538"/>
            <a:ext cx="3323022" cy="359817"/>
          </a:xfrm>
          <a:solidFill>
            <a:srgbClr val="409DAD"/>
          </a:solidFill>
          <a:ln w="12700">
            <a:solidFill>
              <a:srgbClr val="409DAD"/>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36" name="Text Placeholder 20"/>
          <p:cNvSpPr>
            <a:spLocks noGrp="1"/>
          </p:cNvSpPr>
          <p:nvPr>
            <p:ph type="body" sz="quarter" idx="27"/>
          </p:nvPr>
        </p:nvSpPr>
        <p:spPr bwMode="gray">
          <a:xfrm>
            <a:off x="5570153" y="1125538"/>
            <a:ext cx="3323022" cy="359817"/>
          </a:xfrm>
          <a:solidFill>
            <a:srgbClr val="409DAD"/>
          </a:solidFill>
          <a:ln w="12700">
            <a:solidFill>
              <a:srgbClr val="409DAD"/>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37" name="Text Placeholder 20"/>
          <p:cNvSpPr>
            <a:spLocks noGrp="1"/>
          </p:cNvSpPr>
          <p:nvPr>
            <p:ph type="body" sz="quarter" idx="28"/>
          </p:nvPr>
        </p:nvSpPr>
        <p:spPr bwMode="gray">
          <a:xfrm>
            <a:off x="179388" y="3716339"/>
            <a:ext cx="3323022" cy="359817"/>
          </a:xfrm>
          <a:solidFill>
            <a:srgbClr val="409DAD"/>
          </a:solidFill>
          <a:ln w="12700">
            <a:solidFill>
              <a:srgbClr val="409DAD"/>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38" name="Text Placeholder 20"/>
          <p:cNvSpPr>
            <a:spLocks noGrp="1"/>
          </p:cNvSpPr>
          <p:nvPr>
            <p:ph type="body" sz="quarter" idx="29"/>
          </p:nvPr>
        </p:nvSpPr>
        <p:spPr bwMode="gray">
          <a:xfrm>
            <a:off x="5570153" y="3716339"/>
            <a:ext cx="3323022" cy="359817"/>
          </a:xfrm>
          <a:solidFill>
            <a:srgbClr val="409DAD"/>
          </a:solidFill>
          <a:ln w="12700">
            <a:solidFill>
              <a:srgbClr val="409DAD"/>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utline">
    <p:spTree>
      <p:nvGrpSpPr>
        <p:cNvPr id="1" name=""/>
        <p:cNvGrpSpPr/>
        <p:nvPr/>
      </p:nvGrpSpPr>
      <p:grpSpPr>
        <a:xfrm>
          <a:off x="0" y="0"/>
          <a:ext cx="0" cy="0"/>
          <a:chOff x="0" y="0"/>
          <a:chExt cx="0" cy="0"/>
        </a:xfrm>
      </p:grpSpPr>
      <p:sp>
        <p:nvSpPr>
          <p:cNvPr id="10" name="Title 9"/>
          <p:cNvSpPr>
            <a:spLocks noGrp="1"/>
          </p:cNvSpPr>
          <p:nvPr>
            <p:ph type="title"/>
          </p:nvPr>
        </p:nvSpPr>
        <p:spPr bwMode="gray"/>
        <p:txBody>
          <a:bodyPr/>
          <a:lstStyle/>
          <a:p>
            <a:r>
              <a:rPr lang="en-US" smtClean="0"/>
              <a:t>Click to edit Master title style</a:t>
            </a:r>
            <a:endParaRPr lang="en-GB"/>
          </a:p>
        </p:txBody>
      </p:sp>
      <p:sp>
        <p:nvSpPr>
          <p:cNvPr id="21" name="Text Placeholder 20"/>
          <p:cNvSpPr>
            <a:spLocks noGrp="1"/>
          </p:cNvSpPr>
          <p:nvPr>
            <p:ph type="body" sz="quarter" idx="21"/>
          </p:nvPr>
        </p:nvSpPr>
        <p:spPr bwMode="gray">
          <a:xfrm>
            <a:off x="173526" y="1557337"/>
            <a:ext cx="4254012" cy="4535488"/>
          </a:xfrm>
          <a:solidFill>
            <a:schemeClr val="bg1"/>
          </a:solidFill>
          <a:ln w="12700">
            <a:solidFill>
              <a:srgbClr val="409DAD"/>
            </a:solidFill>
          </a:ln>
        </p:spPr>
        <p:txBody>
          <a:bodyPr lIns="54000" tIns="54000" rIns="54000" bIns="54000"/>
          <a:lstStyle>
            <a:lvl5pPr>
              <a:defRPr/>
            </a:lvl5pPr>
            <a:lvl6pPr>
              <a:defRPr baseline="0"/>
            </a:lvl6pPr>
            <a:lvl7pPr>
              <a:defRPr baseline="0"/>
            </a:lvl7pPr>
            <a:lvl8pPr>
              <a:defRPr baseline="0"/>
            </a:lvl8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p:txBody>
      </p:sp>
      <p:sp>
        <p:nvSpPr>
          <p:cNvPr id="23" name="Text Placeholder 20"/>
          <p:cNvSpPr>
            <a:spLocks noGrp="1"/>
          </p:cNvSpPr>
          <p:nvPr>
            <p:ph type="body" sz="quarter" idx="22"/>
          </p:nvPr>
        </p:nvSpPr>
        <p:spPr bwMode="gray">
          <a:xfrm>
            <a:off x="4639162" y="1557337"/>
            <a:ext cx="4254012" cy="4535488"/>
          </a:xfrm>
          <a:solidFill>
            <a:schemeClr val="bg1"/>
          </a:solidFill>
          <a:ln w="12700">
            <a:solidFill>
              <a:srgbClr val="409DAD"/>
            </a:solidFill>
          </a:ln>
        </p:spPr>
        <p:txBody>
          <a:bodyPr lIns="54000" tIns="54000" rIns="54000" bIns="54000"/>
          <a:lstStyle>
            <a:lvl5pPr>
              <a:defRPr/>
            </a:lvl5pPr>
            <a:lvl6pPr>
              <a:defRPr baseline="0"/>
            </a:lvl6pPr>
            <a:lvl7pPr>
              <a:defRPr baseline="0"/>
            </a:lvl7pPr>
            <a:lvl8pPr>
              <a:defRPr baseline="0"/>
            </a:lvl8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p:txBody>
      </p:sp>
      <p:sp>
        <p:nvSpPr>
          <p:cNvPr id="29" name="Text Placeholder 20"/>
          <p:cNvSpPr>
            <a:spLocks noGrp="1"/>
          </p:cNvSpPr>
          <p:nvPr>
            <p:ph type="body" sz="quarter" idx="26"/>
          </p:nvPr>
        </p:nvSpPr>
        <p:spPr bwMode="gray">
          <a:xfrm>
            <a:off x="173526" y="1125538"/>
            <a:ext cx="4254012" cy="359817"/>
          </a:xfrm>
          <a:solidFill>
            <a:srgbClr val="409DAD"/>
          </a:solidFill>
          <a:ln w="12700">
            <a:solidFill>
              <a:srgbClr val="409DAD"/>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30" name="Text Placeholder 20"/>
          <p:cNvSpPr>
            <a:spLocks noGrp="1"/>
          </p:cNvSpPr>
          <p:nvPr>
            <p:ph type="body" sz="quarter" idx="27"/>
          </p:nvPr>
        </p:nvSpPr>
        <p:spPr bwMode="gray">
          <a:xfrm>
            <a:off x="4639163" y="1125538"/>
            <a:ext cx="4254012" cy="359817"/>
          </a:xfrm>
          <a:solidFill>
            <a:srgbClr val="409DAD"/>
          </a:solidFill>
          <a:ln w="12700">
            <a:solidFill>
              <a:srgbClr val="409DAD"/>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utline 2">
    <p:spTree>
      <p:nvGrpSpPr>
        <p:cNvPr id="1" name=""/>
        <p:cNvGrpSpPr/>
        <p:nvPr/>
      </p:nvGrpSpPr>
      <p:grpSpPr>
        <a:xfrm>
          <a:off x="0" y="0"/>
          <a:ext cx="0" cy="0"/>
          <a:chOff x="0" y="0"/>
          <a:chExt cx="0" cy="0"/>
        </a:xfrm>
      </p:grpSpPr>
      <p:sp>
        <p:nvSpPr>
          <p:cNvPr id="10" name="Title 9"/>
          <p:cNvSpPr>
            <a:spLocks noGrp="1"/>
          </p:cNvSpPr>
          <p:nvPr>
            <p:ph type="title"/>
          </p:nvPr>
        </p:nvSpPr>
        <p:spPr bwMode="gray"/>
        <p:txBody>
          <a:bodyPr/>
          <a:lstStyle/>
          <a:p>
            <a:r>
              <a:rPr lang="en-US" smtClean="0"/>
              <a:t>Click to edit Master title style</a:t>
            </a:r>
            <a:endParaRPr lang="en-GB"/>
          </a:p>
        </p:txBody>
      </p:sp>
      <p:sp>
        <p:nvSpPr>
          <p:cNvPr id="21" name="Text Placeholder 20"/>
          <p:cNvSpPr>
            <a:spLocks noGrp="1"/>
          </p:cNvSpPr>
          <p:nvPr>
            <p:ph type="body" sz="quarter" idx="21"/>
          </p:nvPr>
        </p:nvSpPr>
        <p:spPr bwMode="gray">
          <a:xfrm>
            <a:off x="173526" y="1557337"/>
            <a:ext cx="4254012" cy="1944688"/>
          </a:xfrm>
          <a:solidFill>
            <a:schemeClr val="bg1"/>
          </a:solidFill>
          <a:ln w="12700">
            <a:solidFill>
              <a:srgbClr val="409DAD"/>
            </a:solidFill>
          </a:ln>
        </p:spPr>
        <p:txBody>
          <a:bodyPr lIns="54000" tIns="54000" rIns="54000" bIns="54000"/>
          <a:lstStyle>
            <a:lvl5pPr>
              <a:defRPr/>
            </a:lvl5pPr>
            <a:lvl6pPr>
              <a:defRPr baseline="0"/>
            </a:lvl6pPr>
            <a:lvl7pPr>
              <a:defRPr baseline="0"/>
            </a:lvl7pPr>
            <a:lvl8pPr>
              <a:defRPr baseline="0"/>
            </a:lvl8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3" name="Text Placeholder 20"/>
          <p:cNvSpPr>
            <a:spLocks noGrp="1"/>
          </p:cNvSpPr>
          <p:nvPr>
            <p:ph type="body" sz="quarter" idx="22"/>
          </p:nvPr>
        </p:nvSpPr>
        <p:spPr bwMode="gray">
          <a:xfrm>
            <a:off x="4639162" y="1557337"/>
            <a:ext cx="4254012" cy="1944688"/>
          </a:xfrm>
          <a:solidFill>
            <a:schemeClr val="bg1"/>
          </a:solidFill>
          <a:ln w="12700">
            <a:solidFill>
              <a:srgbClr val="409DAD"/>
            </a:solidFill>
          </a:ln>
        </p:spPr>
        <p:txBody>
          <a:bodyPr lIns="54000" tIns="54000" rIns="54000" bIns="54000"/>
          <a:lstStyle>
            <a:lvl5pPr>
              <a:defRPr/>
            </a:lvl5pPr>
            <a:lvl6pPr>
              <a:defRPr baseline="0"/>
            </a:lvl6pPr>
            <a:lvl7pPr>
              <a:defRPr baseline="0"/>
            </a:lvl7pPr>
            <a:lvl8pPr>
              <a:defRPr baseline="0"/>
            </a:lvl8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5" name="Text Placeholder 20"/>
          <p:cNvSpPr>
            <a:spLocks noGrp="1"/>
          </p:cNvSpPr>
          <p:nvPr>
            <p:ph type="body" sz="quarter" idx="23"/>
          </p:nvPr>
        </p:nvSpPr>
        <p:spPr bwMode="gray">
          <a:xfrm>
            <a:off x="173526" y="4148137"/>
            <a:ext cx="4254012" cy="1944688"/>
          </a:xfrm>
          <a:solidFill>
            <a:srgbClr val="BFDEE4"/>
          </a:solidFill>
          <a:ln w="12700">
            <a:solidFill>
              <a:srgbClr val="409DAD"/>
            </a:solidFill>
          </a:ln>
        </p:spPr>
        <p:txBody>
          <a:bodyPr lIns="54000" tIns="54000" rIns="54000" bIns="54000"/>
          <a:lstStyle>
            <a:lvl5pPr>
              <a:defRPr/>
            </a:lvl5pPr>
            <a:lvl6pPr>
              <a:defRPr baseline="0"/>
            </a:lvl6pPr>
            <a:lvl7pPr>
              <a:defRPr baseline="0"/>
            </a:lvl7pPr>
            <a:lvl8pPr>
              <a:defRPr baseline="0"/>
            </a:lvl8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6" name="Text Placeholder 20"/>
          <p:cNvSpPr>
            <a:spLocks noGrp="1"/>
          </p:cNvSpPr>
          <p:nvPr>
            <p:ph type="body" sz="quarter" idx="24"/>
          </p:nvPr>
        </p:nvSpPr>
        <p:spPr bwMode="gray">
          <a:xfrm>
            <a:off x="4639162" y="4148137"/>
            <a:ext cx="4254012" cy="1944688"/>
          </a:xfrm>
          <a:solidFill>
            <a:srgbClr val="BFDEE4"/>
          </a:solidFill>
          <a:ln w="12700">
            <a:solidFill>
              <a:srgbClr val="409DAD"/>
            </a:solidFill>
          </a:ln>
        </p:spPr>
        <p:txBody>
          <a:bodyPr lIns="54000" tIns="54000" rIns="54000" bIns="54000"/>
          <a:lstStyle>
            <a:lvl5pPr>
              <a:defRPr/>
            </a:lvl5pPr>
            <a:lvl6pPr>
              <a:defRPr baseline="0"/>
            </a:lvl6pPr>
            <a:lvl7pPr>
              <a:defRPr baseline="0"/>
            </a:lvl7pPr>
            <a:lvl8pPr>
              <a:defRPr baseline="0"/>
            </a:lvl8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9" name="Text Placeholder 20"/>
          <p:cNvSpPr>
            <a:spLocks noGrp="1"/>
          </p:cNvSpPr>
          <p:nvPr>
            <p:ph type="body" sz="quarter" idx="26"/>
          </p:nvPr>
        </p:nvSpPr>
        <p:spPr bwMode="gray">
          <a:xfrm>
            <a:off x="173526" y="1125538"/>
            <a:ext cx="4254012" cy="359817"/>
          </a:xfrm>
          <a:solidFill>
            <a:srgbClr val="409DAD"/>
          </a:solidFill>
          <a:ln w="12700">
            <a:solidFill>
              <a:srgbClr val="409DAD"/>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30" name="Text Placeholder 20"/>
          <p:cNvSpPr>
            <a:spLocks noGrp="1"/>
          </p:cNvSpPr>
          <p:nvPr>
            <p:ph type="body" sz="quarter" idx="27"/>
          </p:nvPr>
        </p:nvSpPr>
        <p:spPr bwMode="gray">
          <a:xfrm>
            <a:off x="4639163" y="1125538"/>
            <a:ext cx="4254012" cy="359817"/>
          </a:xfrm>
          <a:solidFill>
            <a:srgbClr val="409DAD"/>
          </a:solidFill>
          <a:ln w="12700">
            <a:solidFill>
              <a:srgbClr val="409DAD"/>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31" name="Text Placeholder 20"/>
          <p:cNvSpPr>
            <a:spLocks noGrp="1"/>
          </p:cNvSpPr>
          <p:nvPr>
            <p:ph type="body" sz="quarter" idx="28"/>
          </p:nvPr>
        </p:nvSpPr>
        <p:spPr bwMode="gray">
          <a:xfrm>
            <a:off x="173526" y="3716339"/>
            <a:ext cx="4254012" cy="359817"/>
          </a:xfrm>
          <a:solidFill>
            <a:srgbClr val="409DAD"/>
          </a:solidFill>
          <a:ln w="12700">
            <a:solidFill>
              <a:srgbClr val="409DAD"/>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32" name="Text Placeholder 20"/>
          <p:cNvSpPr>
            <a:spLocks noGrp="1"/>
          </p:cNvSpPr>
          <p:nvPr>
            <p:ph type="body" sz="quarter" idx="29"/>
          </p:nvPr>
        </p:nvSpPr>
        <p:spPr bwMode="gray">
          <a:xfrm>
            <a:off x="4639163" y="3716339"/>
            <a:ext cx="4254012" cy="359817"/>
          </a:xfrm>
          <a:solidFill>
            <a:srgbClr val="409DAD"/>
          </a:solidFill>
          <a:ln w="12700">
            <a:solidFill>
              <a:srgbClr val="409DAD"/>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9" name="Freeform 12"/>
          <p:cNvSpPr>
            <a:spLocks noChangeAspect="1"/>
          </p:cNvSpPr>
          <p:nvPr userDrawn="1"/>
        </p:nvSpPr>
        <p:spPr bwMode="gray">
          <a:xfrm>
            <a:off x="0" y="0"/>
            <a:ext cx="4835525" cy="5395913"/>
          </a:xfrm>
          <a:custGeom>
            <a:avLst/>
            <a:gdLst/>
            <a:ahLst/>
            <a:cxnLst>
              <a:cxn ang="0">
                <a:pos x="24671" y="0"/>
              </a:cxn>
              <a:cxn ang="0">
                <a:pos x="0" y="0"/>
              </a:cxn>
              <a:cxn ang="0">
                <a:pos x="0" y="27539"/>
              </a:cxn>
              <a:cxn ang="0">
                <a:pos x="16529" y="27539"/>
              </a:cxn>
              <a:cxn ang="0">
                <a:pos x="24671" y="0"/>
              </a:cxn>
            </a:cxnLst>
            <a:rect l="0" t="0" r="r" b="b"/>
            <a:pathLst>
              <a:path w="24671" h="27539">
                <a:moveTo>
                  <a:pt x="24671" y="0"/>
                </a:moveTo>
                <a:lnTo>
                  <a:pt x="0" y="0"/>
                </a:lnTo>
                <a:lnTo>
                  <a:pt x="0" y="27539"/>
                </a:lnTo>
                <a:lnTo>
                  <a:pt x="16529" y="27539"/>
                </a:lnTo>
                <a:lnTo>
                  <a:pt x="24671"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marL="0" algn="l" defTabSz="914400" rtl="0" eaLnBrk="1" fontAlgn="base" latinLnBrk="0" hangingPunct="1">
              <a:spcBef>
                <a:spcPct val="50000"/>
              </a:spcBef>
              <a:spcAft>
                <a:spcPct val="0"/>
              </a:spcAft>
              <a:defRPr/>
            </a:pPr>
            <a:endParaRPr lang="en-GB" sz="1800" kern="1200" dirty="0">
              <a:solidFill>
                <a:schemeClr val="tx1"/>
              </a:solidFill>
              <a:latin typeface="+mn-lt"/>
              <a:ea typeface="+mn-ea"/>
              <a:cs typeface="+mn-cs"/>
            </a:endParaRPr>
          </a:p>
        </p:txBody>
      </p:sp>
      <p:sp>
        <p:nvSpPr>
          <p:cNvPr id="6" name="Title 9"/>
          <p:cNvSpPr>
            <a:spLocks noGrp="1"/>
          </p:cNvSpPr>
          <p:nvPr>
            <p:ph type="title"/>
          </p:nvPr>
        </p:nvSpPr>
        <p:spPr bwMode="gray">
          <a:xfrm>
            <a:off x="324000" y="1556792"/>
            <a:ext cx="3461923" cy="2016224"/>
          </a:xfrm>
          <a:noFill/>
          <a:ln w="9525">
            <a:noFill/>
            <a:miter lim="800000"/>
            <a:headEnd/>
            <a:tailEnd/>
          </a:ln>
        </p:spPr>
        <p:txBody>
          <a:bodyPr vert="horz" wrap="square" lIns="0" tIns="0" rIns="0" bIns="0" numCol="1" anchor="t" anchorCtr="0" compatLnSpc="1">
            <a:prstTxWarp prst="textNoShape">
              <a:avLst/>
            </a:prstTxWarp>
            <a:normAutofit/>
          </a:bodyPr>
          <a:lstStyle>
            <a:lvl1pPr algn="l" rtl="0" eaLnBrk="1" fontAlgn="base" hangingPunct="1">
              <a:spcBef>
                <a:spcPct val="40000"/>
              </a:spcBef>
              <a:spcAft>
                <a:spcPct val="0"/>
              </a:spcAft>
              <a:defRPr lang="en-GB" sz="3000" b="1" dirty="0" smtClean="0">
                <a:solidFill>
                  <a:schemeClr val="bg1"/>
                </a:solidFill>
                <a:latin typeface="+mj-lt"/>
                <a:ea typeface="+mj-ea"/>
                <a:cs typeface="+mj-cs"/>
              </a:defRPr>
            </a:lvl1pPr>
            <a:lvl2pPr>
              <a:defRPr lang="en-GB" sz="3000" b="1" dirty="0">
                <a:solidFill>
                  <a:schemeClr val="bg1"/>
                </a:solidFill>
                <a:latin typeface="+mj-lt"/>
              </a:defRPr>
            </a:lvl2pPr>
            <a:lvl3pPr>
              <a:defRPr lang="en-GB" sz="3000" b="1" dirty="0">
                <a:solidFill>
                  <a:schemeClr val="bg1"/>
                </a:solidFill>
                <a:latin typeface="+mj-lt"/>
              </a:defRPr>
            </a:lvl3pPr>
            <a:lvl4pPr>
              <a:defRPr lang="en-GB" sz="3000" b="1" dirty="0">
                <a:solidFill>
                  <a:schemeClr val="bg1"/>
                </a:solidFill>
                <a:latin typeface="+mj-lt"/>
              </a:defRPr>
            </a:lvl4pPr>
            <a:lvl5pPr>
              <a:defRPr lang="en-GB" sz="3000" b="1" dirty="0">
                <a:solidFill>
                  <a:schemeClr val="bg1"/>
                </a:solidFill>
                <a:latin typeface="+mj-lt"/>
              </a:defRPr>
            </a:lvl5pPr>
            <a:lvl6pPr>
              <a:defRPr lang="en-GB" sz="3000" b="1" dirty="0">
                <a:solidFill>
                  <a:schemeClr val="bg1"/>
                </a:solidFill>
                <a:latin typeface="+mj-lt"/>
              </a:defRPr>
            </a:lvl6pPr>
            <a:lvl7pPr>
              <a:defRPr lang="en-GB" sz="3000" b="1" dirty="0">
                <a:solidFill>
                  <a:schemeClr val="bg1"/>
                </a:solidFill>
                <a:latin typeface="+mj-lt"/>
              </a:defRPr>
            </a:lvl7pPr>
            <a:lvl8pPr>
              <a:defRPr lang="en-GB" sz="3000" b="1" dirty="0">
                <a:solidFill>
                  <a:schemeClr val="bg1"/>
                </a:solidFill>
                <a:latin typeface="+mj-lt"/>
              </a:defRPr>
            </a:lvl8pPr>
            <a:lvl9pPr>
              <a:defRPr sz="3000">
                <a:solidFill>
                  <a:schemeClr val="bg1"/>
                </a:solidFill>
              </a:defRPr>
            </a:lvl9pPr>
          </a:lstStyle>
          <a:p>
            <a:pPr lvl="0"/>
            <a:r>
              <a:rPr lang="en-US" dirty="0" smtClean="0"/>
              <a:t>Click to edit Master title style</a:t>
            </a:r>
            <a:endParaRPr lang="en-GB" dirty="0"/>
          </a:p>
        </p:txBody>
      </p:sp>
      <p:sp>
        <p:nvSpPr>
          <p:cNvPr id="7" name="Text Placeholder 16"/>
          <p:cNvSpPr>
            <a:spLocks noGrp="1"/>
          </p:cNvSpPr>
          <p:nvPr>
            <p:ph type="body" sz="quarter" idx="10"/>
          </p:nvPr>
        </p:nvSpPr>
        <p:spPr bwMode="gray">
          <a:xfrm>
            <a:off x="324000" y="3789040"/>
            <a:ext cx="3029875" cy="1079823"/>
          </a:xfrm>
          <a:noFill/>
          <a:ln w="9525">
            <a:noFill/>
            <a:miter lim="800000"/>
            <a:headEnd/>
            <a:tailEnd/>
          </a:ln>
        </p:spPr>
        <p:txBody>
          <a:bodyPr vert="horz" wrap="square" lIns="0" tIns="0" rIns="0" bIns="0" numCol="1" anchor="t" anchorCtr="0" compatLnSpc="1">
            <a:prstTxWarp prst="textNoShape">
              <a:avLst/>
            </a:prstTxWarp>
            <a:normAutofit/>
          </a:bodyPr>
          <a:lstStyle>
            <a:lvl1pPr marL="0" indent="0" algn="l" rtl="0" eaLnBrk="1" fontAlgn="base" hangingPunct="1">
              <a:lnSpc>
                <a:spcPct val="110000"/>
              </a:lnSpc>
              <a:spcBef>
                <a:spcPts val="600"/>
              </a:spcBef>
              <a:spcAft>
                <a:spcPct val="0"/>
              </a:spcAft>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lvl="0"/>
            <a:r>
              <a:rPr lang="en-US" dirty="0" smtClean="0"/>
              <a:t>Click to edit Master text styles</a:t>
            </a:r>
          </a:p>
        </p:txBody>
      </p:sp>
      <p:grpSp>
        <p:nvGrpSpPr>
          <p:cNvPr id="2" name="Group 11"/>
          <p:cNvGrpSpPr>
            <a:grpSpLocks noChangeAspect="1"/>
          </p:cNvGrpSpPr>
          <p:nvPr userDrawn="1"/>
        </p:nvGrpSpPr>
        <p:grpSpPr>
          <a:xfrm>
            <a:off x="128464" y="0"/>
            <a:ext cx="2592388" cy="1530350"/>
            <a:chOff x="-2592388" y="0"/>
            <a:chExt cx="2592388" cy="1530350"/>
          </a:xfrm>
          <a:solidFill>
            <a:schemeClr val="bg1"/>
          </a:solidFill>
        </p:grpSpPr>
        <p:sp>
          <p:nvSpPr>
            <p:cNvPr id="13" name="Freeform 14"/>
            <p:cNvSpPr>
              <a:spLocks noEditPoints="1"/>
            </p:cNvSpPr>
            <p:nvPr userDrawn="1"/>
          </p:nvSpPr>
          <p:spPr bwMode="auto">
            <a:xfrm>
              <a:off x="-2384425" y="393700"/>
              <a:ext cx="2119313" cy="776288"/>
            </a:xfrm>
            <a:custGeom>
              <a:avLst/>
              <a:gdLst/>
              <a:ahLst/>
              <a:cxnLst>
                <a:cxn ang="0">
                  <a:pos x="2851" y="1035"/>
                </a:cxn>
                <a:cxn ang="0">
                  <a:pos x="3588" y="28"/>
                </a:cxn>
                <a:cxn ang="0">
                  <a:pos x="2718" y="826"/>
                </a:cxn>
                <a:cxn ang="0">
                  <a:pos x="1973" y="28"/>
                </a:cxn>
                <a:cxn ang="0">
                  <a:pos x="1663" y="659"/>
                </a:cxn>
                <a:cxn ang="0">
                  <a:pos x="1850" y="28"/>
                </a:cxn>
                <a:cxn ang="0">
                  <a:pos x="1165" y="1000"/>
                </a:cxn>
                <a:cxn ang="0">
                  <a:pos x="1334" y="806"/>
                </a:cxn>
                <a:cxn ang="0">
                  <a:pos x="479" y="1047"/>
                </a:cxn>
                <a:cxn ang="0">
                  <a:pos x="980" y="699"/>
                </a:cxn>
                <a:cxn ang="0">
                  <a:pos x="2747" y="0"/>
                </a:cxn>
                <a:cxn ang="0">
                  <a:pos x="1009" y="0"/>
                </a:cxn>
                <a:cxn ang="0">
                  <a:pos x="665" y="1435"/>
                </a:cxn>
                <a:cxn ang="0">
                  <a:pos x="1150" y="1133"/>
                </a:cxn>
                <a:cxn ang="0">
                  <a:pos x="1980" y="1434"/>
                </a:cxn>
                <a:cxn ang="0">
                  <a:pos x="2963" y="1451"/>
                </a:cxn>
                <a:cxn ang="0">
                  <a:pos x="348" y="2092"/>
                </a:cxn>
                <a:cxn ang="0">
                  <a:pos x="395" y="2104"/>
                </a:cxn>
                <a:cxn ang="0">
                  <a:pos x="880" y="1895"/>
                </a:cxn>
                <a:cxn ang="0">
                  <a:pos x="584" y="1895"/>
                </a:cxn>
                <a:cxn ang="0">
                  <a:pos x="645" y="2088"/>
                </a:cxn>
                <a:cxn ang="0">
                  <a:pos x="813" y="2088"/>
                </a:cxn>
                <a:cxn ang="0">
                  <a:pos x="935" y="1790"/>
                </a:cxn>
                <a:cxn ang="0">
                  <a:pos x="1104" y="1929"/>
                </a:cxn>
                <a:cxn ang="0">
                  <a:pos x="1151" y="1938"/>
                </a:cxn>
                <a:cxn ang="0">
                  <a:pos x="1504" y="2134"/>
                </a:cxn>
                <a:cxn ang="0">
                  <a:pos x="1370" y="2132"/>
                </a:cxn>
                <a:cxn ang="0">
                  <a:pos x="1428" y="1940"/>
                </a:cxn>
                <a:cxn ang="0">
                  <a:pos x="1719" y="1895"/>
                </a:cxn>
                <a:cxn ang="0">
                  <a:pos x="1803" y="2052"/>
                </a:cxn>
                <a:cxn ang="0">
                  <a:pos x="2137" y="1923"/>
                </a:cxn>
                <a:cxn ang="0">
                  <a:pos x="1881" y="2136"/>
                </a:cxn>
                <a:cxn ang="0">
                  <a:pos x="2253" y="2017"/>
                </a:cxn>
                <a:cxn ang="0">
                  <a:pos x="2503" y="1888"/>
                </a:cxn>
                <a:cxn ang="0">
                  <a:pos x="2740" y="2092"/>
                </a:cxn>
                <a:cxn ang="0">
                  <a:pos x="2787" y="2104"/>
                </a:cxn>
                <a:cxn ang="0">
                  <a:pos x="3126" y="2134"/>
                </a:cxn>
                <a:cxn ang="0">
                  <a:pos x="2992" y="2132"/>
                </a:cxn>
                <a:cxn ang="0">
                  <a:pos x="3051" y="1940"/>
                </a:cxn>
                <a:cxn ang="0">
                  <a:pos x="3441" y="1989"/>
                </a:cxn>
                <a:cxn ang="0">
                  <a:pos x="3257" y="1790"/>
                </a:cxn>
                <a:cxn ang="0">
                  <a:pos x="168" y="2120"/>
                </a:cxn>
                <a:cxn ang="0">
                  <a:pos x="3742" y="1935"/>
                </a:cxn>
                <a:cxn ang="0">
                  <a:pos x="3624" y="2110"/>
                </a:cxn>
                <a:cxn ang="0">
                  <a:pos x="3857" y="2017"/>
                </a:cxn>
                <a:cxn ang="0">
                  <a:pos x="4180" y="1894"/>
                </a:cxn>
                <a:cxn ang="0">
                  <a:pos x="4515" y="2136"/>
                </a:cxn>
                <a:cxn ang="0">
                  <a:pos x="4289" y="1939"/>
                </a:cxn>
                <a:cxn ang="0">
                  <a:pos x="4846" y="2010"/>
                </a:cxn>
                <a:cxn ang="0">
                  <a:pos x="4741" y="1935"/>
                </a:cxn>
                <a:cxn ang="0">
                  <a:pos x="4936" y="1789"/>
                </a:cxn>
                <a:cxn ang="0">
                  <a:pos x="5002" y="2021"/>
                </a:cxn>
                <a:cxn ang="0">
                  <a:pos x="5080" y="1988"/>
                </a:cxn>
                <a:cxn ang="0">
                  <a:pos x="5388" y="2136"/>
                </a:cxn>
                <a:cxn ang="0">
                  <a:pos x="5625" y="1893"/>
                </a:cxn>
                <a:cxn ang="0">
                  <a:pos x="5573" y="1790"/>
                </a:cxn>
                <a:cxn ang="0">
                  <a:pos x="5710" y="1848"/>
                </a:cxn>
                <a:cxn ang="0">
                  <a:pos x="5786" y="2086"/>
                </a:cxn>
                <a:cxn ang="0">
                  <a:pos x="5835" y="2229"/>
                </a:cxn>
              </a:cxnLst>
              <a:rect l="0" t="0" r="r" b="b"/>
              <a:pathLst>
                <a:path w="6099" h="2232">
                  <a:moveTo>
                    <a:pt x="3588" y="1105"/>
                  </a:moveTo>
                  <a:cubicBezTo>
                    <a:pt x="3401" y="1105"/>
                    <a:pt x="3401" y="1105"/>
                    <a:pt x="3401" y="1105"/>
                  </a:cubicBezTo>
                  <a:cubicBezTo>
                    <a:pt x="3431" y="981"/>
                    <a:pt x="3431" y="981"/>
                    <a:pt x="3431" y="981"/>
                  </a:cubicBezTo>
                  <a:cubicBezTo>
                    <a:pt x="3055" y="981"/>
                    <a:pt x="3055" y="981"/>
                    <a:pt x="3055" y="981"/>
                  </a:cubicBezTo>
                  <a:cubicBezTo>
                    <a:pt x="3024" y="1105"/>
                    <a:pt x="3024" y="1105"/>
                    <a:pt x="3024" y="1105"/>
                  </a:cubicBezTo>
                  <a:cubicBezTo>
                    <a:pt x="2843" y="1105"/>
                    <a:pt x="2843" y="1105"/>
                    <a:pt x="2843" y="1105"/>
                  </a:cubicBezTo>
                  <a:cubicBezTo>
                    <a:pt x="2843" y="1079"/>
                    <a:pt x="2843" y="1079"/>
                    <a:pt x="2843" y="1079"/>
                  </a:cubicBezTo>
                  <a:cubicBezTo>
                    <a:pt x="2845" y="1065"/>
                    <a:pt x="2848" y="1051"/>
                    <a:pt x="2851" y="1035"/>
                  </a:cubicBezTo>
                  <a:cubicBezTo>
                    <a:pt x="2884" y="901"/>
                    <a:pt x="2972" y="769"/>
                    <a:pt x="3124" y="769"/>
                  </a:cubicBezTo>
                  <a:cubicBezTo>
                    <a:pt x="3185" y="769"/>
                    <a:pt x="3244" y="792"/>
                    <a:pt x="3236" y="875"/>
                  </a:cubicBezTo>
                  <a:cubicBezTo>
                    <a:pt x="3460" y="875"/>
                    <a:pt x="3460" y="875"/>
                    <a:pt x="3460" y="875"/>
                  </a:cubicBezTo>
                  <a:cubicBezTo>
                    <a:pt x="3469" y="836"/>
                    <a:pt x="3484" y="770"/>
                    <a:pt x="3441" y="709"/>
                  </a:cubicBezTo>
                  <a:cubicBezTo>
                    <a:pt x="3394" y="643"/>
                    <a:pt x="3298" y="616"/>
                    <a:pt x="3173" y="616"/>
                  </a:cubicBezTo>
                  <a:cubicBezTo>
                    <a:pt x="3084" y="616"/>
                    <a:pt x="2955" y="631"/>
                    <a:pt x="2843" y="704"/>
                  </a:cubicBezTo>
                  <a:cubicBezTo>
                    <a:pt x="2843" y="28"/>
                    <a:pt x="2843" y="28"/>
                    <a:pt x="2843" y="28"/>
                  </a:cubicBezTo>
                  <a:cubicBezTo>
                    <a:pt x="3588" y="28"/>
                    <a:pt x="3588" y="28"/>
                    <a:pt x="3588" y="28"/>
                  </a:cubicBezTo>
                  <a:lnTo>
                    <a:pt x="3588" y="1105"/>
                  </a:lnTo>
                  <a:close/>
                  <a:moveTo>
                    <a:pt x="3148" y="1287"/>
                  </a:moveTo>
                  <a:cubicBezTo>
                    <a:pt x="3106" y="1294"/>
                    <a:pt x="3063" y="1300"/>
                    <a:pt x="3023" y="1300"/>
                  </a:cubicBezTo>
                  <a:cubicBezTo>
                    <a:pt x="2915" y="1300"/>
                    <a:pt x="2840" y="1250"/>
                    <a:pt x="2839" y="1133"/>
                  </a:cubicBezTo>
                  <a:cubicBezTo>
                    <a:pt x="3186" y="1133"/>
                    <a:pt x="3186" y="1133"/>
                    <a:pt x="3186" y="1133"/>
                  </a:cubicBezTo>
                  <a:lnTo>
                    <a:pt x="3148" y="1287"/>
                  </a:lnTo>
                  <a:close/>
                  <a:moveTo>
                    <a:pt x="2718" y="672"/>
                  </a:moveTo>
                  <a:cubicBezTo>
                    <a:pt x="2718" y="826"/>
                    <a:pt x="2718" y="826"/>
                    <a:pt x="2718" y="826"/>
                  </a:cubicBezTo>
                  <a:cubicBezTo>
                    <a:pt x="2666" y="898"/>
                    <a:pt x="2634" y="976"/>
                    <a:pt x="2619" y="1040"/>
                  </a:cubicBezTo>
                  <a:cubicBezTo>
                    <a:pt x="2613" y="1061"/>
                    <a:pt x="2609" y="1083"/>
                    <a:pt x="2607" y="1105"/>
                  </a:cubicBezTo>
                  <a:cubicBezTo>
                    <a:pt x="2497" y="1105"/>
                    <a:pt x="2497" y="1105"/>
                    <a:pt x="2497" y="1105"/>
                  </a:cubicBezTo>
                  <a:cubicBezTo>
                    <a:pt x="2591" y="660"/>
                    <a:pt x="2591" y="660"/>
                    <a:pt x="2591" y="660"/>
                  </a:cubicBezTo>
                  <a:cubicBezTo>
                    <a:pt x="2276" y="660"/>
                    <a:pt x="2276" y="660"/>
                    <a:pt x="2276" y="660"/>
                  </a:cubicBezTo>
                  <a:cubicBezTo>
                    <a:pt x="1993" y="1105"/>
                    <a:pt x="1993" y="1105"/>
                    <a:pt x="1993" y="1105"/>
                  </a:cubicBezTo>
                  <a:cubicBezTo>
                    <a:pt x="1973" y="1105"/>
                    <a:pt x="1973" y="1105"/>
                    <a:pt x="1973" y="1105"/>
                  </a:cubicBezTo>
                  <a:cubicBezTo>
                    <a:pt x="1973" y="28"/>
                    <a:pt x="1973" y="28"/>
                    <a:pt x="1973" y="28"/>
                  </a:cubicBezTo>
                  <a:cubicBezTo>
                    <a:pt x="2718" y="28"/>
                    <a:pt x="2718" y="28"/>
                    <a:pt x="2718" y="28"/>
                  </a:cubicBezTo>
                  <a:lnTo>
                    <a:pt x="2718" y="672"/>
                  </a:lnTo>
                  <a:close/>
                  <a:moveTo>
                    <a:pt x="2302" y="1105"/>
                  </a:moveTo>
                  <a:cubicBezTo>
                    <a:pt x="2190" y="1105"/>
                    <a:pt x="2190" y="1105"/>
                    <a:pt x="2190" y="1105"/>
                  </a:cubicBezTo>
                  <a:cubicBezTo>
                    <a:pt x="2360" y="838"/>
                    <a:pt x="2360" y="838"/>
                    <a:pt x="2360" y="838"/>
                  </a:cubicBezTo>
                  <a:lnTo>
                    <a:pt x="2302" y="1105"/>
                  </a:lnTo>
                  <a:close/>
                  <a:moveTo>
                    <a:pt x="1850" y="659"/>
                  </a:moveTo>
                  <a:cubicBezTo>
                    <a:pt x="1663" y="659"/>
                    <a:pt x="1663" y="659"/>
                    <a:pt x="1663" y="659"/>
                  </a:cubicBezTo>
                  <a:cubicBezTo>
                    <a:pt x="1535" y="1105"/>
                    <a:pt x="1535" y="1105"/>
                    <a:pt x="1535" y="1105"/>
                  </a:cubicBezTo>
                  <a:cubicBezTo>
                    <a:pt x="1337" y="1105"/>
                    <a:pt x="1337" y="1105"/>
                    <a:pt x="1337" y="1105"/>
                  </a:cubicBezTo>
                  <a:cubicBezTo>
                    <a:pt x="1438" y="1068"/>
                    <a:pt x="1499" y="996"/>
                    <a:pt x="1518" y="890"/>
                  </a:cubicBezTo>
                  <a:cubicBezTo>
                    <a:pt x="1534" y="809"/>
                    <a:pt x="1527" y="755"/>
                    <a:pt x="1493" y="714"/>
                  </a:cubicBezTo>
                  <a:cubicBezTo>
                    <a:pt x="1443" y="654"/>
                    <a:pt x="1342" y="659"/>
                    <a:pt x="1253" y="659"/>
                  </a:cubicBezTo>
                  <a:cubicBezTo>
                    <a:pt x="1237" y="659"/>
                    <a:pt x="1105" y="659"/>
                    <a:pt x="1105" y="659"/>
                  </a:cubicBezTo>
                  <a:cubicBezTo>
                    <a:pt x="1105" y="28"/>
                    <a:pt x="1105" y="28"/>
                    <a:pt x="1105" y="28"/>
                  </a:cubicBezTo>
                  <a:cubicBezTo>
                    <a:pt x="1850" y="28"/>
                    <a:pt x="1850" y="28"/>
                    <a:pt x="1850" y="28"/>
                  </a:cubicBezTo>
                  <a:lnTo>
                    <a:pt x="1850" y="659"/>
                  </a:lnTo>
                  <a:close/>
                  <a:moveTo>
                    <a:pt x="1730" y="1105"/>
                  </a:moveTo>
                  <a:cubicBezTo>
                    <a:pt x="1809" y="826"/>
                    <a:pt x="1809" y="826"/>
                    <a:pt x="1809" y="826"/>
                  </a:cubicBezTo>
                  <a:cubicBezTo>
                    <a:pt x="1812" y="1105"/>
                    <a:pt x="1812" y="1105"/>
                    <a:pt x="1812" y="1105"/>
                  </a:cubicBezTo>
                  <a:lnTo>
                    <a:pt x="1730" y="1105"/>
                  </a:lnTo>
                  <a:close/>
                  <a:moveTo>
                    <a:pt x="1188" y="999"/>
                  </a:moveTo>
                  <a:cubicBezTo>
                    <a:pt x="1187" y="999"/>
                    <a:pt x="1187" y="999"/>
                    <a:pt x="1187" y="999"/>
                  </a:cubicBezTo>
                  <a:cubicBezTo>
                    <a:pt x="1180" y="999"/>
                    <a:pt x="1173" y="1000"/>
                    <a:pt x="1165" y="1000"/>
                  </a:cubicBezTo>
                  <a:cubicBezTo>
                    <a:pt x="1154" y="1000"/>
                    <a:pt x="1145" y="1000"/>
                    <a:pt x="1137" y="1000"/>
                  </a:cubicBezTo>
                  <a:cubicBezTo>
                    <a:pt x="1089" y="1000"/>
                    <a:pt x="1089" y="1000"/>
                    <a:pt x="1089" y="1000"/>
                  </a:cubicBezTo>
                  <a:cubicBezTo>
                    <a:pt x="1111" y="918"/>
                    <a:pt x="1111" y="918"/>
                    <a:pt x="1111" y="918"/>
                  </a:cubicBezTo>
                  <a:cubicBezTo>
                    <a:pt x="1122" y="878"/>
                    <a:pt x="1122" y="878"/>
                    <a:pt x="1122" y="878"/>
                  </a:cubicBezTo>
                  <a:cubicBezTo>
                    <a:pt x="1147" y="783"/>
                    <a:pt x="1147" y="783"/>
                    <a:pt x="1147" y="783"/>
                  </a:cubicBezTo>
                  <a:cubicBezTo>
                    <a:pt x="1158" y="783"/>
                    <a:pt x="1169" y="782"/>
                    <a:pt x="1179" y="782"/>
                  </a:cubicBezTo>
                  <a:cubicBezTo>
                    <a:pt x="1216" y="782"/>
                    <a:pt x="1216" y="782"/>
                    <a:pt x="1216" y="782"/>
                  </a:cubicBezTo>
                  <a:cubicBezTo>
                    <a:pt x="1279" y="782"/>
                    <a:pt x="1319" y="786"/>
                    <a:pt x="1334" y="806"/>
                  </a:cubicBezTo>
                  <a:cubicBezTo>
                    <a:pt x="1345" y="822"/>
                    <a:pt x="1343" y="848"/>
                    <a:pt x="1330" y="888"/>
                  </a:cubicBezTo>
                  <a:cubicBezTo>
                    <a:pt x="1308" y="957"/>
                    <a:pt x="1279" y="992"/>
                    <a:pt x="1188" y="999"/>
                  </a:cubicBezTo>
                  <a:moveTo>
                    <a:pt x="980" y="699"/>
                  </a:moveTo>
                  <a:cubicBezTo>
                    <a:pt x="969" y="737"/>
                    <a:pt x="969" y="737"/>
                    <a:pt x="969" y="737"/>
                  </a:cubicBezTo>
                  <a:cubicBezTo>
                    <a:pt x="862" y="1092"/>
                    <a:pt x="862" y="1092"/>
                    <a:pt x="862" y="1092"/>
                  </a:cubicBezTo>
                  <a:cubicBezTo>
                    <a:pt x="858" y="1105"/>
                    <a:pt x="858" y="1105"/>
                    <a:pt x="858" y="1105"/>
                  </a:cubicBezTo>
                  <a:cubicBezTo>
                    <a:pt x="507" y="1105"/>
                    <a:pt x="507" y="1105"/>
                    <a:pt x="507" y="1105"/>
                  </a:cubicBezTo>
                  <a:cubicBezTo>
                    <a:pt x="479" y="1047"/>
                    <a:pt x="479" y="1047"/>
                    <a:pt x="479" y="1047"/>
                  </a:cubicBezTo>
                  <a:cubicBezTo>
                    <a:pt x="858" y="660"/>
                    <a:pt x="858" y="660"/>
                    <a:pt x="858" y="660"/>
                  </a:cubicBezTo>
                  <a:cubicBezTo>
                    <a:pt x="615" y="660"/>
                    <a:pt x="615" y="660"/>
                    <a:pt x="615" y="660"/>
                  </a:cubicBezTo>
                  <a:cubicBezTo>
                    <a:pt x="319" y="979"/>
                    <a:pt x="319" y="979"/>
                    <a:pt x="319" y="979"/>
                  </a:cubicBezTo>
                  <a:cubicBezTo>
                    <a:pt x="415" y="660"/>
                    <a:pt x="415" y="660"/>
                    <a:pt x="415" y="660"/>
                  </a:cubicBezTo>
                  <a:cubicBezTo>
                    <a:pt x="235" y="660"/>
                    <a:pt x="235" y="660"/>
                    <a:pt x="235" y="660"/>
                  </a:cubicBezTo>
                  <a:cubicBezTo>
                    <a:pt x="235" y="28"/>
                    <a:pt x="235" y="28"/>
                    <a:pt x="235" y="28"/>
                  </a:cubicBezTo>
                  <a:cubicBezTo>
                    <a:pt x="980" y="28"/>
                    <a:pt x="980" y="28"/>
                    <a:pt x="980" y="28"/>
                  </a:cubicBezTo>
                  <a:lnTo>
                    <a:pt x="980" y="699"/>
                  </a:lnTo>
                  <a:close/>
                  <a:moveTo>
                    <a:pt x="281" y="1105"/>
                  </a:moveTo>
                  <a:cubicBezTo>
                    <a:pt x="282" y="1101"/>
                    <a:pt x="282" y="1101"/>
                    <a:pt x="282" y="1101"/>
                  </a:cubicBezTo>
                  <a:cubicBezTo>
                    <a:pt x="285" y="1105"/>
                    <a:pt x="285" y="1105"/>
                    <a:pt x="285" y="1105"/>
                  </a:cubicBezTo>
                  <a:lnTo>
                    <a:pt x="281" y="1105"/>
                  </a:lnTo>
                  <a:close/>
                  <a:moveTo>
                    <a:pt x="2814" y="0"/>
                  </a:moveTo>
                  <a:cubicBezTo>
                    <a:pt x="2814" y="724"/>
                    <a:pt x="2814" y="724"/>
                    <a:pt x="2814" y="724"/>
                  </a:cubicBezTo>
                  <a:cubicBezTo>
                    <a:pt x="2789" y="744"/>
                    <a:pt x="2767" y="765"/>
                    <a:pt x="2747" y="788"/>
                  </a:cubicBezTo>
                  <a:cubicBezTo>
                    <a:pt x="2747" y="0"/>
                    <a:pt x="2747" y="0"/>
                    <a:pt x="2747" y="0"/>
                  </a:cubicBezTo>
                  <a:cubicBezTo>
                    <a:pt x="1945" y="0"/>
                    <a:pt x="1945" y="0"/>
                    <a:pt x="1945" y="0"/>
                  </a:cubicBezTo>
                  <a:cubicBezTo>
                    <a:pt x="1945" y="659"/>
                    <a:pt x="1945" y="659"/>
                    <a:pt x="1945" y="659"/>
                  </a:cubicBezTo>
                  <a:cubicBezTo>
                    <a:pt x="1878" y="659"/>
                    <a:pt x="1878" y="659"/>
                    <a:pt x="1878" y="659"/>
                  </a:cubicBezTo>
                  <a:cubicBezTo>
                    <a:pt x="1878" y="0"/>
                    <a:pt x="1878" y="0"/>
                    <a:pt x="1878" y="0"/>
                  </a:cubicBezTo>
                  <a:cubicBezTo>
                    <a:pt x="1076" y="0"/>
                    <a:pt x="1076" y="0"/>
                    <a:pt x="1076" y="0"/>
                  </a:cubicBezTo>
                  <a:cubicBezTo>
                    <a:pt x="1076" y="660"/>
                    <a:pt x="1076" y="660"/>
                    <a:pt x="1076" y="660"/>
                  </a:cubicBezTo>
                  <a:cubicBezTo>
                    <a:pt x="1009" y="660"/>
                    <a:pt x="1009" y="660"/>
                    <a:pt x="1009" y="660"/>
                  </a:cubicBezTo>
                  <a:cubicBezTo>
                    <a:pt x="1009" y="0"/>
                    <a:pt x="1009" y="0"/>
                    <a:pt x="1009" y="0"/>
                  </a:cubicBezTo>
                  <a:cubicBezTo>
                    <a:pt x="207" y="0"/>
                    <a:pt x="207" y="0"/>
                    <a:pt x="207" y="0"/>
                  </a:cubicBezTo>
                  <a:cubicBezTo>
                    <a:pt x="207" y="753"/>
                    <a:pt x="207" y="753"/>
                    <a:pt x="207" y="753"/>
                  </a:cubicBezTo>
                  <a:cubicBezTo>
                    <a:pt x="2" y="1435"/>
                    <a:pt x="2" y="1435"/>
                    <a:pt x="2" y="1435"/>
                  </a:cubicBezTo>
                  <a:cubicBezTo>
                    <a:pt x="182" y="1435"/>
                    <a:pt x="182" y="1435"/>
                    <a:pt x="182" y="1435"/>
                  </a:cubicBezTo>
                  <a:cubicBezTo>
                    <a:pt x="273" y="1133"/>
                    <a:pt x="273" y="1133"/>
                    <a:pt x="273" y="1133"/>
                  </a:cubicBezTo>
                  <a:cubicBezTo>
                    <a:pt x="299" y="1133"/>
                    <a:pt x="299" y="1133"/>
                    <a:pt x="299" y="1133"/>
                  </a:cubicBezTo>
                  <a:cubicBezTo>
                    <a:pt x="448" y="1435"/>
                    <a:pt x="448" y="1435"/>
                    <a:pt x="448" y="1435"/>
                  </a:cubicBezTo>
                  <a:cubicBezTo>
                    <a:pt x="665" y="1435"/>
                    <a:pt x="665" y="1435"/>
                    <a:pt x="665" y="1435"/>
                  </a:cubicBezTo>
                  <a:cubicBezTo>
                    <a:pt x="520" y="1133"/>
                    <a:pt x="520" y="1133"/>
                    <a:pt x="520" y="1133"/>
                  </a:cubicBezTo>
                  <a:cubicBezTo>
                    <a:pt x="849" y="1133"/>
                    <a:pt x="849" y="1133"/>
                    <a:pt x="849" y="1133"/>
                  </a:cubicBezTo>
                  <a:cubicBezTo>
                    <a:pt x="758" y="1435"/>
                    <a:pt x="758" y="1435"/>
                    <a:pt x="758" y="1435"/>
                  </a:cubicBezTo>
                  <a:cubicBezTo>
                    <a:pt x="955" y="1435"/>
                    <a:pt x="955" y="1435"/>
                    <a:pt x="955" y="1435"/>
                  </a:cubicBezTo>
                  <a:cubicBezTo>
                    <a:pt x="1045" y="1134"/>
                    <a:pt x="1045" y="1134"/>
                    <a:pt x="1045" y="1134"/>
                  </a:cubicBezTo>
                  <a:cubicBezTo>
                    <a:pt x="1088" y="1134"/>
                    <a:pt x="1088" y="1134"/>
                    <a:pt x="1088" y="1134"/>
                  </a:cubicBezTo>
                  <a:cubicBezTo>
                    <a:pt x="1088" y="1133"/>
                    <a:pt x="1088" y="1133"/>
                    <a:pt x="1088" y="1133"/>
                  </a:cubicBezTo>
                  <a:cubicBezTo>
                    <a:pt x="1150" y="1133"/>
                    <a:pt x="1150" y="1133"/>
                    <a:pt x="1150" y="1133"/>
                  </a:cubicBezTo>
                  <a:cubicBezTo>
                    <a:pt x="1155" y="1133"/>
                    <a:pt x="1155" y="1133"/>
                    <a:pt x="1155" y="1133"/>
                  </a:cubicBezTo>
                  <a:cubicBezTo>
                    <a:pt x="1527" y="1133"/>
                    <a:pt x="1527" y="1133"/>
                    <a:pt x="1527" y="1133"/>
                  </a:cubicBezTo>
                  <a:cubicBezTo>
                    <a:pt x="1440" y="1434"/>
                    <a:pt x="1440" y="1434"/>
                    <a:pt x="1440" y="1434"/>
                  </a:cubicBezTo>
                  <a:cubicBezTo>
                    <a:pt x="1638" y="1434"/>
                    <a:pt x="1638" y="1434"/>
                    <a:pt x="1638" y="1434"/>
                  </a:cubicBezTo>
                  <a:cubicBezTo>
                    <a:pt x="1722" y="1133"/>
                    <a:pt x="1722" y="1133"/>
                    <a:pt x="1722" y="1133"/>
                  </a:cubicBezTo>
                  <a:cubicBezTo>
                    <a:pt x="1812" y="1133"/>
                    <a:pt x="1812" y="1133"/>
                    <a:pt x="1812" y="1133"/>
                  </a:cubicBezTo>
                  <a:cubicBezTo>
                    <a:pt x="1814" y="1434"/>
                    <a:pt x="1814" y="1434"/>
                    <a:pt x="1814" y="1434"/>
                  </a:cubicBezTo>
                  <a:cubicBezTo>
                    <a:pt x="1980" y="1434"/>
                    <a:pt x="1980" y="1434"/>
                    <a:pt x="1980" y="1434"/>
                  </a:cubicBezTo>
                  <a:cubicBezTo>
                    <a:pt x="2171" y="1133"/>
                    <a:pt x="2171" y="1133"/>
                    <a:pt x="2171" y="1133"/>
                  </a:cubicBezTo>
                  <a:cubicBezTo>
                    <a:pt x="2296" y="1133"/>
                    <a:pt x="2296" y="1133"/>
                    <a:pt x="2296" y="1133"/>
                  </a:cubicBezTo>
                  <a:cubicBezTo>
                    <a:pt x="2232" y="1434"/>
                    <a:pt x="2232" y="1434"/>
                    <a:pt x="2232" y="1434"/>
                  </a:cubicBezTo>
                  <a:cubicBezTo>
                    <a:pt x="2427" y="1434"/>
                    <a:pt x="2427" y="1434"/>
                    <a:pt x="2427" y="1434"/>
                  </a:cubicBezTo>
                  <a:cubicBezTo>
                    <a:pt x="2491" y="1133"/>
                    <a:pt x="2491" y="1133"/>
                    <a:pt x="2491" y="1133"/>
                  </a:cubicBezTo>
                  <a:cubicBezTo>
                    <a:pt x="2604" y="1133"/>
                    <a:pt x="2604" y="1133"/>
                    <a:pt x="2604" y="1133"/>
                  </a:cubicBezTo>
                  <a:cubicBezTo>
                    <a:pt x="2599" y="1226"/>
                    <a:pt x="2623" y="1311"/>
                    <a:pt x="2685" y="1368"/>
                  </a:cubicBezTo>
                  <a:cubicBezTo>
                    <a:pt x="2761" y="1438"/>
                    <a:pt x="2877" y="1451"/>
                    <a:pt x="2963" y="1451"/>
                  </a:cubicBezTo>
                  <a:cubicBezTo>
                    <a:pt x="3081" y="1451"/>
                    <a:pt x="3203" y="1434"/>
                    <a:pt x="3326" y="1407"/>
                  </a:cubicBezTo>
                  <a:cubicBezTo>
                    <a:pt x="3394" y="1133"/>
                    <a:pt x="3394" y="1133"/>
                    <a:pt x="3394" y="1133"/>
                  </a:cubicBezTo>
                  <a:cubicBezTo>
                    <a:pt x="3617" y="1133"/>
                    <a:pt x="3617" y="1133"/>
                    <a:pt x="3617" y="1133"/>
                  </a:cubicBezTo>
                  <a:cubicBezTo>
                    <a:pt x="3617" y="0"/>
                    <a:pt x="3617" y="0"/>
                    <a:pt x="3617" y="0"/>
                  </a:cubicBezTo>
                  <a:lnTo>
                    <a:pt x="2814" y="0"/>
                  </a:lnTo>
                  <a:close/>
                  <a:moveTo>
                    <a:pt x="351" y="1894"/>
                  </a:moveTo>
                  <a:cubicBezTo>
                    <a:pt x="321" y="2038"/>
                    <a:pt x="321" y="2038"/>
                    <a:pt x="321" y="2038"/>
                  </a:cubicBezTo>
                  <a:cubicBezTo>
                    <a:pt x="316" y="2060"/>
                    <a:pt x="309" y="2092"/>
                    <a:pt x="348" y="2092"/>
                  </a:cubicBezTo>
                  <a:cubicBezTo>
                    <a:pt x="393" y="2092"/>
                    <a:pt x="400" y="2058"/>
                    <a:pt x="409" y="2016"/>
                  </a:cubicBezTo>
                  <a:cubicBezTo>
                    <a:pt x="435" y="1894"/>
                    <a:pt x="435" y="1894"/>
                    <a:pt x="435" y="1894"/>
                  </a:cubicBezTo>
                  <a:cubicBezTo>
                    <a:pt x="508" y="1894"/>
                    <a:pt x="508" y="1894"/>
                    <a:pt x="508" y="1894"/>
                  </a:cubicBezTo>
                  <a:cubicBezTo>
                    <a:pt x="474" y="2053"/>
                    <a:pt x="474" y="2053"/>
                    <a:pt x="474" y="2053"/>
                  </a:cubicBezTo>
                  <a:cubicBezTo>
                    <a:pt x="464" y="2106"/>
                    <a:pt x="463" y="2112"/>
                    <a:pt x="462" y="2118"/>
                  </a:cubicBezTo>
                  <a:cubicBezTo>
                    <a:pt x="461" y="2125"/>
                    <a:pt x="460" y="2130"/>
                    <a:pt x="460" y="2136"/>
                  </a:cubicBezTo>
                  <a:cubicBezTo>
                    <a:pt x="391" y="2136"/>
                    <a:pt x="391" y="2136"/>
                    <a:pt x="391" y="2136"/>
                  </a:cubicBezTo>
                  <a:cubicBezTo>
                    <a:pt x="395" y="2104"/>
                    <a:pt x="395" y="2104"/>
                    <a:pt x="395" y="2104"/>
                  </a:cubicBezTo>
                  <a:cubicBezTo>
                    <a:pt x="386" y="2115"/>
                    <a:pt x="362" y="2143"/>
                    <a:pt x="315" y="2143"/>
                  </a:cubicBezTo>
                  <a:cubicBezTo>
                    <a:pt x="283" y="2143"/>
                    <a:pt x="259" y="2128"/>
                    <a:pt x="250" y="2110"/>
                  </a:cubicBezTo>
                  <a:cubicBezTo>
                    <a:pt x="238" y="2090"/>
                    <a:pt x="245" y="2056"/>
                    <a:pt x="248" y="2045"/>
                  </a:cubicBezTo>
                  <a:cubicBezTo>
                    <a:pt x="279" y="1894"/>
                    <a:pt x="279" y="1894"/>
                    <a:pt x="279" y="1894"/>
                  </a:cubicBezTo>
                  <a:lnTo>
                    <a:pt x="351" y="1894"/>
                  </a:lnTo>
                  <a:close/>
                  <a:moveTo>
                    <a:pt x="812" y="1942"/>
                  </a:moveTo>
                  <a:cubicBezTo>
                    <a:pt x="870" y="1942"/>
                    <a:pt x="870" y="1942"/>
                    <a:pt x="870" y="1942"/>
                  </a:cubicBezTo>
                  <a:cubicBezTo>
                    <a:pt x="880" y="1895"/>
                    <a:pt x="880" y="1895"/>
                    <a:pt x="880" y="1895"/>
                  </a:cubicBezTo>
                  <a:cubicBezTo>
                    <a:pt x="822" y="1895"/>
                    <a:pt x="822" y="1895"/>
                    <a:pt x="822" y="1895"/>
                  </a:cubicBezTo>
                  <a:cubicBezTo>
                    <a:pt x="838" y="1822"/>
                    <a:pt x="838" y="1822"/>
                    <a:pt x="838" y="1822"/>
                  </a:cubicBezTo>
                  <a:cubicBezTo>
                    <a:pt x="762" y="1848"/>
                    <a:pt x="762" y="1848"/>
                    <a:pt x="762" y="1848"/>
                  </a:cubicBezTo>
                  <a:cubicBezTo>
                    <a:pt x="752" y="1895"/>
                    <a:pt x="752" y="1895"/>
                    <a:pt x="752" y="1895"/>
                  </a:cubicBezTo>
                  <a:cubicBezTo>
                    <a:pt x="654" y="1895"/>
                    <a:pt x="654" y="1895"/>
                    <a:pt x="654" y="1895"/>
                  </a:cubicBezTo>
                  <a:cubicBezTo>
                    <a:pt x="670" y="1822"/>
                    <a:pt x="670" y="1822"/>
                    <a:pt x="670" y="1822"/>
                  </a:cubicBezTo>
                  <a:cubicBezTo>
                    <a:pt x="594" y="1848"/>
                    <a:pt x="594" y="1848"/>
                    <a:pt x="594" y="1848"/>
                  </a:cubicBezTo>
                  <a:cubicBezTo>
                    <a:pt x="584" y="1895"/>
                    <a:pt x="584" y="1895"/>
                    <a:pt x="584" y="1895"/>
                  </a:cubicBezTo>
                  <a:cubicBezTo>
                    <a:pt x="537" y="1895"/>
                    <a:pt x="537" y="1895"/>
                    <a:pt x="537" y="1895"/>
                  </a:cubicBezTo>
                  <a:cubicBezTo>
                    <a:pt x="527" y="1942"/>
                    <a:pt x="527" y="1942"/>
                    <a:pt x="527" y="1942"/>
                  </a:cubicBezTo>
                  <a:cubicBezTo>
                    <a:pt x="574" y="1942"/>
                    <a:pt x="574" y="1942"/>
                    <a:pt x="574" y="1942"/>
                  </a:cubicBezTo>
                  <a:cubicBezTo>
                    <a:pt x="545" y="2075"/>
                    <a:pt x="545" y="2075"/>
                    <a:pt x="545" y="2075"/>
                  </a:cubicBezTo>
                  <a:cubicBezTo>
                    <a:pt x="541" y="2095"/>
                    <a:pt x="531" y="2141"/>
                    <a:pt x="603" y="2141"/>
                  </a:cubicBezTo>
                  <a:cubicBezTo>
                    <a:pt x="615" y="2141"/>
                    <a:pt x="636" y="2139"/>
                    <a:pt x="660" y="2133"/>
                  </a:cubicBezTo>
                  <a:cubicBezTo>
                    <a:pt x="670" y="2086"/>
                    <a:pt x="670" y="2086"/>
                    <a:pt x="670" y="2086"/>
                  </a:cubicBezTo>
                  <a:cubicBezTo>
                    <a:pt x="661" y="2087"/>
                    <a:pt x="656" y="2088"/>
                    <a:pt x="645" y="2088"/>
                  </a:cubicBezTo>
                  <a:cubicBezTo>
                    <a:pt x="614" y="2088"/>
                    <a:pt x="617" y="2074"/>
                    <a:pt x="621" y="2052"/>
                  </a:cubicBezTo>
                  <a:cubicBezTo>
                    <a:pt x="645" y="1942"/>
                    <a:pt x="645" y="1942"/>
                    <a:pt x="645" y="1942"/>
                  </a:cubicBezTo>
                  <a:cubicBezTo>
                    <a:pt x="741" y="1942"/>
                    <a:pt x="741" y="1942"/>
                    <a:pt x="741" y="1942"/>
                  </a:cubicBezTo>
                  <a:cubicBezTo>
                    <a:pt x="713" y="2075"/>
                    <a:pt x="713" y="2075"/>
                    <a:pt x="713" y="2075"/>
                  </a:cubicBezTo>
                  <a:cubicBezTo>
                    <a:pt x="709" y="2095"/>
                    <a:pt x="699" y="2141"/>
                    <a:pt x="771" y="2141"/>
                  </a:cubicBezTo>
                  <a:cubicBezTo>
                    <a:pt x="782" y="2141"/>
                    <a:pt x="804" y="2139"/>
                    <a:pt x="828" y="2133"/>
                  </a:cubicBezTo>
                  <a:cubicBezTo>
                    <a:pt x="838" y="2086"/>
                    <a:pt x="838" y="2086"/>
                    <a:pt x="838" y="2086"/>
                  </a:cubicBezTo>
                  <a:cubicBezTo>
                    <a:pt x="829" y="2087"/>
                    <a:pt x="824" y="2088"/>
                    <a:pt x="813" y="2088"/>
                  </a:cubicBezTo>
                  <a:cubicBezTo>
                    <a:pt x="781" y="2088"/>
                    <a:pt x="785" y="2074"/>
                    <a:pt x="788" y="2052"/>
                  </a:cubicBezTo>
                  <a:lnTo>
                    <a:pt x="812" y="1942"/>
                  </a:lnTo>
                  <a:close/>
                  <a:moveTo>
                    <a:pt x="916" y="1893"/>
                  </a:moveTo>
                  <a:cubicBezTo>
                    <a:pt x="987" y="1893"/>
                    <a:pt x="987" y="1893"/>
                    <a:pt x="987" y="1893"/>
                  </a:cubicBezTo>
                  <a:cubicBezTo>
                    <a:pt x="935" y="2136"/>
                    <a:pt x="935" y="2136"/>
                    <a:pt x="935" y="2136"/>
                  </a:cubicBezTo>
                  <a:cubicBezTo>
                    <a:pt x="864" y="2136"/>
                    <a:pt x="864" y="2136"/>
                    <a:pt x="864" y="2136"/>
                  </a:cubicBezTo>
                  <a:lnTo>
                    <a:pt x="916" y="1893"/>
                  </a:lnTo>
                  <a:close/>
                  <a:moveTo>
                    <a:pt x="935" y="1790"/>
                  </a:moveTo>
                  <a:cubicBezTo>
                    <a:pt x="1011" y="1790"/>
                    <a:pt x="1011" y="1790"/>
                    <a:pt x="1011" y="1790"/>
                  </a:cubicBezTo>
                  <a:cubicBezTo>
                    <a:pt x="998" y="1851"/>
                    <a:pt x="998" y="1851"/>
                    <a:pt x="998" y="1851"/>
                  </a:cubicBezTo>
                  <a:cubicBezTo>
                    <a:pt x="922" y="1851"/>
                    <a:pt x="922" y="1851"/>
                    <a:pt x="922" y="1851"/>
                  </a:cubicBezTo>
                  <a:lnTo>
                    <a:pt x="935" y="1790"/>
                  </a:lnTo>
                  <a:close/>
                  <a:moveTo>
                    <a:pt x="1034" y="1937"/>
                  </a:moveTo>
                  <a:cubicBezTo>
                    <a:pt x="1034" y="1936"/>
                    <a:pt x="1040" y="1909"/>
                    <a:pt x="1042" y="1893"/>
                  </a:cubicBezTo>
                  <a:cubicBezTo>
                    <a:pt x="1110" y="1893"/>
                    <a:pt x="1110" y="1893"/>
                    <a:pt x="1110" y="1893"/>
                  </a:cubicBezTo>
                  <a:cubicBezTo>
                    <a:pt x="1104" y="1929"/>
                    <a:pt x="1104" y="1929"/>
                    <a:pt x="1104" y="1929"/>
                  </a:cubicBezTo>
                  <a:cubicBezTo>
                    <a:pt x="1113" y="1918"/>
                    <a:pt x="1139" y="1887"/>
                    <a:pt x="1192" y="1887"/>
                  </a:cubicBezTo>
                  <a:cubicBezTo>
                    <a:pt x="1239" y="1887"/>
                    <a:pt x="1254" y="1916"/>
                    <a:pt x="1256" y="1933"/>
                  </a:cubicBezTo>
                  <a:cubicBezTo>
                    <a:pt x="1259" y="1948"/>
                    <a:pt x="1257" y="1960"/>
                    <a:pt x="1248" y="2005"/>
                  </a:cubicBezTo>
                  <a:cubicBezTo>
                    <a:pt x="1220" y="2136"/>
                    <a:pt x="1220" y="2136"/>
                    <a:pt x="1220" y="2136"/>
                  </a:cubicBezTo>
                  <a:cubicBezTo>
                    <a:pt x="1147" y="2136"/>
                    <a:pt x="1147" y="2136"/>
                    <a:pt x="1147" y="2136"/>
                  </a:cubicBezTo>
                  <a:cubicBezTo>
                    <a:pt x="1179" y="1985"/>
                    <a:pt x="1179" y="1985"/>
                    <a:pt x="1179" y="1985"/>
                  </a:cubicBezTo>
                  <a:cubicBezTo>
                    <a:pt x="1181" y="1975"/>
                    <a:pt x="1183" y="1967"/>
                    <a:pt x="1181" y="1959"/>
                  </a:cubicBezTo>
                  <a:cubicBezTo>
                    <a:pt x="1178" y="1949"/>
                    <a:pt x="1169" y="1938"/>
                    <a:pt x="1151" y="1938"/>
                  </a:cubicBezTo>
                  <a:cubicBezTo>
                    <a:pt x="1136" y="1938"/>
                    <a:pt x="1120" y="1946"/>
                    <a:pt x="1110" y="1957"/>
                  </a:cubicBezTo>
                  <a:cubicBezTo>
                    <a:pt x="1104" y="1963"/>
                    <a:pt x="1097" y="1975"/>
                    <a:pt x="1093" y="1994"/>
                  </a:cubicBezTo>
                  <a:cubicBezTo>
                    <a:pt x="1063" y="2136"/>
                    <a:pt x="1063" y="2136"/>
                    <a:pt x="1063" y="2136"/>
                  </a:cubicBezTo>
                  <a:cubicBezTo>
                    <a:pt x="992" y="2136"/>
                    <a:pt x="992" y="2136"/>
                    <a:pt x="992" y="2136"/>
                  </a:cubicBezTo>
                  <a:lnTo>
                    <a:pt x="1034" y="1937"/>
                  </a:lnTo>
                  <a:close/>
                  <a:moveTo>
                    <a:pt x="1558" y="1895"/>
                  </a:moveTo>
                  <a:cubicBezTo>
                    <a:pt x="1552" y="1914"/>
                    <a:pt x="1547" y="1930"/>
                    <a:pt x="1542" y="1955"/>
                  </a:cubicBezTo>
                  <a:cubicBezTo>
                    <a:pt x="1504" y="2134"/>
                    <a:pt x="1504" y="2134"/>
                    <a:pt x="1504" y="2134"/>
                  </a:cubicBezTo>
                  <a:cubicBezTo>
                    <a:pt x="1486" y="2223"/>
                    <a:pt x="1409" y="2232"/>
                    <a:pt x="1363" y="2232"/>
                  </a:cubicBezTo>
                  <a:cubicBezTo>
                    <a:pt x="1328" y="2232"/>
                    <a:pt x="1261" y="2228"/>
                    <a:pt x="1272" y="2154"/>
                  </a:cubicBezTo>
                  <a:cubicBezTo>
                    <a:pt x="1340" y="2154"/>
                    <a:pt x="1340" y="2154"/>
                    <a:pt x="1340" y="2154"/>
                  </a:cubicBezTo>
                  <a:cubicBezTo>
                    <a:pt x="1340" y="2158"/>
                    <a:pt x="1339" y="2166"/>
                    <a:pt x="1344" y="2174"/>
                  </a:cubicBezTo>
                  <a:cubicBezTo>
                    <a:pt x="1348" y="2181"/>
                    <a:pt x="1357" y="2188"/>
                    <a:pt x="1375" y="2188"/>
                  </a:cubicBezTo>
                  <a:cubicBezTo>
                    <a:pt x="1397" y="2188"/>
                    <a:pt x="1417" y="2178"/>
                    <a:pt x="1427" y="2156"/>
                  </a:cubicBezTo>
                  <a:cubicBezTo>
                    <a:pt x="1432" y="2144"/>
                    <a:pt x="1434" y="2135"/>
                    <a:pt x="1442" y="2099"/>
                  </a:cubicBezTo>
                  <a:cubicBezTo>
                    <a:pt x="1413" y="2128"/>
                    <a:pt x="1387" y="2132"/>
                    <a:pt x="1370" y="2132"/>
                  </a:cubicBezTo>
                  <a:cubicBezTo>
                    <a:pt x="1300" y="2132"/>
                    <a:pt x="1280" y="2071"/>
                    <a:pt x="1293" y="2012"/>
                  </a:cubicBezTo>
                  <a:cubicBezTo>
                    <a:pt x="1306" y="1951"/>
                    <a:pt x="1352" y="1892"/>
                    <a:pt x="1422" y="1892"/>
                  </a:cubicBezTo>
                  <a:cubicBezTo>
                    <a:pt x="1466" y="1892"/>
                    <a:pt x="1477" y="1916"/>
                    <a:pt x="1482" y="1927"/>
                  </a:cubicBezTo>
                  <a:cubicBezTo>
                    <a:pt x="1492" y="1895"/>
                    <a:pt x="1492" y="1895"/>
                    <a:pt x="1492" y="1895"/>
                  </a:cubicBezTo>
                  <a:lnTo>
                    <a:pt x="1558" y="1895"/>
                  </a:lnTo>
                  <a:close/>
                  <a:moveTo>
                    <a:pt x="1397" y="2083"/>
                  </a:moveTo>
                  <a:cubicBezTo>
                    <a:pt x="1447" y="2083"/>
                    <a:pt x="1459" y="2025"/>
                    <a:pt x="1461" y="2014"/>
                  </a:cubicBezTo>
                  <a:cubicBezTo>
                    <a:pt x="1467" y="1986"/>
                    <a:pt x="1472" y="1940"/>
                    <a:pt x="1428" y="1940"/>
                  </a:cubicBezTo>
                  <a:cubicBezTo>
                    <a:pt x="1401" y="1940"/>
                    <a:pt x="1375" y="1960"/>
                    <a:pt x="1364" y="2012"/>
                  </a:cubicBezTo>
                  <a:cubicBezTo>
                    <a:pt x="1362" y="2025"/>
                    <a:pt x="1349" y="2083"/>
                    <a:pt x="1397" y="2083"/>
                  </a:cubicBezTo>
                  <a:moveTo>
                    <a:pt x="1842" y="2133"/>
                  </a:moveTo>
                  <a:cubicBezTo>
                    <a:pt x="1818" y="2139"/>
                    <a:pt x="1797" y="2141"/>
                    <a:pt x="1786" y="2141"/>
                  </a:cubicBezTo>
                  <a:cubicBezTo>
                    <a:pt x="1714" y="2141"/>
                    <a:pt x="1723" y="2095"/>
                    <a:pt x="1728" y="2075"/>
                  </a:cubicBezTo>
                  <a:cubicBezTo>
                    <a:pt x="1756" y="1942"/>
                    <a:pt x="1756" y="1942"/>
                    <a:pt x="1756" y="1942"/>
                  </a:cubicBezTo>
                  <a:cubicBezTo>
                    <a:pt x="1710" y="1942"/>
                    <a:pt x="1710" y="1942"/>
                    <a:pt x="1710" y="1942"/>
                  </a:cubicBezTo>
                  <a:cubicBezTo>
                    <a:pt x="1719" y="1895"/>
                    <a:pt x="1719" y="1895"/>
                    <a:pt x="1719" y="1895"/>
                  </a:cubicBezTo>
                  <a:cubicBezTo>
                    <a:pt x="1766" y="1895"/>
                    <a:pt x="1766" y="1895"/>
                    <a:pt x="1766" y="1895"/>
                  </a:cubicBezTo>
                  <a:cubicBezTo>
                    <a:pt x="1776" y="1848"/>
                    <a:pt x="1776" y="1848"/>
                    <a:pt x="1776" y="1848"/>
                  </a:cubicBezTo>
                  <a:cubicBezTo>
                    <a:pt x="1852" y="1822"/>
                    <a:pt x="1852" y="1822"/>
                    <a:pt x="1852" y="1822"/>
                  </a:cubicBezTo>
                  <a:cubicBezTo>
                    <a:pt x="1837" y="1895"/>
                    <a:pt x="1837" y="1895"/>
                    <a:pt x="1837" y="1895"/>
                  </a:cubicBezTo>
                  <a:cubicBezTo>
                    <a:pt x="1895" y="1895"/>
                    <a:pt x="1895" y="1895"/>
                    <a:pt x="1895" y="1895"/>
                  </a:cubicBezTo>
                  <a:cubicBezTo>
                    <a:pt x="1884" y="1942"/>
                    <a:pt x="1884" y="1942"/>
                    <a:pt x="1884" y="1942"/>
                  </a:cubicBezTo>
                  <a:cubicBezTo>
                    <a:pt x="1827" y="1942"/>
                    <a:pt x="1827" y="1942"/>
                    <a:pt x="1827" y="1942"/>
                  </a:cubicBezTo>
                  <a:cubicBezTo>
                    <a:pt x="1803" y="2052"/>
                    <a:pt x="1803" y="2052"/>
                    <a:pt x="1803" y="2052"/>
                  </a:cubicBezTo>
                  <a:cubicBezTo>
                    <a:pt x="1799" y="2074"/>
                    <a:pt x="1796" y="2088"/>
                    <a:pt x="1828" y="2088"/>
                  </a:cubicBezTo>
                  <a:cubicBezTo>
                    <a:pt x="1838" y="2088"/>
                    <a:pt x="1844" y="2087"/>
                    <a:pt x="1852" y="2086"/>
                  </a:cubicBezTo>
                  <a:lnTo>
                    <a:pt x="1842" y="2133"/>
                  </a:lnTo>
                  <a:close/>
                  <a:moveTo>
                    <a:pt x="1954" y="1790"/>
                  </a:moveTo>
                  <a:cubicBezTo>
                    <a:pt x="2025" y="1790"/>
                    <a:pt x="2025" y="1790"/>
                    <a:pt x="2025" y="1790"/>
                  </a:cubicBezTo>
                  <a:cubicBezTo>
                    <a:pt x="1996" y="1927"/>
                    <a:pt x="1996" y="1927"/>
                    <a:pt x="1996" y="1927"/>
                  </a:cubicBezTo>
                  <a:cubicBezTo>
                    <a:pt x="2007" y="1915"/>
                    <a:pt x="2030" y="1890"/>
                    <a:pt x="2074" y="1890"/>
                  </a:cubicBezTo>
                  <a:cubicBezTo>
                    <a:pt x="2110" y="1890"/>
                    <a:pt x="2129" y="1908"/>
                    <a:pt x="2137" y="1923"/>
                  </a:cubicBezTo>
                  <a:cubicBezTo>
                    <a:pt x="2143" y="1935"/>
                    <a:pt x="2146" y="1957"/>
                    <a:pt x="2139" y="1989"/>
                  </a:cubicBezTo>
                  <a:cubicBezTo>
                    <a:pt x="2108" y="2136"/>
                    <a:pt x="2108" y="2136"/>
                    <a:pt x="2108" y="2136"/>
                  </a:cubicBezTo>
                  <a:cubicBezTo>
                    <a:pt x="2037" y="2136"/>
                    <a:pt x="2037" y="2136"/>
                    <a:pt x="2037" y="2136"/>
                  </a:cubicBezTo>
                  <a:cubicBezTo>
                    <a:pt x="2068" y="1991"/>
                    <a:pt x="2068" y="1991"/>
                    <a:pt x="2068" y="1991"/>
                  </a:cubicBezTo>
                  <a:cubicBezTo>
                    <a:pt x="2071" y="1977"/>
                    <a:pt x="2079" y="1938"/>
                    <a:pt x="2040" y="1938"/>
                  </a:cubicBezTo>
                  <a:cubicBezTo>
                    <a:pt x="2019" y="1938"/>
                    <a:pt x="1991" y="1950"/>
                    <a:pt x="1983" y="1988"/>
                  </a:cubicBezTo>
                  <a:cubicBezTo>
                    <a:pt x="1952" y="2136"/>
                    <a:pt x="1952" y="2136"/>
                    <a:pt x="1952" y="2136"/>
                  </a:cubicBezTo>
                  <a:cubicBezTo>
                    <a:pt x="1881" y="2136"/>
                    <a:pt x="1881" y="2136"/>
                    <a:pt x="1881" y="2136"/>
                  </a:cubicBezTo>
                  <a:lnTo>
                    <a:pt x="1954" y="1790"/>
                  </a:lnTo>
                  <a:close/>
                  <a:moveTo>
                    <a:pt x="2195" y="1953"/>
                  </a:moveTo>
                  <a:cubicBezTo>
                    <a:pt x="2197" y="1942"/>
                    <a:pt x="2203" y="1906"/>
                    <a:pt x="2205" y="1893"/>
                  </a:cubicBezTo>
                  <a:cubicBezTo>
                    <a:pt x="2271" y="1893"/>
                    <a:pt x="2271" y="1893"/>
                    <a:pt x="2271" y="1893"/>
                  </a:cubicBezTo>
                  <a:cubicBezTo>
                    <a:pt x="2263" y="1939"/>
                    <a:pt x="2263" y="1939"/>
                    <a:pt x="2263" y="1939"/>
                  </a:cubicBezTo>
                  <a:cubicBezTo>
                    <a:pt x="2276" y="1919"/>
                    <a:pt x="2298" y="1889"/>
                    <a:pt x="2356" y="1892"/>
                  </a:cubicBezTo>
                  <a:cubicBezTo>
                    <a:pt x="2342" y="1956"/>
                    <a:pt x="2342" y="1956"/>
                    <a:pt x="2342" y="1956"/>
                  </a:cubicBezTo>
                  <a:cubicBezTo>
                    <a:pt x="2271" y="1949"/>
                    <a:pt x="2259" y="1986"/>
                    <a:pt x="2253" y="2017"/>
                  </a:cubicBezTo>
                  <a:cubicBezTo>
                    <a:pt x="2227" y="2136"/>
                    <a:pt x="2227" y="2136"/>
                    <a:pt x="2227" y="2136"/>
                  </a:cubicBezTo>
                  <a:cubicBezTo>
                    <a:pt x="2156" y="2136"/>
                    <a:pt x="2156" y="2136"/>
                    <a:pt x="2156" y="2136"/>
                  </a:cubicBezTo>
                  <a:lnTo>
                    <a:pt x="2195" y="1953"/>
                  </a:lnTo>
                  <a:close/>
                  <a:moveTo>
                    <a:pt x="2503" y="1888"/>
                  </a:moveTo>
                  <a:cubicBezTo>
                    <a:pt x="2591" y="1888"/>
                    <a:pt x="2617" y="1948"/>
                    <a:pt x="2602" y="2015"/>
                  </a:cubicBezTo>
                  <a:cubicBezTo>
                    <a:pt x="2587" y="2083"/>
                    <a:pt x="2535" y="2145"/>
                    <a:pt x="2447" y="2145"/>
                  </a:cubicBezTo>
                  <a:cubicBezTo>
                    <a:pt x="2378" y="2145"/>
                    <a:pt x="2332" y="2102"/>
                    <a:pt x="2350" y="2017"/>
                  </a:cubicBezTo>
                  <a:cubicBezTo>
                    <a:pt x="2362" y="1959"/>
                    <a:pt x="2408" y="1888"/>
                    <a:pt x="2503" y="1888"/>
                  </a:cubicBezTo>
                  <a:moveTo>
                    <a:pt x="2460" y="2095"/>
                  </a:moveTo>
                  <a:cubicBezTo>
                    <a:pt x="2491" y="2095"/>
                    <a:pt x="2516" y="2077"/>
                    <a:pt x="2530" y="2012"/>
                  </a:cubicBezTo>
                  <a:cubicBezTo>
                    <a:pt x="2537" y="1980"/>
                    <a:pt x="2540" y="1935"/>
                    <a:pt x="2493" y="1935"/>
                  </a:cubicBezTo>
                  <a:cubicBezTo>
                    <a:pt x="2441" y="1935"/>
                    <a:pt x="2427" y="1995"/>
                    <a:pt x="2423" y="2018"/>
                  </a:cubicBezTo>
                  <a:cubicBezTo>
                    <a:pt x="2411" y="2072"/>
                    <a:pt x="2425" y="2095"/>
                    <a:pt x="2460" y="2095"/>
                  </a:cubicBezTo>
                  <a:moveTo>
                    <a:pt x="2743" y="1894"/>
                  </a:moveTo>
                  <a:cubicBezTo>
                    <a:pt x="2713" y="2038"/>
                    <a:pt x="2713" y="2038"/>
                    <a:pt x="2713" y="2038"/>
                  </a:cubicBezTo>
                  <a:cubicBezTo>
                    <a:pt x="2708" y="2060"/>
                    <a:pt x="2701" y="2092"/>
                    <a:pt x="2740" y="2092"/>
                  </a:cubicBezTo>
                  <a:cubicBezTo>
                    <a:pt x="2785" y="2092"/>
                    <a:pt x="2792" y="2058"/>
                    <a:pt x="2801" y="2016"/>
                  </a:cubicBezTo>
                  <a:cubicBezTo>
                    <a:pt x="2827" y="1894"/>
                    <a:pt x="2827" y="1894"/>
                    <a:pt x="2827" y="1894"/>
                  </a:cubicBezTo>
                  <a:cubicBezTo>
                    <a:pt x="2900" y="1894"/>
                    <a:pt x="2900" y="1894"/>
                    <a:pt x="2900" y="1894"/>
                  </a:cubicBezTo>
                  <a:cubicBezTo>
                    <a:pt x="2867" y="2053"/>
                    <a:pt x="2867" y="2053"/>
                    <a:pt x="2867" y="2053"/>
                  </a:cubicBezTo>
                  <a:cubicBezTo>
                    <a:pt x="2856" y="2106"/>
                    <a:pt x="2855" y="2112"/>
                    <a:pt x="2854" y="2118"/>
                  </a:cubicBezTo>
                  <a:cubicBezTo>
                    <a:pt x="2853" y="2125"/>
                    <a:pt x="2852" y="2130"/>
                    <a:pt x="2852" y="2136"/>
                  </a:cubicBezTo>
                  <a:cubicBezTo>
                    <a:pt x="2783" y="2136"/>
                    <a:pt x="2783" y="2136"/>
                    <a:pt x="2783" y="2136"/>
                  </a:cubicBezTo>
                  <a:cubicBezTo>
                    <a:pt x="2787" y="2104"/>
                    <a:pt x="2787" y="2104"/>
                    <a:pt x="2787" y="2104"/>
                  </a:cubicBezTo>
                  <a:cubicBezTo>
                    <a:pt x="2778" y="2115"/>
                    <a:pt x="2753" y="2143"/>
                    <a:pt x="2707" y="2143"/>
                  </a:cubicBezTo>
                  <a:cubicBezTo>
                    <a:pt x="2675" y="2143"/>
                    <a:pt x="2651" y="2128"/>
                    <a:pt x="2641" y="2110"/>
                  </a:cubicBezTo>
                  <a:cubicBezTo>
                    <a:pt x="2630" y="2090"/>
                    <a:pt x="2637" y="2056"/>
                    <a:pt x="2639" y="2045"/>
                  </a:cubicBezTo>
                  <a:cubicBezTo>
                    <a:pt x="2671" y="1894"/>
                    <a:pt x="2671" y="1894"/>
                    <a:pt x="2671" y="1894"/>
                  </a:cubicBezTo>
                  <a:lnTo>
                    <a:pt x="2743" y="1894"/>
                  </a:lnTo>
                  <a:close/>
                  <a:moveTo>
                    <a:pt x="3181" y="1895"/>
                  </a:moveTo>
                  <a:cubicBezTo>
                    <a:pt x="3175" y="1914"/>
                    <a:pt x="3170" y="1930"/>
                    <a:pt x="3164" y="1955"/>
                  </a:cubicBezTo>
                  <a:cubicBezTo>
                    <a:pt x="3126" y="2134"/>
                    <a:pt x="3126" y="2134"/>
                    <a:pt x="3126" y="2134"/>
                  </a:cubicBezTo>
                  <a:cubicBezTo>
                    <a:pt x="3108" y="2223"/>
                    <a:pt x="3031" y="2232"/>
                    <a:pt x="2985" y="2232"/>
                  </a:cubicBezTo>
                  <a:cubicBezTo>
                    <a:pt x="2950" y="2232"/>
                    <a:pt x="2883" y="2228"/>
                    <a:pt x="2894" y="2154"/>
                  </a:cubicBezTo>
                  <a:cubicBezTo>
                    <a:pt x="2962" y="2154"/>
                    <a:pt x="2962" y="2154"/>
                    <a:pt x="2962" y="2154"/>
                  </a:cubicBezTo>
                  <a:cubicBezTo>
                    <a:pt x="2962" y="2158"/>
                    <a:pt x="2962" y="2166"/>
                    <a:pt x="2966" y="2174"/>
                  </a:cubicBezTo>
                  <a:cubicBezTo>
                    <a:pt x="2970" y="2181"/>
                    <a:pt x="2979" y="2188"/>
                    <a:pt x="2998" y="2188"/>
                  </a:cubicBezTo>
                  <a:cubicBezTo>
                    <a:pt x="3019" y="2188"/>
                    <a:pt x="3040" y="2178"/>
                    <a:pt x="3049" y="2156"/>
                  </a:cubicBezTo>
                  <a:cubicBezTo>
                    <a:pt x="3054" y="2144"/>
                    <a:pt x="3056" y="2135"/>
                    <a:pt x="3064" y="2099"/>
                  </a:cubicBezTo>
                  <a:cubicBezTo>
                    <a:pt x="3036" y="2128"/>
                    <a:pt x="3009" y="2132"/>
                    <a:pt x="2992" y="2132"/>
                  </a:cubicBezTo>
                  <a:cubicBezTo>
                    <a:pt x="2922" y="2132"/>
                    <a:pt x="2903" y="2071"/>
                    <a:pt x="2915" y="2012"/>
                  </a:cubicBezTo>
                  <a:cubicBezTo>
                    <a:pt x="2928" y="1951"/>
                    <a:pt x="2974" y="1892"/>
                    <a:pt x="3044" y="1892"/>
                  </a:cubicBezTo>
                  <a:cubicBezTo>
                    <a:pt x="3088" y="1892"/>
                    <a:pt x="3099" y="1916"/>
                    <a:pt x="3105" y="1927"/>
                  </a:cubicBezTo>
                  <a:cubicBezTo>
                    <a:pt x="3114" y="1895"/>
                    <a:pt x="3114" y="1895"/>
                    <a:pt x="3114" y="1895"/>
                  </a:cubicBezTo>
                  <a:lnTo>
                    <a:pt x="3181" y="1895"/>
                  </a:lnTo>
                  <a:close/>
                  <a:moveTo>
                    <a:pt x="3019" y="2083"/>
                  </a:moveTo>
                  <a:cubicBezTo>
                    <a:pt x="3069" y="2083"/>
                    <a:pt x="3081" y="2025"/>
                    <a:pt x="3083" y="2014"/>
                  </a:cubicBezTo>
                  <a:cubicBezTo>
                    <a:pt x="3089" y="1986"/>
                    <a:pt x="3094" y="1940"/>
                    <a:pt x="3051" y="1940"/>
                  </a:cubicBezTo>
                  <a:cubicBezTo>
                    <a:pt x="3024" y="1940"/>
                    <a:pt x="2997" y="1960"/>
                    <a:pt x="2986" y="2012"/>
                  </a:cubicBezTo>
                  <a:cubicBezTo>
                    <a:pt x="2984" y="2025"/>
                    <a:pt x="2971" y="2083"/>
                    <a:pt x="3019" y="2083"/>
                  </a:cubicBezTo>
                  <a:moveTo>
                    <a:pt x="3257" y="1790"/>
                  </a:moveTo>
                  <a:cubicBezTo>
                    <a:pt x="3327" y="1790"/>
                    <a:pt x="3327" y="1790"/>
                    <a:pt x="3327" y="1790"/>
                  </a:cubicBezTo>
                  <a:cubicBezTo>
                    <a:pt x="3298" y="1927"/>
                    <a:pt x="3298" y="1927"/>
                    <a:pt x="3298" y="1927"/>
                  </a:cubicBezTo>
                  <a:cubicBezTo>
                    <a:pt x="3309" y="1915"/>
                    <a:pt x="3332" y="1890"/>
                    <a:pt x="3376" y="1890"/>
                  </a:cubicBezTo>
                  <a:cubicBezTo>
                    <a:pt x="3412" y="1890"/>
                    <a:pt x="3431" y="1908"/>
                    <a:pt x="3440" y="1923"/>
                  </a:cubicBezTo>
                  <a:cubicBezTo>
                    <a:pt x="3446" y="1935"/>
                    <a:pt x="3448" y="1957"/>
                    <a:pt x="3441" y="1989"/>
                  </a:cubicBezTo>
                  <a:cubicBezTo>
                    <a:pt x="3410" y="2136"/>
                    <a:pt x="3410" y="2136"/>
                    <a:pt x="3410" y="2136"/>
                  </a:cubicBezTo>
                  <a:cubicBezTo>
                    <a:pt x="3340" y="2136"/>
                    <a:pt x="3340" y="2136"/>
                    <a:pt x="3340" y="2136"/>
                  </a:cubicBezTo>
                  <a:cubicBezTo>
                    <a:pt x="3370" y="1991"/>
                    <a:pt x="3370" y="1991"/>
                    <a:pt x="3370" y="1991"/>
                  </a:cubicBezTo>
                  <a:cubicBezTo>
                    <a:pt x="3373" y="1977"/>
                    <a:pt x="3382" y="1938"/>
                    <a:pt x="3342" y="1938"/>
                  </a:cubicBezTo>
                  <a:cubicBezTo>
                    <a:pt x="3322" y="1938"/>
                    <a:pt x="3293" y="1950"/>
                    <a:pt x="3286" y="1988"/>
                  </a:cubicBezTo>
                  <a:cubicBezTo>
                    <a:pt x="3255" y="2136"/>
                    <a:pt x="3255" y="2136"/>
                    <a:pt x="3255" y="2136"/>
                  </a:cubicBezTo>
                  <a:cubicBezTo>
                    <a:pt x="3183" y="2136"/>
                    <a:pt x="3183" y="2136"/>
                    <a:pt x="3183" y="2136"/>
                  </a:cubicBezTo>
                  <a:lnTo>
                    <a:pt x="3257" y="1790"/>
                  </a:lnTo>
                  <a:close/>
                  <a:moveTo>
                    <a:pt x="158" y="1980"/>
                  </a:moveTo>
                  <a:cubicBezTo>
                    <a:pt x="159" y="1971"/>
                    <a:pt x="164" y="1935"/>
                    <a:pt x="137" y="1935"/>
                  </a:cubicBezTo>
                  <a:cubicBezTo>
                    <a:pt x="103" y="1935"/>
                    <a:pt x="89" y="1986"/>
                    <a:pt x="83" y="2012"/>
                  </a:cubicBezTo>
                  <a:cubicBezTo>
                    <a:pt x="80" y="2026"/>
                    <a:pt x="72" y="2069"/>
                    <a:pt x="85" y="2087"/>
                  </a:cubicBezTo>
                  <a:cubicBezTo>
                    <a:pt x="90" y="2094"/>
                    <a:pt x="97" y="2095"/>
                    <a:pt x="102" y="2095"/>
                  </a:cubicBezTo>
                  <a:cubicBezTo>
                    <a:pt x="109" y="2095"/>
                    <a:pt x="133" y="2092"/>
                    <a:pt x="145" y="2048"/>
                  </a:cubicBezTo>
                  <a:cubicBezTo>
                    <a:pt x="215" y="2048"/>
                    <a:pt x="215" y="2048"/>
                    <a:pt x="215" y="2048"/>
                  </a:cubicBezTo>
                  <a:cubicBezTo>
                    <a:pt x="210" y="2067"/>
                    <a:pt x="201" y="2097"/>
                    <a:pt x="168" y="2120"/>
                  </a:cubicBezTo>
                  <a:cubicBezTo>
                    <a:pt x="148" y="2135"/>
                    <a:pt x="124" y="2143"/>
                    <a:pt x="94" y="2143"/>
                  </a:cubicBezTo>
                  <a:cubicBezTo>
                    <a:pt x="62" y="2143"/>
                    <a:pt x="35" y="2135"/>
                    <a:pt x="18" y="2110"/>
                  </a:cubicBezTo>
                  <a:cubicBezTo>
                    <a:pt x="2" y="2086"/>
                    <a:pt x="0" y="2053"/>
                    <a:pt x="8" y="2015"/>
                  </a:cubicBezTo>
                  <a:cubicBezTo>
                    <a:pt x="32" y="1904"/>
                    <a:pt x="116" y="1889"/>
                    <a:pt x="148" y="1889"/>
                  </a:cubicBezTo>
                  <a:cubicBezTo>
                    <a:pt x="193" y="1889"/>
                    <a:pt x="241" y="1914"/>
                    <a:pt x="228" y="1980"/>
                  </a:cubicBezTo>
                  <a:lnTo>
                    <a:pt x="158" y="1980"/>
                  </a:lnTo>
                  <a:close/>
                  <a:moveTo>
                    <a:pt x="3764" y="1980"/>
                  </a:moveTo>
                  <a:cubicBezTo>
                    <a:pt x="3765" y="1971"/>
                    <a:pt x="3770" y="1935"/>
                    <a:pt x="3742" y="1935"/>
                  </a:cubicBezTo>
                  <a:cubicBezTo>
                    <a:pt x="3709" y="1935"/>
                    <a:pt x="3694" y="1986"/>
                    <a:pt x="3688" y="2012"/>
                  </a:cubicBezTo>
                  <a:cubicBezTo>
                    <a:pt x="3685" y="2026"/>
                    <a:pt x="3678" y="2069"/>
                    <a:pt x="3691" y="2087"/>
                  </a:cubicBezTo>
                  <a:cubicBezTo>
                    <a:pt x="3695" y="2094"/>
                    <a:pt x="3703" y="2095"/>
                    <a:pt x="3708" y="2095"/>
                  </a:cubicBezTo>
                  <a:cubicBezTo>
                    <a:pt x="3715" y="2095"/>
                    <a:pt x="3738" y="2092"/>
                    <a:pt x="3751" y="2048"/>
                  </a:cubicBezTo>
                  <a:cubicBezTo>
                    <a:pt x="3820" y="2048"/>
                    <a:pt x="3820" y="2048"/>
                    <a:pt x="3820" y="2048"/>
                  </a:cubicBezTo>
                  <a:cubicBezTo>
                    <a:pt x="3816" y="2067"/>
                    <a:pt x="3807" y="2097"/>
                    <a:pt x="3774" y="2120"/>
                  </a:cubicBezTo>
                  <a:cubicBezTo>
                    <a:pt x="3754" y="2135"/>
                    <a:pt x="3730" y="2143"/>
                    <a:pt x="3700" y="2143"/>
                  </a:cubicBezTo>
                  <a:cubicBezTo>
                    <a:pt x="3668" y="2143"/>
                    <a:pt x="3641" y="2135"/>
                    <a:pt x="3624" y="2110"/>
                  </a:cubicBezTo>
                  <a:cubicBezTo>
                    <a:pt x="3608" y="2086"/>
                    <a:pt x="3606" y="2053"/>
                    <a:pt x="3614" y="2015"/>
                  </a:cubicBezTo>
                  <a:cubicBezTo>
                    <a:pt x="3638" y="1904"/>
                    <a:pt x="3722" y="1889"/>
                    <a:pt x="3754" y="1889"/>
                  </a:cubicBezTo>
                  <a:cubicBezTo>
                    <a:pt x="3799" y="1889"/>
                    <a:pt x="3847" y="1914"/>
                    <a:pt x="3834" y="1980"/>
                  </a:cubicBezTo>
                  <a:lnTo>
                    <a:pt x="3764" y="1980"/>
                  </a:lnTo>
                  <a:close/>
                  <a:moveTo>
                    <a:pt x="4010" y="1888"/>
                  </a:moveTo>
                  <a:cubicBezTo>
                    <a:pt x="4098" y="1888"/>
                    <a:pt x="4123" y="1948"/>
                    <a:pt x="4109" y="2015"/>
                  </a:cubicBezTo>
                  <a:cubicBezTo>
                    <a:pt x="4094" y="2083"/>
                    <a:pt x="4042" y="2145"/>
                    <a:pt x="3954" y="2145"/>
                  </a:cubicBezTo>
                  <a:cubicBezTo>
                    <a:pt x="3884" y="2145"/>
                    <a:pt x="3839" y="2102"/>
                    <a:pt x="3857" y="2017"/>
                  </a:cubicBezTo>
                  <a:cubicBezTo>
                    <a:pt x="3870" y="1959"/>
                    <a:pt x="3914" y="1888"/>
                    <a:pt x="4010" y="1888"/>
                  </a:cubicBezTo>
                  <a:moveTo>
                    <a:pt x="3967" y="2095"/>
                  </a:moveTo>
                  <a:cubicBezTo>
                    <a:pt x="3998" y="2095"/>
                    <a:pt x="4023" y="2077"/>
                    <a:pt x="4037" y="2012"/>
                  </a:cubicBezTo>
                  <a:cubicBezTo>
                    <a:pt x="4044" y="1980"/>
                    <a:pt x="4047" y="1935"/>
                    <a:pt x="4000" y="1935"/>
                  </a:cubicBezTo>
                  <a:cubicBezTo>
                    <a:pt x="3948" y="1935"/>
                    <a:pt x="3935" y="1995"/>
                    <a:pt x="3930" y="2018"/>
                  </a:cubicBezTo>
                  <a:cubicBezTo>
                    <a:pt x="3918" y="2072"/>
                    <a:pt x="3932" y="2095"/>
                    <a:pt x="3967" y="2095"/>
                  </a:cubicBezTo>
                  <a:moveTo>
                    <a:pt x="4173" y="1939"/>
                  </a:moveTo>
                  <a:cubicBezTo>
                    <a:pt x="4176" y="1924"/>
                    <a:pt x="4178" y="1909"/>
                    <a:pt x="4180" y="1894"/>
                  </a:cubicBezTo>
                  <a:cubicBezTo>
                    <a:pt x="4248" y="1894"/>
                    <a:pt x="4248" y="1894"/>
                    <a:pt x="4248" y="1894"/>
                  </a:cubicBezTo>
                  <a:cubicBezTo>
                    <a:pt x="4245" y="1925"/>
                    <a:pt x="4245" y="1925"/>
                    <a:pt x="4245" y="1925"/>
                  </a:cubicBezTo>
                  <a:cubicBezTo>
                    <a:pt x="4254" y="1915"/>
                    <a:pt x="4279" y="1889"/>
                    <a:pt x="4327" y="1889"/>
                  </a:cubicBezTo>
                  <a:cubicBezTo>
                    <a:pt x="4383" y="1889"/>
                    <a:pt x="4392" y="1923"/>
                    <a:pt x="4394" y="1934"/>
                  </a:cubicBezTo>
                  <a:cubicBezTo>
                    <a:pt x="4423" y="1895"/>
                    <a:pt x="4456" y="1889"/>
                    <a:pt x="4481" y="1889"/>
                  </a:cubicBezTo>
                  <a:cubicBezTo>
                    <a:pt x="4530" y="1889"/>
                    <a:pt x="4544" y="1918"/>
                    <a:pt x="4547" y="1928"/>
                  </a:cubicBezTo>
                  <a:cubicBezTo>
                    <a:pt x="4555" y="1949"/>
                    <a:pt x="4548" y="1978"/>
                    <a:pt x="4544" y="1999"/>
                  </a:cubicBezTo>
                  <a:cubicBezTo>
                    <a:pt x="4515" y="2136"/>
                    <a:pt x="4515" y="2136"/>
                    <a:pt x="4515" y="2136"/>
                  </a:cubicBezTo>
                  <a:cubicBezTo>
                    <a:pt x="4443" y="2136"/>
                    <a:pt x="4443" y="2136"/>
                    <a:pt x="4443" y="2136"/>
                  </a:cubicBezTo>
                  <a:cubicBezTo>
                    <a:pt x="4473" y="1994"/>
                    <a:pt x="4473" y="1994"/>
                    <a:pt x="4473" y="1994"/>
                  </a:cubicBezTo>
                  <a:cubicBezTo>
                    <a:pt x="4479" y="1968"/>
                    <a:pt x="4481" y="1939"/>
                    <a:pt x="4444" y="1939"/>
                  </a:cubicBezTo>
                  <a:cubicBezTo>
                    <a:pt x="4401" y="1939"/>
                    <a:pt x="4392" y="1979"/>
                    <a:pt x="4385" y="2015"/>
                  </a:cubicBezTo>
                  <a:cubicBezTo>
                    <a:pt x="4358" y="2136"/>
                    <a:pt x="4358" y="2136"/>
                    <a:pt x="4358" y="2136"/>
                  </a:cubicBezTo>
                  <a:cubicBezTo>
                    <a:pt x="4286" y="2136"/>
                    <a:pt x="4286" y="2136"/>
                    <a:pt x="4286" y="2136"/>
                  </a:cubicBezTo>
                  <a:cubicBezTo>
                    <a:pt x="4318" y="1992"/>
                    <a:pt x="4318" y="1992"/>
                    <a:pt x="4318" y="1992"/>
                  </a:cubicBezTo>
                  <a:cubicBezTo>
                    <a:pt x="4321" y="1974"/>
                    <a:pt x="4328" y="1939"/>
                    <a:pt x="4289" y="1939"/>
                  </a:cubicBezTo>
                  <a:cubicBezTo>
                    <a:pt x="4244" y="1939"/>
                    <a:pt x="4236" y="1977"/>
                    <a:pt x="4232" y="1994"/>
                  </a:cubicBezTo>
                  <a:cubicBezTo>
                    <a:pt x="4202" y="2136"/>
                    <a:pt x="4202" y="2136"/>
                    <a:pt x="4202" y="2136"/>
                  </a:cubicBezTo>
                  <a:cubicBezTo>
                    <a:pt x="4131" y="2136"/>
                    <a:pt x="4131" y="2136"/>
                    <a:pt x="4131" y="2136"/>
                  </a:cubicBezTo>
                  <a:lnTo>
                    <a:pt x="4173" y="1939"/>
                  </a:lnTo>
                  <a:close/>
                  <a:moveTo>
                    <a:pt x="4694" y="1894"/>
                  </a:moveTo>
                  <a:cubicBezTo>
                    <a:pt x="4689" y="1928"/>
                    <a:pt x="4689" y="1928"/>
                    <a:pt x="4689" y="1928"/>
                  </a:cubicBezTo>
                  <a:cubicBezTo>
                    <a:pt x="4719" y="1889"/>
                    <a:pt x="4759" y="1889"/>
                    <a:pt x="4771" y="1889"/>
                  </a:cubicBezTo>
                  <a:cubicBezTo>
                    <a:pt x="4834" y="1889"/>
                    <a:pt x="4862" y="1936"/>
                    <a:pt x="4846" y="2010"/>
                  </a:cubicBezTo>
                  <a:cubicBezTo>
                    <a:pt x="4832" y="2079"/>
                    <a:pt x="4783" y="2140"/>
                    <a:pt x="4713" y="2140"/>
                  </a:cubicBezTo>
                  <a:cubicBezTo>
                    <a:pt x="4669" y="2140"/>
                    <a:pt x="4656" y="2117"/>
                    <a:pt x="4652" y="2109"/>
                  </a:cubicBezTo>
                  <a:cubicBezTo>
                    <a:pt x="4626" y="2229"/>
                    <a:pt x="4626" y="2229"/>
                    <a:pt x="4626" y="2229"/>
                  </a:cubicBezTo>
                  <a:cubicBezTo>
                    <a:pt x="4554" y="2229"/>
                    <a:pt x="4554" y="2229"/>
                    <a:pt x="4554" y="2229"/>
                  </a:cubicBezTo>
                  <a:cubicBezTo>
                    <a:pt x="4625" y="1894"/>
                    <a:pt x="4625" y="1894"/>
                    <a:pt x="4625" y="1894"/>
                  </a:cubicBezTo>
                  <a:lnTo>
                    <a:pt x="4694" y="1894"/>
                  </a:lnTo>
                  <a:close/>
                  <a:moveTo>
                    <a:pt x="4774" y="2013"/>
                  </a:moveTo>
                  <a:cubicBezTo>
                    <a:pt x="4780" y="1984"/>
                    <a:pt x="4783" y="1935"/>
                    <a:pt x="4741" y="1935"/>
                  </a:cubicBezTo>
                  <a:cubicBezTo>
                    <a:pt x="4718" y="1935"/>
                    <a:pt x="4682" y="1952"/>
                    <a:pt x="4668" y="2017"/>
                  </a:cubicBezTo>
                  <a:cubicBezTo>
                    <a:pt x="4665" y="2031"/>
                    <a:pt x="4652" y="2093"/>
                    <a:pt x="4705" y="2093"/>
                  </a:cubicBezTo>
                  <a:cubicBezTo>
                    <a:pt x="4738" y="2093"/>
                    <a:pt x="4763" y="2061"/>
                    <a:pt x="4774" y="2013"/>
                  </a:cubicBezTo>
                  <a:moveTo>
                    <a:pt x="4936" y="1789"/>
                  </a:moveTo>
                  <a:cubicBezTo>
                    <a:pt x="5007" y="1789"/>
                    <a:pt x="5007" y="1789"/>
                    <a:pt x="5007" y="1789"/>
                  </a:cubicBezTo>
                  <a:cubicBezTo>
                    <a:pt x="4933" y="2136"/>
                    <a:pt x="4933" y="2136"/>
                    <a:pt x="4933" y="2136"/>
                  </a:cubicBezTo>
                  <a:cubicBezTo>
                    <a:pt x="4862" y="2136"/>
                    <a:pt x="4862" y="2136"/>
                    <a:pt x="4862" y="2136"/>
                  </a:cubicBezTo>
                  <a:lnTo>
                    <a:pt x="4936" y="1789"/>
                  </a:lnTo>
                  <a:close/>
                  <a:moveTo>
                    <a:pt x="5068" y="2033"/>
                  </a:moveTo>
                  <a:cubicBezTo>
                    <a:pt x="5064" y="2049"/>
                    <a:pt x="5054" y="2098"/>
                    <a:pt x="5104" y="2098"/>
                  </a:cubicBezTo>
                  <a:cubicBezTo>
                    <a:pt x="5121" y="2098"/>
                    <a:pt x="5140" y="2091"/>
                    <a:pt x="5153" y="2064"/>
                  </a:cubicBezTo>
                  <a:cubicBezTo>
                    <a:pt x="5218" y="2064"/>
                    <a:pt x="5218" y="2064"/>
                    <a:pt x="5218" y="2064"/>
                  </a:cubicBezTo>
                  <a:cubicBezTo>
                    <a:pt x="5214" y="2076"/>
                    <a:pt x="5208" y="2097"/>
                    <a:pt x="5184" y="2117"/>
                  </a:cubicBezTo>
                  <a:cubicBezTo>
                    <a:pt x="5162" y="2136"/>
                    <a:pt x="5128" y="2145"/>
                    <a:pt x="5092" y="2145"/>
                  </a:cubicBezTo>
                  <a:cubicBezTo>
                    <a:pt x="5072" y="2145"/>
                    <a:pt x="5033" y="2142"/>
                    <a:pt x="5013" y="2115"/>
                  </a:cubicBezTo>
                  <a:cubicBezTo>
                    <a:pt x="4996" y="2092"/>
                    <a:pt x="4994" y="2060"/>
                    <a:pt x="5002" y="2021"/>
                  </a:cubicBezTo>
                  <a:cubicBezTo>
                    <a:pt x="5011" y="1981"/>
                    <a:pt x="5030" y="1934"/>
                    <a:pt x="5077" y="1906"/>
                  </a:cubicBezTo>
                  <a:cubicBezTo>
                    <a:pt x="5099" y="1893"/>
                    <a:pt x="5123" y="1886"/>
                    <a:pt x="5150" y="1886"/>
                  </a:cubicBezTo>
                  <a:cubicBezTo>
                    <a:pt x="5184" y="1886"/>
                    <a:pt x="5222" y="1899"/>
                    <a:pt x="5235" y="1944"/>
                  </a:cubicBezTo>
                  <a:cubicBezTo>
                    <a:pt x="5244" y="1977"/>
                    <a:pt x="5236" y="2013"/>
                    <a:pt x="5231" y="2033"/>
                  </a:cubicBezTo>
                  <a:lnTo>
                    <a:pt x="5068" y="2033"/>
                  </a:lnTo>
                  <a:close/>
                  <a:moveTo>
                    <a:pt x="5167" y="1988"/>
                  </a:moveTo>
                  <a:cubicBezTo>
                    <a:pt x="5170" y="1977"/>
                    <a:pt x="5178" y="1934"/>
                    <a:pt x="5137" y="1934"/>
                  </a:cubicBezTo>
                  <a:cubicBezTo>
                    <a:pt x="5105" y="1934"/>
                    <a:pt x="5087" y="1960"/>
                    <a:pt x="5080" y="1988"/>
                  </a:cubicBezTo>
                  <a:lnTo>
                    <a:pt x="5167" y="1988"/>
                  </a:lnTo>
                  <a:close/>
                  <a:moveTo>
                    <a:pt x="5353" y="1894"/>
                  </a:moveTo>
                  <a:cubicBezTo>
                    <a:pt x="5382" y="1973"/>
                    <a:pt x="5382" y="1973"/>
                    <a:pt x="5382" y="1973"/>
                  </a:cubicBezTo>
                  <a:cubicBezTo>
                    <a:pt x="5447" y="1894"/>
                    <a:pt x="5447" y="1894"/>
                    <a:pt x="5447" y="1894"/>
                  </a:cubicBezTo>
                  <a:cubicBezTo>
                    <a:pt x="5520" y="1894"/>
                    <a:pt x="5520" y="1894"/>
                    <a:pt x="5520" y="1894"/>
                  </a:cubicBezTo>
                  <a:cubicBezTo>
                    <a:pt x="5417" y="2012"/>
                    <a:pt x="5417" y="2012"/>
                    <a:pt x="5417" y="2012"/>
                  </a:cubicBezTo>
                  <a:cubicBezTo>
                    <a:pt x="5471" y="2136"/>
                    <a:pt x="5471" y="2136"/>
                    <a:pt x="5471" y="2136"/>
                  </a:cubicBezTo>
                  <a:cubicBezTo>
                    <a:pt x="5388" y="2136"/>
                    <a:pt x="5388" y="2136"/>
                    <a:pt x="5388" y="2136"/>
                  </a:cubicBezTo>
                  <a:cubicBezTo>
                    <a:pt x="5357" y="2047"/>
                    <a:pt x="5357" y="2047"/>
                    <a:pt x="5357" y="2047"/>
                  </a:cubicBezTo>
                  <a:cubicBezTo>
                    <a:pt x="5289" y="2136"/>
                    <a:pt x="5289" y="2136"/>
                    <a:pt x="5289" y="2136"/>
                  </a:cubicBezTo>
                  <a:cubicBezTo>
                    <a:pt x="5214" y="2136"/>
                    <a:pt x="5214" y="2136"/>
                    <a:pt x="5214" y="2136"/>
                  </a:cubicBezTo>
                  <a:cubicBezTo>
                    <a:pt x="5323" y="2006"/>
                    <a:pt x="5323" y="2006"/>
                    <a:pt x="5323" y="2006"/>
                  </a:cubicBezTo>
                  <a:cubicBezTo>
                    <a:pt x="5269" y="1894"/>
                    <a:pt x="5269" y="1894"/>
                    <a:pt x="5269" y="1894"/>
                  </a:cubicBezTo>
                  <a:lnTo>
                    <a:pt x="5353" y="1894"/>
                  </a:lnTo>
                  <a:close/>
                  <a:moveTo>
                    <a:pt x="5553" y="1893"/>
                  </a:moveTo>
                  <a:cubicBezTo>
                    <a:pt x="5625" y="1893"/>
                    <a:pt x="5625" y="1893"/>
                    <a:pt x="5625" y="1893"/>
                  </a:cubicBezTo>
                  <a:cubicBezTo>
                    <a:pt x="5573" y="2136"/>
                    <a:pt x="5573" y="2136"/>
                    <a:pt x="5573" y="2136"/>
                  </a:cubicBezTo>
                  <a:cubicBezTo>
                    <a:pt x="5501" y="2136"/>
                    <a:pt x="5501" y="2136"/>
                    <a:pt x="5501" y="2136"/>
                  </a:cubicBezTo>
                  <a:lnTo>
                    <a:pt x="5553" y="1893"/>
                  </a:lnTo>
                  <a:close/>
                  <a:moveTo>
                    <a:pt x="5573" y="1790"/>
                  </a:moveTo>
                  <a:cubicBezTo>
                    <a:pt x="5648" y="1790"/>
                    <a:pt x="5648" y="1790"/>
                    <a:pt x="5648" y="1790"/>
                  </a:cubicBezTo>
                  <a:cubicBezTo>
                    <a:pt x="5636" y="1851"/>
                    <a:pt x="5636" y="1851"/>
                    <a:pt x="5636" y="1851"/>
                  </a:cubicBezTo>
                  <a:cubicBezTo>
                    <a:pt x="5560" y="1851"/>
                    <a:pt x="5560" y="1851"/>
                    <a:pt x="5560" y="1851"/>
                  </a:cubicBezTo>
                  <a:lnTo>
                    <a:pt x="5573" y="1790"/>
                  </a:lnTo>
                  <a:close/>
                  <a:moveTo>
                    <a:pt x="5775" y="2133"/>
                  </a:moveTo>
                  <a:cubicBezTo>
                    <a:pt x="5752" y="2139"/>
                    <a:pt x="5730" y="2141"/>
                    <a:pt x="5719" y="2141"/>
                  </a:cubicBezTo>
                  <a:cubicBezTo>
                    <a:pt x="5647" y="2141"/>
                    <a:pt x="5657" y="2095"/>
                    <a:pt x="5662" y="2075"/>
                  </a:cubicBezTo>
                  <a:cubicBezTo>
                    <a:pt x="5689" y="1942"/>
                    <a:pt x="5689" y="1942"/>
                    <a:pt x="5689" y="1942"/>
                  </a:cubicBezTo>
                  <a:cubicBezTo>
                    <a:pt x="5643" y="1942"/>
                    <a:pt x="5643" y="1942"/>
                    <a:pt x="5643" y="1942"/>
                  </a:cubicBezTo>
                  <a:cubicBezTo>
                    <a:pt x="5653" y="1895"/>
                    <a:pt x="5653" y="1895"/>
                    <a:pt x="5653" y="1895"/>
                  </a:cubicBezTo>
                  <a:cubicBezTo>
                    <a:pt x="5700" y="1895"/>
                    <a:pt x="5700" y="1895"/>
                    <a:pt x="5700" y="1895"/>
                  </a:cubicBezTo>
                  <a:cubicBezTo>
                    <a:pt x="5710" y="1848"/>
                    <a:pt x="5710" y="1848"/>
                    <a:pt x="5710" y="1848"/>
                  </a:cubicBezTo>
                  <a:cubicBezTo>
                    <a:pt x="5786" y="1822"/>
                    <a:pt x="5786" y="1822"/>
                    <a:pt x="5786" y="1822"/>
                  </a:cubicBezTo>
                  <a:cubicBezTo>
                    <a:pt x="5770" y="1895"/>
                    <a:pt x="5770" y="1895"/>
                    <a:pt x="5770" y="1895"/>
                  </a:cubicBezTo>
                  <a:cubicBezTo>
                    <a:pt x="5828" y="1895"/>
                    <a:pt x="5828" y="1895"/>
                    <a:pt x="5828" y="1895"/>
                  </a:cubicBezTo>
                  <a:cubicBezTo>
                    <a:pt x="5818" y="1942"/>
                    <a:pt x="5818" y="1942"/>
                    <a:pt x="5818" y="1942"/>
                  </a:cubicBezTo>
                  <a:cubicBezTo>
                    <a:pt x="5760" y="1942"/>
                    <a:pt x="5760" y="1942"/>
                    <a:pt x="5760" y="1942"/>
                  </a:cubicBezTo>
                  <a:cubicBezTo>
                    <a:pt x="5736" y="2052"/>
                    <a:pt x="5736" y="2052"/>
                    <a:pt x="5736" y="2052"/>
                  </a:cubicBezTo>
                  <a:cubicBezTo>
                    <a:pt x="5733" y="2074"/>
                    <a:pt x="5729" y="2088"/>
                    <a:pt x="5761" y="2088"/>
                  </a:cubicBezTo>
                  <a:cubicBezTo>
                    <a:pt x="5772" y="2088"/>
                    <a:pt x="5777" y="2087"/>
                    <a:pt x="5786" y="2086"/>
                  </a:cubicBezTo>
                  <a:lnTo>
                    <a:pt x="5775" y="2133"/>
                  </a:lnTo>
                  <a:close/>
                  <a:moveTo>
                    <a:pt x="5921" y="1894"/>
                  </a:moveTo>
                  <a:cubicBezTo>
                    <a:pt x="5939" y="2062"/>
                    <a:pt x="5939" y="2062"/>
                    <a:pt x="5939" y="2062"/>
                  </a:cubicBezTo>
                  <a:cubicBezTo>
                    <a:pt x="6028" y="1894"/>
                    <a:pt x="6028" y="1894"/>
                    <a:pt x="6028" y="1894"/>
                  </a:cubicBezTo>
                  <a:cubicBezTo>
                    <a:pt x="6099" y="1894"/>
                    <a:pt x="6099" y="1894"/>
                    <a:pt x="6099" y="1894"/>
                  </a:cubicBezTo>
                  <a:cubicBezTo>
                    <a:pt x="5957" y="2132"/>
                    <a:pt x="5957" y="2132"/>
                    <a:pt x="5957" y="2132"/>
                  </a:cubicBezTo>
                  <a:cubicBezTo>
                    <a:pt x="5907" y="2229"/>
                    <a:pt x="5907" y="2229"/>
                    <a:pt x="5907" y="2229"/>
                  </a:cubicBezTo>
                  <a:cubicBezTo>
                    <a:pt x="5835" y="2229"/>
                    <a:pt x="5835" y="2229"/>
                    <a:pt x="5835" y="2229"/>
                  </a:cubicBezTo>
                  <a:cubicBezTo>
                    <a:pt x="5886" y="2137"/>
                    <a:pt x="5886" y="2137"/>
                    <a:pt x="5886" y="2137"/>
                  </a:cubicBezTo>
                  <a:cubicBezTo>
                    <a:pt x="5844" y="1894"/>
                    <a:pt x="5844" y="1894"/>
                    <a:pt x="5844" y="1894"/>
                  </a:cubicBezTo>
                  <a:lnTo>
                    <a:pt x="5921" y="189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en-GB"/>
            </a:p>
          </p:txBody>
        </p:sp>
        <p:sp>
          <p:nvSpPr>
            <p:cNvPr id="14" name="Freeform 15"/>
            <p:cNvSpPr>
              <a:spLocks noEditPoints="1"/>
            </p:cNvSpPr>
            <p:nvPr userDrawn="1"/>
          </p:nvSpPr>
          <p:spPr bwMode="auto">
            <a:xfrm>
              <a:off x="-2592388" y="0"/>
              <a:ext cx="2592388" cy="1530350"/>
            </a:xfrm>
            <a:custGeom>
              <a:avLst/>
              <a:gdLst/>
              <a:ahLst/>
              <a:cxnLst>
                <a:cxn ang="0">
                  <a:pos x="176" y="248"/>
                </a:cxn>
                <a:cxn ang="0">
                  <a:pos x="0" y="248"/>
                </a:cxn>
                <a:cxn ang="0">
                  <a:pos x="0" y="0"/>
                </a:cxn>
                <a:cxn ang="0">
                  <a:pos x="176" y="0"/>
                </a:cxn>
                <a:cxn ang="0">
                  <a:pos x="176" y="248"/>
                </a:cxn>
                <a:cxn ang="0">
                  <a:pos x="176" y="716"/>
                </a:cxn>
                <a:cxn ang="0">
                  <a:pos x="0" y="716"/>
                </a:cxn>
                <a:cxn ang="0">
                  <a:pos x="0" y="964"/>
                </a:cxn>
                <a:cxn ang="0">
                  <a:pos x="176" y="964"/>
                </a:cxn>
                <a:cxn ang="0">
                  <a:pos x="176" y="716"/>
                </a:cxn>
                <a:cxn ang="0">
                  <a:pos x="1633" y="0"/>
                </a:cxn>
                <a:cxn ang="0">
                  <a:pos x="1457" y="0"/>
                </a:cxn>
                <a:cxn ang="0">
                  <a:pos x="1457" y="248"/>
                </a:cxn>
                <a:cxn ang="0">
                  <a:pos x="1633" y="248"/>
                </a:cxn>
                <a:cxn ang="0">
                  <a:pos x="1633" y="0"/>
                </a:cxn>
                <a:cxn ang="0">
                  <a:pos x="1633" y="716"/>
                </a:cxn>
                <a:cxn ang="0">
                  <a:pos x="1457" y="716"/>
                </a:cxn>
                <a:cxn ang="0">
                  <a:pos x="1457" y="964"/>
                </a:cxn>
                <a:cxn ang="0">
                  <a:pos x="1633" y="964"/>
                </a:cxn>
                <a:cxn ang="0">
                  <a:pos x="1633" y="716"/>
                </a:cxn>
              </a:cxnLst>
              <a:rect l="0" t="0" r="r" b="b"/>
              <a:pathLst>
                <a:path w="1633" h="964">
                  <a:moveTo>
                    <a:pt x="176" y="248"/>
                  </a:moveTo>
                  <a:lnTo>
                    <a:pt x="0" y="248"/>
                  </a:lnTo>
                  <a:lnTo>
                    <a:pt x="0" y="0"/>
                  </a:lnTo>
                  <a:lnTo>
                    <a:pt x="176" y="0"/>
                  </a:lnTo>
                  <a:lnTo>
                    <a:pt x="176" y="248"/>
                  </a:lnTo>
                  <a:close/>
                  <a:moveTo>
                    <a:pt x="176" y="716"/>
                  </a:moveTo>
                  <a:lnTo>
                    <a:pt x="0" y="716"/>
                  </a:lnTo>
                  <a:lnTo>
                    <a:pt x="0" y="964"/>
                  </a:lnTo>
                  <a:lnTo>
                    <a:pt x="176" y="964"/>
                  </a:lnTo>
                  <a:lnTo>
                    <a:pt x="176" y="716"/>
                  </a:lnTo>
                  <a:close/>
                  <a:moveTo>
                    <a:pt x="1633" y="0"/>
                  </a:moveTo>
                  <a:lnTo>
                    <a:pt x="1457" y="0"/>
                  </a:lnTo>
                  <a:lnTo>
                    <a:pt x="1457" y="248"/>
                  </a:lnTo>
                  <a:lnTo>
                    <a:pt x="1633" y="248"/>
                  </a:lnTo>
                  <a:lnTo>
                    <a:pt x="1633" y="0"/>
                  </a:lnTo>
                  <a:close/>
                  <a:moveTo>
                    <a:pt x="1633" y="716"/>
                  </a:moveTo>
                  <a:lnTo>
                    <a:pt x="1457" y="716"/>
                  </a:lnTo>
                  <a:lnTo>
                    <a:pt x="1457" y="964"/>
                  </a:lnTo>
                  <a:lnTo>
                    <a:pt x="1633" y="964"/>
                  </a:lnTo>
                  <a:lnTo>
                    <a:pt x="1633" y="716"/>
                  </a:lnTo>
                  <a:close/>
                </a:path>
              </a:pathLst>
            </a:custGeom>
            <a:noFill/>
            <a:ln w="9525">
              <a:noFill/>
              <a:round/>
              <a:headEnd/>
              <a:tailEnd/>
            </a:ln>
          </p:spPr>
          <p:txBody>
            <a:bodyPr vert="horz" wrap="square" lIns="91440" tIns="45720" rIns="91440" bIns="45720" numCol="1" anchor="t" anchorCtr="0" compatLnSpc="1">
              <a:prstTxWarp prst="textNoShape">
                <a:avLst/>
              </a:prstTxWarp>
              <a:noAutofit/>
            </a:bodyPr>
            <a:lstStyle/>
            <a:p>
              <a:endParaRPr lang="en-GB"/>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ny profile">
    <p:spTree>
      <p:nvGrpSpPr>
        <p:cNvPr id="1" name=""/>
        <p:cNvGrpSpPr/>
        <p:nvPr/>
      </p:nvGrpSpPr>
      <p:grpSpPr>
        <a:xfrm>
          <a:off x="0" y="0"/>
          <a:ext cx="0" cy="0"/>
          <a:chOff x="0" y="0"/>
          <a:chExt cx="0" cy="0"/>
        </a:xfrm>
      </p:grpSpPr>
      <p:sp>
        <p:nvSpPr>
          <p:cNvPr id="33" name="Chart Placeholder 31"/>
          <p:cNvSpPr>
            <a:spLocks noGrp="1"/>
          </p:cNvSpPr>
          <p:nvPr>
            <p:ph type="chart" sz="quarter" idx="22"/>
          </p:nvPr>
        </p:nvSpPr>
        <p:spPr bwMode="gray">
          <a:xfrm>
            <a:off x="3172573" y="1125538"/>
            <a:ext cx="2724700" cy="2376488"/>
          </a:xfrm>
        </p:spPr>
        <p:txBody>
          <a:bodyPr/>
          <a:lstStyle/>
          <a:p>
            <a:endParaRPr lang="en-GB" dirty="0"/>
          </a:p>
        </p:txBody>
      </p:sp>
      <p:sp>
        <p:nvSpPr>
          <p:cNvPr id="28" name="Text Placeholder 17"/>
          <p:cNvSpPr>
            <a:spLocks noGrp="1"/>
          </p:cNvSpPr>
          <p:nvPr>
            <p:ph type="body" sz="quarter" idx="20"/>
          </p:nvPr>
        </p:nvSpPr>
        <p:spPr bwMode="gray">
          <a:xfrm>
            <a:off x="6168751" y="3716338"/>
            <a:ext cx="2723204" cy="23764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p:txBody>
      </p:sp>
      <p:sp>
        <p:nvSpPr>
          <p:cNvPr id="32" name="Chart Placeholder 31"/>
          <p:cNvSpPr>
            <a:spLocks noGrp="1"/>
          </p:cNvSpPr>
          <p:nvPr>
            <p:ph type="chart" sz="quarter" idx="21"/>
          </p:nvPr>
        </p:nvSpPr>
        <p:spPr bwMode="gray">
          <a:xfrm>
            <a:off x="6167254" y="1125538"/>
            <a:ext cx="2724700" cy="2376488"/>
          </a:xfrm>
        </p:spPr>
        <p:txBody>
          <a:bodyPr/>
          <a:lstStyle/>
          <a:p>
            <a:endParaRPr lang="en-GB" dirty="0"/>
          </a:p>
        </p:txBody>
      </p:sp>
      <p:sp>
        <p:nvSpPr>
          <p:cNvPr id="10" name="Title 9"/>
          <p:cNvSpPr>
            <a:spLocks noGrp="1"/>
          </p:cNvSpPr>
          <p:nvPr>
            <p:ph type="title"/>
          </p:nvPr>
        </p:nvSpPr>
        <p:spPr bwMode="gray"/>
        <p:txBody>
          <a:bodyPr/>
          <a:lstStyle/>
          <a:p>
            <a:r>
              <a:rPr lang="en-US" smtClean="0"/>
              <a:t>Click to edit Master title style</a:t>
            </a:r>
            <a:endParaRPr lang="en-GB"/>
          </a:p>
        </p:txBody>
      </p:sp>
      <p:sp>
        <p:nvSpPr>
          <p:cNvPr id="13" name="Table Placeholder 12"/>
          <p:cNvSpPr>
            <a:spLocks noGrp="1"/>
          </p:cNvSpPr>
          <p:nvPr>
            <p:ph type="tbl" sz="quarter" idx="14"/>
          </p:nvPr>
        </p:nvSpPr>
        <p:spPr bwMode="gray">
          <a:xfrm>
            <a:off x="179388" y="1125538"/>
            <a:ext cx="2723204" cy="2376488"/>
          </a:xfrm>
        </p:spPr>
        <p:txBody>
          <a:bodyPr/>
          <a:lstStyle/>
          <a:p>
            <a:endParaRPr lang="en-GB" dirty="0"/>
          </a:p>
        </p:txBody>
      </p:sp>
      <p:sp>
        <p:nvSpPr>
          <p:cNvPr id="18" name="Text Placeholder 17"/>
          <p:cNvSpPr>
            <a:spLocks noGrp="1"/>
          </p:cNvSpPr>
          <p:nvPr>
            <p:ph type="body" sz="quarter" idx="16"/>
          </p:nvPr>
        </p:nvSpPr>
        <p:spPr bwMode="gray">
          <a:xfrm>
            <a:off x="179388" y="3716338"/>
            <a:ext cx="2723204" cy="23764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p:txBody>
      </p:sp>
      <p:sp>
        <p:nvSpPr>
          <p:cNvPr id="26" name="Text Placeholder 17"/>
          <p:cNvSpPr>
            <a:spLocks noGrp="1"/>
          </p:cNvSpPr>
          <p:nvPr>
            <p:ph type="body" sz="quarter" idx="18"/>
          </p:nvPr>
        </p:nvSpPr>
        <p:spPr bwMode="gray">
          <a:xfrm>
            <a:off x="3172573" y="3716338"/>
            <a:ext cx="2723204" cy="23764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pSp>
        <p:nvGrpSpPr>
          <p:cNvPr id="2" name="Group 22"/>
          <p:cNvGrpSpPr/>
          <p:nvPr userDrawn="1"/>
        </p:nvGrpSpPr>
        <p:grpSpPr bwMode="gray">
          <a:xfrm>
            <a:off x="0" y="0"/>
            <a:ext cx="9144000" cy="6858001"/>
            <a:chOff x="0" y="0"/>
            <a:chExt cx="9144000" cy="6858001"/>
          </a:xfrm>
        </p:grpSpPr>
        <p:sp>
          <p:nvSpPr>
            <p:cNvPr id="6" name="Freeform 6"/>
            <p:cNvSpPr>
              <a:spLocks/>
            </p:cNvSpPr>
            <p:nvPr userDrawn="1"/>
          </p:nvSpPr>
          <p:spPr bwMode="gray">
            <a:xfrm>
              <a:off x="3397250" y="1116013"/>
              <a:ext cx="5746750" cy="5741988"/>
            </a:xfrm>
            <a:custGeom>
              <a:avLst/>
              <a:gdLst/>
              <a:ahLst/>
              <a:cxnLst>
                <a:cxn ang="0">
                  <a:pos x="0" y="3617"/>
                </a:cxn>
                <a:cxn ang="0">
                  <a:pos x="2549" y="3617"/>
                </a:cxn>
                <a:cxn ang="0">
                  <a:pos x="3620" y="0"/>
                </a:cxn>
                <a:cxn ang="0">
                  <a:pos x="1072" y="0"/>
                </a:cxn>
                <a:cxn ang="0">
                  <a:pos x="0" y="3617"/>
                </a:cxn>
              </a:cxnLst>
              <a:rect l="0" t="0" r="r" b="b"/>
              <a:pathLst>
                <a:path w="3620" h="3617">
                  <a:moveTo>
                    <a:pt x="0" y="3617"/>
                  </a:moveTo>
                  <a:lnTo>
                    <a:pt x="2549" y="3617"/>
                  </a:lnTo>
                  <a:lnTo>
                    <a:pt x="3620" y="0"/>
                  </a:lnTo>
                  <a:lnTo>
                    <a:pt x="1072" y="0"/>
                  </a:lnTo>
                  <a:lnTo>
                    <a:pt x="0" y="3617"/>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marL="0" algn="l" defTabSz="914400" rtl="0" eaLnBrk="1" fontAlgn="base" latinLnBrk="0" hangingPunct="1">
                <a:spcBef>
                  <a:spcPct val="50000"/>
                </a:spcBef>
                <a:spcAft>
                  <a:spcPct val="0"/>
                </a:spcAft>
                <a:defRPr/>
              </a:pPr>
              <a:endParaRPr lang="en-GB" sz="1800" kern="1200">
                <a:solidFill>
                  <a:schemeClr val="tx1"/>
                </a:solidFill>
                <a:latin typeface="+mn-lt"/>
                <a:ea typeface="+mn-ea"/>
                <a:cs typeface="+mn-cs"/>
              </a:endParaRPr>
            </a:p>
          </p:txBody>
        </p:sp>
        <p:sp>
          <p:nvSpPr>
            <p:cNvPr id="11" name="Freeform 7"/>
            <p:cNvSpPr>
              <a:spLocks/>
            </p:cNvSpPr>
            <p:nvPr userDrawn="1"/>
          </p:nvSpPr>
          <p:spPr bwMode="gray">
            <a:xfrm>
              <a:off x="7007225" y="6116638"/>
              <a:ext cx="2136775" cy="741363"/>
            </a:xfrm>
            <a:custGeom>
              <a:avLst/>
              <a:gdLst/>
              <a:ahLst/>
              <a:cxnLst>
                <a:cxn ang="0">
                  <a:pos x="0" y="467"/>
                </a:cxn>
                <a:cxn ang="0">
                  <a:pos x="1208" y="467"/>
                </a:cxn>
                <a:cxn ang="0">
                  <a:pos x="1346" y="0"/>
                </a:cxn>
                <a:cxn ang="0">
                  <a:pos x="138" y="0"/>
                </a:cxn>
                <a:cxn ang="0">
                  <a:pos x="0" y="467"/>
                </a:cxn>
              </a:cxnLst>
              <a:rect l="0" t="0" r="r" b="b"/>
              <a:pathLst>
                <a:path w="1346" h="467">
                  <a:moveTo>
                    <a:pt x="0" y="467"/>
                  </a:moveTo>
                  <a:lnTo>
                    <a:pt x="1208" y="467"/>
                  </a:lnTo>
                  <a:lnTo>
                    <a:pt x="1346" y="0"/>
                  </a:lnTo>
                  <a:lnTo>
                    <a:pt x="138" y="0"/>
                  </a:lnTo>
                  <a:lnTo>
                    <a:pt x="0" y="467"/>
                  </a:lnTo>
                  <a:close/>
                </a:path>
              </a:pathLst>
            </a:custGeom>
            <a:solidFill>
              <a:srgbClr val="00B0F0"/>
            </a:solidFill>
            <a:ln w="9525" cap="flat" cmpd="sng">
              <a:noFill/>
              <a:prstDash val="solid"/>
              <a:round/>
              <a:headEnd type="none" w="med" len="med"/>
              <a:tailEnd type="none" w="med" len="med"/>
            </a:ln>
            <a:effectLst/>
          </p:spPr>
          <p:txBody>
            <a:bodyPr/>
            <a:lstStyle/>
            <a:p>
              <a:pPr marL="0" algn="ctr" defTabSz="914400" rtl="0" eaLnBrk="1" latinLnBrk="0" hangingPunct="1">
                <a:spcBef>
                  <a:spcPct val="50000"/>
                </a:spcBef>
                <a:defRPr/>
              </a:pPr>
              <a:endParaRPr lang="en-GB" sz="1800" kern="1200">
                <a:solidFill>
                  <a:schemeClr val="tx1"/>
                </a:solidFill>
                <a:latin typeface="+mn-lt"/>
                <a:ea typeface="+mn-ea"/>
                <a:cs typeface="+mn-cs"/>
              </a:endParaRPr>
            </a:p>
          </p:txBody>
        </p:sp>
        <p:sp>
          <p:nvSpPr>
            <p:cNvPr id="13" name="Freeform 8"/>
            <p:cNvSpPr>
              <a:spLocks/>
            </p:cNvSpPr>
            <p:nvPr userDrawn="1"/>
          </p:nvSpPr>
          <p:spPr bwMode="gray">
            <a:xfrm>
              <a:off x="1241425" y="4743450"/>
              <a:ext cx="2530475" cy="2114550"/>
            </a:xfrm>
            <a:custGeom>
              <a:avLst/>
              <a:gdLst/>
              <a:ahLst/>
              <a:cxnLst>
                <a:cxn ang="0">
                  <a:pos x="395" y="0"/>
                </a:cxn>
                <a:cxn ang="0">
                  <a:pos x="0" y="1332"/>
                </a:cxn>
                <a:cxn ang="0">
                  <a:pos x="1199" y="1332"/>
                </a:cxn>
                <a:cxn ang="0">
                  <a:pos x="1594" y="0"/>
                </a:cxn>
                <a:cxn ang="0">
                  <a:pos x="395" y="0"/>
                </a:cxn>
              </a:cxnLst>
              <a:rect l="0" t="0" r="r" b="b"/>
              <a:pathLst>
                <a:path w="1594" h="1332">
                  <a:moveTo>
                    <a:pt x="395" y="0"/>
                  </a:moveTo>
                  <a:lnTo>
                    <a:pt x="0" y="1332"/>
                  </a:lnTo>
                  <a:lnTo>
                    <a:pt x="1199" y="1332"/>
                  </a:lnTo>
                  <a:lnTo>
                    <a:pt x="1594" y="0"/>
                  </a:lnTo>
                  <a:lnTo>
                    <a:pt x="395" y="0"/>
                  </a:lnTo>
                  <a:close/>
                </a:path>
              </a:pathLst>
            </a:custGeom>
            <a:solidFill>
              <a:srgbClr val="8099C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13"/>
            <p:cNvSpPr>
              <a:spLocks/>
            </p:cNvSpPr>
            <p:nvPr userDrawn="1"/>
          </p:nvSpPr>
          <p:spPr bwMode="gray">
            <a:xfrm>
              <a:off x="1554163" y="0"/>
              <a:ext cx="4738688" cy="2343150"/>
            </a:xfrm>
            <a:custGeom>
              <a:avLst/>
              <a:gdLst/>
              <a:ahLst/>
              <a:cxnLst>
                <a:cxn ang="0">
                  <a:pos x="2548" y="1476"/>
                </a:cxn>
                <a:cxn ang="0">
                  <a:pos x="2985" y="0"/>
                </a:cxn>
                <a:cxn ang="0">
                  <a:pos x="437" y="0"/>
                </a:cxn>
                <a:cxn ang="0">
                  <a:pos x="0" y="1476"/>
                </a:cxn>
                <a:cxn ang="0">
                  <a:pos x="2548" y="1476"/>
                </a:cxn>
              </a:cxnLst>
              <a:rect l="0" t="0" r="r" b="b"/>
              <a:pathLst>
                <a:path w="2985" h="1476">
                  <a:moveTo>
                    <a:pt x="2548" y="1476"/>
                  </a:moveTo>
                  <a:lnTo>
                    <a:pt x="2985" y="0"/>
                  </a:lnTo>
                  <a:lnTo>
                    <a:pt x="437" y="0"/>
                  </a:lnTo>
                  <a:lnTo>
                    <a:pt x="0" y="1476"/>
                  </a:lnTo>
                  <a:lnTo>
                    <a:pt x="2548" y="1476"/>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marL="0" algn="l" defTabSz="914400" rtl="0" eaLnBrk="1" fontAlgn="base" latinLnBrk="0" hangingPunct="1">
                <a:spcBef>
                  <a:spcPct val="50000"/>
                </a:spcBef>
                <a:spcAft>
                  <a:spcPct val="0"/>
                </a:spcAft>
                <a:defRPr/>
              </a:pPr>
              <a:endParaRPr lang="en-GB" sz="1800" kern="1200">
                <a:solidFill>
                  <a:schemeClr val="tx1"/>
                </a:solidFill>
                <a:latin typeface="+mn-lt"/>
                <a:ea typeface="+mn-ea"/>
                <a:cs typeface="+mn-cs"/>
              </a:endParaRPr>
            </a:p>
          </p:txBody>
        </p:sp>
        <p:sp>
          <p:nvSpPr>
            <p:cNvPr id="15" name="Freeform 14"/>
            <p:cNvSpPr>
              <a:spLocks/>
            </p:cNvSpPr>
            <p:nvPr userDrawn="1"/>
          </p:nvSpPr>
          <p:spPr bwMode="gray">
            <a:xfrm>
              <a:off x="0" y="0"/>
              <a:ext cx="3898900" cy="5630863"/>
            </a:xfrm>
            <a:custGeom>
              <a:avLst/>
              <a:gdLst/>
              <a:ahLst/>
              <a:cxnLst>
                <a:cxn ang="0">
                  <a:pos x="2456" y="0"/>
                </a:cxn>
                <a:cxn ang="0">
                  <a:pos x="0" y="0"/>
                </a:cxn>
                <a:cxn ang="0">
                  <a:pos x="0" y="3547"/>
                </a:cxn>
                <a:cxn ang="0">
                  <a:pos x="1405" y="3547"/>
                </a:cxn>
                <a:cxn ang="0">
                  <a:pos x="2456" y="0"/>
                </a:cxn>
              </a:cxnLst>
              <a:rect l="0" t="0" r="r" b="b"/>
              <a:pathLst>
                <a:path w="2456" h="3547">
                  <a:moveTo>
                    <a:pt x="2456" y="0"/>
                  </a:moveTo>
                  <a:lnTo>
                    <a:pt x="0" y="0"/>
                  </a:lnTo>
                  <a:lnTo>
                    <a:pt x="0" y="3547"/>
                  </a:lnTo>
                  <a:lnTo>
                    <a:pt x="1405" y="3547"/>
                  </a:lnTo>
                  <a:lnTo>
                    <a:pt x="2456" y="0"/>
                  </a:lnTo>
                  <a:close/>
                </a:path>
              </a:pathLst>
            </a:custGeom>
            <a:solidFill>
              <a:srgbClr val="BFCCE3"/>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1"/>
            <p:cNvSpPr>
              <a:spLocks/>
            </p:cNvSpPr>
            <p:nvPr userDrawn="1"/>
          </p:nvSpPr>
          <p:spPr bwMode="gray">
            <a:xfrm>
              <a:off x="0" y="2343150"/>
              <a:ext cx="1554163" cy="4514850"/>
            </a:xfrm>
            <a:custGeom>
              <a:avLst/>
              <a:gdLst/>
              <a:ahLst/>
              <a:cxnLst>
                <a:cxn ang="0">
                  <a:pos x="0" y="0"/>
                </a:cxn>
                <a:cxn ang="0">
                  <a:pos x="0" y="2844"/>
                </a:cxn>
                <a:cxn ang="0">
                  <a:pos x="137" y="2844"/>
                </a:cxn>
                <a:cxn ang="0">
                  <a:pos x="979" y="0"/>
                </a:cxn>
                <a:cxn ang="0">
                  <a:pos x="0" y="0"/>
                </a:cxn>
              </a:cxnLst>
              <a:rect l="0" t="0" r="r" b="b"/>
              <a:pathLst>
                <a:path w="979" h="2844">
                  <a:moveTo>
                    <a:pt x="0" y="0"/>
                  </a:moveTo>
                  <a:lnTo>
                    <a:pt x="0" y="2844"/>
                  </a:lnTo>
                  <a:lnTo>
                    <a:pt x="137" y="2844"/>
                  </a:lnTo>
                  <a:lnTo>
                    <a:pt x="979" y="0"/>
                  </a:lnTo>
                  <a:lnTo>
                    <a:pt x="0" y="0"/>
                  </a:lnTo>
                  <a:close/>
                </a:path>
              </a:pathLst>
            </a:custGeom>
            <a:solidFill>
              <a:srgbClr val="E5EAF3"/>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GB" sz="1800" kern="1200">
                <a:solidFill>
                  <a:schemeClr val="tx1"/>
                </a:solidFill>
                <a:latin typeface="+mn-lt"/>
                <a:ea typeface="+mn-ea"/>
                <a:cs typeface="+mn-cs"/>
              </a:endParaRPr>
            </a:p>
          </p:txBody>
        </p:sp>
        <p:sp>
          <p:nvSpPr>
            <p:cNvPr id="17" name="Freeform 12"/>
            <p:cNvSpPr>
              <a:spLocks/>
            </p:cNvSpPr>
            <p:nvPr userDrawn="1"/>
          </p:nvSpPr>
          <p:spPr bwMode="gray">
            <a:xfrm>
              <a:off x="7007225" y="6116638"/>
              <a:ext cx="655638" cy="741363"/>
            </a:xfrm>
            <a:custGeom>
              <a:avLst/>
              <a:gdLst/>
              <a:ahLst/>
              <a:cxnLst>
                <a:cxn ang="0">
                  <a:pos x="413" y="0"/>
                </a:cxn>
                <a:cxn ang="0">
                  <a:pos x="138" y="0"/>
                </a:cxn>
                <a:cxn ang="0">
                  <a:pos x="0" y="467"/>
                </a:cxn>
                <a:cxn ang="0">
                  <a:pos x="275" y="467"/>
                </a:cxn>
                <a:cxn ang="0">
                  <a:pos x="413" y="0"/>
                </a:cxn>
              </a:cxnLst>
              <a:rect l="0" t="0" r="r" b="b"/>
              <a:pathLst>
                <a:path w="413" h="467">
                  <a:moveTo>
                    <a:pt x="413" y="0"/>
                  </a:moveTo>
                  <a:lnTo>
                    <a:pt x="138" y="0"/>
                  </a:lnTo>
                  <a:lnTo>
                    <a:pt x="0" y="467"/>
                  </a:lnTo>
                  <a:lnTo>
                    <a:pt x="275" y="467"/>
                  </a:lnTo>
                  <a:lnTo>
                    <a:pt x="413" y="0"/>
                  </a:lnTo>
                  <a:close/>
                </a:path>
              </a:pathLst>
            </a:custGeom>
            <a:solidFill>
              <a:srgbClr val="00338D">
                <a:alpha val="95000"/>
              </a:srgbClr>
            </a:solidFill>
            <a:ln w="9525" cap="flat" cmpd="sng">
              <a:noFill/>
              <a:prstDash val="solid"/>
              <a:round/>
              <a:headEnd type="none" w="med" len="med"/>
              <a:tailEnd type="none" w="med" len="med"/>
            </a:ln>
            <a:effectLst/>
          </p:spPr>
          <p:txBody>
            <a:bodyPr/>
            <a:lstStyle/>
            <a:p>
              <a:pPr marL="0" algn="ctr" defTabSz="914400" rtl="0" eaLnBrk="1" latinLnBrk="0" hangingPunct="1">
                <a:spcBef>
                  <a:spcPct val="50000"/>
                </a:spcBef>
                <a:defRPr/>
              </a:pPr>
              <a:endParaRPr lang="en-GB" sz="1800" kern="1200">
                <a:solidFill>
                  <a:schemeClr val="tx1"/>
                </a:solidFill>
                <a:latin typeface="+mn-lt"/>
                <a:ea typeface="+mn-ea"/>
                <a:cs typeface="+mn-cs"/>
              </a:endParaRPr>
            </a:p>
          </p:txBody>
        </p:sp>
        <p:sp>
          <p:nvSpPr>
            <p:cNvPr id="18" name="Freeform 13"/>
            <p:cNvSpPr>
              <a:spLocks/>
            </p:cNvSpPr>
            <p:nvPr userDrawn="1"/>
          </p:nvSpPr>
          <p:spPr bwMode="gray">
            <a:xfrm>
              <a:off x="4735513" y="1116013"/>
              <a:ext cx="1227138" cy="1227138"/>
            </a:xfrm>
            <a:custGeom>
              <a:avLst/>
              <a:gdLst/>
              <a:ahLst/>
              <a:cxnLst>
                <a:cxn ang="0">
                  <a:pos x="773" y="0"/>
                </a:cxn>
                <a:cxn ang="0">
                  <a:pos x="229" y="0"/>
                </a:cxn>
                <a:cxn ang="0">
                  <a:pos x="0" y="773"/>
                </a:cxn>
                <a:cxn ang="0">
                  <a:pos x="544" y="773"/>
                </a:cxn>
                <a:cxn ang="0">
                  <a:pos x="773" y="0"/>
                </a:cxn>
              </a:cxnLst>
              <a:rect l="0" t="0" r="r" b="b"/>
              <a:pathLst>
                <a:path w="773" h="773">
                  <a:moveTo>
                    <a:pt x="773" y="0"/>
                  </a:moveTo>
                  <a:lnTo>
                    <a:pt x="229" y="0"/>
                  </a:lnTo>
                  <a:lnTo>
                    <a:pt x="0" y="773"/>
                  </a:lnTo>
                  <a:lnTo>
                    <a:pt x="544" y="773"/>
                  </a:lnTo>
                  <a:lnTo>
                    <a:pt x="773" y="0"/>
                  </a:lnTo>
                  <a:close/>
                </a:path>
              </a:pathLst>
            </a:custGeom>
            <a:solidFill>
              <a:srgbClr val="00257A"/>
            </a:solidFill>
            <a:ln w="9525" cap="flat" cmpd="sng">
              <a:noFill/>
              <a:prstDash val="solid"/>
              <a:round/>
              <a:headEnd type="none" w="med" len="med"/>
              <a:tailEnd type="none" w="med" len="med"/>
            </a:ln>
            <a:effectLst/>
          </p:spPr>
          <p:txBody>
            <a:bodyPr/>
            <a:lstStyle/>
            <a:p>
              <a:pPr marL="0" algn="l" defTabSz="914400" rtl="0" eaLnBrk="1" latinLnBrk="0" hangingPunct="1">
                <a:spcBef>
                  <a:spcPct val="50000"/>
                </a:spcBef>
                <a:defRPr/>
              </a:pPr>
              <a:endParaRPr lang="en-GB" sz="1800" kern="1200">
                <a:solidFill>
                  <a:schemeClr val="tx1"/>
                </a:solidFill>
                <a:latin typeface="+mn-lt"/>
                <a:ea typeface="+mn-ea"/>
                <a:cs typeface="+mn-cs"/>
              </a:endParaRPr>
            </a:p>
          </p:txBody>
        </p:sp>
        <p:sp>
          <p:nvSpPr>
            <p:cNvPr id="19" name="Freeform 14"/>
            <p:cNvSpPr>
              <a:spLocks/>
            </p:cNvSpPr>
            <p:nvPr userDrawn="1"/>
          </p:nvSpPr>
          <p:spPr bwMode="gray">
            <a:xfrm>
              <a:off x="1604963" y="4743450"/>
              <a:ext cx="889000" cy="887413"/>
            </a:xfrm>
            <a:custGeom>
              <a:avLst/>
              <a:gdLst/>
              <a:ahLst/>
              <a:cxnLst>
                <a:cxn ang="0">
                  <a:pos x="0" y="559"/>
                </a:cxn>
                <a:cxn ang="0">
                  <a:pos x="394" y="559"/>
                </a:cxn>
                <a:cxn ang="0">
                  <a:pos x="560" y="0"/>
                </a:cxn>
                <a:cxn ang="0">
                  <a:pos x="166" y="0"/>
                </a:cxn>
                <a:cxn ang="0">
                  <a:pos x="0" y="559"/>
                </a:cxn>
              </a:cxnLst>
              <a:rect l="0" t="0" r="r" b="b"/>
              <a:pathLst>
                <a:path w="560" h="559">
                  <a:moveTo>
                    <a:pt x="0" y="559"/>
                  </a:moveTo>
                  <a:lnTo>
                    <a:pt x="394" y="559"/>
                  </a:lnTo>
                  <a:lnTo>
                    <a:pt x="560" y="0"/>
                  </a:lnTo>
                  <a:lnTo>
                    <a:pt x="166" y="0"/>
                  </a:lnTo>
                  <a:lnTo>
                    <a:pt x="0" y="559"/>
                  </a:lnTo>
                  <a:close/>
                </a:path>
              </a:pathLst>
            </a:custGeom>
            <a:solidFill>
              <a:srgbClr val="4066AA">
                <a:alpha val="95000"/>
              </a:srgbClr>
            </a:solidFill>
            <a:ln w="9525" cap="flat" cmpd="sng">
              <a:noFill/>
              <a:prstDash val="solid"/>
              <a:round/>
              <a:headEnd type="none" w="med" len="med"/>
              <a:tailEnd type="none" w="med" len="med"/>
            </a:ln>
            <a:effectLst/>
          </p:spPr>
          <p:txBody>
            <a:bodyPr/>
            <a:lstStyle/>
            <a:p>
              <a:pPr marL="0" algn="ctr" defTabSz="914400" rtl="0" eaLnBrk="1" latinLnBrk="0" hangingPunct="1">
                <a:spcBef>
                  <a:spcPct val="50000"/>
                </a:spcBef>
                <a:defRPr/>
              </a:pPr>
              <a:endParaRPr lang="en-GB" sz="1800" kern="1200">
                <a:solidFill>
                  <a:schemeClr val="tx1"/>
                </a:solidFill>
                <a:latin typeface="+mn-lt"/>
                <a:ea typeface="+mn-ea"/>
                <a:cs typeface="+mn-cs"/>
              </a:endParaRPr>
            </a:p>
          </p:txBody>
        </p:sp>
        <p:sp>
          <p:nvSpPr>
            <p:cNvPr id="20" name="Freeform 15"/>
            <p:cNvSpPr>
              <a:spLocks/>
            </p:cNvSpPr>
            <p:nvPr userDrawn="1"/>
          </p:nvSpPr>
          <p:spPr bwMode="gray">
            <a:xfrm>
              <a:off x="1554163" y="0"/>
              <a:ext cx="2344738" cy="2343150"/>
            </a:xfrm>
            <a:custGeom>
              <a:avLst/>
              <a:gdLst/>
              <a:ahLst/>
              <a:cxnLst>
                <a:cxn ang="0">
                  <a:pos x="437" y="0"/>
                </a:cxn>
                <a:cxn ang="0">
                  <a:pos x="0" y="1476"/>
                </a:cxn>
                <a:cxn ang="0">
                  <a:pos x="1040" y="1476"/>
                </a:cxn>
                <a:cxn ang="0">
                  <a:pos x="1477" y="0"/>
                </a:cxn>
                <a:cxn ang="0">
                  <a:pos x="437" y="0"/>
                </a:cxn>
              </a:cxnLst>
              <a:rect l="0" t="0" r="r" b="b"/>
              <a:pathLst>
                <a:path w="1477" h="1476">
                  <a:moveTo>
                    <a:pt x="437" y="0"/>
                  </a:moveTo>
                  <a:lnTo>
                    <a:pt x="0" y="1476"/>
                  </a:lnTo>
                  <a:lnTo>
                    <a:pt x="1040" y="1476"/>
                  </a:lnTo>
                  <a:lnTo>
                    <a:pt x="1477" y="0"/>
                  </a:lnTo>
                  <a:lnTo>
                    <a:pt x="437" y="0"/>
                  </a:lnTo>
                  <a:close/>
                </a:path>
              </a:pathLst>
            </a:custGeom>
            <a:solidFill>
              <a:srgbClr val="4066AA"/>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6"/>
            <p:cNvSpPr>
              <a:spLocks/>
            </p:cNvSpPr>
            <p:nvPr userDrawn="1"/>
          </p:nvSpPr>
          <p:spPr bwMode="gray">
            <a:xfrm>
              <a:off x="0" y="2343150"/>
              <a:ext cx="1554163" cy="3287713"/>
            </a:xfrm>
            <a:custGeom>
              <a:avLst/>
              <a:gdLst/>
              <a:ahLst/>
              <a:cxnLst>
                <a:cxn ang="0">
                  <a:pos x="0" y="0"/>
                </a:cxn>
                <a:cxn ang="0">
                  <a:pos x="0" y="2071"/>
                </a:cxn>
                <a:cxn ang="0">
                  <a:pos x="366" y="2071"/>
                </a:cxn>
                <a:cxn ang="0">
                  <a:pos x="979" y="0"/>
                </a:cxn>
                <a:cxn ang="0">
                  <a:pos x="0" y="0"/>
                </a:cxn>
              </a:cxnLst>
              <a:rect l="0" t="0" r="r" b="b"/>
              <a:pathLst>
                <a:path w="979" h="2071">
                  <a:moveTo>
                    <a:pt x="0" y="0"/>
                  </a:moveTo>
                  <a:lnTo>
                    <a:pt x="0" y="2071"/>
                  </a:lnTo>
                  <a:lnTo>
                    <a:pt x="366" y="2071"/>
                  </a:lnTo>
                  <a:lnTo>
                    <a:pt x="979" y="0"/>
                  </a:lnTo>
                  <a:lnTo>
                    <a:pt x="0" y="0"/>
                  </a:lnTo>
                  <a:close/>
                </a:path>
              </a:pathLst>
            </a:custGeom>
            <a:solidFill>
              <a:srgbClr val="8099C6"/>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GB" sz="1800" kern="1200">
                <a:solidFill>
                  <a:schemeClr val="tx1"/>
                </a:solidFill>
                <a:latin typeface="+mn-lt"/>
                <a:ea typeface="+mn-ea"/>
                <a:cs typeface="+mn-cs"/>
              </a:endParaRPr>
            </a:p>
          </p:txBody>
        </p:sp>
      </p:grpSp>
      <p:sp>
        <p:nvSpPr>
          <p:cNvPr id="8" name="Title 7"/>
          <p:cNvSpPr>
            <a:spLocks noGrp="1"/>
          </p:cNvSpPr>
          <p:nvPr userDrawn="1">
            <p:ph type="title"/>
          </p:nvPr>
        </p:nvSpPr>
        <p:spPr bwMode="gray">
          <a:xfrm>
            <a:off x="4932040" y="2708920"/>
            <a:ext cx="3168352" cy="1656184"/>
          </a:xfrm>
          <a:noFill/>
          <a:ln w="9525">
            <a:noFill/>
            <a:miter lim="800000"/>
            <a:headEnd/>
            <a:tailEnd/>
          </a:ln>
        </p:spPr>
        <p:txBody>
          <a:bodyPr vert="horz" wrap="square" lIns="0" tIns="0" rIns="0" bIns="0" numCol="1" anchor="t" anchorCtr="0" compatLnSpc="1">
            <a:prstTxWarp prst="textNoShape">
              <a:avLst/>
            </a:prstTxWarp>
            <a:noAutofit/>
          </a:bodyPr>
          <a:lstStyle>
            <a:lvl1pPr>
              <a:defRPr lang="en-GB" sz="3000" b="1" kern="1200" noProof="0" smtClean="0">
                <a:solidFill>
                  <a:schemeClr val="bg1"/>
                </a:solidFill>
                <a:latin typeface="Arial" pitchFamily="34" charset="0"/>
                <a:ea typeface="+mj-ea"/>
                <a:cs typeface="Arial" pitchFamily="34" charset="0"/>
              </a:defRPr>
            </a:lvl1pPr>
            <a:lvl2pPr>
              <a:defRPr lang="en-GB" sz="3000" b="1" kern="1200" noProof="0" dirty="0">
                <a:solidFill>
                  <a:schemeClr val="bg1"/>
                </a:solidFill>
                <a:latin typeface="Arial" pitchFamily="34" charset="0"/>
                <a:ea typeface="+mj-ea"/>
                <a:cs typeface="Arial" pitchFamily="34" charset="0"/>
              </a:defRPr>
            </a:lvl2pPr>
            <a:lvl3pPr>
              <a:defRPr lang="en-GB" sz="3000" b="1" kern="1200" noProof="0" dirty="0">
                <a:solidFill>
                  <a:schemeClr val="bg1"/>
                </a:solidFill>
                <a:latin typeface="Arial" pitchFamily="34" charset="0"/>
                <a:ea typeface="+mj-ea"/>
                <a:cs typeface="Arial" pitchFamily="34" charset="0"/>
              </a:defRPr>
            </a:lvl3pPr>
            <a:lvl4pPr>
              <a:defRPr lang="en-GB" sz="3000" b="1" kern="1200" noProof="0" dirty="0">
                <a:solidFill>
                  <a:schemeClr val="bg1"/>
                </a:solidFill>
                <a:latin typeface="Arial" pitchFamily="34" charset="0"/>
                <a:ea typeface="+mj-ea"/>
                <a:cs typeface="Arial" pitchFamily="34" charset="0"/>
              </a:defRPr>
            </a:lvl4pPr>
            <a:lvl5pPr>
              <a:defRPr lang="en-GB" sz="3000" b="1" kern="1200" noProof="0" dirty="0">
                <a:solidFill>
                  <a:schemeClr val="bg1"/>
                </a:solidFill>
                <a:latin typeface="Arial" pitchFamily="34" charset="0"/>
                <a:ea typeface="+mj-ea"/>
                <a:cs typeface="Arial" pitchFamily="34" charset="0"/>
              </a:defRPr>
            </a:lvl5pPr>
            <a:lvl6pPr>
              <a:defRPr lang="en-GB" sz="3000" b="1" kern="1200" noProof="0" dirty="0">
                <a:solidFill>
                  <a:schemeClr val="bg1"/>
                </a:solidFill>
                <a:latin typeface="Arial" pitchFamily="34" charset="0"/>
                <a:ea typeface="+mj-ea"/>
                <a:cs typeface="Arial" pitchFamily="34" charset="0"/>
              </a:defRPr>
            </a:lvl6pPr>
            <a:lvl7pPr>
              <a:defRPr lang="en-GB" sz="3000" b="1" kern="1200" noProof="0" dirty="0">
                <a:solidFill>
                  <a:schemeClr val="bg1"/>
                </a:solidFill>
                <a:latin typeface="Arial" pitchFamily="34" charset="0"/>
                <a:ea typeface="+mj-ea"/>
                <a:cs typeface="Arial" pitchFamily="34" charset="0"/>
              </a:defRPr>
            </a:lvl7pPr>
            <a:lvl8pPr>
              <a:defRPr lang="en-GB" sz="3000" b="1" kern="1200" noProof="0" dirty="0">
                <a:solidFill>
                  <a:schemeClr val="bg1"/>
                </a:solidFill>
                <a:latin typeface="Arial" pitchFamily="34" charset="0"/>
                <a:ea typeface="+mj-ea"/>
                <a:cs typeface="Arial" pitchFamily="34" charset="0"/>
              </a:defRPr>
            </a:lvl8pPr>
            <a:lvl9pPr>
              <a:defRPr lang="en-GB" sz="3000" b="1" kern="1200" noProof="0" dirty="0">
                <a:solidFill>
                  <a:schemeClr val="bg1"/>
                </a:solidFill>
                <a:latin typeface="Arial" pitchFamily="34" charset="0"/>
                <a:ea typeface="+mj-ea"/>
                <a:cs typeface="Arial" pitchFamily="34" charset="0"/>
              </a:defRPr>
            </a:lvl9pPr>
          </a:lstStyle>
          <a:p>
            <a:pPr lvl="0" algn="l" defTabSz="914400" rtl="0" eaLnBrk="1" fontAlgn="base" latinLnBrk="0" hangingPunct="1">
              <a:spcBef>
                <a:spcPct val="40000"/>
              </a:spcBef>
              <a:spcAft>
                <a:spcPct val="0"/>
              </a:spcAft>
              <a:buNone/>
            </a:pPr>
            <a:r>
              <a:rPr lang="en-US" dirty="0" smtClean="0"/>
              <a:t>Click to edit Master title style</a:t>
            </a:r>
            <a:endParaRPr lang="en-GB" dirty="0"/>
          </a:p>
        </p:txBody>
      </p:sp>
      <p:sp>
        <p:nvSpPr>
          <p:cNvPr id="12" name="Text Placeholder 11"/>
          <p:cNvSpPr>
            <a:spLocks noGrp="1"/>
          </p:cNvSpPr>
          <p:nvPr userDrawn="1">
            <p:ph type="body" sz="quarter" idx="10"/>
          </p:nvPr>
        </p:nvSpPr>
        <p:spPr bwMode="gray">
          <a:xfrm>
            <a:off x="4932362" y="4509120"/>
            <a:ext cx="2807989" cy="1080119"/>
          </a:xfrm>
          <a:noFill/>
          <a:ln w="9525">
            <a:noFill/>
            <a:miter lim="800000"/>
            <a:headEnd/>
            <a:tailEnd/>
          </a:ln>
        </p:spPr>
        <p:txBody>
          <a:bodyPr vert="horz" wrap="square" lIns="0" tIns="0" rIns="0" bIns="0" numCol="1" rtlCol="0" anchor="t" anchorCtr="0" compatLnSpc="1">
            <a:prstTxWarp prst="textNoShape">
              <a:avLst/>
            </a:prstTxWarp>
            <a:normAutofit/>
          </a:bodyPr>
          <a:lstStyle>
            <a:lvl1pPr>
              <a:defRPr lang="en-US" sz="1200" b="0" kern="1200" noProof="0" dirty="0" smtClean="0">
                <a:solidFill>
                  <a:schemeClr val="bg1"/>
                </a:solidFill>
                <a:latin typeface="Arial" pitchFamily="34" charset="0"/>
                <a:ea typeface="+mn-ea"/>
                <a:cs typeface="Arial" pitchFamily="34" charset="0"/>
              </a:defRPr>
            </a:lvl1pPr>
            <a:lvl2pPr>
              <a:defRPr lang="en-US" sz="1200" b="0" kern="1200" noProof="0" dirty="0" smtClean="0">
                <a:solidFill>
                  <a:schemeClr val="bg1"/>
                </a:solidFill>
                <a:latin typeface="Arial" pitchFamily="34" charset="0"/>
                <a:ea typeface="+mn-ea"/>
                <a:cs typeface="Arial" pitchFamily="34" charset="0"/>
              </a:defRPr>
            </a:lvl2pPr>
            <a:lvl3pPr>
              <a:defRPr lang="en-US" sz="1200" b="0" kern="1200" noProof="0" dirty="0" smtClean="0">
                <a:solidFill>
                  <a:schemeClr val="bg1"/>
                </a:solidFill>
                <a:latin typeface="Arial" pitchFamily="34" charset="0"/>
                <a:ea typeface="+mn-ea"/>
                <a:cs typeface="Arial" pitchFamily="34" charset="0"/>
              </a:defRPr>
            </a:lvl3pPr>
            <a:lvl4pPr>
              <a:defRPr lang="en-US" sz="1200" b="0" kern="1200" noProof="0" dirty="0" smtClean="0">
                <a:solidFill>
                  <a:schemeClr val="bg1"/>
                </a:solidFill>
                <a:latin typeface="Arial" pitchFamily="34" charset="0"/>
                <a:ea typeface="+mn-ea"/>
                <a:cs typeface="Arial" pitchFamily="34" charset="0"/>
              </a:defRPr>
            </a:lvl4pPr>
            <a:lvl5pPr>
              <a:defRPr lang="en-US" sz="1200" b="0" kern="1200" noProof="0" dirty="0" smtClean="0">
                <a:solidFill>
                  <a:schemeClr val="bg1"/>
                </a:solidFill>
                <a:latin typeface="Arial" pitchFamily="34" charset="0"/>
                <a:ea typeface="+mn-ea"/>
                <a:cs typeface="Arial" pitchFamily="34" charset="0"/>
              </a:defRPr>
            </a:lvl5pPr>
            <a:lvl6pPr>
              <a:defRPr lang="en-US" sz="1200" b="0" kern="1200" noProof="0" dirty="0" smtClean="0">
                <a:solidFill>
                  <a:schemeClr val="bg1"/>
                </a:solidFill>
                <a:latin typeface="Arial" pitchFamily="34" charset="0"/>
                <a:ea typeface="+mn-ea"/>
                <a:cs typeface="Arial" pitchFamily="34" charset="0"/>
              </a:defRPr>
            </a:lvl6pPr>
            <a:lvl7pPr>
              <a:defRPr lang="en-US" sz="1200" b="0" kern="1200" noProof="0" dirty="0" smtClean="0">
                <a:solidFill>
                  <a:schemeClr val="bg1"/>
                </a:solidFill>
                <a:latin typeface="Arial" pitchFamily="34" charset="0"/>
                <a:ea typeface="+mn-ea"/>
                <a:cs typeface="Arial" pitchFamily="34" charset="0"/>
              </a:defRPr>
            </a:lvl7pPr>
            <a:lvl8pPr>
              <a:defRPr lang="en-US" sz="1200" b="0" kern="1200" noProof="0" dirty="0" smtClean="0">
                <a:solidFill>
                  <a:schemeClr val="bg1"/>
                </a:solidFill>
                <a:latin typeface="Arial" pitchFamily="34" charset="0"/>
                <a:ea typeface="+mn-ea"/>
                <a:cs typeface="Arial" pitchFamily="34" charset="0"/>
              </a:defRPr>
            </a:lvl8pPr>
            <a:lvl9pPr>
              <a:defRPr lang="en-US" sz="1200" b="0" kern="1200" noProof="0" dirty="0" smtClean="0">
                <a:solidFill>
                  <a:schemeClr val="bg1"/>
                </a:solidFill>
                <a:latin typeface="Arial" pitchFamily="34" charset="0"/>
                <a:ea typeface="+mn-ea"/>
                <a:cs typeface="Arial" pitchFamily="34" charset="0"/>
              </a:defRPr>
            </a:lvl9pPr>
          </a:lstStyle>
          <a:p>
            <a:pPr marL="0" lvl="0" indent="0" algn="l" defTabSz="914400" rtl="0" eaLnBrk="1" fontAlgn="base" latinLnBrk="0" hangingPunct="1">
              <a:lnSpc>
                <a:spcPct val="110000"/>
              </a:lnSpc>
              <a:spcBef>
                <a:spcPct val="40000"/>
              </a:spcBef>
              <a:spcAft>
                <a:spcPct val="0"/>
              </a:spcAft>
              <a:buFont typeface="Arial" pitchFamily="34" charset="0"/>
              <a:buNone/>
            </a:pPr>
            <a:r>
              <a:rPr lang="en-US" dirty="0"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sp>
        <p:nvSpPr>
          <p:cNvPr id="9" name="Freeform 11"/>
          <p:cNvSpPr>
            <a:spLocks noChangeAspect="1"/>
          </p:cNvSpPr>
          <p:nvPr userDrawn="1"/>
        </p:nvSpPr>
        <p:spPr bwMode="gray">
          <a:xfrm>
            <a:off x="0" y="0"/>
            <a:ext cx="6475236" cy="6858000"/>
          </a:xfrm>
          <a:custGeom>
            <a:avLst/>
            <a:gdLst/>
            <a:ahLst/>
            <a:cxnLst>
              <a:cxn ang="0">
                <a:pos x="0" y="0"/>
              </a:cxn>
              <a:cxn ang="0">
                <a:pos x="0" y="29877"/>
              </a:cxn>
              <a:cxn ang="0">
                <a:pos x="19370" y="29877"/>
              </a:cxn>
              <a:cxn ang="0">
                <a:pos x="28205" y="0"/>
              </a:cxn>
              <a:cxn ang="0">
                <a:pos x="0" y="0"/>
              </a:cxn>
            </a:cxnLst>
            <a:rect l="0" t="0" r="r" b="b"/>
            <a:pathLst>
              <a:path w="28205" h="29877">
                <a:moveTo>
                  <a:pt x="0" y="0"/>
                </a:moveTo>
                <a:lnTo>
                  <a:pt x="0" y="29877"/>
                </a:lnTo>
                <a:lnTo>
                  <a:pt x="19370" y="29877"/>
                </a:lnTo>
                <a:lnTo>
                  <a:pt x="28205" y="0"/>
                </a:lnTo>
                <a:lnTo>
                  <a:pt x="0"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marL="0" algn="l" defTabSz="914400" rtl="0" eaLnBrk="1" fontAlgn="base" latinLnBrk="0" hangingPunct="1">
              <a:spcBef>
                <a:spcPct val="50000"/>
              </a:spcBef>
              <a:spcAft>
                <a:spcPct val="0"/>
              </a:spcAft>
              <a:defRPr/>
            </a:pPr>
            <a:endParaRPr lang="en-GB" sz="1800" kern="1200" dirty="0">
              <a:solidFill>
                <a:schemeClr val="tx1"/>
              </a:solidFill>
              <a:latin typeface="+mn-lt"/>
              <a:ea typeface="+mn-ea"/>
              <a:cs typeface="+mn-cs"/>
            </a:endParaRPr>
          </a:p>
        </p:txBody>
      </p:sp>
      <p:sp>
        <p:nvSpPr>
          <p:cNvPr id="8" name="Title 7"/>
          <p:cNvSpPr>
            <a:spLocks noGrp="1"/>
          </p:cNvSpPr>
          <p:nvPr>
            <p:ph type="title"/>
          </p:nvPr>
        </p:nvSpPr>
        <p:spPr bwMode="gray">
          <a:xfrm>
            <a:off x="323528" y="1340768"/>
            <a:ext cx="5112568" cy="2088232"/>
          </a:xfrm>
          <a:noFill/>
          <a:ln w="9525">
            <a:noFill/>
            <a:miter lim="800000"/>
            <a:headEnd/>
            <a:tailEnd/>
          </a:ln>
        </p:spPr>
        <p:txBody>
          <a:bodyPr vert="horz" wrap="square" lIns="0" tIns="0" rIns="0" bIns="0" numCol="1" anchor="t" anchorCtr="0" compatLnSpc="1">
            <a:prstTxWarp prst="textNoShape">
              <a:avLst/>
            </a:prstTxWarp>
            <a:noAutofit/>
          </a:bodyPr>
          <a:lstStyle>
            <a:lvl1pPr>
              <a:defRPr lang="en-GB" sz="3000" b="1" kern="1200" noProof="0" smtClean="0">
                <a:solidFill>
                  <a:schemeClr val="bg1"/>
                </a:solidFill>
                <a:latin typeface="Arial" pitchFamily="34" charset="0"/>
                <a:ea typeface="+mj-ea"/>
                <a:cs typeface="Arial" pitchFamily="34" charset="0"/>
              </a:defRPr>
            </a:lvl1pPr>
            <a:lvl2pPr>
              <a:defRPr lang="en-GB" sz="3000" b="1" kern="1200" noProof="0" dirty="0">
                <a:solidFill>
                  <a:schemeClr val="bg1"/>
                </a:solidFill>
                <a:latin typeface="Arial" pitchFamily="34" charset="0"/>
                <a:ea typeface="+mj-ea"/>
                <a:cs typeface="Arial" pitchFamily="34" charset="0"/>
              </a:defRPr>
            </a:lvl2pPr>
            <a:lvl3pPr>
              <a:defRPr lang="en-GB" sz="3000" b="1" kern="1200" noProof="0" dirty="0">
                <a:solidFill>
                  <a:schemeClr val="bg1"/>
                </a:solidFill>
                <a:latin typeface="Arial" pitchFamily="34" charset="0"/>
                <a:ea typeface="+mj-ea"/>
                <a:cs typeface="Arial" pitchFamily="34" charset="0"/>
              </a:defRPr>
            </a:lvl3pPr>
            <a:lvl4pPr>
              <a:defRPr lang="en-GB" sz="3000" b="1" kern="1200" noProof="0" dirty="0">
                <a:solidFill>
                  <a:schemeClr val="bg1"/>
                </a:solidFill>
                <a:latin typeface="Arial" pitchFamily="34" charset="0"/>
                <a:ea typeface="+mj-ea"/>
                <a:cs typeface="Arial" pitchFamily="34" charset="0"/>
              </a:defRPr>
            </a:lvl4pPr>
            <a:lvl5pPr>
              <a:defRPr lang="en-GB" sz="3000" b="1" kern="1200" noProof="0" dirty="0">
                <a:solidFill>
                  <a:schemeClr val="bg1"/>
                </a:solidFill>
                <a:latin typeface="Arial" pitchFamily="34" charset="0"/>
                <a:ea typeface="+mj-ea"/>
                <a:cs typeface="Arial" pitchFamily="34" charset="0"/>
              </a:defRPr>
            </a:lvl5pPr>
            <a:lvl6pPr>
              <a:defRPr lang="en-GB" sz="3000" b="1" kern="1200" noProof="0" dirty="0">
                <a:solidFill>
                  <a:schemeClr val="bg1"/>
                </a:solidFill>
                <a:latin typeface="Arial" pitchFamily="34" charset="0"/>
                <a:ea typeface="+mj-ea"/>
                <a:cs typeface="Arial" pitchFamily="34" charset="0"/>
              </a:defRPr>
            </a:lvl6pPr>
            <a:lvl7pPr>
              <a:defRPr lang="en-GB" sz="3000" b="1" kern="1200" noProof="0" dirty="0">
                <a:solidFill>
                  <a:schemeClr val="bg1"/>
                </a:solidFill>
                <a:latin typeface="Arial" pitchFamily="34" charset="0"/>
                <a:ea typeface="+mj-ea"/>
                <a:cs typeface="Arial" pitchFamily="34" charset="0"/>
              </a:defRPr>
            </a:lvl7pPr>
            <a:lvl8pPr>
              <a:defRPr lang="en-GB" sz="3000" b="1" kern="1200" noProof="0" dirty="0">
                <a:solidFill>
                  <a:schemeClr val="bg1"/>
                </a:solidFill>
                <a:latin typeface="Arial" pitchFamily="34" charset="0"/>
                <a:ea typeface="+mj-ea"/>
                <a:cs typeface="Arial" pitchFamily="34" charset="0"/>
              </a:defRPr>
            </a:lvl8pPr>
            <a:lvl9pPr>
              <a:defRPr lang="en-GB" sz="3000" b="1" kern="1200" noProof="0" dirty="0">
                <a:solidFill>
                  <a:schemeClr val="bg1"/>
                </a:solidFill>
                <a:latin typeface="Arial" pitchFamily="34" charset="0"/>
                <a:ea typeface="+mj-ea"/>
                <a:cs typeface="Arial" pitchFamily="34" charset="0"/>
              </a:defRPr>
            </a:lvl9pPr>
          </a:lstStyle>
          <a:p>
            <a:pPr lvl="0" algn="l" defTabSz="914400" rtl="0" eaLnBrk="1" fontAlgn="base" latinLnBrk="0" hangingPunct="1">
              <a:spcBef>
                <a:spcPct val="40000"/>
              </a:spcBef>
              <a:spcAft>
                <a:spcPct val="0"/>
              </a:spcAft>
              <a:buNone/>
            </a:pPr>
            <a:r>
              <a:rPr lang="en-US" dirty="0" smtClean="0"/>
              <a:t>Click to edit Master title style</a:t>
            </a:r>
            <a:endParaRPr lang="en-GB" dirty="0"/>
          </a:p>
        </p:txBody>
      </p:sp>
      <p:sp>
        <p:nvSpPr>
          <p:cNvPr id="12" name="Text Placeholder 11"/>
          <p:cNvSpPr>
            <a:spLocks noGrp="1"/>
          </p:cNvSpPr>
          <p:nvPr>
            <p:ph type="body" sz="quarter" idx="10"/>
          </p:nvPr>
        </p:nvSpPr>
        <p:spPr bwMode="gray">
          <a:xfrm>
            <a:off x="323528" y="3645025"/>
            <a:ext cx="4752528" cy="1008112"/>
          </a:xfrm>
          <a:noFill/>
          <a:ln w="9525">
            <a:noFill/>
            <a:miter lim="800000"/>
            <a:headEnd/>
            <a:tailEnd/>
          </a:ln>
        </p:spPr>
        <p:txBody>
          <a:bodyPr vert="horz" wrap="square" lIns="0" tIns="0" rIns="0" bIns="0" numCol="1" rtlCol="0" anchor="t" anchorCtr="0" compatLnSpc="1">
            <a:prstTxWarp prst="textNoShape">
              <a:avLst/>
            </a:prstTxWarp>
            <a:normAutofit/>
          </a:bodyPr>
          <a:lstStyle>
            <a:lvl1pPr>
              <a:defRPr lang="en-US" sz="1200" b="0" kern="1200" noProof="0" dirty="0" smtClean="0">
                <a:solidFill>
                  <a:schemeClr val="bg1"/>
                </a:solidFill>
                <a:latin typeface="Arial" pitchFamily="34" charset="0"/>
                <a:ea typeface="+mn-ea"/>
                <a:cs typeface="Arial" pitchFamily="34" charset="0"/>
              </a:defRPr>
            </a:lvl1pPr>
            <a:lvl2pPr>
              <a:defRPr lang="en-US" sz="1200" b="0" kern="1200" noProof="0" dirty="0" smtClean="0">
                <a:solidFill>
                  <a:schemeClr val="bg1"/>
                </a:solidFill>
                <a:latin typeface="Arial" pitchFamily="34" charset="0"/>
                <a:ea typeface="+mn-ea"/>
                <a:cs typeface="Arial" pitchFamily="34" charset="0"/>
              </a:defRPr>
            </a:lvl2pPr>
            <a:lvl3pPr>
              <a:defRPr lang="en-US" sz="1200" b="0" kern="1200" noProof="0" dirty="0" smtClean="0">
                <a:solidFill>
                  <a:schemeClr val="bg1"/>
                </a:solidFill>
                <a:latin typeface="Arial" pitchFamily="34" charset="0"/>
                <a:ea typeface="+mn-ea"/>
                <a:cs typeface="Arial" pitchFamily="34" charset="0"/>
              </a:defRPr>
            </a:lvl3pPr>
            <a:lvl4pPr>
              <a:defRPr lang="en-US" sz="1200" b="0" kern="1200" noProof="0" dirty="0" smtClean="0">
                <a:solidFill>
                  <a:schemeClr val="bg1"/>
                </a:solidFill>
                <a:latin typeface="Arial" pitchFamily="34" charset="0"/>
                <a:ea typeface="+mn-ea"/>
                <a:cs typeface="Arial" pitchFamily="34" charset="0"/>
              </a:defRPr>
            </a:lvl4pPr>
            <a:lvl5pPr>
              <a:defRPr lang="en-US" sz="1200" b="0" kern="1200" noProof="0" dirty="0" smtClean="0">
                <a:solidFill>
                  <a:schemeClr val="bg1"/>
                </a:solidFill>
                <a:latin typeface="Arial" pitchFamily="34" charset="0"/>
                <a:ea typeface="+mn-ea"/>
                <a:cs typeface="Arial" pitchFamily="34" charset="0"/>
              </a:defRPr>
            </a:lvl5pPr>
            <a:lvl6pPr>
              <a:defRPr lang="en-US" sz="1200" b="0" kern="1200" noProof="0" dirty="0" smtClean="0">
                <a:solidFill>
                  <a:schemeClr val="bg1"/>
                </a:solidFill>
                <a:latin typeface="Arial" pitchFamily="34" charset="0"/>
                <a:ea typeface="+mn-ea"/>
                <a:cs typeface="Arial" pitchFamily="34" charset="0"/>
              </a:defRPr>
            </a:lvl6pPr>
            <a:lvl7pPr>
              <a:defRPr lang="en-US" sz="1200" b="0" kern="1200" noProof="0" dirty="0" smtClean="0">
                <a:solidFill>
                  <a:schemeClr val="bg1"/>
                </a:solidFill>
                <a:latin typeface="Arial" pitchFamily="34" charset="0"/>
                <a:ea typeface="+mn-ea"/>
                <a:cs typeface="Arial" pitchFamily="34" charset="0"/>
              </a:defRPr>
            </a:lvl7pPr>
            <a:lvl8pPr>
              <a:defRPr lang="en-US" sz="1200" b="0" kern="1200" noProof="0" dirty="0" smtClean="0">
                <a:solidFill>
                  <a:schemeClr val="bg1"/>
                </a:solidFill>
                <a:latin typeface="Arial" pitchFamily="34" charset="0"/>
                <a:ea typeface="+mn-ea"/>
                <a:cs typeface="Arial" pitchFamily="34" charset="0"/>
              </a:defRPr>
            </a:lvl8pPr>
            <a:lvl9pPr>
              <a:defRPr lang="en-US" sz="1200" b="0" kern="1200" noProof="0" dirty="0" smtClean="0">
                <a:solidFill>
                  <a:schemeClr val="bg1"/>
                </a:solidFill>
                <a:latin typeface="Arial" pitchFamily="34" charset="0"/>
                <a:ea typeface="+mn-ea"/>
                <a:cs typeface="Arial" pitchFamily="34" charset="0"/>
              </a:defRPr>
            </a:lvl9pPr>
          </a:lstStyle>
          <a:p>
            <a:pPr marL="0" lvl="0" indent="0" algn="l" defTabSz="914400" rtl="0" eaLnBrk="1" fontAlgn="base" latinLnBrk="0" hangingPunct="1">
              <a:lnSpc>
                <a:spcPct val="110000"/>
              </a:lnSpc>
              <a:spcBef>
                <a:spcPct val="40000"/>
              </a:spcBef>
              <a:spcAft>
                <a:spcPct val="0"/>
              </a:spcAft>
              <a:buFont typeface="Arial" pitchFamily="34" charset="0"/>
              <a:buNone/>
            </a:pPr>
            <a:r>
              <a:rPr lang="en-US" dirty="0" smtClean="0"/>
              <a:t>Click to edit Master text styles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sp>
        <p:nvSpPr>
          <p:cNvPr id="9" name="Freeform 9"/>
          <p:cNvSpPr>
            <a:spLocks noChangeAspect="1"/>
          </p:cNvSpPr>
          <p:nvPr userDrawn="1"/>
        </p:nvSpPr>
        <p:spPr bwMode="gray">
          <a:xfrm>
            <a:off x="0" y="0"/>
            <a:ext cx="4833938" cy="5400675"/>
          </a:xfrm>
          <a:custGeom>
            <a:avLst/>
            <a:gdLst/>
            <a:ahLst/>
            <a:cxnLst>
              <a:cxn ang="0">
                <a:pos x="17951" y="0"/>
              </a:cxn>
              <a:cxn ang="0">
                <a:pos x="0" y="0"/>
              </a:cxn>
              <a:cxn ang="0">
                <a:pos x="0" y="20057"/>
              </a:cxn>
              <a:cxn ang="0">
                <a:pos x="12022" y="20057"/>
              </a:cxn>
              <a:cxn ang="0">
                <a:pos x="17951" y="0"/>
              </a:cxn>
            </a:cxnLst>
            <a:rect l="0" t="0" r="r" b="b"/>
            <a:pathLst>
              <a:path w="17951" h="20057">
                <a:moveTo>
                  <a:pt x="17951" y="0"/>
                </a:moveTo>
                <a:lnTo>
                  <a:pt x="0" y="0"/>
                </a:lnTo>
                <a:lnTo>
                  <a:pt x="0" y="20057"/>
                </a:lnTo>
                <a:lnTo>
                  <a:pt x="12022" y="20057"/>
                </a:lnTo>
                <a:lnTo>
                  <a:pt x="17951"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marL="0" algn="l" defTabSz="914400" rtl="0" eaLnBrk="1" fontAlgn="base" latinLnBrk="0" hangingPunct="1">
              <a:spcBef>
                <a:spcPct val="50000"/>
              </a:spcBef>
              <a:spcAft>
                <a:spcPct val="0"/>
              </a:spcAft>
              <a:defRPr/>
            </a:pPr>
            <a:endParaRPr lang="en-GB" sz="1800" kern="1200" dirty="0">
              <a:solidFill>
                <a:schemeClr val="tx1"/>
              </a:solidFill>
              <a:latin typeface="+mn-lt"/>
              <a:ea typeface="+mn-ea"/>
              <a:cs typeface="+mn-cs"/>
            </a:endParaRPr>
          </a:p>
        </p:txBody>
      </p:sp>
      <p:sp>
        <p:nvSpPr>
          <p:cNvPr id="8" name="Title 7"/>
          <p:cNvSpPr>
            <a:spLocks noGrp="1"/>
          </p:cNvSpPr>
          <p:nvPr>
            <p:ph type="title"/>
          </p:nvPr>
        </p:nvSpPr>
        <p:spPr bwMode="gray">
          <a:xfrm>
            <a:off x="323528" y="1412776"/>
            <a:ext cx="3744416" cy="1152128"/>
          </a:xfrm>
          <a:noFill/>
          <a:ln w="9525">
            <a:noFill/>
            <a:miter lim="800000"/>
            <a:headEnd/>
            <a:tailEnd/>
          </a:ln>
        </p:spPr>
        <p:txBody>
          <a:bodyPr vert="horz" wrap="square" lIns="0" tIns="0" rIns="0" bIns="0" numCol="1" anchor="t" anchorCtr="0" compatLnSpc="1">
            <a:prstTxWarp prst="textNoShape">
              <a:avLst/>
            </a:prstTxWarp>
            <a:noAutofit/>
          </a:bodyPr>
          <a:lstStyle>
            <a:lvl1pPr>
              <a:defRPr lang="en-GB" sz="3000" b="1" kern="1200" noProof="0" dirty="0" smtClean="0">
                <a:solidFill>
                  <a:schemeClr val="bg1"/>
                </a:solidFill>
                <a:latin typeface="Arial" pitchFamily="34" charset="0"/>
                <a:ea typeface="+mj-ea"/>
                <a:cs typeface="Arial" pitchFamily="34" charset="0"/>
              </a:defRPr>
            </a:lvl1pPr>
            <a:lvl2pPr>
              <a:defRPr lang="en-GB" sz="3000" b="1" kern="1200" noProof="0" dirty="0">
                <a:solidFill>
                  <a:schemeClr val="bg1"/>
                </a:solidFill>
                <a:latin typeface="Arial" pitchFamily="34" charset="0"/>
                <a:ea typeface="+mj-ea"/>
                <a:cs typeface="Arial" pitchFamily="34" charset="0"/>
              </a:defRPr>
            </a:lvl2pPr>
            <a:lvl3pPr>
              <a:defRPr lang="en-GB" sz="3000" b="1" kern="1200" noProof="0" dirty="0">
                <a:solidFill>
                  <a:schemeClr val="bg1"/>
                </a:solidFill>
                <a:latin typeface="Arial" pitchFamily="34" charset="0"/>
                <a:ea typeface="+mj-ea"/>
                <a:cs typeface="Arial" pitchFamily="34" charset="0"/>
              </a:defRPr>
            </a:lvl3pPr>
            <a:lvl4pPr>
              <a:defRPr lang="en-GB" sz="3000" b="1" kern="1200" noProof="0" dirty="0">
                <a:solidFill>
                  <a:schemeClr val="bg1"/>
                </a:solidFill>
                <a:latin typeface="Arial" pitchFamily="34" charset="0"/>
                <a:ea typeface="+mj-ea"/>
                <a:cs typeface="Arial" pitchFamily="34" charset="0"/>
              </a:defRPr>
            </a:lvl4pPr>
            <a:lvl5pPr>
              <a:defRPr lang="en-GB" sz="3000" b="1" kern="1200" noProof="0" dirty="0">
                <a:solidFill>
                  <a:schemeClr val="bg1"/>
                </a:solidFill>
                <a:latin typeface="Arial" pitchFamily="34" charset="0"/>
                <a:ea typeface="+mj-ea"/>
                <a:cs typeface="Arial" pitchFamily="34" charset="0"/>
              </a:defRPr>
            </a:lvl5pPr>
            <a:lvl6pPr>
              <a:defRPr lang="en-GB" sz="3000" b="1" kern="1200" noProof="0" dirty="0">
                <a:solidFill>
                  <a:schemeClr val="bg1"/>
                </a:solidFill>
                <a:latin typeface="Arial" pitchFamily="34" charset="0"/>
                <a:ea typeface="+mj-ea"/>
                <a:cs typeface="Arial" pitchFamily="34" charset="0"/>
              </a:defRPr>
            </a:lvl6pPr>
            <a:lvl7pPr>
              <a:defRPr lang="en-GB" sz="3000" b="1" kern="1200" noProof="0" dirty="0">
                <a:solidFill>
                  <a:schemeClr val="bg1"/>
                </a:solidFill>
                <a:latin typeface="Arial" pitchFamily="34" charset="0"/>
                <a:ea typeface="+mj-ea"/>
                <a:cs typeface="Arial" pitchFamily="34" charset="0"/>
              </a:defRPr>
            </a:lvl7pPr>
            <a:lvl8pPr>
              <a:defRPr lang="en-GB" sz="3000" b="1" kern="1200" noProof="0" dirty="0">
                <a:solidFill>
                  <a:schemeClr val="bg1"/>
                </a:solidFill>
                <a:latin typeface="Arial" pitchFamily="34" charset="0"/>
                <a:ea typeface="+mj-ea"/>
                <a:cs typeface="Arial" pitchFamily="34" charset="0"/>
              </a:defRPr>
            </a:lvl8pPr>
            <a:lvl9pPr>
              <a:defRPr lang="en-GB" sz="3000" b="1" kern="1200" noProof="0" dirty="0">
                <a:solidFill>
                  <a:schemeClr val="bg1"/>
                </a:solidFill>
                <a:latin typeface="Arial" pitchFamily="34" charset="0"/>
                <a:ea typeface="+mj-ea"/>
                <a:cs typeface="Arial" pitchFamily="34" charset="0"/>
              </a:defRPr>
            </a:lvl9pPr>
          </a:lstStyle>
          <a:p>
            <a:pPr lvl="0" algn="l" defTabSz="914400" rtl="0" eaLnBrk="1" fontAlgn="base" latinLnBrk="0" hangingPunct="1">
              <a:spcBef>
                <a:spcPct val="40000"/>
              </a:spcBef>
              <a:spcAft>
                <a:spcPct val="0"/>
              </a:spcAft>
              <a:buNone/>
            </a:pPr>
            <a:r>
              <a:rPr lang="en-US" dirty="0" smtClean="0"/>
              <a:t>Click to edit Master title style</a:t>
            </a:r>
            <a:endParaRPr lang="en-GB" dirty="0"/>
          </a:p>
        </p:txBody>
      </p:sp>
      <p:sp>
        <p:nvSpPr>
          <p:cNvPr id="13" name="Text Placeholder 12"/>
          <p:cNvSpPr>
            <a:spLocks noGrp="1"/>
          </p:cNvSpPr>
          <p:nvPr>
            <p:ph type="body" sz="quarter" idx="10"/>
          </p:nvPr>
        </p:nvSpPr>
        <p:spPr bwMode="gray">
          <a:xfrm>
            <a:off x="323850" y="2708275"/>
            <a:ext cx="3384550" cy="936625"/>
          </a:xfrm>
          <a:noFill/>
          <a:ln w="9525">
            <a:noFill/>
            <a:miter lim="800000"/>
            <a:headEnd/>
            <a:tailEnd/>
          </a:ln>
        </p:spPr>
        <p:txBody>
          <a:bodyPr vert="horz" wrap="square" lIns="0" tIns="0" rIns="0" bIns="0" numCol="1" rtlCol="0" anchor="t" anchorCtr="0" compatLnSpc="1">
            <a:prstTxWarp prst="textNoShape">
              <a:avLst/>
            </a:prstTxWarp>
            <a:normAutofit/>
          </a:bodyPr>
          <a:lstStyle>
            <a:lvl1pPr>
              <a:defRPr lang="en-US" sz="1200" b="0" kern="1200" noProof="0" dirty="0" smtClean="0">
                <a:solidFill>
                  <a:schemeClr val="bg1"/>
                </a:solidFill>
                <a:latin typeface="Arial" pitchFamily="34" charset="0"/>
                <a:ea typeface="+mn-ea"/>
                <a:cs typeface="Arial" pitchFamily="34" charset="0"/>
              </a:defRPr>
            </a:lvl1pPr>
            <a:lvl2pPr>
              <a:defRPr lang="en-US" sz="1200" b="0" kern="1200" noProof="0" dirty="0" smtClean="0">
                <a:solidFill>
                  <a:schemeClr val="bg1"/>
                </a:solidFill>
                <a:latin typeface="Arial" pitchFamily="34" charset="0"/>
                <a:ea typeface="+mn-ea"/>
                <a:cs typeface="Arial" pitchFamily="34" charset="0"/>
              </a:defRPr>
            </a:lvl2pPr>
            <a:lvl3pPr>
              <a:defRPr lang="en-US" sz="1200" b="0" kern="1200" noProof="0" dirty="0" smtClean="0">
                <a:solidFill>
                  <a:schemeClr val="bg1"/>
                </a:solidFill>
                <a:latin typeface="Arial" pitchFamily="34" charset="0"/>
                <a:ea typeface="+mn-ea"/>
                <a:cs typeface="Arial" pitchFamily="34" charset="0"/>
              </a:defRPr>
            </a:lvl3pPr>
            <a:lvl4pPr>
              <a:defRPr lang="en-US" sz="1200" b="0" kern="1200" noProof="0" dirty="0" smtClean="0">
                <a:solidFill>
                  <a:schemeClr val="bg1"/>
                </a:solidFill>
                <a:latin typeface="Arial" pitchFamily="34" charset="0"/>
                <a:ea typeface="+mn-ea"/>
                <a:cs typeface="Arial" pitchFamily="34" charset="0"/>
              </a:defRPr>
            </a:lvl4pPr>
            <a:lvl5pPr>
              <a:defRPr lang="en-US" sz="1200" b="0" kern="1200" noProof="0" dirty="0" smtClean="0">
                <a:solidFill>
                  <a:schemeClr val="bg1"/>
                </a:solidFill>
                <a:latin typeface="Arial" pitchFamily="34" charset="0"/>
                <a:ea typeface="+mn-ea"/>
                <a:cs typeface="Arial" pitchFamily="34" charset="0"/>
              </a:defRPr>
            </a:lvl5pPr>
            <a:lvl6pPr>
              <a:defRPr lang="en-US" sz="1200" b="0" kern="1200" noProof="0" dirty="0" smtClean="0">
                <a:solidFill>
                  <a:schemeClr val="bg1"/>
                </a:solidFill>
                <a:latin typeface="Arial" pitchFamily="34" charset="0"/>
                <a:ea typeface="+mn-ea"/>
                <a:cs typeface="Arial" pitchFamily="34" charset="0"/>
              </a:defRPr>
            </a:lvl6pPr>
            <a:lvl7pPr>
              <a:defRPr lang="en-US" sz="1200" b="0" kern="1200" noProof="0" dirty="0" smtClean="0">
                <a:solidFill>
                  <a:schemeClr val="bg1"/>
                </a:solidFill>
                <a:latin typeface="Arial" pitchFamily="34" charset="0"/>
                <a:ea typeface="+mn-ea"/>
                <a:cs typeface="Arial" pitchFamily="34" charset="0"/>
              </a:defRPr>
            </a:lvl7pPr>
            <a:lvl8pPr>
              <a:defRPr lang="en-US" sz="1200" b="0" kern="1200" noProof="0" dirty="0" smtClean="0">
                <a:solidFill>
                  <a:schemeClr val="bg1"/>
                </a:solidFill>
                <a:latin typeface="Arial" pitchFamily="34" charset="0"/>
                <a:ea typeface="+mn-ea"/>
                <a:cs typeface="Arial" pitchFamily="34" charset="0"/>
              </a:defRPr>
            </a:lvl8pPr>
            <a:lvl9pPr>
              <a:defRPr lang="en-US" sz="1200" b="0" kern="1200" noProof="0" dirty="0" smtClean="0">
                <a:solidFill>
                  <a:schemeClr val="bg1"/>
                </a:solidFill>
                <a:latin typeface="Arial" pitchFamily="34" charset="0"/>
                <a:ea typeface="+mn-ea"/>
                <a:cs typeface="Arial" pitchFamily="34" charset="0"/>
              </a:defRPr>
            </a:lvl9pPr>
          </a:lstStyle>
          <a:p>
            <a:pPr marL="0" lvl="0" indent="0" algn="l" defTabSz="914400" rtl="0" eaLnBrk="1" fontAlgn="base" latinLnBrk="0" hangingPunct="1">
              <a:lnSpc>
                <a:spcPct val="110000"/>
              </a:lnSpc>
              <a:spcBef>
                <a:spcPct val="40000"/>
              </a:spcBef>
              <a:spcAft>
                <a:spcPct val="0"/>
              </a:spcAft>
              <a:buFont typeface="Arial" pitchFamily="34" charset="0"/>
              <a:buNone/>
            </a:pPr>
            <a:r>
              <a:rPr lang="en-US" dirty="0" smtClean="0"/>
              <a:t>Click to edit Master text styles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Photo divider 1">
    <p:bg>
      <p:bgPr>
        <a:solidFill>
          <a:srgbClr val="BABBBC"/>
        </a:solidFill>
        <a:effectLst/>
      </p:bgPr>
    </p:bg>
    <p:spTree>
      <p:nvGrpSpPr>
        <p:cNvPr id="1" name=""/>
        <p:cNvGrpSpPr/>
        <p:nvPr/>
      </p:nvGrpSpPr>
      <p:grpSpPr>
        <a:xfrm>
          <a:off x="0" y="0"/>
          <a:ext cx="0" cy="0"/>
          <a:chOff x="0" y="0"/>
          <a:chExt cx="0" cy="0"/>
        </a:xfrm>
      </p:grpSpPr>
      <p:pic>
        <p:nvPicPr>
          <p:cNvPr id="7" name="Picture 6" descr="BOARDROOM PPL compressed.jpg"/>
          <p:cNvPicPr>
            <a:picLocks noChangeAspect="1"/>
          </p:cNvPicPr>
          <p:nvPr userDrawn="1"/>
        </p:nvPicPr>
        <p:blipFill>
          <a:blip r:embed="rId2" cstate="screen"/>
          <a:srcRect/>
          <a:stretch>
            <a:fillRect/>
          </a:stretch>
        </p:blipFill>
        <p:spPr bwMode="gray">
          <a:xfrm>
            <a:off x="0" y="0"/>
            <a:ext cx="9144000" cy="6858000"/>
          </a:xfrm>
          <a:prstGeom prst="rect">
            <a:avLst/>
          </a:prstGeom>
        </p:spPr>
      </p:pic>
      <p:sp>
        <p:nvSpPr>
          <p:cNvPr id="6" name="Freeform 5"/>
          <p:cNvSpPr>
            <a:spLocks noChangeAspect="1"/>
          </p:cNvSpPr>
          <p:nvPr userDrawn="1"/>
        </p:nvSpPr>
        <p:spPr bwMode="gray">
          <a:xfrm>
            <a:off x="0" y="4521200"/>
            <a:ext cx="4537075" cy="2336800"/>
          </a:xfrm>
          <a:custGeom>
            <a:avLst/>
            <a:gdLst/>
            <a:ahLst/>
            <a:cxnLst>
              <a:cxn ang="0">
                <a:pos x="0" y="0"/>
              </a:cxn>
              <a:cxn ang="0">
                <a:pos x="0" y="12503"/>
              </a:cxn>
              <a:cxn ang="0">
                <a:pos x="20575" y="12503"/>
              </a:cxn>
              <a:cxn ang="0">
                <a:pos x="24277" y="0"/>
              </a:cxn>
              <a:cxn ang="0">
                <a:pos x="0" y="0"/>
              </a:cxn>
            </a:cxnLst>
            <a:rect l="0" t="0" r="r" b="b"/>
            <a:pathLst>
              <a:path w="24277" h="12503">
                <a:moveTo>
                  <a:pt x="0" y="0"/>
                </a:moveTo>
                <a:lnTo>
                  <a:pt x="0" y="12503"/>
                </a:lnTo>
                <a:lnTo>
                  <a:pt x="20575" y="12503"/>
                </a:lnTo>
                <a:lnTo>
                  <a:pt x="24277" y="0"/>
                </a:lnTo>
                <a:lnTo>
                  <a:pt x="0" y="0"/>
                </a:lnTo>
                <a:close/>
              </a:path>
            </a:pathLst>
          </a:custGeom>
          <a:solidFill>
            <a:schemeClr val="bg1"/>
          </a:solidFill>
          <a:ln w="9525" cap="flat" cmpd="sng">
            <a:noFill/>
            <a:prstDash val="solid"/>
            <a:round/>
            <a:headEnd type="none" w="med" len="med"/>
            <a:tailEnd type="none" w="med" len="med"/>
          </a:ln>
          <a:effectLst/>
        </p:spPr>
        <p:txBody>
          <a:bodyPr/>
          <a:lstStyle/>
          <a:p>
            <a:pPr algn="ctr" rtl="0" fontAlgn="base">
              <a:spcBef>
                <a:spcPct val="50000"/>
              </a:spcBef>
              <a:spcAft>
                <a:spcPct val="0"/>
              </a:spcAft>
            </a:pPr>
            <a:endParaRPr lang="en-GB" sz="1200" kern="1200" dirty="0">
              <a:solidFill>
                <a:schemeClr val="tx1"/>
              </a:solidFill>
              <a:latin typeface="Arial" charset="0"/>
              <a:ea typeface="+mn-ea"/>
              <a:cs typeface="Arial" charset="0"/>
            </a:endParaRPr>
          </a:p>
        </p:txBody>
      </p:sp>
      <p:sp>
        <p:nvSpPr>
          <p:cNvPr id="8" name="Title 7"/>
          <p:cNvSpPr>
            <a:spLocks noGrp="1"/>
          </p:cNvSpPr>
          <p:nvPr>
            <p:ph type="title"/>
          </p:nvPr>
        </p:nvSpPr>
        <p:spPr bwMode="gray">
          <a:xfrm>
            <a:off x="323528" y="4941168"/>
            <a:ext cx="3600400" cy="1584176"/>
          </a:xfrm>
          <a:noFill/>
          <a:ln w="9525">
            <a:noFill/>
            <a:miter lim="800000"/>
            <a:headEnd/>
            <a:tailEnd/>
          </a:ln>
        </p:spPr>
        <p:txBody>
          <a:bodyPr vert="horz" wrap="square" lIns="0" tIns="0" rIns="0" bIns="0" numCol="1" anchor="t" anchorCtr="0" compatLnSpc="1">
            <a:prstTxWarp prst="textNoShape">
              <a:avLst/>
            </a:prstTxWarp>
            <a:noAutofit/>
          </a:bodyPr>
          <a:lstStyle>
            <a:lvl1pPr>
              <a:defRPr lang="en-GB" sz="3000" b="1" kern="1200" noProof="0" dirty="0" smtClean="0">
                <a:solidFill>
                  <a:srgbClr val="00338D"/>
                </a:solidFill>
                <a:latin typeface="Arial" pitchFamily="34" charset="0"/>
                <a:ea typeface="+mj-ea"/>
                <a:cs typeface="Arial" pitchFamily="34" charset="0"/>
              </a:defRPr>
            </a:lvl1pPr>
            <a:lvl2pPr>
              <a:defRPr lang="en-GB" sz="3000" b="1" kern="1200" noProof="0" dirty="0">
                <a:solidFill>
                  <a:srgbClr val="00338D"/>
                </a:solidFill>
                <a:latin typeface="Arial" pitchFamily="34" charset="0"/>
                <a:ea typeface="+mj-ea"/>
                <a:cs typeface="Arial" pitchFamily="34" charset="0"/>
              </a:defRPr>
            </a:lvl2pPr>
            <a:lvl3pPr>
              <a:defRPr lang="en-GB" sz="3000" b="1" kern="1200" noProof="0" dirty="0">
                <a:solidFill>
                  <a:srgbClr val="00338D"/>
                </a:solidFill>
                <a:latin typeface="Arial" pitchFamily="34" charset="0"/>
                <a:ea typeface="+mj-ea"/>
                <a:cs typeface="Arial" pitchFamily="34" charset="0"/>
              </a:defRPr>
            </a:lvl3pPr>
            <a:lvl4pPr>
              <a:defRPr lang="en-GB" sz="3000" b="1" kern="1200" noProof="0" dirty="0">
                <a:solidFill>
                  <a:srgbClr val="00338D"/>
                </a:solidFill>
                <a:latin typeface="Arial" pitchFamily="34" charset="0"/>
                <a:ea typeface="+mj-ea"/>
                <a:cs typeface="Arial" pitchFamily="34" charset="0"/>
              </a:defRPr>
            </a:lvl4pPr>
            <a:lvl5pPr>
              <a:defRPr lang="en-GB" sz="3000" b="1" kern="1200" noProof="0" dirty="0">
                <a:solidFill>
                  <a:srgbClr val="00338D"/>
                </a:solidFill>
                <a:latin typeface="Arial" pitchFamily="34" charset="0"/>
                <a:ea typeface="+mj-ea"/>
                <a:cs typeface="Arial" pitchFamily="34" charset="0"/>
              </a:defRPr>
            </a:lvl5pPr>
            <a:lvl6pPr>
              <a:defRPr lang="en-GB" sz="3000" b="1" kern="1200" noProof="0" dirty="0">
                <a:solidFill>
                  <a:srgbClr val="00338D"/>
                </a:solidFill>
                <a:latin typeface="Arial" pitchFamily="34" charset="0"/>
                <a:ea typeface="+mj-ea"/>
                <a:cs typeface="Arial" pitchFamily="34" charset="0"/>
              </a:defRPr>
            </a:lvl6pPr>
            <a:lvl7pPr>
              <a:defRPr lang="en-GB" sz="3000" b="1" kern="1200" noProof="0" dirty="0">
                <a:solidFill>
                  <a:srgbClr val="00338D"/>
                </a:solidFill>
                <a:latin typeface="Arial" pitchFamily="34" charset="0"/>
                <a:ea typeface="+mj-ea"/>
                <a:cs typeface="Arial" pitchFamily="34" charset="0"/>
              </a:defRPr>
            </a:lvl7pPr>
            <a:lvl8pPr>
              <a:defRPr lang="en-GB" sz="3000" b="1" kern="1200" noProof="0" dirty="0">
                <a:solidFill>
                  <a:srgbClr val="00338D"/>
                </a:solidFill>
                <a:latin typeface="Arial" pitchFamily="34" charset="0"/>
                <a:ea typeface="+mj-ea"/>
                <a:cs typeface="Arial" pitchFamily="34" charset="0"/>
              </a:defRPr>
            </a:lvl8pPr>
            <a:lvl9pPr>
              <a:defRPr lang="en-GB" sz="3000" b="1" kern="1200" noProof="0" dirty="0">
                <a:solidFill>
                  <a:srgbClr val="00338D"/>
                </a:solidFill>
                <a:latin typeface="Arial" pitchFamily="34" charset="0"/>
                <a:ea typeface="+mj-ea"/>
                <a:cs typeface="Arial" pitchFamily="34" charset="0"/>
              </a:defRPr>
            </a:lvl9pPr>
          </a:lstStyle>
          <a:p>
            <a:pPr lvl="0" algn="l" defTabSz="914400" rtl="0" eaLnBrk="1" fontAlgn="base" latinLnBrk="0" hangingPunct="1">
              <a:spcBef>
                <a:spcPct val="40000"/>
              </a:spcBef>
              <a:spcAft>
                <a:spcPct val="0"/>
              </a:spcAft>
              <a:buNone/>
            </a:pPr>
            <a:r>
              <a:rPr lang="en-US" dirty="0" smtClean="0"/>
              <a:t>Click to edit Master title style</a:t>
            </a:r>
            <a:endParaRPr lang="en-GB"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Photo divider 2">
    <p:spTree>
      <p:nvGrpSpPr>
        <p:cNvPr id="1" name=""/>
        <p:cNvGrpSpPr/>
        <p:nvPr/>
      </p:nvGrpSpPr>
      <p:grpSpPr>
        <a:xfrm>
          <a:off x="0" y="0"/>
          <a:ext cx="0" cy="0"/>
          <a:chOff x="0" y="0"/>
          <a:chExt cx="0" cy="0"/>
        </a:xfrm>
      </p:grpSpPr>
      <p:pic>
        <p:nvPicPr>
          <p:cNvPr id="11" name="Picture 10" descr="LAPTOP GUY compressed.jpg"/>
          <p:cNvPicPr>
            <a:picLocks noChangeAspect="1"/>
          </p:cNvPicPr>
          <p:nvPr userDrawn="1"/>
        </p:nvPicPr>
        <p:blipFill>
          <a:blip r:embed="rId2" cstate="screen"/>
          <a:srcRect/>
          <a:stretch>
            <a:fillRect/>
          </a:stretch>
        </p:blipFill>
        <p:spPr>
          <a:xfrm>
            <a:off x="0" y="0"/>
            <a:ext cx="9180512" cy="6858000"/>
          </a:xfrm>
          <a:prstGeom prst="rect">
            <a:avLst/>
          </a:prstGeom>
        </p:spPr>
      </p:pic>
      <p:sp>
        <p:nvSpPr>
          <p:cNvPr id="9" name="Freeform 9"/>
          <p:cNvSpPr>
            <a:spLocks noChangeAspect="1"/>
          </p:cNvSpPr>
          <p:nvPr userDrawn="1"/>
        </p:nvSpPr>
        <p:spPr bwMode="ltGray">
          <a:xfrm>
            <a:off x="0" y="0"/>
            <a:ext cx="4833938" cy="5400675"/>
          </a:xfrm>
          <a:custGeom>
            <a:avLst/>
            <a:gdLst/>
            <a:ahLst/>
            <a:cxnLst>
              <a:cxn ang="0">
                <a:pos x="17951" y="0"/>
              </a:cxn>
              <a:cxn ang="0">
                <a:pos x="0" y="0"/>
              </a:cxn>
              <a:cxn ang="0">
                <a:pos x="0" y="20057"/>
              </a:cxn>
              <a:cxn ang="0">
                <a:pos x="12022" y="20057"/>
              </a:cxn>
              <a:cxn ang="0">
                <a:pos x="17951" y="0"/>
              </a:cxn>
            </a:cxnLst>
            <a:rect l="0" t="0" r="r" b="b"/>
            <a:pathLst>
              <a:path w="17951" h="20057">
                <a:moveTo>
                  <a:pt x="17951" y="0"/>
                </a:moveTo>
                <a:lnTo>
                  <a:pt x="0" y="0"/>
                </a:lnTo>
                <a:lnTo>
                  <a:pt x="0" y="20057"/>
                </a:lnTo>
                <a:lnTo>
                  <a:pt x="12022" y="20057"/>
                </a:lnTo>
                <a:lnTo>
                  <a:pt x="17951"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marL="0" algn="l" defTabSz="914400" rtl="0" eaLnBrk="1" fontAlgn="base" latinLnBrk="0" hangingPunct="1">
              <a:spcBef>
                <a:spcPct val="50000"/>
              </a:spcBef>
              <a:spcAft>
                <a:spcPct val="0"/>
              </a:spcAft>
              <a:defRPr/>
            </a:pPr>
            <a:endParaRPr lang="en-GB" sz="1800" kern="1200" dirty="0">
              <a:solidFill>
                <a:schemeClr val="tx1"/>
              </a:solidFill>
              <a:latin typeface="+mn-lt"/>
              <a:ea typeface="+mn-ea"/>
              <a:cs typeface="+mn-cs"/>
            </a:endParaRPr>
          </a:p>
        </p:txBody>
      </p:sp>
      <p:sp>
        <p:nvSpPr>
          <p:cNvPr id="8" name="Title 7"/>
          <p:cNvSpPr>
            <a:spLocks noGrp="1"/>
          </p:cNvSpPr>
          <p:nvPr>
            <p:ph type="title"/>
          </p:nvPr>
        </p:nvSpPr>
        <p:spPr bwMode="gray">
          <a:xfrm>
            <a:off x="323528" y="1412776"/>
            <a:ext cx="3744416" cy="1152128"/>
          </a:xfrm>
          <a:noFill/>
          <a:ln w="9525">
            <a:noFill/>
            <a:miter lim="800000"/>
            <a:headEnd/>
            <a:tailEnd/>
          </a:ln>
        </p:spPr>
        <p:txBody>
          <a:bodyPr vert="horz" wrap="square" lIns="0" tIns="0" rIns="0" bIns="0" numCol="1" anchor="t" anchorCtr="0" compatLnSpc="1">
            <a:prstTxWarp prst="textNoShape">
              <a:avLst/>
            </a:prstTxWarp>
            <a:noAutofit/>
          </a:bodyPr>
          <a:lstStyle>
            <a:lvl1pPr>
              <a:defRPr lang="en-GB" sz="3000" b="1" kern="1200" noProof="0" dirty="0" smtClean="0">
                <a:solidFill>
                  <a:schemeClr val="bg1"/>
                </a:solidFill>
                <a:latin typeface="Arial" pitchFamily="34" charset="0"/>
                <a:ea typeface="+mj-ea"/>
                <a:cs typeface="Arial" pitchFamily="34" charset="0"/>
              </a:defRPr>
            </a:lvl1pPr>
            <a:lvl2pPr>
              <a:defRPr lang="en-GB" sz="3000" b="1" kern="1200" noProof="0" dirty="0">
                <a:solidFill>
                  <a:schemeClr val="bg1"/>
                </a:solidFill>
                <a:latin typeface="Arial" pitchFamily="34" charset="0"/>
                <a:ea typeface="+mj-ea"/>
                <a:cs typeface="Arial" pitchFamily="34" charset="0"/>
              </a:defRPr>
            </a:lvl2pPr>
            <a:lvl3pPr>
              <a:defRPr lang="en-GB" sz="3000" b="1" kern="1200" noProof="0" dirty="0">
                <a:solidFill>
                  <a:schemeClr val="bg1"/>
                </a:solidFill>
                <a:latin typeface="Arial" pitchFamily="34" charset="0"/>
                <a:ea typeface="+mj-ea"/>
                <a:cs typeface="Arial" pitchFamily="34" charset="0"/>
              </a:defRPr>
            </a:lvl3pPr>
            <a:lvl4pPr>
              <a:defRPr lang="en-GB" sz="3000" b="1" kern="1200" noProof="0" dirty="0">
                <a:solidFill>
                  <a:schemeClr val="bg1"/>
                </a:solidFill>
                <a:latin typeface="Arial" pitchFamily="34" charset="0"/>
                <a:ea typeface="+mj-ea"/>
                <a:cs typeface="Arial" pitchFamily="34" charset="0"/>
              </a:defRPr>
            </a:lvl4pPr>
            <a:lvl5pPr>
              <a:defRPr lang="en-GB" sz="3000" b="1" kern="1200" noProof="0" dirty="0">
                <a:solidFill>
                  <a:schemeClr val="bg1"/>
                </a:solidFill>
                <a:latin typeface="Arial" pitchFamily="34" charset="0"/>
                <a:ea typeface="+mj-ea"/>
                <a:cs typeface="Arial" pitchFamily="34" charset="0"/>
              </a:defRPr>
            </a:lvl5pPr>
            <a:lvl6pPr>
              <a:defRPr lang="en-GB" sz="3000" b="1" kern="1200" noProof="0" dirty="0">
                <a:solidFill>
                  <a:schemeClr val="bg1"/>
                </a:solidFill>
                <a:latin typeface="Arial" pitchFamily="34" charset="0"/>
                <a:ea typeface="+mj-ea"/>
                <a:cs typeface="Arial" pitchFamily="34" charset="0"/>
              </a:defRPr>
            </a:lvl6pPr>
            <a:lvl7pPr>
              <a:defRPr lang="en-GB" sz="3000" b="1" kern="1200" noProof="0" dirty="0">
                <a:solidFill>
                  <a:schemeClr val="bg1"/>
                </a:solidFill>
                <a:latin typeface="Arial" pitchFamily="34" charset="0"/>
                <a:ea typeface="+mj-ea"/>
                <a:cs typeface="Arial" pitchFamily="34" charset="0"/>
              </a:defRPr>
            </a:lvl7pPr>
            <a:lvl8pPr>
              <a:defRPr lang="en-GB" sz="3000" b="1" kern="1200" noProof="0" dirty="0">
                <a:solidFill>
                  <a:schemeClr val="bg1"/>
                </a:solidFill>
                <a:latin typeface="Arial" pitchFamily="34" charset="0"/>
                <a:ea typeface="+mj-ea"/>
                <a:cs typeface="Arial" pitchFamily="34" charset="0"/>
              </a:defRPr>
            </a:lvl8pPr>
            <a:lvl9pPr>
              <a:defRPr lang="en-GB" sz="3000" b="1" kern="1200" noProof="0" dirty="0">
                <a:solidFill>
                  <a:schemeClr val="bg1"/>
                </a:solidFill>
                <a:latin typeface="Arial" pitchFamily="34" charset="0"/>
                <a:ea typeface="+mj-ea"/>
                <a:cs typeface="Arial" pitchFamily="34" charset="0"/>
              </a:defRPr>
            </a:lvl9pPr>
          </a:lstStyle>
          <a:p>
            <a:pPr lvl="0" algn="l" defTabSz="914400" rtl="0" eaLnBrk="1" fontAlgn="base" latinLnBrk="0" hangingPunct="1">
              <a:spcBef>
                <a:spcPct val="40000"/>
              </a:spcBef>
              <a:spcAft>
                <a:spcPct val="0"/>
              </a:spcAft>
              <a:buNone/>
            </a:pPr>
            <a:r>
              <a:rPr lang="en-US" dirty="0" smtClean="0"/>
              <a:t>Click to edit Master title style</a:t>
            </a:r>
            <a:endParaRPr lang="en-GB" dirty="0"/>
          </a:p>
        </p:txBody>
      </p:sp>
      <p:sp>
        <p:nvSpPr>
          <p:cNvPr id="13" name="Text Placeholder 12"/>
          <p:cNvSpPr>
            <a:spLocks noGrp="1"/>
          </p:cNvSpPr>
          <p:nvPr>
            <p:ph type="body" sz="quarter" idx="10"/>
          </p:nvPr>
        </p:nvSpPr>
        <p:spPr>
          <a:xfrm>
            <a:off x="323850" y="2708275"/>
            <a:ext cx="3384550" cy="936625"/>
          </a:xfrm>
          <a:noFill/>
          <a:ln w="9525">
            <a:noFill/>
            <a:miter lim="800000"/>
            <a:headEnd/>
            <a:tailEnd/>
          </a:ln>
        </p:spPr>
        <p:txBody>
          <a:bodyPr vert="horz" wrap="square" lIns="0" tIns="0" rIns="0" bIns="0" numCol="1" rtlCol="0" anchor="t" anchorCtr="0" compatLnSpc="1">
            <a:prstTxWarp prst="textNoShape">
              <a:avLst/>
            </a:prstTxWarp>
            <a:normAutofit/>
          </a:bodyPr>
          <a:lstStyle>
            <a:lvl1pPr>
              <a:defRPr lang="en-US" sz="1200" b="0" kern="1200" noProof="0" dirty="0" smtClean="0">
                <a:solidFill>
                  <a:schemeClr val="bg1"/>
                </a:solidFill>
                <a:latin typeface="Arial" pitchFamily="34" charset="0"/>
                <a:ea typeface="+mn-ea"/>
                <a:cs typeface="Arial" pitchFamily="34" charset="0"/>
              </a:defRPr>
            </a:lvl1pPr>
            <a:lvl2pPr>
              <a:defRPr lang="en-US" sz="1200" b="0" kern="1200" noProof="0" dirty="0" smtClean="0">
                <a:solidFill>
                  <a:schemeClr val="bg1"/>
                </a:solidFill>
                <a:latin typeface="Arial" pitchFamily="34" charset="0"/>
                <a:ea typeface="+mn-ea"/>
                <a:cs typeface="Arial" pitchFamily="34" charset="0"/>
              </a:defRPr>
            </a:lvl2pPr>
            <a:lvl3pPr>
              <a:defRPr lang="en-US" sz="1200" b="0" kern="1200" noProof="0" dirty="0" smtClean="0">
                <a:solidFill>
                  <a:schemeClr val="bg1"/>
                </a:solidFill>
                <a:latin typeface="Arial" pitchFamily="34" charset="0"/>
                <a:ea typeface="+mn-ea"/>
                <a:cs typeface="Arial" pitchFamily="34" charset="0"/>
              </a:defRPr>
            </a:lvl3pPr>
            <a:lvl4pPr>
              <a:defRPr lang="en-US" sz="1200" b="0" kern="1200" noProof="0" dirty="0" smtClean="0">
                <a:solidFill>
                  <a:schemeClr val="bg1"/>
                </a:solidFill>
                <a:latin typeface="Arial" pitchFamily="34" charset="0"/>
                <a:ea typeface="+mn-ea"/>
                <a:cs typeface="Arial" pitchFamily="34" charset="0"/>
              </a:defRPr>
            </a:lvl4pPr>
            <a:lvl5pPr>
              <a:defRPr lang="en-US" sz="1200" b="0" kern="1200" noProof="0" dirty="0" smtClean="0">
                <a:solidFill>
                  <a:schemeClr val="bg1"/>
                </a:solidFill>
                <a:latin typeface="Arial" pitchFamily="34" charset="0"/>
                <a:ea typeface="+mn-ea"/>
                <a:cs typeface="Arial" pitchFamily="34" charset="0"/>
              </a:defRPr>
            </a:lvl5pPr>
            <a:lvl6pPr>
              <a:defRPr lang="en-US" sz="1200" b="0" kern="1200" noProof="0" dirty="0" smtClean="0">
                <a:solidFill>
                  <a:schemeClr val="bg1"/>
                </a:solidFill>
                <a:latin typeface="Arial" pitchFamily="34" charset="0"/>
                <a:ea typeface="+mn-ea"/>
                <a:cs typeface="Arial" pitchFamily="34" charset="0"/>
              </a:defRPr>
            </a:lvl6pPr>
            <a:lvl7pPr>
              <a:defRPr lang="en-US" sz="1200" b="0" kern="1200" noProof="0" dirty="0" smtClean="0">
                <a:solidFill>
                  <a:schemeClr val="bg1"/>
                </a:solidFill>
                <a:latin typeface="Arial" pitchFamily="34" charset="0"/>
                <a:ea typeface="+mn-ea"/>
                <a:cs typeface="Arial" pitchFamily="34" charset="0"/>
              </a:defRPr>
            </a:lvl7pPr>
            <a:lvl8pPr>
              <a:defRPr lang="en-US" sz="1200" b="0" kern="1200" noProof="0" dirty="0" smtClean="0">
                <a:solidFill>
                  <a:schemeClr val="bg1"/>
                </a:solidFill>
                <a:latin typeface="Arial" pitchFamily="34" charset="0"/>
                <a:ea typeface="+mn-ea"/>
                <a:cs typeface="Arial" pitchFamily="34" charset="0"/>
              </a:defRPr>
            </a:lvl8pPr>
            <a:lvl9pPr>
              <a:defRPr lang="en-US" sz="1200" b="0" kern="1200" noProof="0" dirty="0" smtClean="0">
                <a:solidFill>
                  <a:schemeClr val="bg1"/>
                </a:solidFill>
                <a:latin typeface="Arial" pitchFamily="34" charset="0"/>
                <a:ea typeface="+mn-ea"/>
                <a:cs typeface="Arial" pitchFamily="34" charset="0"/>
              </a:defRPr>
            </a:lvl9pPr>
          </a:lstStyle>
          <a:p>
            <a:pPr marL="0" lvl="0" indent="0" algn="l" defTabSz="914400" rtl="0" eaLnBrk="1" fontAlgn="base" latinLnBrk="0" hangingPunct="1">
              <a:lnSpc>
                <a:spcPct val="110000"/>
              </a:lnSpc>
              <a:spcBef>
                <a:spcPct val="40000"/>
              </a:spcBef>
              <a:spcAft>
                <a:spcPct val="0"/>
              </a:spcAft>
              <a:buFont typeface="Arial" pitchFamily="34" charset="0"/>
              <a:buNone/>
            </a:pPr>
            <a:r>
              <a:rPr lang="en-US" dirty="0"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rademark statement">
    <p:spTree>
      <p:nvGrpSpPr>
        <p:cNvPr id="1" name=""/>
        <p:cNvGrpSpPr/>
        <p:nvPr/>
      </p:nvGrpSpPr>
      <p:grpSpPr>
        <a:xfrm>
          <a:off x="0" y="0"/>
          <a:ext cx="0" cy="0"/>
          <a:chOff x="0" y="0"/>
          <a:chExt cx="0" cy="0"/>
        </a:xfrm>
      </p:grpSpPr>
      <p:sp>
        <p:nvSpPr>
          <p:cNvPr id="5" name="Freeform 8"/>
          <p:cNvSpPr>
            <a:spLocks noChangeAspect="1"/>
          </p:cNvSpPr>
          <p:nvPr userDrawn="1"/>
        </p:nvSpPr>
        <p:spPr bwMode="gray">
          <a:xfrm>
            <a:off x="0" y="0"/>
            <a:ext cx="4833938" cy="3217863"/>
          </a:xfrm>
          <a:custGeom>
            <a:avLst/>
            <a:gdLst/>
            <a:ahLst/>
            <a:cxnLst>
              <a:cxn ang="0">
                <a:pos x="13230" y="10963"/>
              </a:cxn>
              <a:cxn ang="0">
                <a:pos x="16471" y="0"/>
              </a:cxn>
              <a:cxn ang="0">
                <a:pos x="0" y="0"/>
              </a:cxn>
              <a:cxn ang="0">
                <a:pos x="0" y="10963"/>
              </a:cxn>
              <a:cxn ang="0">
                <a:pos x="13230" y="10963"/>
              </a:cxn>
            </a:cxnLst>
            <a:rect l="0" t="0" r="r" b="b"/>
            <a:pathLst>
              <a:path w="16471" h="10963">
                <a:moveTo>
                  <a:pt x="13230" y="10963"/>
                </a:moveTo>
                <a:lnTo>
                  <a:pt x="16471" y="0"/>
                </a:lnTo>
                <a:lnTo>
                  <a:pt x="0" y="0"/>
                </a:lnTo>
                <a:lnTo>
                  <a:pt x="0" y="10963"/>
                </a:lnTo>
                <a:lnTo>
                  <a:pt x="13230" y="10963"/>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marL="0" algn="l" defTabSz="914400" rtl="0" eaLnBrk="1" fontAlgn="base" latinLnBrk="0" hangingPunct="1">
              <a:spcBef>
                <a:spcPct val="50000"/>
              </a:spcBef>
              <a:spcAft>
                <a:spcPct val="0"/>
              </a:spcAft>
              <a:defRPr/>
            </a:pPr>
            <a:endParaRPr lang="en-GB" sz="1800" kern="1200" dirty="0">
              <a:solidFill>
                <a:schemeClr val="tx1"/>
              </a:solidFill>
              <a:latin typeface="+mn-lt"/>
              <a:ea typeface="+mn-ea"/>
              <a:cs typeface="+mn-cs"/>
            </a:endParaRPr>
          </a:p>
        </p:txBody>
      </p:sp>
      <p:sp>
        <p:nvSpPr>
          <p:cNvPr id="13" name="Text Placeholder 12"/>
          <p:cNvSpPr>
            <a:spLocks noGrp="1"/>
          </p:cNvSpPr>
          <p:nvPr>
            <p:ph type="body" sz="quarter" idx="10"/>
          </p:nvPr>
        </p:nvSpPr>
        <p:spPr>
          <a:xfrm>
            <a:off x="323528" y="3716338"/>
            <a:ext cx="3528392" cy="2376487"/>
          </a:xfrm>
          <a:noFill/>
          <a:ln w="9525">
            <a:noFill/>
            <a:miter lim="800000"/>
            <a:headEnd/>
            <a:tailEnd/>
          </a:ln>
        </p:spPr>
        <p:txBody>
          <a:bodyPr vert="horz" wrap="square" lIns="0" tIns="0" rIns="0" bIns="0" numCol="1" rtlCol="0" anchor="t" anchorCtr="0" compatLnSpc="1">
            <a:prstTxWarp prst="textNoShape">
              <a:avLst/>
            </a:prstTxWarp>
            <a:normAutofit/>
          </a:bodyPr>
          <a:lstStyle>
            <a:lvl1pPr>
              <a:defRPr lang="en-US" sz="1200" b="0" kern="1200" noProof="0" dirty="0" smtClean="0">
                <a:solidFill>
                  <a:schemeClr val="tx1"/>
                </a:solidFill>
                <a:latin typeface="Arial" pitchFamily="34" charset="0"/>
                <a:ea typeface="+mn-ea"/>
                <a:cs typeface="Arial" pitchFamily="34" charset="0"/>
              </a:defRPr>
            </a:lvl1pPr>
            <a:lvl2pPr>
              <a:defRPr sz="1200"/>
            </a:lvl2pPr>
            <a:lvl3pPr>
              <a:defRPr lang="en-US" sz="1200" b="0" kern="1200" noProof="0" dirty="0" smtClean="0">
                <a:solidFill>
                  <a:schemeClr val="tx1"/>
                </a:solidFill>
                <a:latin typeface="Arial" pitchFamily="34" charset="0"/>
                <a:ea typeface="+mn-ea"/>
                <a:cs typeface="Arial" pitchFamily="34" charset="0"/>
              </a:defRPr>
            </a:lvl3pPr>
            <a:lvl4pPr>
              <a:defRPr lang="en-US" sz="1200" b="0" kern="1200" noProof="0" dirty="0" smtClean="0">
                <a:solidFill>
                  <a:schemeClr val="tx1"/>
                </a:solidFill>
                <a:latin typeface="Arial" pitchFamily="34" charset="0"/>
                <a:ea typeface="+mn-ea"/>
                <a:cs typeface="Arial" pitchFamily="34" charset="0"/>
              </a:defRPr>
            </a:lvl4pPr>
            <a:lvl5pPr>
              <a:defRPr lang="en-US" sz="1200" b="0" kern="1200" noProof="0" dirty="0" smtClean="0">
                <a:solidFill>
                  <a:schemeClr val="tx1"/>
                </a:solidFill>
                <a:latin typeface="Arial" pitchFamily="34" charset="0"/>
                <a:ea typeface="+mn-ea"/>
                <a:cs typeface="Arial" pitchFamily="34" charset="0"/>
              </a:defRPr>
            </a:lvl5pPr>
            <a:lvl6pPr>
              <a:defRPr lang="en-US" sz="1200" b="0" kern="1200" noProof="0" dirty="0" smtClean="0">
                <a:solidFill>
                  <a:schemeClr val="tx1"/>
                </a:solidFill>
                <a:latin typeface="Arial" pitchFamily="34" charset="0"/>
                <a:ea typeface="+mn-ea"/>
                <a:cs typeface="Arial" pitchFamily="34" charset="0"/>
              </a:defRPr>
            </a:lvl6pPr>
            <a:lvl7pPr>
              <a:defRPr lang="en-US" sz="1200" b="0" kern="1200" noProof="0" dirty="0" smtClean="0">
                <a:solidFill>
                  <a:schemeClr val="tx1"/>
                </a:solidFill>
                <a:latin typeface="Arial" pitchFamily="34" charset="0"/>
                <a:ea typeface="+mn-ea"/>
                <a:cs typeface="Arial" pitchFamily="34" charset="0"/>
              </a:defRPr>
            </a:lvl7pPr>
            <a:lvl8pPr>
              <a:defRPr lang="en-US" sz="1200" b="0" kern="1200" noProof="0" dirty="0" smtClean="0">
                <a:solidFill>
                  <a:schemeClr val="tx1"/>
                </a:solidFill>
                <a:latin typeface="Arial" pitchFamily="34" charset="0"/>
                <a:ea typeface="+mn-ea"/>
                <a:cs typeface="Arial" pitchFamily="34" charset="0"/>
              </a:defRPr>
            </a:lvl8pPr>
            <a:lvl9pPr>
              <a:defRPr lang="en-US" sz="1200" b="0" kern="1200" noProof="0" dirty="0" smtClean="0">
                <a:solidFill>
                  <a:schemeClr val="tx1"/>
                </a:solidFill>
                <a:latin typeface="Arial" pitchFamily="34" charset="0"/>
                <a:ea typeface="+mn-ea"/>
                <a:cs typeface="Arial" pitchFamily="34" charset="0"/>
              </a:defRPr>
            </a:lvl9pPr>
          </a:lstStyle>
          <a:p>
            <a:pPr marL="0" lvl="0" indent="0" algn="l" defTabSz="914400" rtl="0" eaLnBrk="1" fontAlgn="base" latinLnBrk="0" hangingPunct="1">
              <a:lnSpc>
                <a:spcPct val="110000"/>
              </a:lnSpc>
              <a:spcBef>
                <a:spcPct val="40000"/>
              </a:spcBef>
              <a:spcAft>
                <a:spcPct val="0"/>
              </a:spcAft>
              <a:buFont typeface="Arial" pitchFamily="34" charset="0"/>
              <a:buNone/>
            </a:pPr>
            <a:r>
              <a:rPr lang="en-US" dirty="0" smtClean="0"/>
              <a:t>Click to edit Master text styles</a:t>
            </a:r>
          </a:p>
        </p:txBody>
      </p:sp>
      <p:grpSp>
        <p:nvGrpSpPr>
          <p:cNvPr id="2" name="Group 11"/>
          <p:cNvGrpSpPr>
            <a:grpSpLocks noChangeAspect="1"/>
          </p:cNvGrpSpPr>
          <p:nvPr userDrawn="1"/>
        </p:nvGrpSpPr>
        <p:grpSpPr>
          <a:xfrm>
            <a:off x="128464" y="0"/>
            <a:ext cx="2592388" cy="1530350"/>
            <a:chOff x="-2592388" y="0"/>
            <a:chExt cx="2592388" cy="1530350"/>
          </a:xfrm>
          <a:solidFill>
            <a:schemeClr val="bg1"/>
          </a:solidFill>
        </p:grpSpPr>
        <p:sp>
          <p:nvSpPr>
            <p:cNvPr id="11" name="Freeform 14"/>
            <p:cNvSpPr>
              <a:spLocks noEditPoints="1"/>
            </p:cNvSpPr>
            <p:nvPr userDrawn="1"/>
          </p:nvSpPr>
          <p:spPr bwMode="auto">
            <a:xfrm>
              <a:off x="-2384425" y="393700"/>
              <a:ext cx="2119313" cy="776288"/>
            </a:xfrm>
            <a:custGeom>
              <a:avLst/>
              <a:gdLst/>
              <a:ahLst/>
              <a:cxnLst>
                <a:cxn ang="0">
                  <a:pos x="2851" y="1035"/>
                </a:cxn>
                <a:cxn ang="0">
                  <a:pos x="3588" y="28"/>
                </a:cxn>
                <a:cxn ang="0">
                  <a:pos x="2718" y="826"/>
                </a:cxn>
                <a:cxn ang="0">
                  <a:pos x="1973" y="28"/>
                </a:cxn>
                <a:cxn ang="0">
                  <a:pos x="1663" y="659"/>
                </a:cxn>
                <a:cxn ang="0">
                  <a:pos x="1850" y="28"/>
                </a:cxn>
                <a:cxn ang="0">
                  <a:pos x="1165" y="1000"/>
                </a:cxn>
                <a:cxn ang="0">
                  <a:pos x="1334" y="806"/>
                </a:cxn>
                <a:cxn ang="0">
                  <a:pos x="479" y="1047"/>
                </a:cxn>
                <a:cxn ang="0">
                  <a:pos x="980" y="699"/>
                </a:cxn>
                <a:cxn ang="0">
                  <a:pos x="2747" y="0"/>
                </a:cxn>
                <a:cxn ang="0">
                  <a:pos x="1009" y="0"/>
                </a:cxn>
                <a:cxn ang="0">
                  <a:pos x="665" y="1435"/>
                </a:cxn>
                <a:cxn ang="0">
                  <a:pos x="1150" y="1133"/>
                </a:cxn>
                <a:cxn ang="0">
                  <a:pos x="1980" y="1434"/>
                </a:cxn>
                <a:cxn ang="0">
                  <a:pos x="2963" y="1451"/>
                </a:cxn>
                <a:cxn ang="0">
                  <a:pos x="348" y="2092"/>
                </a:cxn>
                <a:cxn ang="0">
                  <a:pos x="395" y="2104"/>
                </a:cxn>
                <a:cxn ang="0">
                  <a:pos x="880" y="1895"/>
                </a:cxn>
                <a:cxn ang="0">
                  <a:pos x="584" y="1895"/>
                </a:cxn>
                <a:cxn ang="0">
                  <a:pos x="645" y="2088"/>
                </a:cxn>
                <a:cxn ang="0">
                  <a:pos x="813" y="2088"/>
                </a:cxn>
                <a:cxn ang="0">
                  <a:pos x="935" y="1790"/>
                </a:cxn>
                <a:cxn ang="0">
                  <a:pos x="1104" y="1929"/>
                </a:cxn>
                <a:cxn ang="0">
                  <a:pos x="1151" y="1938"/>
                </a:cxn>
                <a:cxn ang="0">
                  <a:pos x="1504" y="2134"/>
                </a:cxn>
                <a:cxn ang="0">
                  <a:pos x="1370" y="2132"/>
                </a:cxn>
                <a:cxn ang="0">
                  <a:pos x="1428" y="1940"/>
                </a:cxn>
                <a:cxn ang="0">
                  <a:pos x="1719" y="1895"/>
                </a:cxn>
                <a:cxn ang="0">
                  <a:pos x="1803" y="2052"/>
                </a:cxn>
                <a:cxn ang="0">
                  <a:pos x="2137" y="1923"/>
                </a:cxn>
                <a:cxn ang="0">
                  <a:pos x="1881" y="2136"/>
                </a:cxn>
                <a:cxn ang="0">
                  <a:pos x="2253" y="2017"/>
                </a:cxn>
                <a:cxn ang="0">
                  <a:pos x="2503" y="1888"/>
                </a:cxn>
                <a:cxn ang="0">
                  <a:pos x="2740" y="2092"/>
                </a:cxn>
                <a:cxn ang="0">
                  <a:pos x="2787" y="2104"/>
                </a:cxn>
                <a:cxn ang="0">
                  <a:pos x="3126" y="2134"/>
                </a:cxn>
                <a:cxn ang="0">
                  <a:pos x="2992" y="2132"/>
                </a:cxn>
                <a:cxn ang="0">
                  <a:pos x="3051" y="1940"/>
                </a:cxn>
                <a:cxn ang="0">
                  <a:pos x="3441" y="1989"/>
                </a:cxn>
                <a:cxn ang="0">
                  <a:pos x="3257" y="1790"/>
                </a:cxn>
                <a:cxn ang="0">
                  <a:pos x="168" y="2120"/>
                </a:cxn>
                <a:cxn ang="0">
                  <a:pos x="3742" y="1935"/>
                </a:cxn>
                <a:cxn ang="0">
                  <a:pos x="3624" y="2110"/>
                </a:cxn>
                <a:cxn ang="0">
                  <a:pos x="3857" y="2017"/>
                </a:cxn>
                <a:cxn ang="0">
                  <a:pos x="4180" y="1894"/>
                </a:cxn>
                <a:cxn ang="0">
                  <a:pos x="4515" y="2136"/>
                </a:cxn>
                <a:cxn ang="0">
                  <a:pos x="4289" y="1939"/>
                </a:cxn>
                <a:cxn ang="0">
                  <a:pos x="4846" y="2010"/>
                </a:cxn>
                <a:cxn ang="0">
                  <a:pos x="4741" y="1935"/>
                </a:cxn>
                <a:cxn ang="0">
                  <a:pos x="4936" y="1789"/>
                </a:cxn>
                <a:cxn ang="0">
                  <a:pos x="5002" y="2021"/>
                </a:cxn>
                <a:cxn ang="0">
                  <a:pos x="5080" y="1988"/>
                </a:cxn>
                <a:cxn ang="0">
                  <a:pos x="5388" y="2136"/>
                </a:cxn>
                <a:cxn ang="0">
                  <a:pos x="5625" y="1893"/>
                </a:cxn>
                <a:cxn ang="0">
                  <a:pos x="5573" y="1790"/>
                </a:cxn>
                <a:cxn ang="0">
                  <a:pos x="5710" y="1848"/>
                </a:cxn>
                <a:cxn ang="0">
                  <a:pos x="5786" y="2086"/>
                </a:cxn>
                <a:cxn ang="0">
                  <a:pos x="5835" y="2229"/>
                </a:cxn>
              </a:cxnLst>
              <a:rect l="0" t="0" r="r" b="b"/>
              <a:pathLst>
                <a:path w="6099" h="2232">
                  <a:moveTo>
                    <a:pt x="3588" y="1105"/>
                  </a:moveTo>
                  <a:cubicBezTo>
                    <a:pt x="3401" y="1105"/>
                    <a:pt x="3401" y="1105"/>
                    <a:pt x="3401" y="1105"/>
                  </a:cubicBezTo>
                  <a:cubicBezTo>
                    <a:pt x="3431" y="981"/>
                    <a:pt x="3431" y="981"/>
                    <a:pt x="3431" y="981"/>
                  </a:cubicBezTo>
                  <a:cubicBezTo>
                    <a:pt x="3055" y="981"/>
                    <a:pt x="3055" y="981"/>
                    <a:pt x="3055" y="981"/>
                  </a:cubicBezTo>
                  <a:cubicBezTo>
                    <a:pt x="3024" y="1105"/>
                    <a:pt x="3024" y="1105"/>
                    <a:pt x="3024" y="1105"/>
                  </a:cubicBezTo>
                  <a:cubicBezTo>
                    <a:pt x="2843" y="1105"/>
                    <a:pt x="2843" y="1105"/>
                    <a:pt x="2843" y="1105"/>
                  </a:cubicBezTo>
                  <a:cubicBezTo>
                    <a:pt x="2843" y="1079"/>
                    <a:pt x="2843" y="1079"/>
                    <a:pt x="2843" y="1079"/>
                  </a:cubicBezTo>
                  <a:cubicBezTo>
                    <a:pt x="2845" y="1065"/>
                    <a:pt x="2848" y="1051"/>
                    <a:pt x="2851" y="1035"/>
                  </a:cubicBezTo>
                  <a:cubicBezTo>
                    <a:pt x="2884" y="901"/>
                    <a:pt x="2972" y="769"/>
                    <a:pt x="3124" y="769"/>
                  </a:cubicBezTo>
                  <a:cubicBezTo>
                    <a:pt x="3185" y="769"/>
                    <a:pt x="3244" y="792"/>
                    <a:pt x="3236" y="875"/>
                  </a:cubicBezTo>
                  <a:cubicBezTo>
                    <a:pt x="3460" y="875"/>
                    <a:pt x="3460" y="875"/>
                    <a:pt x="3460" y="875"/>
                  </a:cubicBezTo>
                  <a:cubicBezTo>
                    <a:pt x="3469" y="836"/>
                    <a:pt x="3484" y="770"/>
                    <a:pt x="3441" y="709"/>
                  </a:cubicBezTo>
                  <a:cubicBezTo>
                    <a:pt x="3394" y="643"/>
                    <a:pt x="3298" y="616"/>
                    <a:pt x="3173" y="616"/>
                  </a:cubicBezTo>
                  <a:cubicBezTo>
                    <a:pt x="3084" y="616"/>
                    <a:pt x="2955" y="631"/>
                    <a:pt x="2843" y="704"/>
                  </a:cubicBezTo>
                  <a:cubicBezTo>
                    <a:pt x="2843" y="28"/>
                    <a:pt x="2843" y="28"/>
                    <a:pt x="2843" y="28"/>
                  </a:cubicBezTo>
                  <a:cubicBezTo>
                    <a:pt x="3588" y="28"/>
                    <a:pt x="3588" y="28"/>
                    <a:pt x="3588" y="28"/>
                  </a:cubicBezTo>
                  <a:lnTo>
                    <a:pt x="3588" y="1105"/>
                  </a:lnTo>
                  <a:close/>
                  <a:moveTo>
                    <a:pt x="3148" y="1287"/>
                  </a:moveTo>
                  <a:cubicBezTo>
                    <a:pt x="3106" y="1294"/>
                    <a:pt x="3063" y="1300"/>
                    <a:pt x="3023" y="1300"/>
                  </a:cubicBezTo>
                  <a:cubicBezTo>
                    <a:pt x="2915" y="1300"/>
                    <a:pt x="2840" y="1250"/>
                    <a:pt x="2839" y="1133"/>
                  </a:cubicBezTo>
                  <a:cubicBezTo>
                    <a:pt x="3186" y="1133"/>
                    <a:pt x="3186" y="1133"/>
                    <a:pt x="3186" y="1133"/>
                  </a:cubicBezTo>
                  <a:lnTo>
                    <a:pt x="3148" y="1287"/>
                  </a:lnTo>
                  <a:close/>
                  <a:moveTo>
                    <a:pt x="2718" y="672"/>
                  </a:moveTo>
                  <a:cubicBezTo>
                    <a:pt x="2718" y="826"/>
                    <a:pt x="2718" y="826"/>
                    <a:pt x="2718" y="826"/>
                  </a:cubicBezTo>
                  <a:cubicBezTo>
                    <a:pt x="2666" y="898"/>
                    <a:pt x="2634" y="976"/>
                    <a:pt x="2619" y="1040"/>
                  </a:cubicBezTo>
                  <a:cubicBezTo>
                    <a:pt x="2613" y="1061"/>
                    <a:pt x="2609" y="1083"/>
                    <a:pt x="2607" y="1105"/>
                  </a:cubicBezTo>
                  <a:cubicBezTo>
                    <a:pt x="2497" y="1105"/>
                    <a:pt x="2497" y="1105"/>
                    <a:pt x="2497" y="1105"/>
                  </a:cubicBezTo>
                  <a:cubicBezTo>
                    <a:pt x="2591" y="660"/>
                    <a:pt x="2591" y="660"/>
                    <a:pt x="2591" y="660"/>
                  </a:cubicBezTo>
                  <a:cubicBezTo>
                    <a:pt x="2276" y="660"/>
                    <a:pt x="2276" y="660"/>
                    <a:pt x="2276" y="660"/>
                  </a:cubicBezTo>
                  <a:cubicBezTo>
                    <a:pt x="1993" y="1105"/>
                    <a:pt x="1993" y="1105"/>
                    <a:pt x="1993" y="1105"/>
                  </a:cubicBezTo>
                  <a:cubicBezTo>
                    <a:pt x="1973" y="1105"/>
                    <a:pt x="1973" y="1105"/>
                    <a:pt x="1973" y="1105"/>
                  </a:cubicBezTo>
                  <a:cubicBezTo>
                    <a:pt x="1973" y="28"/>
                    <a:pt x="1973" y="28"/>
                    <a:pt x="1973" y="28"/>
                  </a:cubicBezTo>
                  <a:cubicBezTo>
                    <a:pt x="2718" y="28"/>
                    <a:pt x="2718" y="28"/>
                    <a:pt x="2718" y="28"/>
                  </a:cubicBezTo>
                  <a:lnTo>
                    <a:pt x="2718" y="672"/>
                  </a:lnTo>
                  <a:close/>
                  <a:moveTo>
                    <a:pt x="2302" y="1105"/>
                  </a:moveTo>
                  <a:cubicBezTo>
                    <a:pt x="2190" y="1105"/>
                    <a:pt x="2190" y="1105"/>
                    <a:pt x="2190" y="1105"/>
                  </a:cubicBezTo>
                  <a:cubicBezTo>
                    <a:pt x="2360" y="838"/>
                    <a:pt x="2360" y="838"/>
                    <a:pt x="2360" y="838"/>
                  </a:cubicBezTo>
                  <a:lnTo>
                    <a:pt x="2302" y="1105"/>
                  </a:lnTo>
                  <a:close/>
                  <a:moveTo>
                    <a:pt x="1850" y="659"/>
                  </a:moveTo>
                  <a:cubicBezTo>
                    <a:pt x="1663" y="659"/>
                    <a:pt x="1663" y="659"/>
                    <a:pt x="1663" y="659"/>
                  </a:cubicBezTo>
                  <a:cubicBezTo>
                    <a:pt x="1535" y="1105"/>
                    <a:pt x="1535" y="1105"/>
                    <a:pt x="1535" y="1105"/>
                  </a:cubicBezTo>
                  <a:cubicBezTo>
                    <a:pt x="1337" y="1105"/>
                    <a:pt x="1337" y="1105"/>
                    <a:pt x="1337" y="1105"/>
                  </a:cubicBezTo>
                  <a:cubicBezTo>
                    <a:pt x="1438" y="1068"/>
                    <a:pt x="1499" y="996"/>
                    <a:pt x="1518" y="890"/>
                  </a:cubicBezTo>
                  <a:cubicBezTo>
                    <a:pt x="1534" y="809"/>
                    <a:pt x="1527" y="755"/>
                    <a:pt x="1493" y="714"/>
                  </a:cubicBezTo>
                  <a:cubicBezTo>
                    <a:pt x="1443" y="654"/>
                    <a:pt x="1342" y="659"/>
                    <a:pt x="1253" y="659"/>
                  </a:cubicBezTo>
                  <a:cubicBezTo>
                    <a:pt x="1237" y="659"/>
                    <a:pt x="1105" y="659"/>
                    <a:pt x="1105" y="659"/>
                  </a:cubicBezTo>
                  <a:cubicBezTo>
                    <a:pt x="1105" y="28"/>
                    <a:pt x="1105" y="28"/>
                    <a:pt x="1105" y="28"/>
                  </a:cubicBezTo>
                  <a:cubicBezTo>
                    <a:pt x="1850" y="28"/>
                    <a:pt x="1850" y="28"/>
                    <a:pt x="1850" y="28"/>
                  </a:cubicBezTo>
                  <a:lnTo>
                    <a:pt x="1850" y="659"/>
                  </a:lnTo>
                  <a:close/>
                  <a:moveTo>
                    <a:pt x="1730" y="1105"/>
                  </a:moveTo>
                  <a:cubicBezTo>
                    <a:pt x="1809" y="826"/>
                    <a:pt x="1809" y="826"/>
                    <a:pt x="1809" y="826"/>
                  </a:cubicBezTo>
                  <a:cubicBezTo>
                    <a:pt x="1812" y="1105"/>
                    <a:pt x="1812" y="1105"/>
                    <a:pt x="1812" y="1105"/>
                  </a:cubicBezTo>
                  <a:lnTo>
                    <a:pt x="1730" y="1105"/>
                  </a:lnTo>
                  <a:close/>
                  <a:moveTo>
                    <a:pt x="1188" y="999"/>
                  </a:moveTo>
                  <a:cubicBezTo>
                    <a:pt x="1187" y="999"/>
                    <a:pt x="1187" y="999"/>
                    <a:pt x="1187" y="999"/>
                  </a:cubicBezTo>
                  <a:cubicBezTo>
                    <a:pt x="1180" y="999"/>
                    <a:pt x="1173" y="1000"/>
                    <a:pt x="1165" y="1000"/>
                  </a:cubicBezTo>
                  <a:cubicBezTo>
                    <a:pt x="1154" y="1000"/>
                    <a:pt x="1145" y="1000"/>
                    <a:pt x="1137" y="1000"/>
                  </a:cubicBezTo>
                  <a:cubicBezTo>
                    <a:pt x="1089" y="1000"/>
                    <a:pt x="1089" y="1000"/>
                    <a:pt x="1089" y="1000"/>
                  </a:cubicBezTo>
                  <a:cubicBezTo>
                    <a:pt x="1111" y="918"/>
                    <a:pt x="1111" y="918"/>
                    <a:pt x="1111" y="918"/>
                  </a:cubicBezTo>
                  <a:cubicBezTo>
                    <a:pt x="1122" y="878"/>
                    <a:pt x="1122" y="878"/>
                    <a:pt x="1122" y="878"/>
                  </a:cubicBezTo>
                  <a:cubicBezTo>
                    <a:pt x="1147" y="783"/>
                    <a:pt x="1147" y="783"/>
                    <a:pt x="1147" y="783"/>
                  </a:cubicBezTo>
                  <a:cubicBezTo>
                    <a:pt x="1158" y="783"/>
                    <a:pt x="1169" y="782"/>
                    <a:pt x="1179" y="782"/>
                  </a:cubicBezTo>
                  <a:cubicBezTo>
                    <a:pt x="1216" y="782"/>
                    <a:pt x="1216" y="782"/>
                    <a:pt x="1216" y="782"/>
                  </a:cubicBezTo>
                  <a:cubicBezTo>
                    <a:pt x="1279" y="782"/>
                    <a:pt x="1319" y="786"/>
                    <a:pt x="1334" y="806"/>
                  </a:cubicBezTo>
                  <a:cubicBezTo>
                    <a:pt x="1345" y="822"/>
                    <a:pt x="1343" y="848"/>
                    <a:pt x="1330" y="888"/>
                  </a:cubicBezTo>
                  <a:cubicBezTo>
                    <a:pt x="1308" y="957"/>
                    <a:pt x="1279" y="992"/>
                    <a:pt x="1188" y="999"/>
                  </a:cubicBezTo>
                  <a:moveTo>
                    <a:pt x="980" y="699"/>
                  </a:moveTo>
                  <a:cubicBezTo>
                    <a:pt x="969" y="737"/>
                    <a:pt x="969" y="737"/>
                    <a:pt x="969" y="737"/>
                  </a:cubicBezTo>
                  <a:cubicBezTo>
                    <a:pt x="862" y="1092"/>
                    <a:pt x="862" y="1092"/>
                    <a:pt x="862" y="1092"/>
                  </a:cubicBezTo>
                  <a:cubicBezTo>
                    <a:pt x="858" y="1105"/>
                    <a:pt x="858" y="1105"/>
                    <a:pt x="858" y="1105"/>
                  </a:cubicBezTo>
                  <a:cubicBezTo>
                    <a:pt x="507" y="1105"/>
                    <a:pt x="507" y="1105"/>
                    <a:pt x="507" y="1105"/>
                  </a:cubicBezTo>
                  <a:cubicBezTo>
                    <a:pt x="479" y="1047"/>
                    <a:pt x="479" y="1047"/>
                    <a:pt x="479" y="1047"/>
                  </a:cubicBezTo>
                  <a:cubicBezTo>
                    <a:pt x="858" y="660"/>
                    <a:pt x="858" y="660"/>
                    <a:pt x="858" y="660"/>
                  </a:cubicBezTo>
                  <a:cubicBezTo>
                    <a:pt x="615" y="660"/>
                    <a:pt x="615" y="660"/>
                    <a:pt x="615" y="660"/>
                  </a:cubicBezTo>
                  <a:cubicBezTo>
                    <a:pt x="319" y="979"/>
                    <a:pt x="319" y="979"/>
                    <a:pt x="319" y="979"/>
                  </a:cubicBezTo>
                  <a:cubicBezTo>
                    <a:pt x="415" y="660"/>
                    <a:pt x="415" y="660"/>
                    <a:pt x="415" y="660"/>
                  </a:cubicBezTo>
                  <a:cubicBezTo>
                    <a:pt x="235" y="660"/>
                    <a:pt x="235" y="660"/>
                    <a:pt x="235" y="660"/>
                  </a:cubicBezTo>
                  <a:cubicBezTo>
                    <a:pt x="235" y="28"/>
                    <a:pt x="235" y="28"/>
                    <a:pt x="235" y="28"/>
                  </a:cubicBezTo>
                  <a:cubicBezTo>
                    <a:pt x="980" y="28"/>
                    <a:pt x="980" y="28"/>
                    <a:pt x="980" y="28"/>
                  </a:cubicBezTo>
                  <a:lnTo>
                    <a:pt x="980" y="699"/>
                  </a:lnTo>
                  <a:close/>
                  <a:moveTo>
                    <a:pt x="281" y="1105"/>
                  </a:moveTo>
                  <a:cubicBezTo>
                    <a:pt x="282" y="1101"/>
                    <a:pt x="282" y="1101"/>
                    <a:pt x="282" y="1101"/>
                  </a:cubicBezTo>
                  <a:cubicBezTo>
                    <a:pt x="285" y="1105"/>
                    <a:pt x="285" y="1105"/>
                    <a:pt x="285" y="1105"/>
                  </a:cubicBezTo>
                  <a:lnTo>
                    <a:pt x="281" y="1105"/>
                  </a:lnTo>
                  <a:close/>
                  <a:moveTo>
                    <a:pt x="2814" y="0"/>
                  </a:moveTo>
                  <a:cubicBezTo>
                    <a:pt x="2814" y="724"/>
                    <a:pt x="2814" y="724"/>
                    <a:pt x="2814" y="724"/>
                  </a:cubicBezTo>
                  <a:cubicBezTo>
                    <a:pt x="2789" y="744"/>
                    <a:pt x="2767" y="765"/>
                    <a:pt x="2747" y="788"/>
                  </a:cubicBezTo>
                  <a:cubicBezTo>
                    <a:pt x="2747" y="0"/>
                    <a:pt x="2747" y="0"/>
                    <a:pt x="2747" y="0"/>
                  </a:cubicBezTo>
                  <a:cubicBezTo>
                    <a:pt x="1945" y="0"/>
                    <a:pt x="1945" y="0"/>
                    <a:pt x="1945" y="0"/>
                  </a:cubicBezTo>
                  <a:cubicBezTo>
                    <a:pt x="1945" y="659"/>
                    <a:pt x="1945" y="659"/>
                    <a:pt x="1945" y="659"/>
                  </a:cubicBezTo>
                  <a:cubicBezTo>
                    <a:pt x="1878" y="659"/>
                    <a:pt x="1878" y="659"/>
                    <a:pt x="1878" y="659"/>
                  </a:cubicBezTo>
                  <a:cubicBezTo>
                    <a:pt x="1878" y="0"/>
                    <a:pt x="1878" y="0"/>
                    <a:pt x="1878" y="0"/>
                  </a:cubicBezTo>
                  <a:cubicBezTo>
                    <a:pt x="1076" y="0"/>
                    <a:pt x="1076" y="0"/>
                    <a:pt x="1076" y="0"/>
                  </a:cubicBezTo>
                  <a:cubicBezTo>
                    <a:pt x="1076" y="660"/>
                    <a:pt x="1076" y="660"/>
                    <a:pt x="1076" y="660"/>
                  </a:cubicBezTo>
                  <a:cubicBezTo>
                    <a:pt x="1009" y="660"/>
                    <a:pt x="1009" y="660"/>
                    <a:pt x="1009" y="660"/>
                  </a:cubicBezTo>
                  <a:cubicBezTo>
                    <a:pt x="1009" y="0"/>
                    <a:pt x="1009" y="0"/>
                    <a:pt x="1009" y="0"/>
                  </a:cubicBezTo>
                  <a:cubicBezTo>
                    <a:pt x="207" y="0"/>
                    <a:pt x="207" y="0"/>
                    <a:pt x="207" y="0"/>
                  </a:cubicBezTo>
                  <a:cubicBezTo>
                    <a:pt x="207" y="753"/>
                    <a:pt x="207" y="753"/>
                    <a:pt x="207" y="753"/>
                  </a:cubicBezTo>
                  <a:cubicBezTo>
                    <a:pt x="2" y="1435"/>
                    <a:pt x="2" y="1435"/>
                    <a:pt x="2" y="1435"/>
                  </a:cubicBezTo>
                  <a:cubicBezTo>
                    <a:pt x="182" y="1435"/>
                    <a:pt x="182" y="1435"/>
                    <a:pt x="182" y="1435"/>
                  </a:cubicBezTo>
                  <a:cubicBezTo>
                    <a:pt x="273" y="1133"/>
                    <a:pt x="273" y="1133"/>
                    <a:pt x="273" y="1133"/>
                  </a:cubicBezTo>
                  <a:cubicBezTo>
                    <a:pt x="299" y="1133"/>
                    <a:pt x="299" y="1133"/>
                    <a:pt x="299" y="1133"/>
                  </a:cubicBezTo>
                  <a:cubicBezTo>
                    <a:pt x="448" y="1435"/>
                    <a:pt x="448" y="1435"/>
                    <a:pt x="448" y="1435"/>
                  </a:cubicBezTo>
                  <a:cubicBezTo>
                    <a:pt x="665" y="1435"/>
                    <a:pt x="665" y="1435"/>
                    <a:pt x="665" y="1435"/>
                  </a:cubicBezTo>
                  <a:cubicBezTo>
                    <a:pt x="520" y="1133"/>
                    <a:pt x="520" y="1133"/>
                    <a:pt x="520" y="1133"/>
                  </a:cubicBezTo>
                  <a:cubicBezTo>
                    <a:pt x="849" y="1133"/>
                    <a:pt x="849" y="1133"/>
                    <a:pt x="849" y="1133"/>
                  </a:cubicBezTo>
                  <a:cubicBezTo>
                    <a:pt x="758" y="1435"/>
                    <a:pt x="758" y="1435"/>
                    <a:pt x="758" y="1435"/>
                  </a:cubicBezTo>
                  <a:cubicBezTo>
                    <a:pt x="955" y="1435"/>
                    <a:pt x="955" y="1435"/>
                    <a:pt x="955" y="1435"/>
                  </a:cubicBezTo>
                  <a:cubicBezTo>
                    <a:pt x="1045" y="1134"/>
                    <a:pt x="1045" y="1134"/>
                    <a:pt x="1045" y="1134"/>
                  </a:cubicBezTo>
                  <a:cubicBezTo>
                    <a:pt x="1088" y="1134"/>
                    <a:pt x="1088" y="1134"/>
                    <a:pt x="1088" y="1134"/>
                  </a:cubicBezTo>
                  <a:cubicBezTo>
                    <a:pt x="1088" y="1133"/>
                    <a:pt x="1088" y="1133"/>
                    <a:pt x="1088" y="1133"/>
                  </a:cubicBezTo>
                  <a:cubicBezTo>
                    <a:pt x="1150" y="1133"/>
                    <a:pt x="1150" y="1133"/>
                    <a:pt x="1150" y="1133"/>
                  </a:cubicBezTo>
                  <a:cubicBezTo>
                    <a:pt x="1155" y="1133"/>
                    <a:pt x="1155" y="1133"/>
                    <a:pt x="1155" y="1133"/>
                  </a:cubicBezTo>
                  <a:cubicBezTo>
                    <a:pt x="1527" y="1133"/>
                    <a:pt x="1527" y="1133"/>
                    <a:pt x="1527" y="1133"/>
                  </a:cubicBezTo>
                  <a:cubicBezTo>
                    <a:pt x="1440" y="1434"/>
                    <a:pt x="1440" y="1434"/>
                    <a:pt x="1440" y="1434"/>
                  </a:cubicBezTo>
                  <a:cubicBezTo>
                    <a:pt x="1638" y="1434"/>
                    <a:pt x="1638" y="1434"/>
                    <a:pt x="1638" y="1434"/>
                  </a:cubicBezTo>
                  <a:cubicBezTo>
                    <a:pt x="1722" y="1133"/>
                    <a:pt x="1722" y="1133"/>
                    <a:pt x="1722" y="1133"/>
                  </a:cubicBezTo>
                  <a:cubicBezTo>
                    <a:pt x="1812" y="1133"/>
                    <a:pt x="1812" y="1133"/>
                    <a:pt x="1812" y="1133"/>
                  </a:cubicBezTo>
                  <a:cubicBezTo>
                    <a:pt x="1814" y="1434"/>
                    <a:pt x="1814" y="1434"/>
                    <a:pt x="1814" y="1434"/>
                  </a:cubicBezTo>
                  <a:cubicBezTo>
                    <a:pt x="1980" y="1434"/>
                    <a:pt x="1980" y="1434"/>
                    <a:pt x="1980" y="1434"/>
                  </a:cubicBezTo>
                  <a:cubicBezTo>
                    <a:pt x="2171" y="1133"/>
                    <a:pt x="2171" y="1133"/>
                    <a:pt x="2171" y="1133"/>
                  </a:cubicBezTo>
                  <a:cubicBezTo>
                    <a:pt x="2296" y="1133"/>
                    <a:pt x="2296" y="1133"/>
                    <a:pt x="2296" y="1133"/>
                  </a:cubicBezTo>
                  <a:cubicBezTo>
                    <a:pt x="2232" y="1434"/>
                    <a:pt x="2232" y="1434"/>
                    <a:pt x="2232" y="1434"/>
                  </a:cubicBezTo>
                  <a:cubicBezTo>
                    <a:pt x="2427" y="1434"/>
                    <a:pt x="2427" y="1434"/>
                    <a:pt x="2427" y="1434"/>
                  </a:cubicBezTo>
                  <a:cubicBezTo>
                    <a:pt x="2491" y="1133"/>
                    <a:pt x="2491" y="1133"/>
                    <a:pt x="2491" y="1133"/>
                  </a:cubicBezTo>
                  <a:cubicBezTo>
                    <a:pt x="2604" y="1133"/>
                    <a:pt x="2604" y="1133"/>
                    <a:pt x="2604" y="1133"/>
                  </a:cubicBezTo>
                  <a:cubicBezTo>
                    <a:pt x="2599" y="1226"/>
                    <a:pt x="2623" y="1311"/>
                    <a:pt x="2685" y="1368"/>
                  </a:cubicBezTo>
                  <a:cubicBezTo>
                    <a:pt x="2761" y="1438"/>
                    <a:pt x="2877" y="1451"/>
                    <a:pt x="2963" y="1451"/>
                  </a:cubicBezTo>
                  <a:cubicBezTo>
                    <a:pt x="3081" y="1451"/>
                    <a:pt x="3203" y="1434"/>
                    <a:pt x="3326" y="1407"/>
                  </a:cubicBezTo>
                  <a:cubicBezTo>
                    <a:pt x="3394" y="1133"/>
                    <a:pt x="3394" y="1133"/>
                    <a:pt x="3394" y="1133"/>
                  </a:cubicBezTo>
                  <a:cubicBezTo>
                    <a:pt x="3617" y="1133"/>
                    <a:pt x="3617" y="1133"/>
                    <a:pt x="3617" y="1133"/>
                  </a:cubicBezTo>
                  <a:cubicBezTo>
                    <a:pt x="3617" y="0"/>
                    <a:pt x="3617" y="0"/>
                    <a:pt x="3617" y="0"/>
                  </a:cubicBezTo>
                  <a:lnTo>
                    <a:pt x="2814" y="0"/>
                  </a:lnTo>
                  <a:close/>
                  <a:moveTo>
                    <a:pt x="351" y="1894"/>
                  </a:moveTo>
                  <a:cubicBezTo>
                    <a:pt x="321" y="2038"/>
                    <a:pt x="321" y="2038"/>
                    <a:pt x="321" y="2038"/>
                  </a:cubicBezTo>
                  <a:cubicBezTo>
                    <a:pt x="316" y="2060"/>
                    <a:pt x="309" y="2092"/>
                    <a:pt x="348" y="2092"/>
                  </a:cubicBezTo>
                  <a:cubicBezTo>
                    <a:pt x="393" y="2092"/>
                    <a:pt x="400" y="2058"/>
                    <a:pt x="409" y="2016"/>
                  </a:cubicBezTo>
                  <a:cubicBezTo>
                    <a:pt x="435" y="1894"/>
                    <a:pt x="435" y="1894"/>
                    <a:pt x="435" y="1894"/>
                  </a:cubicBezTo>
                  <a:cubicBezTo>
                    <a:pt x="508" y="1894"/>
                    <a:pt x="508" y="1894"/>
                    <a:pt x="508" y="1894"/>
                  </a:cubicBezTo>
                  <a:cubicBezTo>
                    <a:pt x="474" y="2053"/>
                    <a:pt x="474" y="2053"/>
                    <a:pt x="474" y="2053"/>
                  </a:cubicBezTo>
                  <a:cubicBezTo>
                    <a:pt x="464" y="2106"/>
                    <a:pt x="463" y="2112"/>
                    <a:pt x="462" y="2118"/>
                  </a:cubicBezTo>
                  <a:cubicBezTo>
                    <a:pt x="461" y="2125"/>
                    <a:pt x="460" y="2130"/>
                    <a:pt x="460" y="2136"/>
                  </a:cubicBezTo>
                  <a:cubicBezTo>
                    <a:pt x="391" y="2136"/>
                    <a:pt x="391" y="2136"/>
                    <a:pt x="391" y="2136"/>
                  </a:cubicBezTo>
                  <a:cubicBezTo>
                    <a:pt x="395" y="2104"/>
                    <a:pt x="395" y="2104"/>
                    <a:pt x="395" y="2104"/>
                  </a:cubicBezTo>
                  <a:cubicBezTo>
                    <a:pt x="386" y="2115"/>
                    <a:pt x="362" y="2143"/>
                    <a:pt x="315" y="2143"/>
                  </a:cubicBezTo>
                  <a:cubicBezTo>
                    <a:pt x="283" y="2143"/>
                    <a:pt x="259" y="2128"/>
                    <a:pt x="250" y="2110"/>
                  </a:cubicBezTo>
                  <a:cubicBezTo>
                    <a:pt x="238" y="2090"/>
                    <a:pt x="245" y="2056"/>
                    <a:pt x="248" y="2045"/>
                  </a:cubicBezTo>
                  <a:cubicBezTo>
                    <a:pt x="279" y="1894"/>
                    <a:pt x="279" y="1894"/>
                    <a:pt x="279" y="1894"/>
                  </a:cubicBezTo>
                  <a:lnTo>
                    <a:pt x="351" y="1894"/>
                  </a:lnTo>
                  <a:close/>
                  <a:moveTo>
                    <a:pt x="812" y="1942"/>
                  </a:moveTo>
                  <a:cubicBezTo>
                    <a:pt x="870" y="1942"/>
                    <a:pt x="870" y="1942"/>
                    <a:pt x="870" y="1942"/>
                  </a:cubicBezTo>
                  <a:cubicBezTo>
                    <a:pt x="880" y="1895"/>
                    <a:pt x="880" y="1895"/>
                    <a:pt x="880" y="1895"/>
                  </a:cubicBezTo>
                  <a:cubicBezTo>
                    <a:pt x="822" y="1895"/>
                    <a:pt x="822" y="1895"/>
                    <a:pt x="822" y="1895"/>
                  </a:cubicBezTo>
                  <a:cubicBezTo>
                    <a:pt x="838" y="1822"/>
                    <a:pt x="838" y="1822"/>
                    <a:pt x="838" y="1822"/>
                  </a:cubicBezTo>
                  <a:cubicBezTo>
                    <a:pt x="762" y="1848"/>
                    <a:pt x="762" y="1848"/>
                    <a:pt x="762" y="1848"/>
                  </a:cubicBezTo>
                  <a:cubicBezTo>
                    <a:pt x="752" y="1895"/>
                    <a:pt x="752" y="1895"/>
                    <a:pt x="752" y="1895"/>
                  </a:cubicBezTo>
                  <a:cubicBezTo>
                    <a:pt x="654" y="1895"/>
                    <a:pt x="654" y="1895"/>
                    <a:pt x="654" y="1895"/>
                  </a:cubicBezTo>
                  <a:cubicBezTo>
                    <a:pt x="670" y="1822"/>
                    <a:pt x="670" y="1822"/>
                    <a:pt x="670" y="1822"/>
                  </a:cubicBezTo>
                  <a:cubicBezTo>
                    <a:pt x="594" y="1848"/>
                    <a:pt x="594" y="1848"/>
                    <a:pt x="594" y="1848"/>
                  </a:cubicBezTo>
                  <a:cubicBezTo>
                    <a:pt x="584" y="1895"/>
                    <a:pt x="584" y="1895"/>
                    <a:pt x="584" y="1895"/>
                  </a:cubicBezTo>
                  <a:cubicBezTo>
                    <a:pt x="537" y="1895"/>
                    <a:pt x="537" y="1895"/>
                    <a:pt x="537" y="1895"/>
                  </a:cubicBezTo>
                  <a:cubicBezTo>
                    <a:pt x="527" y="1942"/>
                    <a:pt x="527" y="1942"/>
                    <a:pt x="527" y="1942"/>
                  </a:cubicBezTo>
                  <a:cubicBezTo>
                    <a:pt x="574" y="1942"/>
                    <a:pt x="574" y="1942"/>
                    <a:pt x="574" y="1942"/>
                  </a:cubicBezTo>
                  <a:cubicBezTo>
                    <a:pt x="545" y="2075"/>
                    <a:pt x="545" y="2075"/>
                    <a:pt x="545" y="2075"/>
                  </a:cubicBezTo>
                  <a:cubicBezTo>
                    <a:pt x="541" y="2095"/>
                    <a:pt x="531" y="2141"/>
                    <a:pt x="603" y="2141"/>
                  </a:cubicBezTo>
                  <a:cubicBezTo>
                    <a:pt x="615" y="2141"/>
                    <a:pt x="636" y="2139"/>
                    <a:pt x="660" y="2133"/>
                  </a:cubicBezTo>
                  <a:cubicBezTo>
                    <a:pt x="670" y="2086"/>
                    <a:pt x="670" y="2086"/>
                    <a:pt x="670" y="2086"/>
                  </a:cubicBezTo>
                  <a:cubicBezTo>
                    <a:pt x="661" y="2087"/>
                    <a:pt x="656" y="2088"/>
                    <a:pt x="645" y="2088"/>
                  </a:cubicBezTo>
                  <a:cubicBezTo>
                    <a:pt x="614" y="2088"/>
                    <a:pt x="617" y="2074"/>
                    <a:pt x="621" y="2052"/>
                  </a:cubicBezTo>
                  <a:cubicBezTo>
                    <a:pt x="645" y="1942"/>
                    <a:pt x="645" y="1942"/>
                    <a:pt x="645" y="1942"/>
                  </a:cubicBezTo>
                  <a:cubicBezTo>
                    <a:pt x="741" y="1942"/>
                    <a:pt x="741" y="1942"/>
                    <a:pt x="741" y="1942"/>
                  </a:cubicBezTo>
                  <a:cubicBezTo>
                    <a:pt x="713" y="2075"/>
                    <a:pt x="713" y="2075"/>
                    <a:pt x="713" y="2075"/>
                  </a:cubicBezTo>
                  <a:cubicBezTo>
                    <a:pt x="709" y="2095"/>
                    <a:pt x="699" y="2141"/>
                    <a:pt x="771" y="2141"/>
                  </a:cubicBezTo>
                  <a:cubicBezTo>
                    <a:pt x="782" y="2141"/>
                    <a:pt x="804" y="2139"/>
                    <a:pt x="828" y="2133"/>
                  </a:cubicBezTo>
                  <a:cubicBezTo>
                    <a:pt x="838" y="2086"/>
                    <a:pt x="838" y="2086"/>
                    <a:pt x="838" y="2086"/>
                  </a:cubicBezTo>
                  <a:cubicBezTo>
                    <a:pt x="829" y="2087"/>
                    <a:pt x="824" y="2088"/>
                    <a:pt x="813" y="2088"/>
                  </a:cubicBezTo>
                  <a:cubicBezTo>
                    <a:pt x="781" y="2088"/>
                    <a:pt x="785" y="2074"/>
                    <a:pt x="788" y="2052"/>
                  </a:cubicBezTo>
                  <a:lnTo>
                    <a:pt x="812" y="1942"/>
                  </a:lnTo>
                  <a:close/>
                  <a:moveTo>
                    <a:pt x="916" y="1893"/>
                  </a:moveTo>
                  <a:cubicBezTo>
                    <a:pt x="987" y="1893"/>
                    <a:pt x="987" y="1893"/>
                    <a:pt x="987" y="1893"/>
                  </a:cubicBezTo>
                  <a:cubicBezTo>
                    <a:pt x="935" y="2136"/>
                    <a:pt x="935" y="2136"/>
                    <a:pt x="935" y="2136"/>
                  </a:cubicBezTo>
                  <a:cubicBezTo>
                    <a:pt x="864" y="2136"/>
                    <a:pt x="864" y="2136"/>
                    <a:pt x="864" y="2136"/>
                  </a:cubicBezTo>
                  <a:lnTo>
                    <a:pt x="916" y="1893"/>
                  </a:lnTo>
                  <a:close/>
                  <a:moveTo>
                    <a:pt x="935" y="1790"/>
                  </a:moveTo>
                  <a:cubicBezTo>
                    <a:pt x="1011" y="1790"/>
                    <a:pt x="1011" y="1790"/>
                    <a:pt x="1011" y="1790"/>
                  </a:cubicBezTo>
                  <a:cubicBezTo>
                    <a:pt x="998" y="1851"/>
                    <a:pt x="998" y="1851"/>
                    <a:pt x="998" y="1851"/>
                  </a:cubicBezTo>
                  <a:cubicBezTo>
                    <a:pt x="922" y="1851"/>
                    <a:pt x="922" y="1851"/>
                    <a:pt x="922" y="1851"/>
                  </a:cubicBezTo>
                  <a:lnTo>
                    <a:pt x="935" y="1790"/>
                  </a:lnTo>
                  <a:close/>
                  <a:moveTo>
                    <a:pt x="1034" y="1937"/>
                  </a:moveTo>
                  <a:cubicBezTo>
                    <a:pt x="1034" y="1936"/>
                    <a:pt x="1040" y="1909"/>
                    <a:pt x="1042" y="1893"/>
                  </a:cubicBezTo>
                  <a:cubicBezTo>
                    <a:pt x="1110" y="1893"/>
                    <a:pt x="1110" y="1893"/>
                    <a:pt x="1110" y="1893"/>
                  </a:cubicBezTo>
                  <a:cubicBezTo>
                    <a:pt x="1104" y="1929"/>
                    <a:pt x="1104" y="1929"/>
                    <a:pt x="1104" y="1929"/>
                  </a:cubicBezTo>
                  <a:cubicBezTo>
                    <a:pt x="1113" y="1918"/>
                    <a:pt x="1139" y="1887"/>
                    <a:pt x="1192" y="1887"/>
                  </a:cubicBezTo>
                  <a:cubicBezTo>
                    <a:pt x="1239" y="1887"/>
                    <a:pt x="1254" y="1916"/>
                    <a:pt x="1256" y="1933"/>
                  </a:cubicBezTo>
                  <a:cubicBezTo>
                    <a:pt x="1259" y="1948"/>
                    <a:pt x="1257" y="1960"/>
                    <a:pt x="1248" y="2005"/>
                  </a:cubicBezTo>
                  <a:cubicBezTo>
                    <a:pt x="1220" y="2136"/>
                    <a:pt x="1220" y="2136"/>
                    <a:pt x="1220" y="2136"/>
                  </a:cubicBezTo>
                  <a:cubicBezTo>
                    <a:pt x="1147" y="2136"/>
                    <a:pt x="1147" y="2136"/>
                    <a:pt x="1147" y="2136"/>
                  </a:cubicBezTo>
                  <a:cubicBezTo>
                    <a:pt x="1179" y="1985"/>
                    <a:pt x="1179" y="1985"/>
                    <a:pt x="1179" y="1985"/>
                  </a:cubicBezTo>
                  <a:cubicBezTo>
                    <a:pt x="1181" y="1975"/>
                    <a:pt x="1183" y="1967"/>
                    <a:pt x="1181" y="1959"/>
                  </a:cubicBezTo>
                  <a:cubicBezTo>
                    <a:pt x="1178" y="1949"/>
                    <a:pt x="1169" y="1938"/>
                    <a:pt x="1151" y="1938"/>
                  </a:cubicBezTo>
                  <a:cubicBezTo>
                    <a:pt x="1136" y="1938"/>
                    <a:pt x="1120" y="1946"/>
                    <a:pt x="1110" y="1957"/>
                  </a:cubicBezTo>
                  <a:cubicBezTo>
                    <a:pt x="1104" y="1963"/>
                    <a:pt x="1097" y="1975"/>
                    <a:pt x="1093" y="1994"/>
                  </a:cubicBezTo>
                  <a:cubicBezTo>
                    <a:pt x="1063" y="2136"/>
                    <a:pt x="1063" y="2136"/>
                    <a:pt x="1063" y="2136"/>
                  </a:cubicBezTo>
                  <a:cubicBezTo>
                    <a:pt x="992" y="2136"/>
                    <a:pt x="992" y="2136"/>
                    <a:pt x="992" y="2136"/>
                  </a:cubicBezTo>
                  <a:lnTo>
                    <a:pt x="1034" y="1937"/>
                  </a:lnTo>
                  <a:close/>
                  <a:moveTo>
                    <a:pt x="1558" y="1895"/>
                  </a:moveTo>
                  <a:cubicBezTo>
                    <a:pt x="1552" y="1914"/>
                    <a:pt x="1547" y="1930"/>
                    <a:pt x="1542" y="1955"/>
                  </a:cubicBezTo>
                  <a:cubicBezTo>
                    <a:pt x="1504" y="2134"/>
                    <a:pt x="1504" y="2134"/>
                    <a:pt x="1504" y="2134"/>
                  </a:cubicBezTo>
                  <a:cubicBezTo>
                    <a:pt x="1486" y="2223"/>
                    <a:pt x="1409" y="2232"/>
                    <a:pt x="1363" y="2232"/>
                  </a:cubicBezTo>
                  <a:cubicBezTo>
                    <a:pt x="1328" y="2232"/>
                    <a:pt x="1261" y="2228"/>
                    <a:pt x="1272" y="2154"/>
                  </a:cubicBezTo>
                  <a:cubicBezTo>
                    <a:pt x="1340" y="2154"/>
                    <a:pt x="1340" y="2154"/>
                    <a:pt x="1340" y="2154"/>
                  </a:cubicBezTo>
                  <a:cubicBezTo>
                    <a:pt x="1340" y="2158"/>
                    <a:pt x="1339" y="2166"/>
                    <a:pt x="1344" y="2174"/>
                  </a:cubicBezTo>
                  <a:cubicBezTo>
                    <a:pt x="1348" y="2181"/>
                    <a:pt x="1357" y="2188"/>
                    <a:pt x="1375" y="2188"/>
                  </a:cubicBezTo>
                  <a:cubicBezTo>
                    <a:pt x="1397" y="2188"/>
                    <a:pt x="1417" y="2178"/>
                    <a:pt x="1427" y="2156"/>
                  </a:cubicBezTo>
                  <a:cubicBezTo>
                    <a:pt x="1432" y="2144"/>
                    <a:pt x="1434" y="2135"/>
                    <a:pt x="1442" y="2099"/>
                  </a:cubicBezTo>
                  <a:cubicBezTo>
                    <a:pt x="1413" y="2128"/>
                    <a:pt x="1387" y="2132"/>
                    <a:pt x="1370" y="2132"/>
                  </a:cubicBezTo>
                  <a:cubicBezTo>
                    <a:pt x="1300" y="2132"/>
                    <a:pt x="1280" y="2071"/>
                    <a:pt x="1293" y="2012"/>
                  </a:cubicBezTo>
                  <a:cubicBezTo>
                    <a:pt x="1306" y="1951"/>
                    <a:pt x="1352" y="1892"/>
                    <a:pt x="1422" y="1892"/>
                  </a:cubicBezTo>
                  <a:cubicBezTo>
                    <a:pt x="1466" y="1892"/>
                    <a:pt x="1477" y="1916"/>
                    <a:pt x="1482" y="1927"/>
                  </a:cubicBezTo>
                  <a:cubicBezTo>
                    <a:pt x="1492" y="1895"/>
                    <a:pt x="1492" y="1895"/>
                    <a:pt x="1492" y="1895"/>
                  </a:cubicBezTo>
                  <a:lnTo>
                    <a:pt x="1558" y="1895"/>
                  </a:lnTo>
                  <a:close/>
                  <a:moveTo>
                    <a:pt x="1397" y="2083"/>
                  </a:moveTo>
                  <a:cubicBezTo>
                    <a:pt x="1447" y="2083"/>
                    <a:pt x="1459" y="2025"/>
                    <a:pt x="1461" y="2014"/>
                  </a:cubicBezTo>
                  <a:cubicBezTo>
                    <a:pt x="1467" y="1986"/>
                    <a:pt x="1472" y="1940"/>
                    <a:pt x="1428" y="1940"/>
                  </a:cubicBezTo>
                  <a:cubicBezTo>
                    <a:pt x="1401" y="1940"/>
                    <a:pt x="1375" y="1960"/>
                    <a:pt x="1364" y="2012"/>
                  </a:cubicBezTo>
                  <a:cubicBezTo>
                    <a:pt x="1362" y="2025"/>
                    <a:pt x="1349" y="2083"/>
                    <a:pt x="1397" y="2083"/>
                  </a:cubicBezTo>
                  <a:moveTo>
                    <a:pt x="1842" y="2133"/>
                  </a:moveTo>
                  <a:cubicBezTo>
                    <a:pt x="1818" y="2139"/>
                    <a:pt x="1797" y="2141"/>
                    <a:pt x="1786" y="2141"/>
                  </a:cubicBezTo>
                  <a:cubicBezTo>
                    <a:pt x="1714" y="2141"/>
                    <a:pt x="1723" y="2095"/>
                    <a:pt x="1728" y="2075"/>
                  </a:cubicBezTo>
                  <a:cubicBezTo>
                    <a:pt x="1756" y="1942"/>
                    <a:pt x="1756" y="1942"/>
                    <a:pt x="1756" y="1942"/>
                  </a:cubicBezTo>
                  <a:cubicBezTo>
                    <a:pt x="1710" y="1942"/>
                    <a:pt x="1710" y="1942"/>
                    <a:pt x="1710" y="1942"/>
                  </a:cubicBezTo>
                  <a:cubicBezTo>
                    <a:pt x="1719" y="1895"/>
                    <a:pt x="1719" y="1895"/>
                    <a:pt x="1719" y="1895"/>
                  </a:cubicBezTo>
                  <a:cubicBezTo>
                    <a:pt x="1766" y="1895"/>
                    <a:pt x="1766" y="1895"/>
                    <a:pt x="1766" y="1895"/>
                  </a:cubicBezTo>
                  <a:cubicBezTo>
                    <a:pt x="1776" y="1848"/>
                    <a:pt x="1776" y="1848"/>
                    <a:pt x="1776" y="1848"/>
                  </a:cubicBezTo>
                  <a:cubicBezTo>
                    <a:pt x="1852" y="1822"/>
                    <a:pt x="1852" y="1822"/>
                    <a:pt x="1852" y="1822"/>
                  </a:cubicBezTo>
                  <a:cubicBezTo>
                    <a:pt x="1837" y="1895"/>
                    <a:pt x="1837" y="1895"/>
                    <a:pt x="1837" y="1895"/>
                  </a:cubicBezTo>
                  <a:cubicBezTo>
                    <a:pt x="1895" y="1895"/>
                    <a:pt x="1895" y="1895"/>
                    <a:pt x="1895" y="1895"/>
                  </a:cubicBezTo>
                  <a:cubicBezTo>
                    <a:pt x="1884" y="1942"/>
                    <a:pt x="1884" y="1942"/>
                    <a:pt x="1884" y="1942"/>
                  </a:cubicBezTo>
                  <a:cubicBezTo>
                    <a:pt x="1827" y="1942"/>
                    <a:pt x="1827" y="1942"/>
                    <a:pt x="1827" y="1942"/>
                  </a:cubicBezTo>
                  <a:cubicBezTo>
                    <a:pt x="1803" y="2052"/>
                    <a:pt x="1803" y="2052"/>
                    <a:pt x="1803" y="2052"/>
                  </a:cubicBezTo>
                  <a:cubicBezTo>
                    <a:pt x="1799" y="2074"/>
                    <a:pt x="1796" y="2088"/>
                    <a:pt x="1828" y="2088"/>
                  </a:cubicBezTo>
                  <a:cubicBezTo>
                    <a:pt x="1838" y="2088"/>
                    <a:pt x="1844" y="2087"/>
                    <a:pt x="1852" y="2086"/>
                  </a:cubicBezTo>
                  <a:lnTo>
                    <a:pt x="1842" y="2133"/>
                  </a:lnTo>
                  <a:close/>
                  <a:moveTo>
                    <a:pt x="1954" y="1790"/>
                  </a:moveTo>
                  <a:cubicBezTo>
                    <a:pt x="2025" y="1790"/>
                    <a:pt x="2025" y="1790"/>
                    <a:pt x="2025" y="1790"/>
                  </a:cubicBezTo>
                  <a:cubicBezTo>
                    <a:pt x="1996" y="1927"/>
                    <a:pt x="1996" y="1927"/>
                    <a:pt x="1996" y="1927"/>
                  </a:cubicBezTo>
                  <a:cubicBezTo>
                    <a:pt x="2007" y="1915"/>
                    <a:pt x="2030" y="1890"/>
                    <a:pt x="2074" y="1890"/>
                  </a:cubicBezTo>
                  <a:cubicBezTo>
                    <a:pt x="2110" y="1890"/>
                    <a:pt x="2129" y="1908"/>
                    <a:pt x="2137" y="1923"/>
                  </a:cubicBezTo>
                  <a:cubicBezTo>
                    <a:pt x="2143" y="1935"/>
                    <a:pt x="2146" y="1957"/>
                    <a:pt x="2139" y="1989"/>
                  </a:cubicBezTo>
                  <a:cubicBezTo>
                    <a:pt x="2108" y="2136"/>
                    <a:pt x="2108" y="2136"/>
                    <a:pt x="2108" y="2136"/>
                  </a:cubicBezTo>
                  <a:cubicBezTo>
                    <a:pt x="2037" y="2136"/>
                    <a:pt x="2037" y="2136"/>
                    <a:pt x="2037" y="2136"/>
                  </a:cubicBezTo>
                  <a:cubicBezTo>
                    <a:pt x="2068" y="1991"/>
                    <a:pt x="2068" y="1991"/>
                    <a:pt x="2068" y="1991"/>
                  </a:cubicBezTo>
                  <a:cubicBezTo>
                    <a:pt x="2071" y="1977"/>
                    <a:pt x="2079" y="1938"/>
                    <a:pt x="2040" y="1938"/>
                  </a:cubicBezTo>
                  <a:cubicBezTo>
                    <a:pt x="2019" y="1938"/>
                    <a:pt x="1991" y="1950"/>
                    <a:pt x="1983" y="1988"/>
                  </a:cubicBezTo>
                  <a:cubicBezTo>
                    <a:pt x="1952" y="2136"/>
                    <a:pt x="1952" y="2136"/>
                    <a:pt x="1952" y="2136"/>
                  </a:cubicBezTo>
                  <a:cubicBezTo>
                    <a:pt x="1881" y="2136"/>
                    <a:pt x="1881" y="2136"/>
                    <a:pt x="1881" y="2136"/>
                  </a:cubicBezTo>
                  <a:lnTo>
                    <a:pt x="1954" y="1790"/>
                  </a:lnTo>
                  <a:close/>
                  <a:moveTo>
                    <a:pt x="2195" y="1953"/>
                  </a:moveTo>
                  <a:cubicBezTo>
                    <a:pt x="2197" y="1942"/>
                    <a:pt x="2203" y="1906"/>
                    <a:pt x="2205" y="1893"/>
                  </a:cubicBezTo>
                  <a:cubicBezTo>
                    <a:pt x="2271" y="1893"/>
                    <a:pt x="2271" y="1893"/>
                    <a:pt x="2271" y="1893"/>
                  </a:cubicBezTo>
                  <a:cubicBezTo>
                    <a:pt x="2263" y="1939"/>
                    <a:pt x="2263" y="1939"/>
                    <a:pt x="2263" y="1939"/>
                  </a:cubicBezTo>
                  <a:cubicBezTo>
                    <a:pt x="2276" y="1919"/>
                    <a:pt x="2298" y="1889"/>
                    <a:pt x="2356" y="1892"/>
                  </a:cubicBezTo>
                  <a:cubicBezTo>
                    <a:pt x="2342" y="1956"/>
                    <a:pt x="2342" y="1956"/>
                    <a:pt x="2342" y="1956"/>
                  </a:cubicBezTo>
                  <a:cubicBezTo>
                    <a:pt x="2271" y="1949"/>
                    <a:pt x="2259" y="1986"/>
                    <a:pt x="2253" y="2017"/>
                  </a:cubicBezTo>
                  <a:cubicBezTo>
                    <a:pt x="2227" y="2136"/>
                    <a:pt x="2227" y="2136"/>
                    <a:pt x="2227" y="2136"/>
                  </a:cubicBezTo>
                  <a:cubicBezTo>
                    <a:pt x="2156" y="2136"/>
                    <a:pt x="2156" y="2136"/>
                    <a:pt x="2156" y="2136"/>
                  </a:cubicBezTo>
                  <a:lnTo>
                    <a:pt x="2195" y="1953"/>
                  </a:lnTo>
                  <a:close/>
                  <a:moveTo>
                    <a:pt x="2503" y="1888"/>
                  </a:moveTo>
                  <a:cubicBezTo>
                    <a:pt x="2591" y="1888"/>
                    <a:pt x="2617" y="1948"/>
                    <a:pt x="2602" y="2015"/>
                  </a:cubicBezTo>
                  <a:cubicBezTo>
                    <a:pt x="2587" y="2083"/>
                    <a:pt x="2535" y="2145"/>
                    <a:pt x="2447" y="2145"/>
                  </a:cubicBezTo>
                  <a:cubicBezTo>
                    <a:pt x="2378" y="2145"/>
                    <a:pt x="2332" y="2102"/>
                    <a:pt x="2350" y="2017"/>
                  </a:cubicBezTo>
                  <a:cubicBezTo>
                    <a:pt x="2362" y="1959"/>
                    <a:pt x="2408" y="1888"/>
                    <a:pt x="2503" y="1888"/>
                  </a:cubicBezTo>
                  <a:moveTo>
                    <a:pt x="2460" y="2095"/>
                  </a:moveTo>
                  <a:cubicBezTo>
                    <a:pt x="2491" y="2095"/>
                    <a:pt x="2516" y="2077"/>
                    <a:pt x="2530" y="2012"/>
                  </a:cubicBezTo>
                  <a:cubicBezTo>
                    <a:pt x="2537" y="1980"/>
                    <a:pt x="2540" y="1935"/>
                    <a:pt x="2493" y="1935"/>
                  </a:cubicBezTo>
                  <a:cubicBezTo>
                    <a:pt x="2441" y="1935"/>
                    <a:pt x="2427" y="1995"/>
                    <a:pt x="2423" y="2018"/>
                  </a:cubicBezTo>
                  <a:cubicBezTo>
                    <a:pt x="2411" y="2072"/>
                    <a:pt x="2425" y="2095"/>
                    <a:pt x="2460" y="2095"/>
                  </a:cubicBezTo>
                  <a:moveTo>
                    <a:pt x="2743" y="1894"/>
                  </a:moveTo>
                  <a:cubicBezTo>
                    <a:pt x="2713" y="2038"/>
                    <a:pt x="2713" y="2038"/>
                    <a:pt x="2713" y="2038"/>
                  </a:cubicBezTo>
                  <a:cubicBezTo>
                    <a:pt x="2708" y="2060"/>
                    <a:pt x="2701" y="2092"/>
                    <a:pt x="2740" y="2092"/>
                  </a:cubicBezTo>
                  <a:cubicBezTo>
                    <a:pt x="2785" y="2092"/>
                    <a:pt x="2792" y="2058"/>
                    <a:pt x="2801" y="2016"/>
                  </a:cubicBezTo>
                  <a:cubicBezTo>
                    <a:pt x="2827" y="1894"/>
                    <a:pt x="2827" y="1894"/>
                    <a:pt x="2827" y="1894"/>
                  </a:cubicBezTo>
                  <a:cubicBezTo>
                    <a:pt x="2900" y="1894"/>
                    <a:pt x="2900" y="1894"/>
                    <a:pt x="2900" y="1894"/>
                  </a:cubicBezTo>
                  <a:cubicBezTo>
                    <a:pt x="2867" y="2053"/>
                    <a:pt x="2867" y="2053"/>
                    <a:pt x="2867" y="2053"/>
                  </a:cubicBezTo>
                  <a:cubicBezTo>
                    <a:pt x="2856" y="2106"/>
                    <a:pt x="2855" y="2112"/>
                    <a:pt x="2854" y="2118"/>
                  </a:cubicBezTo>
                  <a:cubicBezTo>
                    <a:pt x="2853" y="2125"/>
                    <a:pt x="2852" y="2130"/>
                    <a:pt x="2852" y="2136"/>
                  </a:cubicBezTo>
                  <a:cubicBezTo>
                    <a:pt x="2783" y="2136"/>
                    <a:pt x="2783" y="2136"/>
                    <a:pt x="2783" y="2136"/>
                  </a:cubicBezTo>
                  <a:cubicBezTo>
                    <a:pt x="2787" y="2104"/>
                    <a:pt x="2787" y="2104"/>
                    <a:pt x="2787" y="2104"/>
                  </a:cubicBezTo>
                  <a:cubicBezTo>
                    <a:pt x="2778" y="2115"/>
                    <a:pt x="2753" y="2143"/>
                    <a:pt x="2707" y="2143"/>
                  </a:cubicBezTo>
                  <a:cubicBezTo>
                    <a:pt x="2675" y="2143"/>
                    <a:pt x="2651" y="2128"/>
                    <a:pt x="2641" y="2110"/>
                  </a:cubicBezTo>
                  <a:cubicBezTo>
                    <a:pt x="2630" y="2090"/>
                    <a:pt x="2637" y="2056"/>
                    <a:pt x="2639" y="2045"/>
                  </a:cubicBezTo>
                  <a:cubicBezTo>
                    <a:pt x="2671" y="1894"/>
                    <a:pt x="2671" y="1894"/>
                    <a:pt x="2671" y="1894"/>
                  </a:cubicBezTo>
                  <a:lnTo>
                    <a:pt x="2743" y="1894"/>
                  </a:lnTo>
                  <a:close/>
                  <a:moveTo>
                    <a:pt x="3181" y="1895"/>
                  </a:moveTo>
                  <a:cubicBezTo>
                    <a:pt x="3175" y="1914"/>
                    <a:pt x="3170" y="1930"/>
                    <a:pt x="3164" y="1955"/>
                  </a:cubicBezTo>
                  <a:cubicBezTo>
                    <a:pt x="3126" y="2134"/>
                    <a:pt x="3126" y="2134"/>
                    <a:pt x="3126" y="2134"/>
                  </a:cubicBezTo>
                  <a:cubicBezTo>
                    <a:pt x="3108" y="2223"/>
                    <a:pt x="3031" y="2232"/>
                    <a:pt x="2985" y="2232"/>
                  </a:cubicBezTo>
                  <a:cubicBezTo>
                    <a:pt x="2950" y="2232"/>
                    <a:pt x="2883" y="2228"/>
                    <a:pt x="2894" y="2154"/>
                  </a:cubicBezTo>
                  <a:cubicBezTo>
                    <a:pt x="2962" y="2154"/>
                    <a:pt x="2962" y="2154"/>
                    <a:pt x="2962" y="2154"/>
                  </a:cubicBezTo>
                  <a:cubicBezTo>
                    <a:pt x="2962" y="2158"/>
                    <a:pt x="2962" y="2166"/>
                    <a:pt x="2966" y="2174"/>
                  </a:cubicBezTo>
                  <a:cubicBezTo>
                    <a:pt x="2970" y="2181"/>
                    <a:pt x="2979" y="2188"/>
                    <a:pt x="2998" y="2188"/>
                  </a:cubicBezTo>
                  <a:cubicBezTo>
                    <a:pt x="3019" y="2188"/>
                    <a:pt x="3040" y="2178"/>
                    <a:pt x="3049" y="2156"/>
                  </a:cubicBezTo>
                  <a:cubicBezTo>
                    <a:pt x="3054" y="2144"/>
                    <a:pt x="3056" y="2135"/>
                    <a:pt x="3064" y="2099"/>
                  </a:cubicBezTo>
                  <a:cubicBezTo>
                    <a:pt x="3036" y="2128"/>
                    <a:pt x="3009" y="2132"/>
                    <a:pt x="2992" y="2132"/>
                  </a:cubicBezTo>
                  <a:cubicBezTo>
                    <a:pt x="2922" y="2132"/>
                    <a:pt x="2903" y="2071"/>
                    <a:pt x="2915" y="2012"/>
                  </a:cubicBezTo>
                  <a:cubicBezTo>
                    <a:pt x="2928" y="1951"/>
                    <a:pt x="2974" y="1892"/>
                    <a:pt x="3044" y="1892"/>
                  </a:cubicBezTo>
                  <a:cubicBezTo>
                    <a:pt x="3088" y="1892"/>
                    <a:pt x="3099" y="1916"/>
                    <a:pt x="3105" y="1927"/>
                  </a:cubicBezTo>
                  <a:cubicBezTo>
                    <a:pt x="3114" y="1895"/>
                    <a:pt x="3114" y="1895"/>
                    <a:pt x="3114" y="1895"/>
                  </a:cubicBezTo>
                  <a:lnTo>
                    <a:pt x="3181" y="1895"/>
                  </a:lnTo>
                  <a:close/>
                  <a:moveTo>
                    <a:pt x="3019" y="2083"/>
                  </a:moveTo>
                  <a:cubicBezTo>
                    <a:pt x="3069" y="2083"/>
                    <a:pt x="3081" y="2025"/>
                    <a:pt x="3083" y="2014"/>
                  </a:cubicBezTo>
                  <a:cubicBezTo>
                    <a:pt x="3089" y="1986"/>
                    <a:pt x="3094" y="1940"/>
                    <a:pt x="3051" y="1940"/>
                  </a:cubicBezTo>
                  <a:cubicBezTo>
                    <a:pt x="3024" y="1940"/>
                    <a:pt x="2997" y="1960"/>
                    <a:pt x="2986" y="2012"/>
                  </a:cubicBezTo>
                  <a:cubicBezTo>
                    <a:pt x="2984" y="2025"/>
                    <a:pt x="2971" y="2083"/>
                    <a:pt x="3019" y="2083"/>
                  </a:cubicBezTo>
                  <a:moveTo>
                    <a:pt x="3257" y="1790"/>
                  </a:moveTo>
                  <a:cubicBezTo>
                    <a:pt x="3327" y="1790"/>
                    <a:pt x="3327" y="1790"/>
                    <a:pt x="3327" y="1790"/>
                  </a:cubicBezTo>
                  <a:cubicBezTo>
                    <a:pt x="3298" y="1927"/>
                    <a:pt x="3298" y="1927"/>
                    <a:pt x="3298" y="1927"/>
                  </a:cubicBezTo>
                  <a:cubicBezTo>
                    <a:pt x="3309" y="1915"/>
                    <a:pt x="3332" y="1890"/>
                    <a:pt x="3376" y="1890"/>
                  </a:cubicBezTo>
                  <a:cubicBezTo>
                    <a:pt x="3412" y="1890"/>
                    <a:pt x="3431" y="1908"/>
                    <a:pt x="3440" y="1923"/>
                  </a:cubicBezTo>
                  <a:cubicBezTo>
                    <a:pt x="3446" y="1935"/>
                    <a:pt x="3448" y="1957"/>
                    <a:pt x="3441" y="1989"/>
                  </a:cubicBezTo>
                  <a:cubicBezTo>
                    <a:pt x="3410" y="2136"/>
                    <a:pt x="3410" y="2136"/>
                    <a:pt x="3410" y="2136"/>
                  </a:cubicBezTo>
                  <a:cubicBezTo>
                    <a:pt x="3340" y="2136"/>
                    <a:pt x="3340" y="2136"/>
                    <a:pt x="3340" y="2136"/>
                  </a:cubicBezTo>
                  <a:cubicBezTo>
                    <a:pt x="3370" y="1991"/>
                    <a:pt x="3370" y="1991"/>
                    <a:pt x="3370" y="1991"/>
                  </a:cubicBezTo>
                  <a:cubicBezTo>
                    <a:pt x="3373" y="1977"/>
                    <a:pt x="3382" y="1938"/>
                    <a:pt x="3342" y="1938"/>
                  </a:cubicBezTo>
                  <a:cubicBezTo>
                    <a:pt x="3322" y="1938"/>
                    <a:pt x="3293" y="1950"/>
                    <a:pt x="3286" y="1988"/>
                  </a:cubicBezTo>
                  <a:cubicBezTo>
                    <a:pt x="3255" y="2136"/>
                    <a:pt x="3255" y="2136"/>
                    <a:pt x="3255" y="2136"/>
                  </a:cubicBezTo>
                  <a:cubicBezTo>
                    <a:pt x="3183" y="2136"/>
                    <a:pt x="3183" y="2136"/>
                    <a:pt x="3183" y="2136"/>
                  </a:cubicBezTo>
                  <a:lnTo>
                    <a:pt x="3257" y="1790"/>
                  </a:lnTo>
                  <a:close/>
                  <a:moveTo>
                    <a:pt x="158" y="1980"/>
                  </a:moveTo>
                  <a:cubicBezTo>
                    <a:pt x="159" y="1971"/>
                    <a:pt x="164" y="1935"/>
                    <a:pt x="137" y="1935"/>
                  </a:cubicBezTo>
                  <a:cubicBezTo>
                    <a:pt x="103" y="1935"/>
                    <a:pt x="89" y="1986"/>
                    <a:pt x="83" y="2012"/>
                  </a:cubicBezTo>
                  <a:cubicBezTo>
                    <a:pt x="80" y="2026"/>
                    <a:pt x="72" y="2069"/>
                    <a:pt x="85" y="2087"/>
                  </a:cubicBezTo>
                  <a:cubicBezTo>
                    <a:pt x="90" y="2094"/>
                    <a:pt x="97" y="2095"/>
                    <a:pt x="102" y="2095"/>
                  </a:cubicBezTo>
                  <a:cubicBezTo>
                    <a:pt x="109" y="2095"/>
                    <a:pt x="133" y="2092"/>
                    <a:pt x="145" y="2048"/>
                  </a:cubicBezTo>
                  <a:cubicBezTo>
                    <a:pt x="215" y="2048"/>
                    <a:pt x="215" y="2048"/>
                    <a:pt x="215" y="2048"/>
                  </a:cubicBezTo>
                  <a:cubicBezTo>
                    <a:pt x="210" y="2067"/>
                    <a:pt x="201" y="2097"/>
                    <a:pt x="168" y="2120"/>
                  </a:cubicBezTo>
                  <a:cubicBezTo>
                    <a:pt x="148" y="2135"/>
                    <a:pt x="124" y="2143"/>
                    <a:pt x="94" y="2143"/>
                  </a:cubicBezTo>
                  <a:cubicBezTo>
                    <a:pt x="62" y="2143"/>
                    <a:pt x="35" y="2135"/>
                    <a:pt x="18" y="2110"/>
                  </a:cubicBezTo>
                  <a:cubicBezTo>
                    <a:pt x="2" y="2086"/>
                    <a:pt x="0" y="2053"/>
                    <a:pt x="8" y="2015"/>
                  </a:cubicBezTo>
                  <a:cubicBezTo>
                    <a:pt x="32" y="1904"/>
                    <a:pt x="116" y="1889"/>
                    <a:pt x="148" y="1889"/>
                  </a:cubicBezTo>
                  <a:cubicBezTo>
                    <a:pt x="193" y="1889"/>
                    <a:pt x="241" y="1914"/>
                    <a:pt x="228" y="1980"/>
                  </a:cubicBezTo>
                  <a:lnTo>
                    <a:pt x="158" y="1980"/>
                  </a:lnTo>
                  <a:close/>
                  <a:moveTo>
                    <a:pt x="3764" y="1980"/>
                  </a:moveTo>
                  <a:cubicBezTo>
                    <a:pt x="3765" y="1971"/>
                    <a:pt x="3770" y="1935"/>
                    <a:pt x="3742" y="1935"/>
                  </a:cubicBezTo>
                  <a:cubicBezTo>
                    <a:pt x="3709" y="1935"/>
                    <a:pt x="3694" y="1986"/>
                    <a:pt x="3688" y="2012"/>
                  </a:cubicBezTo>
                  <a:cubicBezTo>
                    <a:pt x="3685" y="2026"/>
                    <a:pt x="3678" y="2069"/>
                    <a:pt x="3691" y="2087"/>
                  </a:cubicBezTo>
                  <a:cubicBezTo>
                    <a:pt x="3695" y="2094"/>
                    <a:pt x="3703" y="2095"/>
                    <a:pt x="3708" y="2095"/>
                  </a:cubicBezTo>
                  <a:cubicBezTo>
                    <a:pt x="3715" y="2095"/>
                    <a:pt x="3738" y="2092"/>
                    <a:pt x="3751" y="2048"/>
                  </a:cubicBezTo>
                  <a:cubicBezTo>
                    <a:pt x="3820" y="2048"/>
                    <a:pt x="3820" y="2048"/>
                    <a:pt x="3820" y="2048"/>
                  </a:cubicBezTo>
                  <a:cubicBezTo>
                    <a:pt x="3816" y="2067"/>
                    <a:pt x="3807" y="2097"/>
                    <a:pt x="3774" y="2120"/>
                  </a:cubicBezTo>
                  <a:cubicBezTo>
                    <a:pt x="3754" y="2135"/>
                    <a:pt x="3730" y="2143"/>
                    <a:pt x="3700" y="2143"/>
                  </a:cubicBezTo>
                  <a:cubicBezTo>
                    <a:pt x="3668" y="2143"/>
                    <a:pt x="3641" y="2135"/>
                    <a:pt x="3624" y="2110"/>
                  </a:cubicBezTo>
                  <a:cubicBezTo>
                    <a:pt x="3608" y="2086"/>
                    <a:pt x="3606" y="2053"/>
                    <a:pt x="3614" y="2015"/>
                  </a:cubicBezTo>
                  <a:cubicBezTo>
                    <a:pt x="3638" y="1904"/>
                    <a:pt x="3722" y="1889"/>
                    <a:pt x="3754" y="1889"/>
                  </a:cubicBezTo>
                  <a:cubicBezTo>
                    <a:pt x="3799" y="1889"/>
                    <a:pt x="3847" y="1914"/>
                    <a:pt x="3834" y="1980"/>
                  </a:cubicBezTo>
                  <a:lnTo>
                    <a:pt x="3764" y="1980"/>
                  </a:lnTo>
                  <a:close/>
                  <a:moveTo>
                    <a:pt x="4010" y="1888"/>
                  </a:moveTo>
                  <a:cubicBezTo>
                    <a:pt x="4098" y="1888"/>
                    <a:pt x="4123" y="1948"/>
                    <a:pt x="4109" y="2015"/>
                  </a:cubicBezTo>
                  <a:cubicBezTo>
                    <a:pt x="4094" y="2083"/>
                    <a:pt x="4042" y="2145"/>
                    <a:pt x="3954" y="2145"/>
                  </a:cubicBezTo>
                  <a:cubicBezTo>
                    <a:pt x="3884" y="2145"/>
                    <a:pt x="3839" y="2102"/>
                    <a:pt x="3857" y="2017"/>
                  </a:cubicBezTo>
                  <a:cubicBezTo>
                    <a:pt x="3870" y="1959"/>
                    <a:pt x="3914" y="1888"/>
                    <a:pt x="4010" y="1888"/>
                  </a:cubicBezTo>
                  <a:moveTo>
                    <a:pt x="3967" y="2095"/>
                  </a:moveTo>
                  <a:cubicBezTo>
                    <a:pt x="3998" y="2095"/>
                    <a:pt x="4023" y="2077"/>
                    <a:pt x="4037" y="2012"/>
                  </a:cubicBezTo>
                  <a:cubicBezTo>
                    <a:pt x="4044" y="1980"/>
                    <a:pt x="4047" y="1935"/>
                    <a:pt x="4000" y="1935"/>
                  </a:cubicBezTo>
                  <a:cubicBezTo>
                    <a:pt x="3948" y="1935"/>
                    <a:pt x="3935" y="1995"/>
                    <a:pt x="3930" y="2018"/>
                  </a:cubicBezTo>
                  <a:cubicBezTo>
                    <a:pt x="3918" y="2072"/>
                    <a:pt x="3932" y="2095"/>
                    <a:pt x="3967" y="2095"/>
                  </a:cubicBezTo>
                  <a:moveTo>
                    <a:pt x="4173" y="1939"/>
                  </a:moveTo>
                  <a:cubicBezTo>
                    <a:pt x="4176" y="1924"/>
                    <a:pt x="4178" y="1909"/>
                    <a:pt x="4180" y="1894"/>
                  </a:cubicBezTo>
                  <a:cubicBezTo>
                    <a:pt x="4248" y="1894"/>
                    <a:pt x="4248" y="1894"/>
                    <a:pt x="4248" y="1894"/>
                  </a:cubicBezTo>
                  <a:cubicBezTo>
                    <a:pt x="4245" y="1925"/>
                    <a:pt x="4245" y="1925"/>
                    <a:pt x="4245" y="1925"/>
                  </a:cubicBezTo>
                  <a:cubicBezTo>
                    <a:pt x="4254" y="1915"/>
                    <a:pt x="4279" y="1889"/>
                    <a:pt x="4327" y="1889"/>
                  </a:cubicBezTo>
                  <a:cubicBezTo>
                    <a:pt x="4383" y="1889"/>
                    <a:pt x="4392" y="1923"/>
                    <a:pt x="4394" y="1934"/>
                  </a:cubicBezTo>
                  <a:cubicBezTo>
                    <a:pt x="4423" y="1895"/>
                    <a:pt x="4456" y="1889"/>
                    <a:pt x="4481" y="1889"/>
                  </a:cubicBezTo>
                  <a:cubicBezTo>
                    <a:pt x="4530" y="1889"/>
                    <a:pt x="4544" y="1918"/>
                    <a:pt x="4547" y="1928"/>
                  </a:cubicBezTo>
                  <a:cubicBezTo>
                    <a:pt x="4555" y="1949"/>
                    <a:pt x="4548" y="1978"/>
                    <a:pt x="4544" y="1999"/>
                  </a:cubicBezTo>
                  <a:cubicBezTo>
                    <a:pt x="4515" y="2136"/>
                    <a:pt x="4515" y="2136"/>
                    <a:pt x="4515" y="2136"/>
                  </a:cubicBezTo>
                  <a:cubicBezTo>
                    <a:pt x="4443" y="2136"/>
                    <a:pt x="4443" y="2136"/>
                    <a:pt x="4443" y="2136"/>
                  </a:cubicBezTo>
                  <a:cubicBezTo>
                    <a:pt x="4473" y="1994"/>
                    <a:pt x="4473" y="1994"/>
                    <a:pt x="4473" y="1994"/>
                  </a:cubicBezTo>
                  <a:cubicBezTo>
                    <a:pt x="4479" y="1968"/>
                    <a:pt x="4481" y="1939"/>
                    <a:pt x="4444" y="1939"/>
                  </a:cubicBezTo>
                  <a:cubicBezTo>
                    <a:pt x="4401" y="1939"/>
                    <a:pt x="4392" y="1979"/>
                    <a:pt x="4385" y="2015"/>
                  </a:cubicBezTo>
                  <a:cubicBezTo>
                    <a:pt x="4358" y="2136"/>
                    <a:pt x="4358" y="2136"/>
                    <a:pt x="4358" y="2136"/>
                  </a:cubicBezTo>
                  <a:cubicBezTo>
                    <a:pt x="4286" y="2136"/>
                    <a:pt x="4286" y="2136"/>
                    <a:pt x="4286" y="2136"/>
                  </a:cubicBezTo>
                  <a:cubicBezTo>
                    <a:pt x="4318" y="1992"/>
                    <a:pt x="4318" y="1992"/>
                    <a:pt x="4318" y="1992"/>
                  </a:cubicBezTo>
                  <a:cubicBezTo>
                    <a:pt x="4321" y="1974"/>
                    <a:pt x="4328" y="1939"/>
                    <a:pt x="4289" y="1939"/>
                  </a:cubicBezTo>
                  <a:cubicBezTo>
                    <a:pt x="4244" y="1939"/>
                    <a:pt x="4236" y="1977"/>
                    <a:pt x="4232" y="1994"/>
                  </a:cubicBezTo>
                  <a:cubicBezTo>
                    <a:pt x="4202" y="2136"/>
                    <a:pt x="4202" y="2136"/>
                    <a:pt x="4202" y="2136"/>
                  </a:cubicBezTo>
                  <a:cubicBezTo>
                    <a:pt x="4131" y="2136"/>
                    <a:pt x="4131" y="2136"/>
                    <a:pt x="4131" y="2136"/>
                  </a:cubicBezTo>
                  <a:lnTo>
                    <a:pt x="4173" y="1939"/>
                  </a:lnTo>
                  <a:close/>
                  <a:moveTo>
                    <a:pt x="4694" y="1894"/>
                  </a:moveTo>
                  <a:cubicBezTo>
                    <a:pt x="4689" y="1928"/>
                    <a:pt x="4689" y="1928"/>
                    <a:pt x="4689" y="1928"/>
                  </a:cubicBezTo>
                  <a:cubicBezTo>
                    <a:pt x="4719" y="1889"/>
                    <a:pt x="4759" y="1889"/>
                    <a:pt x="4771" y="1889"/>
                  </a:cubicBezTo>
                  <a:cubicBezTo>
                    <a:pt x="4834" y="1889"/>
                    <a:pt x="4862" y="1936"/>
                    <a:pt x="4846" y="2010"/>
                  </a:cubicBezTo>
                  <a:cubicBezTo>
                    <a:pt x="4832" y="2079"/>
                    <a:pt x="4783" y="2140"/>
                    <a:pt x="4713" y="2140"/>
                  </a:cubicBezTo>
                  <a:cubicBezTo>
                    <a:pt x="4669" y="2140"/>
                    <a:pt x="4656" y="2117"/>
                    <a:pt x="4652" y="2109"/>
                  </a:cubicBezTo>
                  <a:cubicBezTo>
                    <a:pt x="4626" y="2229"/>
                    <a:pt x="4626" y="2229"/>
                    <a:pt x="4626" y="2229"/>
                  </a:cubicBezTo>
                  <a:cubicBezTo>
                    <a:pt x="4554" y="2229"/>
                    <a:pt x="4554" y="2229"/>
                    <a:pt x="4554" y="2229"/>
                  </a:cubicBezTo>
                  <a:cubicBezTo>
                    <a:pt x="4625" y="1894"/>
                    <a:pt x="4625" y="1894"/>
                    <a:pt x="4625" y="1894"/>
                  </a:cubicBezTo>
                  <a:lnTo>
                    <a:pt x="4694" y="1894"/>
                  </a:lnTo>
                  <a:close/>
                  <a:moveTo>
                    <a:pt x="4774" y="2013"/>
                  </a:moveTo>
                  <a:cubicBezTo>
                    <a:pt x="4780" y="1984"/>
                    <a:pt x="4783" y="1935"/>
                    <a:pt x="4741" y="1935"/>
                  </a:cubicBezTo>
                  <a:cubicBezTo>
                    <a:pt x="4718" y="1935"/>
                    <a:pt x="4682" y="1952"/>
                    <a:pt x="4668" y="2017"/>
                  </a:cubicBezTo>
                  <a:cubicBezTo>
                    <a:pt x="4665" y="2031"/>
                    <a:pt x="4652" y="2093"/>
                    <a:pt x="4705" y="2093"/>
                  </a:cubicBezTo>
                  <a:cubicBezTo>
                    <a:pt x="4738" y="2093"/>
                    <a:pt x="4763" y="2061"/>
                    <a:pt x="4774" y="2013"/>
                  </a:cubicBezTo>
                  <a:moveTo>
                    <a:pt x="4936" y="1789"/>
                  </a:moveTo>
                  <a:cubicBezTo>
                    <a:pt x="5007" y="1789"/>
                    <a:pt x="5007" y="1789"/>
                    <a:pt x="5007" y="1789"/>
                  </a:cubicBezTo>
                  <a:cubicBezTo>
                    <a:pt x="4933" y="2136"/>
                    <a:pt x="4933" y="2136"/>
                    <a:pt x="4933" y="2136"/>
                  </a:cubicBezTo>
                  <a:cubicBezTo>
                    <a:pt x="4862" y="2136"/>
                    <a:pt x="4862" y="2136"/>
                    <a:pt x="4862" y="2136"/>
                  </a:cubicBezTo>
                  <a:lnTo>
                    <a:pt x="4936" y="1789"/>
                  </a:lnTo>
                  <a:close/>
                  <a:moveTo>
                    <a:pt x="5068" y="2033"/>
                  </a:moveTo>
                  <a:cubicBezTo>
                    <a:pt x="5064" y="2049"/>
                    <a:pt x="5054" y="2098"/>
                    <a:pt x="5104" y="2098"/>
                  </a:cubicBezTo>
                  <a:cubicBezTo>
                    <a:pt x="5121" y="2098"/>
                    <a:pt x="5140" y="2091"/>
                    <a:pt x="5153" y="2064"/>
                  </a:cubicBezTo>
                  <a:cubicBezTo>
                    <a:pt x="5218" y="2064"/>
                    <a:pt x="5218" y="2064"/>
                    <a:pt x="5218" y="2064"/>
                  </a:cubicBezTo>
                  <a:cubicBezTo>
                    <a:pt x="5214" y="2076"/>
                    <a:pt x="5208" y="2097"/>
                    <a:pt x="5184" y="2117"/>
                  </a:cubicBezTo>
                  <a:cubicBezTo>
                    <a:pt x="5162" y="2136"/>
                    <a:pt x="5128" y="2145"/>
                    <a:pt x="5092" y="2145"/>
                  </a:cubicBezTo>
                  <a:cubicBezTo>
                    <a:pt x="5072" y="2145"/>
                    <a:pt x="5033" y="2142"/>
                    <a:pt x="5013" y="2115"/>
                  </a:cubicBezTo>
                  <a:cubicBezTo>
                    <a:pt x="4996" y="2092"/>
                    <a:pt x="4994" y="2060"/>
                    <a:pt x="5002" y="2021"/>
                  </a:cubicBezTo>
                  <a:cubicBezTo>
                    <a:pt x="5011" y="1981"/>
                    <a:pt x="5030" y="1934"/>
                    <a:pt x="5077" y="1906"/>
                  </a:cubicBezTo>
                  <a:cubicBezTo>
                    <a:pt x="5099" y="1893"/>
                    <a:pt x="5123" y="1886"/>
                    <a:pt x="5150" y="1886"/>
                  </a:cubicBezTo>
                  <a:cubicBezTo>
                    <a:pt x="5184" y="1886"/>
                    <a:pt x="5222" y="1899"/>
                    <a:pt x="5235" y="1944"/>
                  </a:cubicBezTo>
                  <a:cubicBezTo>
                    <a:pt x="5244" y="1977"/>
                    <a:pt x="5236" y="2013"/>
                    <a:pt x="5231" y="2033"/>
                  </a:cubicBezTo>
                  <a:lnTo>
                    <a:pt x="5068" y="2033"/>
                  </a:lnTo>
                  <a:close/>
                  <a:moveTo>
                    <a:pt x="5167" y="1988"/>
                  </a:moveTo>
                  <a:cubicBezTo>
                    <a:pt x="5170" y="1977"/>
                    <a:pt x="5178" y="1934"/>
                    <a:pt x="5137" y="1934"/>
                  </a:cubicBezTo>
                  <a:cubicBezTo>
                    <a:pt x="5105" y="1934"/>
                    <a:pt x="5087" y="1960"/>
                    <a:pt x="5080" y="1988"/>
                  </a:cubicBezTo>
                  <a:lnTo>
                    <a:pt x="5167" y="1988"/>
                  </a:lnTo>
                  <a:close/>
                  <a:moveTo>
                    <a:pt x="5353" y="1894"/>
                  </a:moveTo>
                  <a:cubicBezTo>
                    <a:pt x="5382" y="1973"/>
                    <a:pt x="5382" y="1973"/>
                    <a:pt x="5382" y="1973"/>
                  </a:cubicBezTo>
                  <a:cubicBezTo>
                    <a:pt x="5447" y="1894"/>
                    <a:pt x="5447" y="1894"/>
                    <a:pt x="5447" y="1894"/>
                  </a:cubicBezTo>
                  <a:cubicBezTo>
                    <a:pt x="5520" y="1894"/>
                    <a:pt x="5520" y="1894"/>
                    <a:pt x="5520" y="1894"/>
                  </a:cubicBezTo>
                  <a:cubicBezTo>
                    <a:pt x="5417" y="2012"/>
                    <a:pt x="5417" y="2012"/>
                    <a:pt x="5417" y="2012"/>
                  </a:cubicBezTo>
                  <a:cubicBezTo>
                    <a:pt x="5471" y="2136"/>
                    <a:pt x="5471" y="2136"/>
                    <a:pt x="5471" y="2136"/>
                  </a:cubicBezTo>
                  <a:cubicBezTo>
                    <a:pt x="5388" y="2136"/>
                    <a:pt x="5388" y="2136"/>
                    <a:pt x="5388" y="2136"/>
                  </a:cubicBezTo>
                  <a:cubicBezTo>
                    <a:pt x="5357" y="2047"/>
                    <a:pt x="5357" y="2047"/>
                    <a:pt x="5357" y="2047"/>
                  </a:cubicBezTo>
                  <a:cubicBezTo>
                    <a:pt x="5289" y="2136"/>
                    <a:pt x="5289" y="2136"/>
                    <a:pt x="5289" y="2136"/>
                  </a:cubicBezTo>
                  <a:cubicBezTo>
                    <a:pt x="5214" y="2136"/>
                    <a:pt x="5214" y="2136"/>
                    <a:pt x="5214" y="2136"/>
                  </a:cubicBezTo>
                  <a:cubicBezTo>
                    <a:pt x="5323" y="2006"/>
                    <a:pt x="5323" y="2006"/>
                    <a:pt x="5323" y="2006"/>
                  </a:cubicBezTo>
                  <a:cubicBezTo>
                    <a:pt x="5269" y="1894"/>
                    <a:pt x="5269" y="1894"/>
                    <a:pt x="5269" y="1894"/>
                  </a:cubicBezTo>
                  <a:lnTo>
                    <a:pt x="5353" y="1894"/>
                  </a:lnTo>
                  <a:close/>
                  <a:moveTo>
                    <a:pt x="5553" y="1893"/>
                  </a:moveTo>
                  <a:cubicBezTo>
                    <a:pt x="5625" y="1893"/>
                    <a:pt x="5625" y="1893"/>
                    <a:pt x="5625" y="1893"/>
                  </a:cubicBezTo>
                  <a:cubicBezTo>
                    <a:pt x="5573" y="2136"/>
                    <a:pt x="5573" y="2136"/>
                    <a:pt x="5573" y="2136"/>
                  </a:cubicBezTo>
                  <a:cubicBezTo>
                    <a:pt x="5501" y="2136"/>
                    <a:pt x="5501" y="2136"/>
                    <a:pt x="5501" y="2136"/>
                  </a:cubicBezTo>
                  <a:lnTo>
                    <a:pt x="5553" y="1893"/>
                  </a:lnTo>
                  <a:close/>
                  <a:moveTo>
                    <a:pt x="5573" y="1790"/>
                  </a:moveTo>
                  <a:cubicBezTo>
                    <a:pt x="5648" y="1790"/>
                    <a:pt x="5648" y="1790"/>
                    <a:pt x="5648" y="1790"/>
                  </a:cubicBezTo>
                  <a:cubicBezTo>
                    <a:pt x="5636" y="1851"/>
                    <a:pt x="5636" y="1851"/>
                    <a:pt x="5636" y="1851"/>
                  </a:cubicBezTo>
                  <a:cubicBezTo>
                    <a:pt x="5560" y="1851"/>
                    <a:pt x="5560" y="1851"/>
                    <a:pt x="5560" y="1851"/>
                  </a:cubicBezTo>
                  <a:lnTo>
                    <a:pt x="5573" y="1790"/>
                  </a:lnTo>
                  <a:close/>
                  <a:moveTo>
                    <a:pt x="5775" y="2133"/>
                  </a:moveTo>
                  <a:cubicBezTo>
                    <a:pt x="5752" y="2139"/>
                    <a:pt x="5730" y="2141"/>
                    <a:pt x="5719" y="2141"/>
                  </a:cubicBezTo>
                  <a:cubicBezTo>
                    <a:pt x="5647" y="2141"/>
                    <a:pt x="5657" y="2095"/>
                    <a:pt x="5662" y="2075"/>
                  </a:cubicBezTo>
                  <a:cubicBezTo>
                    <a:pt x="5689" y="1942"/>
                    <a:pt x="5689" y="1942"/>
                    <a:pt x="5689" y="1942"/>
                  </a:cubicBezTo>
                  <a:cubicBezTo>
                    <a:pt x="5643" y="1942"/>
                    <a:pt x="5643" y="1942"/>
                    <a:pt x="5643" y="1942"/>
                  </a:cubicBezTo>
                  <a:cubicBezTo>
                    <a:pt x="5653" y="1895"/>
                    <a:pt x="5653" y="1895"/>
                    <a:pt x="5653" y="1895"/>
                  </a:cubicBezTo>
                  <a:cubicBezTo>
                    <a:pt x="5700" y="1895"/>
                    <a:pt x="5700" y="1895"/>
                    <a:pt x="5700" y="1895"/>
                  </a:cubicBezTo>
                  <a:cubicBezTo>
                    <a:pt x="5710" y="1848"/>
                    <a:pt x="5710" y="1848"/>
                    <a:pt x="5710" y="1848"/>
                  </a:cubicBezTo>
                  <a:cubicBezTo>
                    <a:pt x="5786" y="1822"/>
                    <a:pt x="5786" y="1822"/>
                    <a:pt x="5786" y="1822"/>
                  </a:cubicBezTo>
                  <a:cubicBezTo>
                    <a:pt x="5770" y="1895"/>
                    <a:pt x="5770" y="1895"/>
                    <a:pt x="5770" y="1895"/>
                  </a:cubicBezTo>
                  <a:cubicBezTo>
                    <a:pt x="5828" y="1895"/>
                    <a:pt x="5828" y="1895"/>
                    <a:pt x="5828" y="1895"/>
                  </a:cubicBezTo>
                  <a:cubicBezTo>
                    <a:pt x="5818" y="1942"/>
                    <a:pt x="5818" y="1942"/>
                    <a:pt x="5818" y="1942"/>
                  </a:cubicBezTo>
                  <a:cubicBezTo>
                    <a:pt x="5760" y="1942"/>
                    <a:pt x="5760" y="1942"/>
                    <a:pt x="5760" y="1942"/>
                  </a:cubicBezTo>
                  <a:cubicBezTo>
                    <a:pt x="5736" y="2052"/>
                    <a:pt x="5736" y="2052"/>
                    <a:pt x="5736" y="2052"/>
                  </a:cubicBezTo>
                  <a:cubicBezTo>
                    <a:pt x="5733" y="2074"/>
                    <a:pt x="5729" y="2088"/>
                    <a:pt x="5761" y="2088"/>
                  </a:cubicBezTo>
                  <a:cubicBezTo>
                    <a:pt x="5772" y="2088"/>
                    <a:pt x="5777" y="2087"/>
                    <a:pt x="5786" y="2086"/>
                  </a:cubicBezTo>
                  <a:lnTo>
                    <a:pt x="5775" y="2133"/>
                  </a:lnTo>
                  <a:close/>
                  <a:moveTo>
                    <a:pt x="5921" y="1894"/>
                  </a:moveTo>
                  <a:cubicBezTo>
                    <a:pt x="5939" y="2062"/>
                    <a:pt x="5939" y="2062"/>
                    <a:pt x="5939" y="2062"/>
                  </a:cubicBezTo>
                  <a:cubicBezTo>
                    <a:pt x="6028" y="1894"/>
                    <a:pt x="6028" y="1894"/>
                    <a:pt x="6028" y="1894"/>
                  </a:cubicBezTo>
                  <a:cubicBezTo>
                    <a:pt x="6099" y="1894"/>
                    <a:pt x="6099" y="1894"/>
                    <a:pt x="6099" y="1894"/>
                  </a:cubicBezTo>
                  <a:cubicBezTo>
                    <a:pt x="5957" y="2132"/>
                    <a:pt x="5957" y="2132"/>
                    <a:pt x="5957" y="2132"/>
                  </a:cubicBezTo>
                  <a:cubicBezTo>
                    <a:pt x="5907" y="2229"/>
                    <a:pt x="5907" y="2229"/>
                    <a:pt x="5907" y="2229"/>
                  </a:cubicBezTo>
                  <a:cubicBezTo>
                    <a:pt x="5835" y="2229"/>
                    <a:pt x="5835" y="2229"/>
                    <a:pt x="5835" y="2229"/>
                  </a:cubicBezTo>
                  <a:cubicBezTo>
                    <a:pt x="5886" y="2137"/>
                    <a:pt x="5886" y="2137"/>
                    <a:pt x="5886" y="2137"/>
                  </a:cubicBezTo>
                  <a:cubicBezTo>
                    <a:pt x="5844" y="1894"/>
                    <a:pt x="5844" y="1894"/>
                    <a:pt x="5844" y="1894"/>
                  </a:cubicBezTo>
                  <a:lnTo>
                    <a:pt x="5921" y="189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en-GB"/>
            </a:p>
          </p:txBody>
        </p:sp>
        <p:sp>
          <p:nvSpPr>
            <p:cNvPr id="12" name="Freeform 15"/>
            <p:cNvSpPr>
              <a:spLocks noEditPoints="1"/>
            </p:cNvSpPr>
            <p:nvPr userDrawn="1"/>
          </p:nvSpPr>
          <p:spPr bwMode="auto">
            <a:xfrm>
              <a:off x="-2592388" y="0"/>
              <a:ext cx="2592388" cy="1530350"/>
            </a:xfrm>
            <a:custGeom>
              <a:avLst/>
              <a:gdLst/>
              <a:ahLst/>
              <a:cxnLst>
                <a:cxn ang="0">
                  <a:pos x="176" y="248"/>
                </a:cxn>
                <a:cxn ang="0">
                  <a:pos x="0" y="248"/>
                </a:cxn>
                <a:cxn ang="0">
                  <a:pos x="0" y="0"/>
                </a:cxn>
                <a:cxn ang="0">
                  <a:pos x="176" y="0"/>
                </a:cxn>
                <a:cxn ang="0">
                  <a:pos x="176" y="248"/>
                </a:cxn>
                <a:cxn ang="0">
                  <a:pos x="176" y="716"/>
                </a:cxn>
                <a:cxn ang="0">
                  <a:pos x="0" y="716"/>
                </a:cxn>
                <a:cxn ang="0">
                  <a:pos x="0" y="964"/>
                </a:cxn>
                <a:cxn ang="0">
                  <a:pos x="176" y="964"/>
                </a:cxn>
                <a:cxn ang="0">
                  <a:pos x="176" y="716"/>
                </a:cxn>
                <a:cxn ang="0">
                  <a:pos x="1633" y="0"/>
                </a:cxn>
                <a:cxn ang="0">
                  <a:pos x="1457" y="0"/>
                </a:cxn>
                <a:cxn ang="0">
                  <a:pos x="1457" y="248"/>
                </a:cxn>
                <a:cxn ang="0">
                  <a:pos x="1633" y="248"/>
                </a:cxn>
                <a:cxn ang="0">
                  <a:pos x="1633" y="0"/>
                </a:cxn>
                <a:cxn ang="0">
                  <a:pos x="1633" y="716"/>
                </a:cxn>
                <a:cxn ang="0">
                  <a:pos x="1457" y="716"/>
                </a:cxn>
                <a:cxn ang="0">
                  <a:pos x="1457" y="964"/>
                </a:cxn>
                <a:cxn ang="0">
                  <a:pos x="1633" y="964"/>
                </a:cxn>
                <a:cxn ang="0">
                  <a:pos x="1633" y="716"/>
                </a:cxn>
              </a:cxnLst>
              <a:rect l="0" t="0" r="r" b="b"/>
              <a:pathLst>
                <a:path w="1633" h="964">
                  <a:moveTo>
                    <a:pt x="176" y="248"/>
                  </a:moveTo>
                  <a:lnTo>
                    <a:pt x="0" y="248"/>
                  </a:lnTo>
                  <a:lnTo>
                    <a:pt x="0" y="0"/>
                  </a:lnTo>
                  <a:lnTo>
                    <a:pt x="176" y="0"/>
                  </a:lnTo>
                  <a:lnTo>
                    <a:pt x="176" y="248"/>
                  </a:lnTo>
                  <a:close/>
                  <a:moveTo>
                    <a:pt x="176" y="716"/>
                  </a:moveTo>
                  <a:lnTo>
                    <a:pt x="0" y="716"/>
                  </a:lnTo>
                  <a:lnTo>
                    <a:pt x="0" y="964"/>
                  </a:lnTo>
                  <a:lnTo>
                    <a:pt x="176" y="964"/>
                  </a:lnTo>
                  <a:lnTo>
                    <a:pt x="176" y="716"/>
                  </a:lnTo>
                  <a:close/>
                  <a:moveTo>
                    <a:pt x="1633" y="0"/>
                  </a:moveTo>
                  <a:lnTo>
                    <a:pt x="1457" y="0"/>
                  </a:lnTo>
                  <a:lnTo>
                    <a:pt x="1457" y="248"/>
                  </a:lnTo>
                  <a:lnTo>
                    <a:pt x="1633" y="248"/>
                  </a:lnTo>
                  <a:lnTo>
                    <a:pt x="1633" y="0"/>
                  </a:lnTo>
                  <a:close/>
                  <a:moveTo>
                    <a:pt x="1633" y="716"/>
                  </a:moveTo>
                  <a:lnTo>
                    <a:pt x="1457" y="716"/>
                  </a:lnTo>
                  <a:lnTo>
                    <a:pt x="1457" y="964"/>
                  </a:lnTo>
                  <a:lnTo>
                    <a:pt x="1633" y="964"/>
                  </a:lnTo>
                  <a:lnTo>
                    <a:pt x="1633" y="716"/>
                  </a:lnTo>
                  <a:close/>
                </a:path>
              </a:pathLst>
            </a:custGeom>
            <a:noFill/>
            <a:ln w="9525">
              <a:noFill/>
              <a:round/>
              <a:headEnd/>
              <a:tailEnd/>
            </a:ln>
          </p:spPr>
          <p:txBody>
            <a:bodyPr vert="horz" wrap="square" lIns="91440" tIns="45720" rIns="91440" bIns="45720" numCol="1" anchor="t" anchorCtr="0" compatLnSpc="1">
              <a:prstTxWarp prst="textNoShape">
                <a:avLst/>
              </a:prstTxWarp>
              <a:noAutofit/>
            </a:bodyPr>
            <a:lstStyle/>
            <a:p>
              <a:endParaRPr lang="en-GB"/>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AU" dirty="0"/>
          </a:p>
        </p:txBody>
      </p:sp>
    </p:spTree>
    <p:extLst>
      <p:ext uri="{BB962C8B-B14F-4D97-AF65-F5344CB8AC3E}">
        <p14:creationId xmlns:p14="http://schemas.microsoft.com/office/powerpoint/2010/main" val="2222272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sp>
        <p:nvSpPr>
          <p:cNvPr id="1030" name="Freeform 6"/>
          <p:cNvSpPr>
            <a:spLocks noEditPoints="1"/>
          </p:cNvSpPr>
          <p:nvPr userDrawn="1"/>
        </p:nvSpPr>
        <p:spPr bwMode="gray">
          <a:xfrm>
            <a:off x="0" y="547687"/>
            <a:ext cx="4683125" cy="4848226"/>
          </a:xfrm>
          <a:custGeom>
            <a:avLst/>
            <a:gdLst/>
            <a:ahLst/>
            <a:cxnLst>
              <a:cxn ang="0">
                <a:pos x="2950" y="0"/>
              </a:cxn>
              <a:cxn ang="0">
                <a:pos x="433" y="0"/>
              </a:cxn>
              <a:cxn ang="0">
                <a:pos x="0" y="1461"/>
              </a:cxn>
              <a:cxn ang="0">
                <a:pos x="0" y="3054"/>
              </a:cxn>
              <a:cxn ang="0">
                <a:pos x="2046" y="3054"/>
              </a:cxn>
              <a:cxn ang="0">
                <a:pos x="2950" y="0"/>
              </a:cxn>
              <a:cxn ang="0">
                <a:pos x="2950" y="0"/>
              </a:cxn>
              <a:cxn ang="0">
                <a:pos x="2950" y="0"/>
              </a:cxn>
            </a:cxnLst>
            <a:rect l="0" t="0" r="r" b="b"/>
            <a:pathLst>
              <a:path w="2950" h="3054">
                <a:moveTo>
                  <a:pt x="2950" y="0"/>
                </a:moveTo>
                <a:lnTo>
                  <a:pt x="433" y="0"/>
                </a:lnTo>
                <a:lnTo>
                  <a:pt x="0" y="1461"/>
                </a:lnTo>
                <a:lnTo>
                  <a:pt x="0" y="3054"/>
                </a:lnTo>
                <a:lnTo>
                  <a:pt x="2046" y="3054"/>
                </a:lnTo>
                <a:lnTo>
                  <a:pt x="2950" y="0"/>
                </a:lnTo>
                <a:close/>
                <a:moveTo>
                  <a:pt x="2950" y="0"/>
                </a:moveTo>
                <a:lnTo>
                  <a:pt x="2950"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marL="0" algn="l" defTabSz="914400" rtl="0" eaLnBrk="1" fontAlgn="base" latinLnBrk="0" hangingPunct="1">
              <a:spcBef>
                <a:spcPct val="50000"/>
              </a:spcBef>
              <a:spcAft>
                <a:spcPct val="0"/>
              </a:spcAft>
              <a:defRPr/>
            </a:pPr>
            <a:endParaRPr lang="en-GB" sz="1800" kern="1200" dirty="0">
              <a:solidFill>
                <a:schemeClr val="tx1"/>
              </a:solidFill>
              <a:latin typeface="+mn-lt"/>
              <a:ea typeface="+mn-ea"/>
              <a:cs typeface="+mn-cs"/>
            </a:endParaRPr>
          </a:p>
        </p:txBody>
      </p:sp>
      <p:sp>
        <p:nvSpPr>
          <p:cNvPr id="15" name="Title 9"/>
          <p:cNvSpPr>
            <a:spLocks noGrp="1"/>
          </p:cNvSpPr>
          <p:nvPr>
            <p:ph type="title"/>
          </p:nvPr>
        </p:nvSpPr>
        <p:spPr bwMode="gray">
          <a:xfrm>
            <a:off x="827088" y="1844824"/>
            <a:ext cx="2880816" cy="1943892"/>
          </a:xfrm>
          <a:noFill/>
          <a:ln w="9525">
            <a:noFill/>
            <a:miter lim="800000"/>
            <a:headEnd/>
            <a:tailEnd/>
          </a:ln>
        </p:spPr>
        <p:txBody>
          <a:bodyPr vert="horz" wrap="square" lIns="0" tIns="0" rIns="0" bIns="0" numCol="1" anchor="t" anchorCtr="0" compatLnSpc="1">
            <a:prstTxWarp prst="textNoShape">
              <a:avLst/>
            </a:prstTxWarp>
            <a:normAutofit/>
          </a:bodyPr>
          <a:lstStyle>
            <a:lvl1pPr algn="l" rtl="0" eaLnBrk="1" fontAlgn="base" hangingPunct="1">
              <a:spcBef>
                <a:spcPct val="40000"/>
              </a:spcBef>
              <a:spcAft>
                <a:spcPct val="0"/>
              </a:spcAft>
              <a:defRPr lang="en-GB" sz="3000" b="1" dirty="0" smtClean="0">
                <a:solidFill>
                  <a:schemeClr val="bg1"/>
                </a:solidFill>
                <a:latin typeface="+mj-lt"/>
                <a:ea typeface="+mj-ea"/>
                <a:cs typeface="+mj-cs"/>
              </a:defRPr>
            </a:lvl1pPr>
            <a:lvl2pPr>
              <a:defRPr lang="en-GB" sz="3000" b="1" dirty="0">
                <a:solidFill>
                  <a:schemeClr val="bg1"/>
                </a:solidFill>
                <a:latin typeface="+mj-lt"/>
              </a:defRPr>
            </a:lvl2pPr>
            <a:lvl3pPr>
              <a:defRPr lang="en-GB" sz="3000" b="1" dirty="0">
                <a:solidFill>
                  <a:schemeClr val="bg1"/>
                </a:solidFill>
                <a:latin typeface="+mj-lt"/>
              </a:defRPr>
            </a:lvl3pPr>
            <a:lvl4pPr>
              <a:defRPr lang="en-GB" sz="3000" b="1" dirty="0">
                <a:solidFill>
                  <a:schemeClr val="bg1"/>
                </a:solidFill>
                <a:latin typeface="+mj-lt"/>
              </a:defRPr>
            </a:lvl4pPr>
            <a:lvl5pPr>
              <a:defRPr lang="en-GB" sz="3000" b="1" dirty="0">
                <a:solidFill>
                  <a:schemeClr val="bg1"/>
                </a:solidFill>
                <a:latin typeface="+mj-lt"/>
              </a:defRPr>
            </a:lvl5pPr>
            <a:lvl6pPr>
              <a:defRPr lang="en-GB" sz="3000" b="1" dirty="0">
                <a:solidFill>
                  <a:schemeClr val="bg1"/>
                </a:solidFill>
                <a:latin typeface="+mj-lt"/>
              </a:defRPr>
            </a:lvl6pPr>
            <a:lvl7pPr>
              <a:defRPr lang="en-GB" sz="3000" b="1" dirty="0">
                <a:solidFill>
                  <a:schemeClr val="bg1"/>
                </a:solidFill>
                <a:latin typeface="+mj-lt"/>
              </a:defRPr>
            </a:lvl7pPr>
            <a:lvl8pPr>
              <a:defRPr lang="en-GB" sz="3000" b="1" dirty="0">
                <a:solidFill>
                  <a:schemeClr val="bg1"/>
                </a:solidFill>
                <a:latin typeface="+mj-lt"/>
              </a:defRPr>
            </a:lvl8pPr>
            <a:lvl9pPr>
              <a:defRPr sz="3000">
                <a:solidFill>
                  <a:schemeClr val="bg1"/>
                </a:solidFill>
              </a:defRPr>
            </a:lvl9pPr>
          </a:lstStyle>
          <a:p>
            <a:pPr lvl="0"/>
            <a:r>
              <a:rPr lang="en-US" dirty="0" smtClean="0"/>
              <a:t>Click to edit Master title style</a:t>
            </a:r>
            <a:endParaRPr lang="en-GB" dirty="0"/>
          </a:p>
        </p:txBody>
      </p:sp>
      <p:sp>
        <p:nvSpPr>
          <p:cNvPr id="16" name="Text Placeholder 16"/>
          <p:cNvSpPr>
            <a:spLocks noGrp="1"/>
          </p:cNvSpPr>
          <p:nvPr>
            <p:ph type="body" sz="quarter" idx="10"/>
          </p:nvPr>
        </p:nvSpPr>
        <p:spPr bwMode="gray">
          <a:xfrm>
            <a:off x="827088" y="4005064"/>
            <a:ext cx="2520776" cy="1079500"/>
          </a:xfrm>
          <a:noFill/>
          <a:ln w="9525">
            <a:noFill/>
            <a:miter lim="800000"/>
            <a:headEnd/>
            <a:tailEnd/>
          </a:ln>
        </p:spPr>
        <p:txBody>
          <a:bodyPr vert="horz" wrap="square" lIns="0" tIns="0" rIns="0" bIns="0" numCol="1" anchor="t" anchorCtr="0" compatLnSpc="1">
            <a:prstTxWarp prst="textNoShape">
              <a:avLst/>
            </a:prstTxWarp>
            <a:normAutofit/>
          </a:bodyPr>
          <a:lstStyle>
            <a:lvl1pPr marL="0" indent="0" algn="l" rtl="0" eaLnBrk="1" fontAlgn="base" hangingPunct="1">
              <a:lnSpc>
                <a:spcPct val="110000"/>
              </a:lnSpc>
              <a:spcBef>
                <a:spcPts val="600"/>
              </a:spcBef>
              <a:spcAft>
                <a:spcPct val="0"/>
              </a:spcAft>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lvl="0"/>
            <a:r>
              <a:rPr lang="en-US" dirty="0" smtClean="0"/>
              <a:t>Click to edit Master text styles</a:t>
            </a:r>
          </a:p>
        </p:txBody>
      </p:sp>
      <p:grpSp>
        <p:nvGrpSpPr>
          <p:cNvPr id="2" name="Group 7"/>
          <p:cNvGrpSpPr>
            <a:grpSpLocks noChangeAspect="1"/>
          </p:cNvGrpSpPr>
          <p:nvPr userDrawn="1"/>
        </p:nvGrpSpPr>
        <p:grpSpPr>
          <a:xfrm>
            <a:off x="683568" y="548680"/>
            <a:ext cx="1829504" cy="1080000"/>
            <a:chOff x="-2592388" y="0"/>
            <a:chExt cx="2592388" cy="1530350"/>
          </a:xfrm>
          <a:solidFill>
            <a:schemeClr val="bg1"/>
          </a:solidFill>
        </p:grpSpPr>
        <p:sp>
          <p:nvSpPr>
            <p:cNvPr id="9" name="Freeform 14"/>
            <p:cNvSpPr>
              <a:spLocks noEditPoints="1"/>
            </p:cNvSpPr>
            <p:nvPr userDrawn="1"/>
          </p:nvSpPr>
          <p:spPr bwMode="auto">
            <a:xfrm>
              <a:off x="-2384425" y="393700"/>
              <a:ext cx="2119313" cy="776288"/>
            </a:xfrm>
            <a:custGeom>
              <a:avLst/>
              <a:gdLst/>
              <a:ahLst/>
              <a:cxnLst>
                <a:cxn ang="0">
                  <a:pos x="2851" y="1035"/>
                </a:cxn>
                <a:cxn ang="0">
                  <a:pos x="3588" y="28"/>
                </a:cxn>
                <a:cxn ang="0">
                  <a:pos x="2718" y="826"/>
                </a:cxn>
                <a:cxn ang="0">
                  <a:pos x="1973" y="28"/>
                </a:cxn>
                <a:cxn ang="0">
                  <a:pos x="1663" y="659"/>
                </a:cxn>
                <a:cxn ang="0">
                  <a:pos x="1850" y="28"/>
                </a:cxn>
                <a:cxn ang="0">
                  <a:pos x="1165" y="1000"/>
                </a:cxn>
                <a:cxn ang="0">
                  <a:pos x="1334" y="806"/>
                </a:cxn>
                <a:cxn ang="0">
                  <a:pos x="479" y="1047"/>
                </a:cxn>
                <a:cxn ang="0">
                  <a:pos x="980" y="699"/>
                </a:cxn>
                <a:cxn ang="0">
                  <a:pos x="2747" y="0"/>
                </a:cxn>
                <a:cxn ang="0">
                  <a:pos x="1009" y="0"/>
                </a:cxn>
                <a:cxn ang="0">
                  <a:pos x="665" y="1435"/>
                </a:cxn>
                <a:cxn ang="0">
                  <a:pos x="1150" y="1133"/>
                </a:cxn>
                <a:cxn ang="0">
                  <a:pos x="1980" y="1434"/>
                </a:cxn>
                <a:cxn ang="0">
                  <a:pos x="2963" y="1451"/>
                </a:cxn>
                <a:cxn ang="0">
                  <a:pos x="348" y="2092"/>
                </a:cxn>
                <a:cxn ang="0">
                  <a:pos x="395" y="2104"/>
                </a:cxn>
                <a:cxn ang="0">
                  <a:pos x="880" y="1895"/>
                </a:cxn>
                <a:cxn ang="0">
                  <a:pos x="584" y="1895"/>
                </a:cxn>
                <a:cxn ang="0">
                  <a:pos x="645" y="2088"/>
                </a:cxn>
                <a:cxn ang="0">
                  <a:pos x="813" y="2088"/>
                </a:cxn>
                <a:cxn ang="0">
                  <a:pos x="935" y="1790"/>
                </a:cxn>
                <a:cxn ang="0">
                  <a:pos x="1104" y="1929"/>
                </a:cxn>
                <a:cxn ang="0">
                  <a:pos x="1151" y="1938"/>
                </a:cxn>
                <a:cxn ang="0">
                  <a:pos x="1504" y="2134"/>
                </a:cxn>
                <a:cxn ang="0">
                  <a:pos x="1370" y="2132"/>
                </a:cxn>
                <a:cxn ang="0">
                  <a:pos x="1428" y="1940"/>
                </a:cxn>
                <a:cxn ang="0">
                  <a:pos x="1719" y="1895"/>
                </a:cxn>
                <a:cxn ang="0">
                  <a:pos x="1803" y="2052"/>
                </a:cxn>
                <a:cxn ang="0">
                  <a:pos x="2137" y="1923"/>
                </a:cxn>
                <a:cxn ang="0">
                  <a:pos x="1881" y="2136"/>
                </a:cxn>
                <a:cxn ang="0">
                  <a:pos x="2253" y="2017"/>
                </a:cxn>
                <a:cxn ang="0">
                  <a:pos x="2503" y="1888"/>
                </a:cxn>
                <a:cxn ang="0">
                  <a:pos x="2740" y="2092"/>
                </a:cxn>
                <a:cxn ang="0">
                  <a:pos x="2787" y="2104"/>
                </a:cxn>
                <a:cxn ang="0">
                  <a:pos x="3126" y="2134"/>
                </a:cxn>
                <a:cxn ang="0">
                  <a:pos x="2992" y="2132"/>
                </a:cxn>
                <a:cxn ang="0">
                  <a:pos x="3051" y="1940"/>
                </a:cxn>
                <a:cxn ang="0">
                  <a:pos x="3441" y="1989"/>
                </a:cxn>
                <a:cxn ang="0">
                  <a:pos x="3257" y="1790"/>
                </a:cxn>
                <a:cxn ang="0">
                  <a:pos x="168" y="2120"/>
                </a:cxn>
                <a:cxn ang="0">
                  <a:pos x="3742" y="1935"/>
                </a:cxn>
                <a:cxn ang="0">
                  <a:pos x="3624" y="2110"/>
                </a:cxn>
                <a:cxn ang="0">
                  <a:pos x="3857" y="2017"/>
                </a:cxn>
                <a:cxn ang="0">
                  <a:pos x="4180" y="1894"/>
                </a:cxn>
                <a:cxn ang="0">
                  <a:pos x="4515" y="2136"/>
                </a:cxn>
                <a:cxn ang="0">
                  <a:pos x="4289" y="1939"/>
                </a:cxn>
                <a:cxn ang="0">
                  <a:pos x="4846" y="2010"/>
                </a:cxn>
                <a:cxn ang="0">
                  <a:pos x="4741" y="1935"/>
                </a:cxn>
                <a:cxn ang="0">
                  <a:pos x="4936" y="1789"/>
                </a:cxn>
                <a:cxn ang="0">
                  <a:pos x="5002" y="2021"/>
                </a:cxn>
                <a:cxn ang="0">
                  <a:pos x="5080" y="1988"/>
                </a:cxn>
                <a:cxn ang="0">
                  <a:pos x="5388" y="2136"/>
                </a:cxn>
                <a:cxn ang="0">
                  <a:pos x="5625" y="1893"/>
                </a:cxn>
                <a:cxn ang="0">
                  <a:pos x="5573" y="1790"/>
                </a:cxn>
                <a:cxn ang="0">
                  <a:pos x="5710" y="1848"/>
                </a:cxn>
                <a:cxn ang="0">
                  <a:pos x="5786" y="2086"/>
                </a:cxn>
                <a:cxn ang="0">
                  <a:pos x="5835" y="2229"/>
                </a:cxn>
              </a:cxnLst>
              <a:rect l="0" t="0" r="r" b="b"/>
              <a:pathLst>
                <a:path w="6099" h="2232">
                  <a:moveTo>
                    <a:pt x="3588" y="1105"/>
                  </a:moveTo>
                  <a:cubicBezTo>
                    <a:pt x="3401" y="1105"/>
                    <a:pt x="3401" y="1105"/>
                    <a:pt x="3401" y="1105"/>
                  </a:cubicBezTo>
                  <a:cubicBezTo>
                    <a:pt x="3431" y="981"/>
                    <a:pt x="3431" y="981"/>
                    <a:pt x="3431" y="981"/>
                  </a:cubicBezTo>
                  <a:cubicBezTo>
                    <a:pt x="3055" y="981"/>
                    <a:pt x="3055" y="981"/>
                    <a:pt x="3055" y="981"/>
                  </a:cubicBezTo>
                  <a:cubicBezTo>
                    <a:pt x="3024" y="1105"/>
                    <a:pt x="3024" y="1105"/>
                    <a:pt x="3024" y="1105"/>
                  </a:cubicBezTo>
                  <a:cubicBezTo>
                    <a:pt x="2843" y="1105"/>
                    <a:pt x="2843" y="1105"/>
                    <a:pt x="2843" y="1105"/>
                  </a:cubicBezTo>
                  <a:cubicBezTo>
                    <a:pt x="2843" y="1079"/>
                    <a:pt x="2843" y="1079"/>
                    <a:pt x="2843" y="1079"/>
                  </a:cubicBezTo>
                  <a:cubicBezTo>
                    <a:pt x="2845" y="1065"/>
                    <a:pt x="2848" y="1051"/>
                    <a:pt x="2851" y="1035"/>
                  </a:cubicBezTo>
                  <a:cubicBezTo>
                    <a:pt x="2884" y="901"/>
                    <a:pt x="2972" y="769"/>
                    <a:pt x="3124" y="769"/>
                  </a:cubicBezTo>
                  <a:cubicBezTo>
                    <a:pt x="3185" y="769"/>
                    <a:pt x="3244" y="792"/>
                    <a:pt x="3236" y="875"/>
                  </a:cubicBezTo>
                  <a:cubicBezTo>
                    <a:pt x="3460" y="875"/>
                    <a:pt x="3460" y="875"/>
                    <a:pt x="3460" y="875"/>
                  </a:cubicBezTo>
                  <a:cubicBezTo>
                    <a:pt x="3469" y="836"/>
                    <a:pt x="3484" y="770"/>
                    <a:pt x="3441" y="709"/>
                  </a:cubicBezTo>
                  <a:cubicBezTo>
                    <a:pt x="3394" y="643"/>
                    <a:pt x="3298" y="616"/>
                    <a:pt x="3173" y="616"/>
                  </a:cubicBezTo>
                  <a:cubicBezTo>
                    <a:pt x="3084" y="616"/>
                    <a:pt x="2955" y="631"/>
                    <a:pt x="2843" y="704"/>
                  </a:cubicBezTo>
                  <a:cubicBezTo>
                    <a:pt x="2843" y="28"/>
                    <a:pt x="2843" y="28"/>
                    <a:pt x="2843" y="28"/>
                  </a:cubicBezTo>
                  <a:cubicBezTo>
                    <a:pt x="3588" y="28"/>
                    <a:pt x="3588" y="28"/>
                    <a:pt x="3588" y="28"/>
                  </a:cubicBezTo>
                  <a:lnTo>
                    <a:pt x="3588" y="1105"/>
                  </a:lnTo>
                  <a:close/>
                  <a:moveTo>
                    <a:pt x="3148" y="1287"/>
                  </a:moveTo>
                  <a:cubicBezTo>
                    <a:pt x="3106" y="1294"/>
                    <a:pt x="3063" y="1300"/>
                    <a:pt x="3023" y="1300"/>
                  </a:cubicBezTo>
                  <a:cubicBezTo>
                    <a:pt x="2915" y="1300"/>
                    <a:pt x="2840" y="1250"/>
                    <a:pt x="2839" y="1133"/>
                  </a:cubicBezTo>
                  <a:cubicBezTo>
                    <a:pt x="3186" y="1133"/>
                    <a:pt x="3186" y="1133"/>
                    <a:pt x="3186" y="1133"/>
                  </a:cubicBezTo>
                  <a:lnTo>
                    <a:pt x="3148" y="1287"/>
                  </a:lnTo>
                  <a:close/>
                  <a:moveTo>
                    <a:pt x="2718" y="672"/>
                  </a:moveTo>
                  <a:cubicBezTo>
                    <a:pt x="2718" y="826"/>
                    <a:pt x="2718" y="826"/>
                    <a:pt x="2718" y="826"/>
                  </a:cubicBezTo>
                  <a:cubicBezTo>
                    <a:pt x="2666" y="898"/>
                    <a:pt x="2634" y="976"/>
                    <a:pt x="2619" y="1040"/>
                  </a:cubicBezTo>
                  <a:cubicBezTo>
                    <a:pt x="2613" y="1061"/>
                    <a:pt x="2609" y="1083"/>
                    <a:pt x="2607" y="1105"/>
                  </a:cubicBezTo>
                  <a:cubicBezTo>
                    <a:pt x="2497" y="1105"/>
                    <a:pt x="2497" y="1105"/>
                    <a:pt x="2497" y="1105"/>
                  </a:cubicBezTo>
                  <a:cubicBezTo>
                    <a:pt x="2591" y="660"/>
                    <a:pt x="2591" y="660"/>
                    <a:pt x="2591" y="660"/>
                  </a:cubicBezTo>
                  <a:cubicBezTo>
                    <a:pt x="2276" y="660"/>
                    <a:pt x="2276" y="660"/>
                    <a:pt x="2276" y="660"/>
                  </a:cubicBezTo>
                  <a:cubicBezTo>
                    <a:pt x="1993" y="1105"/>
                    <a:pt x="1993" y="1105"/>
                    <a:pt x="1993" y="1105"/>
                  </a:cubicBezTo>
                  <a:cubicBezTo>
                    <a:pt x="1973" y="1105"/>
                    <a:pt x="1973" y="1105"/>
                    <a:pt x="1973" y="1105"/>
                  </a:cubicBezTo>
                  <a:cubicBezTo>
                    <a:pt x="1973" y="28"/>
                    <a:pt x="1973" y="28"/>
                    <a:pt x="1973" y="28"/>
                  </a:cubicBezTo>
                  <a:cubicBezTo>
                    <a:pt x="2718" y="28"/>
                    <a:pt x="2718" y="28"/>
                    <a:pt x="2718" y="28"/>
                  </a:cubicBezTo>
                  <a:lnTo>
                    <a:pt x="2718" y="672"/>
                  </a:lnTo>
                  <a:close/>
                  <a:moveTo>
                    <a:pt x="2302" y="1105"/>
                  </a:moveTo>
                  <a:cubicBezTo>
                    <a:pt x="2190" y="1105"/>
                    <a:pt x="2190" y="1105"/>
                    <a:pt x="2190" y="1105"/>
                  </a:cubicBezTo>
                  <a:cubicBezTo>
                    <a:pt x="2360" y="838"/>
                    <a:pt x="2360" y="838"/>
                    <a:pt x="2360" y="838"/>
                  </a:cubicBezTo>
                  <a:lnTo>
                    <a:pt x="2302" y="1105"/>
                  </a:lnTo>
                  <a:close/>
                  <a:moveTo>
                    <a:pt x="1850" y="659"/>
                  </a:moveTo>
                  <a:cubicBezTo>
                    <a:pt x="1663" y="659"/>
                    <a:pt x="1663" y="659"/>
                    <a:pt x="1663" y="659"/>
                  </a:cubicBezTo>
                  <a:cubicBezTo>
                    <a:pt x="1535" y="1105"/>
                    <a:pt x="1535" y="1105"/>
                    <a:pt x="1535" y="1105"/>
                  </a:cubicBezTo>
                  <a:cubicBezTo>
                    <a:pt x="1337" y="1105"/>
                    <a:pt x="1337" y="1105"/>
                    <a:pt x="1337" y="1105"/>
                  </a:cubicBezTo>
                  <a:cubicBezTo>
                    <a:pt x="1438" y="1068"/>
                    <a:pt x="1499" y="996"/>
                    <a:pt x="1518" y="890"/>
                  </a:cubicBezTo>
                  <a:cubicBezTo>
                    <a:pt x="1534" y="809"/>
                    <a:pt x="1527" y="755"/>
                    <a:pt x="1493" y="714"/>
                  </a:cubicBezTo>
                  <a:cubicBezTo>
                    <a:pt x="1443" y="654"/>
                    <a:pt x="1342" y="659"/>
                    <a:pt x="1253" y="659"/>
                  </a:cubicBezTo>
                  <a:cubicBezTo>
                    <a:pt x="1237" y="659"/>
                    <a:pt x="1105" y="659"/>
                    <a:pt x="1105" y="659"/>
                  </a:cubicBezTo>
                  <a:cubicBezTo>
                    <a:pt x="1105" y="28"/>
                    <a:pt x="1105" y="28"/>
                    <a:pt x="1105" y="28"/>
                  </a:cubicBezTo>
                  <a:cubicBezTo>
                    <a:pt x="1850" y="28"/>
                    <a:pt x="1850" y="28"/>
                    <a:pt x="1850" y="28"/>
                  </a:cubicBezTo>
                  <a:lnTo>
                    <a:pt x="1850" y="659"/>
                  </a:lnTo>
                  <a:close/>
                  <a:moveTo>
                    <a:pt x="1730" y="1105"/>
                  </a:moveTo>
                  <a:cubicBezTo>
                    <a:pt x="1809" y="826"/>
                    <a:pt x="1809" y="826"/>
                    <a:pt x="1809" y="826"/>
                  </a:cubicBezTo>
                  <a:cubicBezTo>
                    <a:pt x="1812" y="1105"/>
                    <a:pt x="1812" y="1105"/>
                    <a:pt x="1812" y="1105"/>
                  </a:cubicBezTo>
                  <a:lnTo>
                    <a:pt x="1730" y="1105"/>
                  </a:lnTo>
                  <a:close/>
                  <a:moveTo>
                    <a:pt x="1188" y="999"/>
                  </a:moveTo>
                  <a:cubicBezTo>
                    <a:pt x="1187" y="999"/>
                    <a:pt x="1187" y="999"/>
                    <a:pt x="1187" y="999"/>
                  </a:cubicBezTo>
                  <a:cubicBezTo>
                    <a:pt x="1180" y="999"/>
                    <a:pt x="1173" y="1000"/>
                    <a:pt x="1165" y="1000"/>
                  </a:cubicBezTo>
                  <a:cubicBezTo>
                    <a:pt x="1154" y="1000"/>
                    <a:pt x="1145" y="1000"/>
                    <a:pt x="1137" y="1000"/>
                  </a:cubicBezTo>
                  <a:cubicBezTo>
                    <a:pt x="1089" y="1000"/>
                    <a:pt x="1089" y="1000"/>
                    <a:pt x="1089" y="1000"/>
                  </a:cubicBezTo>
                  <a:cubicBezTo>
                    <a:pt x="1111" y="918"/>
                    <a:pt x="1111" y="918"/>
                    <a:pt x="1111" y="918"/>
                  </a:cubicBezTo>
                  <a:cubicBezTo>
                    <a:pt x="1122" y="878"/>
                    <a:pt x="1122" y="878"/>
                    <a:pt x="1122" y="878"/>
                  </a:cubicBezTo>
                  <a:cubicBezTo>
                    <a:pt x="1147" y="783"/>
                    <a:pt x="1147" y="783"/>
                    <a:pt x="1147" y="783"/>
                  </a:cubicBezTo>
                  <a:cubicBezTo>
                    <a:pt x="1158" y="783"/>
                    <a:pt x="1169" y="782"/>
                    <a:pt x="1179" y="782"/>
                  </a:cubicBezTo>
                  <a:cubicBezTo>
                    <a:pt x="1216" y="782"/>
                    <a:pt x="1216" y="782"/>
                    <a:pt x="1216" y="782"/>
                  </a:cubicBezTo>
                  <a:cubicBezTo>
                    <a:pt x="1279" y="782"/>
                    <a:pt x="1319" y="786"/>
                    <a:pt x="1334" y="806"/>
                  </a:cubicBezTo>
                  <a:cubicBezTo>
                    <a:pt x="1345" y="822"/>
                    <a:pt x="1343" y="848"/>
                    <a:pt x="1330" y="888"/>
                  </a:cubicBezTo>
                  <a:cubicBezTo>
                    <a:pt x="1308" y="957"/>
                    <a:pt x="1279" y="992"/>
                    <a:pt x="1188" y="999"/>
                  </a:cubicBezTo>
                  <a:moveTo>
                    <a:pt x="980" y="699"/>
                  </a:moveTo>
                  <a:cubicBezTo>
                    <a:pt x="969" y="737"/>
                    <a:pt x="969" y="737"/>
                    <a:pt x="969" y="737"/>
                  </a:cubicBezTo>
                  <a:cubicBezTo>
                    <a:pt x="862" y="1092"/>
                    <a:pt x="862" y="1092"/>
                    <a:pt x="862" y="1092"/>
                  </a:cubicBezTo>
                  <a:cubicBezTo>
                    <a:pt x="858" y="1105"/>
                    <a:pt x="858" y="1105"/>
                    <a:pt x="858" y="1105"/>
                  </a:cubicBezTo>
                  <a:cubicBezTo>
                    <a:pt x="507" y="1105"/>
                    <a:pt x="507" y="1105"/>
                    <a:pt x="507" y="1105"/>
                  </a:cubicBezTo>
                  <a:cubicBezTo>
                    <a:pt x="479" y="1047"/>
                    <a:pt x="479" y="1047"/>
                    <a:pt x="479" y="1047"/>
                  </a:cubicBezTo>
                  <a:cubicBezTo>
                    <a:pt x="858" y="660"/>
                    <a:pt x="858" y="660"/>
                    <a:pt x="858" y="660"/>
                  </a:cubicBezTo>
                  <a:cubicBezTo>
                    <a:pt x="615" y="660"/>
                    <a:pt x="615" y="660"/>
                    <a:pt x="615" y="660"/>
                  </a:cubicBezTo>
                  <a:cubicBezTo>
                    <a:pt x="319" y="979"/>
                    <a:pt x="319" y="979"/>
                    <a:pt x="319" y="979"/>
                  </a:cubicBezTo>
                  <a:cubicBezTo>
                    <a:pt x="415" y="660"/>
                    <a:pt x="415" y="660"/>
                    <a:pt x="415" y="660"/>
                  </a:cubicBezTo>
                  <a:cubicBezTo>
                    <a:pt x="235" y="660"/>
                    <a:pt x="235" y="660"/>
                    <a:pt x="235" y="660"/>
                  </a:cubicBezTo>
                  <a:cubicBezTo>
                    <a:pt x="235" y="28"/>
                    <a:pt x="235" y="28"/>
                    <a:pt x="235" y="28"/>
                  </a:cubicBezTo>
                  <a:cubicBezTo>
                    <a:pt x="980" y="28"/>
                    <a:pt x="980" y="28"/>
                    <a:pt x="980" y="28"/>
                  </a:cubicBezTo>
                  <a:lnTo>
                    <a:pt x="980" y="699"/>
                  </a:lnTo>
                  <a:close/>
                  <a:moveTo>
                    <a:pt x="281" y="1105"/>
                  </a:moveTo>
                  <a:cubicBezTo>
                    <a:pt x="282" y="1101"/>
                    <a:pt x="282" y="1101"/>
                    <a:pt x="282" y="1101"/>
                  </a:cubicBezTo>
                  <a:cubicBezTo>
                    <a:pt x="285" y="1105"/>
                    <a:pt x="285" y="1105"/>
                    <a:pt x="285" y="1105"/>
                  </a:cubicBezTo>
                  <a:lnTo>
                    <a:pt x="281" y="1105"/>
                  </a:lnTo>
                  <a:close/>
                  <a:moveTo>
                    <a:pt x="2814" y="0"/>
                  </a:moveTo>
                  <a:cubicBezTo>
                    <a:pt x="2814" y="724"/>
                    <a:pt x="2814" y="724"/>
                    <a:pt x="2814" y="724"/>
                  </a:cubicBezTo>
                  <a:cubicBezTo>
                    <a:pt x="2789" y="744"/>
                    <a:pt x="2767" y="765"/>
                    <a:pt x="2747" y="788"/>
                  </a:cubicBezTo>
                  <a:cubicBezTo>
                    <a:pt x="2747" y="0"/>
                    <a:pt x="2747" y="0"/>
                    <a:pt x="2747" y="0"/>
                  </a:cubicBezTo>
                  <a:cubicBezTo>
                    <a:pt x="1945" y="0"/>
                    <a:pt x="1945" y="0"/>
                    <a:pt x="1945" y="0"/>
                  </a:cubicBezTo>
                  <a:cubicBezTo>
                    <a:pt x="1945" y="659"/>
                    <a:pt x="1945" y="659"/>
                    <a:pt x="1945" y="659"/>
                  </a:cubicBezTo>
                  <a:cubicBezTo>
                    <a:pt x="1878" y="659"/>
                    <a:pt x="1878" y="659"/>
                    <a:pt x="1878" y="659"/>
                  </a:cubicBezTo>
                  <a:cubicBezTo>
                    <a:pt x="1878" y="0"/>
                    <a:pt x="1878" y="0"/>
                    <a:pt x="1878" y="0"/>
                  </a:cubicBezTo>
                  <a:cubicBezTo>
                    <a:pt x="1076" y="0"/>
                    <a:pt x="1076" y="0"/>
                    <a:pt x="1076" y="0"/>
                  </a:cubicBezTo>
                  <a:cubicBezTo>
                    <a:pt x="1076" y="660"/>
                    <a:pt x="1076" y="660"/>
                    <a:pt x="1076" y="660"/>
                  </a:cubicBezTo>
                  <a:cubicBezTo>
                    <a:pt x="1009" y="660"/>
                    <a:pt x="1009" y="660"/>
                    <a:pt x="1009" y="660"/>
                  </a:cubicBezTo>
                  <a:cubicBezTo>
                    <a:pt x="1009" y="0"/>
                    <a:pt x="1009" y="0"/>
                    <a:pt x="1009" y="0"/>
                  </a:cubicBezTo>
                  <a:cubicBezTo>
                    <a:pt x="207" y="0"/>
                    <a:pt x="207" y="0"/>
                    <a:pt x="207" y="0"/>
                  </a:cubicBezTo>
                  <a:cubicBezTo>
                    <a:pt x="207" y="753"/>
                    <a:pt x="207" y="753"/>
                    <a:pt x="207" y="753"/>
                  </a:cubicBezTo>
                  <a:cubicBezTo>
                    <a:pt x="2" y="1435"/>
                    <a:pt x="2" y="1435"/>
                    <a:pt x="2" y="1435"/>
                  </a:cubicBezTo>
                  <a:cubicBezTo>
                    <a:pt x="182" y="1435"/>
                    <a:pt x="182" y="1435"/>
                    <a:pt x="182" y="1435"/>
                  </a:cubicBezTo>
                  <a:cubicBezTo>
                    <a:pt x="273" y="1133"/>
                    <a:pt x="273" y="1133"/>
                    <a:pt x="273" y="1133"/>
                  </a:cubicBezTo>
                  <a:cubicBezTo>
                    <a:pt x="299" y="1133"/>
                    <a:pt x="299" y="1133"/>
                    <a:pt x="299" y="1133"/>
                  </a:cubicBezTo>
                  <a:cubicBezTo>
                    <a:pt x="448" y="1435"/>
                    <a:pt x="448" y="1435"/>
                    <a:pt x="448" y="1435"/>
                  </a:cubicBezTo>
                  <a:cubicBezTo>
                    <a:pt x="665" y="1435"/>
                    <a:pt x="665" y="1435"/>
                    <a:pt x="665" y="1435"/>
                  </a:cubicBezTo>
                  <a:cubicBezTo>
                    <a:pt x="520" y="1133"/>
                    <a:pt x="520" y="1133"/>
                    <a:pt x="520" y="1133"/>
                  </a:cubicBezTo>
                  <a:cubicBezTo>
                    <a:pt x="849" y="1133"/>
                    <a:pt x="849" y="1133"/>
                    <a:pt x="849" y="1133"/>
                  </a:cubicBezTo>
                  <a:cubicBezTo>
                    <a:pt x="758" y="1435"/>
                    <a:pt x="758" y="1435"/>
                    <a:pt x="758" y="1435"/>
                  </a:cubicBezTo>
                  <a:cubicBezTo>
                    <a:pt x="955" y="1435"/>
                    <a:pt x="955" y="1435"/>
                    <a:pt x="955" y="1435"/>
                  </a:cubicBezTo>
                  <a:cubicBezTo>
                    <a:pt x="1045" y="1134"/>
                    <a:pt x="1045" y="1134"/>
                    <a:pt x="1045" y="1134"/>
                  </a:cubicBezTo>
                  <a:cubicBezTo>
                    <a:pt x="1088" y="1134"/>
                    <a:pt x="1088" y="1134"/>
                    <a:pt x="1088" y="1134"/>
                  </a:cubicBezTo>
                  <a:cubicBezTo>
                    <a:pt x="1088" y="1133"/>
                    <a:pt x="1088" y="1133"/>
                    <a:pt x="1088" y="1133"/>
                  </a:cubicBezTo>
                  <a:cubicBezTo>
                    <a:pt x="1150" y="1133"/>
                    <a:pt x="1150" y="1133"/>
                    <a:pt x="1150" y="1133"/>
                  </a:cubicBezTo>
                  <a:cubicBezTo>
                    <a:pt x="1155" y="1133"/>
                    <a:pt x="1155" y="1133"/>
                    <a:pt x="1155" y="1133"/>
                  </a:cubicBezTo>
                  <a:cubicBezTo>
                    <a:pt x="1527" y="1133"/>
                    <a:pt x="1527" y="1133"/>
                    <a:pt x="1527" y="1133"/>
                  </a:cubicBezTo>
                  <a:cubicBezTo>
                    <a:pt x="1440" y="1434"/>
                    <a:pt x="1440" y="1434"/>
                    <a:pt x="1440" y="1434"/>
                  </a:cubicBezTo>
                  <a:cubicBezTo>
                    <a:pt x="1638" y="1434"/>
                    <a:pt x="1638" y="1434"/>
                    <a:pt x="1638" y="1434"/>
                  </a:cubicBezTo>
                  <a:cubicBezTo>
                    <a:pt x="1722" y="1133"/>
                    <a:pt x="1722" y="1133"/>
                    <a:pt x="1722" y="1133"/>
                  </a:cubicBezTo>
                  <a:cubicBezTo>
                    <a:pt x="1812" y="1133"/>
                    <a:pt x="1812" y="1133"/>
                    <a:pt x="1812" y="1133"/>
                  </a:cubicBezTo>
                  <a:cubicBezTo>
                    <a:pt x="1814" y="1434"/>
                    <a:pt x="1814" y="1434"/>
                    <a:pt x="1814" y="1434"/>
                  </a:cubicBezTo>
                  <a:cubicBezTo>
                    <a:pt x="1980" y="1434"/>
                    <a:pt x="1980" y="1434"/>
                    <a:pt x="1980" y="1434"/>
                  </a:cubicBezTo>
                  <a:cubicBezTo>
                    <a:pt x="2171" y="1133"/>
                    <a:pt x="2171" y="1133"/>
                    <a:pt x="2171" y="1133"/>
                  </a:cubicBezTo>
                  <a:cubicBezTo>
                    <a:pt x="2296" y="1133"/>
                    <a:pt x="2296" y="1133"/>
                    <a:pt x="2296" y="1133"/>
                  </a:cubicBezTo>
                  <a:cubicBezTo>
                    <a:pt x="2232" y="1434"/>
                    <a:pt x="2232" y="1434"/>
                    <a:pt x="2232" y="1434"/>
                  </a:cubicBezTo>
                  <a:cubicBezTo>
                    <a:pt x="2427" y="1434"/>
                    <a:pt x="2427" y="1434"/>
                    <a:pt x="2427" y="1434"/>
                  </a:cubicBezTo>
                  <a:cubicBezTo>
                    <a:pt x="2491" y="1133"/>
                    <a:pt x="2491" y="1133"/>
                    <a:pt x="2491" y="1133"/>
                  </a:cubicBezTo>
                  <a:cubicBezTo>
                    <a:pt x="2604" y="1133"/>
                    <a:pt x="2604" y="1133"/>
                    <a:pt x="2604" y="1133"/>
                  </a:cubicBezTo>
                  <a:cubicBezTo>
                    <a:pt x="2599" y="1226"/>
                    <a:pt x="2623" y="1311"/>
                    <a:pt x="2685" y="1368"/>
                  </a:cubicBezTo>
                  <a:cubicBezTo>
                    <a:pt x="2761" y="1438"/>
                    <a:pt x="2877" y="1451"/>
                    <a:pt x="2963" y="1451"/>
                  </a:cubicBezTo>
                  <a:cubicBezTo>
                    <a:pt x="3081" y="1451"/>
                    <a:pt x="3203" y="1434"/>
                    <a:pt x="3326" y="1407"/>
                  </a:cubicBezTo>
                  <a:cubicBezTo>
                    <a:pt x="3394" y="1133"/>
                    <a:pt x="3394" y="1133"/>
                    <a:pt x="3394" y="1133"/>
                  </a:cubicBezTo>
                  <a:cubicBezTo>
                    <a:pt x="3617" y="1133"/>
                    <a:pt x="3617" y="1133"/>
                    <a:pt x="3617" y="1133"/>
                  </a:cubicBezTo>
                  <a:cubicBezTo>
                    <a:pt x="3617" y="0"/>
                    <a:pt x="3617" y="0"/>
                    <a:pt x="3617" y="0"/>
                  </a:cubicBezTo>
                  <a:lnTo>
                    <a:pt x="2814" y="0"/>
                  </a:lnTo>
                  <a:close/>
                  <a:moveTo>
                    <a:pt x="351" y="1894"/>
                  </a:moveTo>
                  <a:cubicBezTo>
                    <a:pt x="321" y="2038"/>
                    <a:pt x="321" y="2038"/>
                    <a:pt x="321" y="2038"/>
                  </a:cubicBezTo>
                  <a:cubicBezTo>
                    <a:pt x="316" y="2060"/>
                    <a:pt x="309" y="2092"/>
                    <a:pt x="348" y="2092"/>
                  </a:cubicBezTo>
                  <a:cubicBezTo>
                    <a:pt x="393" y="2092"/>
                    <a:pt x="400" y="2058"/>
                    <a:pt x="409" y="2016"/>
                  </a:cubicBezTo>
                  <a:cubicBezTo>
                    <a:pt x="435" y="1894"/>
                    <a:pt x="435" y="1894"/>
                    <a:pt x="435" y="1894"/>
                  </a:cubicBezTo>
                  <a:cubicBezTo>
                    <a:pt x="508" y="1894"/>
                    <a:pt x="508" y="1894"/>
                    <a:pt x="508" y="1894"/>
                  </a:cubicBezTo>
                  <a:cubicBezTo>
                    <a:pt x="474" y="2053"/>
                    <a:pt x="474" y="2053"/>
                    <a:pt x="474" y="2053"/>
                  </a:cubicBezTo>
                  <a:cubicBezTo>
                    <a:pt x="464" y="2106"/>
                    <a:pt x="463" y="2112"/>
                    <a:pt x="462" y="2118"/>
                  </a:cubicBezTo>
                  <a:cubicBezTo>
                    <a:pt x="461" y="2125"/>
                    <a:pt x="460" y="2130"/>
                    <a:pt x="460" y="2136"/>
                  </a:cubicBezTo>
                  <a:cubicBezTo>
                    <a:pt x="391" y="2136"/>
                    <a:pt x="391" y="2136"/>
                    <a:pt x="391" y="2136"/>
                  </a:cubicBezTo>
                  <a:cubicBezTo>
                    <a:pt x="395" y="2104"/>
                    <a:pt x="395" y="2104"/>
                    <a:pt x="395" y="2104"/>
                  </a:cubicBezTo>
                  <a:cubicBezTo>
                    <a:pt x="386" y="2115"/>
                    <a:pt x="362" y="2143"/>
                    <a:pt x="315" y="2143"/>
                  </a:cubicBezTo>
                  <a:cubicBezTo>
                    <a:pt x="283" y="2143"/>
                    <a:pt x="259" y="2128"/>
                    <a:pt x="250" y="2110"/>
                  </a:cubicBezTo>
                  <a:cubicBezTo>
                    <a:pt x="238" y="2090"/>
                    <a:pt x="245" y="2056"/>
                    <a:pt x="248" y="2045"/>
                  </a:cubicBezTo>
                  <a:cubicBezTo>
                    <a:pt x="279" y="1894"/>
                    <a:pt x="279" y="1894"/>
                    <a:pt x="279" y="1894"/>
                  </a:cubicBezTo>
                  <a:lnTo>
                    <a:pt x="351" y="1894"/>
                  </a:lnTo>
                  <a:close/>
                  <a:moveTo>
                    <a:pt x="812" y="1942"/>
                  </a:moveTo>
                  <a:cubicBezTo>
                    <a:pt x="870" y="1942"/>
                    <a:pt x="870" y="1942"/>
                    <a:pt x="870" y="1942"/>
                  </a:cubicBezTo>
                  <a:cubicBezTo>
                    <a:pt x="880" y="1895"/>
                    <a:pt x="880" y="1895"/>
                    <a:pt x="880" y="1895"/>
                  </a:cubicBezTo>
                  <a:cubicBezTo>
                    <a:pt x="822" y="1895"/>
                    <a:pt x="822" y="1895"/>
                    <a:pt x="822" y="1895"/>
                  </a:cubicBezTo>
                  <a:cubicBezTo>
                    <a:pt x="838" y="1822"/>
                    <a:pt x="838" y="1822"/>
                    <a:pt x="838" y="1822"/>
                  </a:cubicBezTo>
                  <a:cubicBezTo>
                    <a:pt x="762" y="1848"/>
                    <a:pt x="762" y="1848"/>
                    <a:pt x="762" y="1848"/>
                  </a:cubicBezTo>
                  <a:cubicBezTo>
                    <a:pt x="752" y="1895"/>
                    <a:pt x="752" y="1895"/>
                    <a:pt x="752" y="1895"/>
                  </a:cubicBezTo>
                  <a:cubicBezTo>
                    <a:pt x="654" y="1895"/>
                    <a:pt x="654" y="1895"/>
                    <a:pt x="654" y="1895"/>
                  </a:cubicBezTo>
                  <a:cubicBezTo>
                    <a:pt x="670" y="1822"/>
                    <a:pt x="670" y="1822"/>
                    <a:pt x="670" y="1822"/>
                  </a:cubicBezTo>
                  <a:cubicBezTo>
                    <a:pt x="594" y="1848"/>
                    <a:pt x="594" y="1848"/>
                    <a:pt x="594" y="1848"/>
                  </a:cubicBezTo>
                  <a:cubicBezTo>
                    <a:pt x="584" y="1895"/>
                    <a:pt x="584" y="1895"/>
                    <a:pt x="584" y="1895"/>
                  </a:cubicBezTo>
                  <a:cubicBezTo>
                    <a:pt x="537" y="1895"/>
                    <a:pt x="537" y="1895"/>
                    <a:pt x="537" y="1895"/>
                  </a:cubicBezTo>
                  <a:cubicBezTo>
                    <a:pt x="527" y="1942"/>
                    <a:pt x="527" y="1942"/>
                    <a:pt x="527" y="1942"/>
                  </a:cubicBezTo>
                  <a:cubicBezTo>
                    <a:pt x="574" y="1942"/>
                    <a:pt x="574" y="1942"/>
                    <a:pt x="574" y="1942"/>
                  </a:cubicBezTo>
                  <a:cubicBezTo>
                    <a:pt x="545" y="2075"/>
                    <a:pt x="545" y="2075"/>
                    <a:pt x="545" y="2075"/>
                  </a:cubicBezTo>
                  <a:cubicBezTo>
                    <a:pt x="541" y="2095"/>
                    <a:pt x="531" y="2141"/>
                    <a:pt x="603" y="2141"/>
                  </a:cubicBezTo>
                  <a:cubicBezTo>
                    <a:pt x="615" y="2141"/>
                    <a:pt x="636" y="2139"/>
                    <a:pt x="660" y="2133"/>
                  </a:cubicBezTo>
                  <a:cubicBezTo>
                    <a:pt x="670" y="2086"/>
                    <a:pt x="670" y="2086"/>
                    <a:pt x="670" y="2086"/>
                  </a:cubicBezTo>
                  <a:cubicBezTo>
                    <a:pt x="661" y="2087"/>
                    <a:pt x="656" y="2088"/>
                    <a:pt x="645" y="2088"/>
                  </a:cubicBezTo>
                  <a:cubicBezTo>
                    <a:pt x="614" y="2088"/>
                    <a:pt x="617" y="2074"/>
                    <a:pt x="621" y="2052"/>
                  </a:cubicBezTo>
                  <a:cubicBezTo>
                    <a:pt x="645" y="1942"/>
                    <a:pt x="645" y="1942"/>
                    <a:pt x="645" y="1942"/>
                  </a:cubicBezTo>
                  <a:cubicBezTo>
                    <a:pt x="741" y="1942"/>
                    <a:pt x="741" y="1942"/>
                    <a:pt x="741" y="1942"/>
                  </a:cubicBezTo>
                  <a:cubicBezTo>
                    <a:pt x="713" y="2075"/>
                    <a:pt x="713" y="2075"/>
                    <a:pt x="713" y="2075"/>
                  </a:cubicBezTo>
                  <a:cubicBezTo>
                    <a:pt x="709" y="2095"/>
                    <a:pt x="699" y="2141"/>
                    <a:pt x="771" y="2141"/>
                  </a:cubicBezTo>
                  <a:cubicBezTo>
                    <a:pt x="782" y="2141"/>
                    <a:pt x="804" y="2139"/>
                    <a:pt x="828" y="2133"/>
                  </a:cubicBezTo>
                  <a:cubicBezTo>
                    <a:pt x="838" y="2086"/>
                    <a:pt x="838" y="2086"/>
                    <a:pt x="838" y="2086"/>
                  </a:cubicBezTo>
                  <a:cubicBezTo>
                    <a:pt x="829" y="2087"/>
                    <a:pt x="824" y="2088"/>
                    <a:pt x="813" y="2088"/>
                  </a:cubicBezTo>
                  <a:cubicBezTo>
                    <a:pt x="781" y="2088"/>
                    <a:pt x="785" y="2074"/>
                    <a:pt x="788" y="2052"/>
                  </a:cubicBezTo>
                  <a:lnTo>
                    <a:pt x="812" y="1942"/>
                  </a:lnTo>
                  <a:close/>
                  <a:moveTo>
                    <a:pt x="916" y="1893"/>
                  </a:moveTo>
                  <a:cubicBezTo>
                    <a:pt x="987" y="1893"/>
                    <a:pt x="987" y="1893"/>
                    <a:pt x="987" y="1893"/>
                  </a:cubicBezTo>
                  <a:cubicBezTo>
                    <a:pt x="935" y="2136"/>
                    <a:pt x="935" y="2136"/>
                    <a:pt x="935" y="2136"/>
                  </a:cubicBezTo>
                  <a:cubicBezTo>
                    <a:pt x="864" y="2136"/>
                    <a:pt x="864" y="2136"/>
                    <a:pt x="864" y="2136"/>
                  </a:cubicBezTo>
                  <a:lnTo>
                    <a:pt x="916" y="1893"/>
                  </a:lnTo>
                  <a:close/>
                  <a:moveTo>
                    <a:pt x="935" y="1790"/>
                  </a:moveTo>
                  <a:cubicBezTo>
                    <a:pt x="1011" y="1790"/>
                    <a:pt x="1011" y="1790"/>
                    <a:pt x="1011" y="1790"/>
                  </a:cubicBezTo>
                  <a:cubicBezTo>
                    <a:pt x="998" y="1851"/>
                    <a:pt x="998" y="1851"/>
                    <a:pt x="998" y="1851"/>
                  </a:cubicBezTo>
                  <a:cubicBezTo>
                    <a:pt x="922" y="1851"/>
                    <a:pt x="922" y="1851"/>
                    <a:pt x="922" y="1851"/>
                  </a:cubicBezTo>
                  <a:lnTo>
                    <a:pt x="935" y="1790"/>
                  </a:lnTo>
                  <a:close/>
                  <a:moveTo>
                    <a:pt x="1034" y="1937"/>
                  </a:moveTo>
                  <a:cubicBezTo>
                    <a:pt x="1034" y="1936"/>
                    <a:pt x="1040" y="1909"/>
                    <a:pt x="1042" y="1893"/>
                  </a:cubicBezTo>
                  <a:cubicBezTo>
                    <a:pt x="1110" y="1893"/>
                    <a:pt x="1110" y="1893"/>
                    <a:pt x="1110" y="1893"/>
                  </a:cubicBezTo>
                  <a:cubicBezTo>
                    <a:pt x="1104" y="1929"/>
                    <a:pt x="1104" y="1929"/>
                    <a:pt x="1104" y="1929"/>
                  </a:cubicBezTo>
                  <a:cubicBezTo>
                    <a:pt x="1113" y="1918"/>
                    <a:pt x="1139" y="1887"/>
                    <a:pt x="1192" y="1887"/>
                  </a:cubicBezTo>
                  <a:cubicBezTo>
                    <a:pt x="1239" y="1887"/>
                    <a:pt x="1254" y="1916"/>
                    <a:pt x="1256" y="1933"/>
                  </a:cubicBezTo>
                  <a:cubicBezTo>
                    <a:pt x="1259" y="1948"/>
                    <a:pt x="1257" y="1960"/>
                    <a:pt x="1248" y="2005"/>
                  </a:cubicBezTo>
                  <a:cubicBezTo>
                    <a:pt x="1220" y="2136"/>
                    <a:pt x="1220" y="2136"/>
                    <a:pt x="1220" y="2136"/>
                  </a:cubicBezTo>
                  <a:cubicBezTo>
                    <a:pt x="1147" y="2136"/>
                    <a:pt x="1147" y="2136"/>
                    <a:pt x="1147" y="2136"/>
                  </a:cubicBezTo>
                  <a:cubicBezTo>
                    <a:pt x="1179" y="1985"/>
                    <a:pt x="1179" y="1985"/>
                    <a:pt x="1179" y="1985"/>
                  </a:cubicBezTo>
                  <a:cubicBezTo>
                    <a:pt x="1181" y="1975"/>
                    <a:pt x="1183" y="1967"/>
                    <a:pt x="1181" y="1959"/>
                  </a:cubicBezTo>
                  <a:cubicBezTo>
                    <a:pt x="1178" y="1949"/>
                    <a:pt x="1169" y="1938"/>
                    <a:pt x="1151" y="1938"/>
                  </a:cubicBezTo>
                  <a:cubicBezTo>
                    <a:pt x="1136" y="1938"/>
                    <a:pt x="1120" y="1946"/>
                    <a:pt x="1110" y="1957"/>
                  </a:cubicBezTo>
                  <a:cubicBezTo>
                    <a:pt x="1104" y="1963"/>
                    <a:pt x="1097" y="1975"/>
                    <a:pt x="1093" y="1994"/>
                  </a:cubicBezTo>
                  <a:cubicBezTo>
                    <a:pt x="1063" y="2136"/>
                    <a:pt x="1063" y="2136"/>
                    <a:pt x="1063" y="2136"/>
                  </a:cubicBezTo>
                  <a:cubicBezTo>
                    <a:pt x="992" y="2136"/>
                    <a:pt x="992" y="2136"/>
                    <a:pt x="992" y="2136"/>
                  </a:cubicBezTo>
                  <a:lnTo>
                    <a:pt x="1034" y="1937"/>
                  </a:lnTo>
                  <a:close/>
                  <a:moveTo>
                    <a:pt x="1558" y="1895"/>
                  </a:moveTo>
                  <a:cubicBezTo>
                    <a:pt x="1552" y="1914"/>
                    <a:pt x="1547" y="1930"/>
                    <a:pt x="1542" y="1955"/>
                  </a:cubicBezTo>
                  <a:cubicBezTo>
                    <a:pt x="1504" y="2134"/>
                    <a:pt x="1504" y="2134"/>
                    <a:pt x="1504" y="2134"/>
                  </a:cubicBezTo>
                  <a:cubicBezTo>
                    <a:pt x="1486" y="2223"/>
                    <a:pt x="1409" y="2232"/>
                    <a:pt x="1363" y="2232"/>
                  </a:cubicBezTo>
                  <a:cubicBezTo>
                    <a:pt x="1328" y="2232"/>
                    <a:pt x="1261" y="2228"/>
                    <a:pt x="1272" y="2154"/>
                  </a:cubicBezTo>
                  <a:cubicBezTo>
                    <a:pt x="1340" y="2154"/>
                    <a:pt x="1340" y="2154"/>
                    <a:pt x="1340" y="2154"/>
                  </a:cubicBezTo>
                  <a:cubicBezTo>
                    <a:pt x="1340" y="2158"/>
                    <a:pt x="1339" y="2166"/>
                    <a:pt x="1344" y="2174"/>
                  </a:cubicBezTo>
                  <a:cubicBezTo>
                    <a:pt x="1348" y="2181"/>
                    <a:pt x="1357" y="2188"/>
                    <a:pt x="1375" y="2188"/>
                  </a:cubicBezTo>
                  <a:cubicBezTo>
                    <a:pt x="1397" y="2188"/>
                    <a:pt x="1417" y="2178"/>
                    <a:pt x="1427" y="2156"/>
                  </a:cubicBezTo>
                  <a:cubicBezTo>
                    <a:pt x="1432" y="2144"/>
                    <a:pt x="1434" y="2135"/>
                    <a:pt x="1442" y="2099"/>
                  </a:cubicBezTo>
                  <a:cubicBezTo>
                    <a:pt x="1413" y="2128"/>
                    <a:pt x="1387" y="2132"/>
                    <a:pt x="1370" y="2132"/>
                  </a:cubicBezTo>
                  <a:cubicBezTo>
                    <a:pt x="1300" y="2132"/>
                    <a:pt x="1280" y="2071"/>
                    <a:pt x="1293" y="2012"/>
                  </a:cubicBezTo>
                  <a:cubicBezTo>
                    <a:pt x="1306" y="1951"/>
                    <a:pt x="1352" y="1892"/>
                    <a:pt x="1422" y="1892"/>
                  </a:cubicBezTo>
                  <a:cubicBezTo>
                    <a:pt x="1466" y="1892"/>
                    <a:pt x="1477" y="1916"/>
                    <a:pt x="1482" y="1927"/>
                  </a:cubicBezTo>
                  <a:cubicBezTo>
                    <a:pt x="1492" y="1895"/>
                    <a:pt x="1492" y="1895"/>
                    <a:pt x="1492" y="1895"/>
                  </a:cubicBezTo>
                  <a:lnTo>
                    <a:pt x="1558" y="1895"/>
                  </a:lnTo>
                  <a:close/>
                  <a:moveTo>
                    <a:pt x="1397" y="2083"/>
                  </a:moveTo>
                  <a:cubicBezTo>
                    <a:pt x="1447" y="2083"/>
                    <a:pt x="1459" y="2025"/>
                    <a:pt x="1461" y="2014"/>
                  </a:cubicBezTo>
                  <a:cubicBezTo>
                    <a:pt x="1467" y="1986"/>
                    <a:pt x="1472" y="1940"/>
                    <a:pt x="1428" y="1940"/>
                  </a:cubicBezTo>
                  <a:cubicBezTo>
                    <a:pt x="1401" y="1940"/>
                    <a:pt x="1375" y="1960"/>
                    <a:pt x="1364" y="2012"/>
                  </a:cubicBezTo>
                  <a:cubicBezTo>
                    <a:pt x="1362" y="2025"/>
                    <a:pt x="1349" y="2083"/>
                    <a:pt x="1397" y="2083"/>
                  </a:cubicBezTo>
                  <a:moveTo>
                    <a:pt x="1842" y="2133"/>
                  </a:moveTo>
                  <a:cubicBezTo>
                    <a:pt x="1818" y="2139"/>
                    <a:pt x="1797" y="2141"/>
                    <a:pt x="1786" y="2141"/>
                  </a:cubicBezTo>
                  <a:cubicBezTo>
                    <a:pt x="1714" y="2141"/>
                    <a:pt x="1723" y="2095"/>
                    <a:pt x="1728" y="2075"/>
                  </a:cubicBezTo>
                  <a:cubicBezTo>
                    <a:pt x="1756" y="1942"/>
                    <a:pt x="1756" y="1942"/>
                    <a:pt x="1756" y="1942"/>
                  </a:cubicBezTo>
                  <a:cubicBezTo>
                    <a:pt x="1710" y="1942"/>
                    <a:pt x="1710" y="1942"/>
                    <a:pt x="1710" y="1942"/>
                  </a:cubicBezTo>
                  <a:cubicBezTo>
                    <a:pt x="1719" y="1895"/>
                    <a:pt x="1719" y="1895"/>
                    <a:pt x="1719" y="1895"/>
                  </a:cubicBezTo>
                  <a:cubicBezTo>
                    <a:pt x="1766" y="1895"/>
                    <a:pt x="1766" y="1895"/>
                    <a:pt x="1766" y="1895"/>
                  </a:cubicBezTo>
                  <a:cubicBezTo>
                    <a:pt x="1776" y="1848"/>
                    <a:pt x="1776" y="1848"/>
                    <a:pt x="1776" y="1848"/>
                  </a:cubicBezTo>
                  <a:cubicBezTo>
                    <a:pt x="1852" y="1822"/>
                    <a:pt x="1852" y="1822"/>
                    <a:pt x="1852" y="1822"/>
                  </a:cubicBezTo>
                  <a:cubicBezTo>
                    <a:pt x="1837" y="1895"/>
                    <a:pt x="1837" y="1895"/>
                    <a:pt x="1837" y="1895"/>
                  </a:cubicBezTo>
                  <a:cubicBezTo>
                    <a:pt x="1895" y="1895"/>
                    <a:pt x="1895" y="1895"/>
                    <a:pt x="1895" y="1895"/>
                  </a:cubicBezTo>
                  <a:cubicBezTo>
                    <a:pt x="1884" y="1942"/>
                    <a:pt x="1884" y="1942"/>
                    <a:pt x="1884" y="1942"/>
                  </a:cubicBezTo>
                  <a:cubicBezTo>
                    <a:pt x="1827" y="1942"/>
                    <a:pt x="1827" y="1942"/>
                    <a:pt x="1827" y="1942"/>
                  </a:cubicBezTo>
                  <a:cubicBezTo>
                    <a:pt x="1803" y="2052"/>
                    <a:pt x="1803" y="2052"/>
                    <a:pt x="1803" y="2052"/>
                  </a:cubicBezTo>
                  <a:cubicBezTo>
                    <a:pt x="1799" y="2074"/>
                    <a:pt x="1796" y="2088"/>
                    <a:pt x="1828" y="2088"/>
                  </a:cubicBezTo>
                  <a:cubicBezTo>
                    <a:pt x="1838" y="2088"/>
                    <a:pt x="1844" y="2087"/>
                    <a:pt x="1852" y="2086"/>
                  </a:cubicBezTo>
                  <a:lnTo>
                    <a:pt x="1842" y="2133"/>
                  </a:lnTo>
                  <a:close/>
                  <a:moveTo>
                    <a:pt x="1954" y="1790"/>
                  </a:moveTo>
                  <a:cubicBezTo>
                    <a:pt x="2025" y="1790"/>
                    <a:pt x="2025" y="1790"/>
                    <a:pt x="2025" y="1790"/>
                  </a:cubicBezTo>
                  <a:cubicBezTo>
                    <a:pt x="1996" y="1927"/>
                    <a:pt x="1996" y="1927"/>
                    <a:pt x="1996" y="1927"/>
                  </a:cubicBezTo>
                  <a:cubicBezTo>
                    <a:pt x="2007" y="1915"/>
                    <a:pt x="2030" y="1890"/>
                    <a:pt x="2074" y="1890"/>
                  </a:cubicBezTo>
                  <a:cubicBezTo>
                    <a:pt x="2110" y="1890"/>
                    <a:pt x="2129" y="1908"/>
                    <a:pt x="2137" y="1923"/>
                  </a:cubicBezTo>
                  <a:cubicBezTo>
                    <a:pt x="2143" y="1935"/>
                    <a:pt x="2146" y="1957"/>
                    <a:pt x="2139" y="1989"/>
                  </a:cubicBezTo>
                  <a:cubicBezTo>
                    <a:pt x="2108" y="2136"/>
                    <a:pt x="2108" y="2136"/>
                    <a:pt x="2108" y="2136"/>
                  </a:cubicBezTo>
                  <a:cubicBezTo>
                    <a:pt x="2037" y="2136"/>
                    <a:pt x="2037" y="2136"/>
                    <a:pt x="2037" y="2136"/>
                  </a:cubicBezTo>
                  <a:cubicBezTo>
                    <a:pt x="2068" y="1991"/>
                    <a:pt x="2068" y="1991"/>
                    <a:pt x="2068" y="1991"/>
                  </a:cubicBezTo>
                  <a:cubicBezTo>
                    <a:pt x="2071" y="1977"/>
                    <a:pt x="2079" y="1938"/>
                    <a:pt x="2040" y="1938"/>
                  </a:cubicBezTo>
                  <a:cubicBezTo>
                    <a:pt x="2019" y="1938"/>
                    <a:pt x="1991" y="1950"/>
                    <a:pt x="1983" y="1988"/>
                  </a:cubicBezTo>
                  <a:cubicBezTo>
                    <a:pt x="1952" y="2136"/>
                    <a:pt x="1952" y="2136"/>
                    <a:pt x="1952" y="2136"/>
                  </a:cubicBezTo>
                  <a:cubicBezTo>
                    <a:pt x="1881" y="2136"/>
                    <a:pt x="1881" y="2136"/>
                    <a:pt x="1881" y="2136"/>
                  </a:cubicBezTo>
                  <a:lnTo>
                    <a:pt x="1954" y="1790"/>
                  </a:lnTo>
                  <a:close/>
                  <a:moveTo>
                    <a:pt x="2195" y="1953"/>
                  </a:moveTo>
                  <a:cubicBezTo>
                    <a:pt x="2197" y="1942"/>
                    <a:pt x="2203" y="1906"/>
                    <a:pt x="2205" y="1893"/>
                  </a:cubicBezTo>
                  <a:cubicBezTo>
                    <a:pt x="2271" y="1893"/>
                    <a:pt x="2271" y="1893"/>
                    <a:pt x="2271" y="1893"/>
                  </a:cubicBezTo>
                  <a:cubicBezTo>
                    <a:pt x="2263" y="1939"/>
                    <a:pt x="2263" y="1939"/>
                    <a:pt x="2263" y="1939"/>
                  </a:cubicBezTo>
                  <a:cubicBezTo>
                    <a:pt x="2276" y="1919"/>
                    <a:pt x="2298" y="1889"/>
                    <a:pt x="2356" y="1892"/>
                  </a:cubicBezTo>
                  <a:cubicBezTo>
                    <a:pt x="2342" y="1956"/>
                    <a:pt x="2342" y="1956"/>
                    <a:pt x="2342" y="1956"/>
                  </a:cubicBezTo>
                  <a:cubicBezTo>
                    <a:pt x="2271" y="1949"/>
                    <a:pt x="2259" y="1986"/>
                    <a:pt x="2253" y="2017"/>
                  </a:cubicBezTo>
                  <a:cubicBezTo>
                    <a:pt x="2227" y="2136"/>
                    <a:pt x="2227" y="2136"/>
                    <a:pt x="2227" y="2136"/>
                  </a:cubicBezTo>
                  <a:cubicBezTo>
                    <a:pt x="2156" y="2136"/>
                    <a:pt x="2156" y="2136"/>
                    <a:pt x="2156" y="2136"/>
                  </a:cubicBezTo>
                  <a:lnTo>
                    <a:pt x="2195" y="1953"/>
                  </a:lnTo>
                  <a:close/>
                  <a:moveTo>
                    <a:pt x="2503" y="1888"/>
                  </a:moveTo>
                  <a:cubicBezTo>
                    <a:pt x="2591" y="1888"/>
                    <a:pt x="2617" y="1948"/>
                    <a:pt x="2602" y="2015"/>
                  </a:cubicBezTo>
                  <a:cubicBezTo>
                    <a:pt x="2587" y="2083"/>
                    <a:pt x="2535" y="2145"/>
                    <a:pt x="2447" y="2145"/>
                  </a:cubicBezTo>
                  <a:cubicBezTo>
                    <a:pt x="2378" y="2145"/>
                    <a:pt x="2332" y="2102"/>
                    <a:pt x="2350" y="2017"/>
                  </a:cubicBezTo>
                  <a:cubicBezTo>
                    <a:pt x="2362" y="1959"/>
                    <a:pt x="2408" y="1888"/>
                    <a:pt x="2503" y="1888"/>
                  </a:cubicBezTo>
                  <a:moveTo>
                    <a:pt x="2460" y="2095"/>
                  </a:moveTo>
                  <a:cubicBezTo>
                    <a:pt x="2491" y="2095"/>
                    <a:pt x="2516" y="2077"/>
                    <a:pt x="2530" y="2012"/>
                  </a:cubicBezTo>
                  <a:cubicBezTo>
                    <a:pt x="2537" y="1980"/>
                    <a:pt x="2540" y="1935"/>
                    <a:pt x="2493" y="1935"/>
                  </a:cubicBezTo>
                  <a:cubicBezTo>
                    <a:pt x="2441" y="1935"/>
                    <a:pt x="2427" y="1995"/>
                    <a:pt x="2423" y="2018"/>
                  </a:cubicBezTo>
                  <a:cubicBezTo>
                    <a:pt x="2411" y="2072"/>
                    <a:pt x="2425" y="2095"/>
                    <a:pt x="2460" y="2095"/>
                  </a:cubicBezTo>
                  <a:moveTo>
                    <a:pt x="2743" y="1894"/>
                  </a:moveTo>
                  <a:cubicBezTo>
                    <a:pt x="2713" y="2038"/>
                    <a:pt x="2713" y="2038"/>
                    <a:pt x="2713" y="2038"/>
                  </a:cubicBezTo>
                  <a:cubicBezTo>
                    <a:pt x="2708" y="2060"/>
                    <a:pt x="2701" y="2092"/>
                    <a:pt x="2740" y="2092"/>
                  </a:cubicBezTo>
                  <a:cubicBezTo>
                    <a:pt x="2785" y="2092"/>
                    <a:pt x="2792" y="2058"/>
                    <a:pt x="2801" y="2016"/>
                  </a:cubicBezTo>
                  <a:cubicBezTo>
                    <a:pt x="2827" y="1894"/>
                    <a:pt x="2827" y="1894"/>
                    <a:pt x="2827" y="1894"/>
                  </a:cubicBezTo>
                  <a:cubicBezTo>
                    <a:pt x="2900" y="1894"/>
                    <a:pt x="2900" y="1894"/>
                    <a:pt x="2900" y="1894"/>
                  </a:cubicBezTo>
                  <a:cubicBezTo>
                    <a:pt x="2867" y="2053"/>
                    <a:pt x="2867" y="2053"/>
                    <a:pt x="2867" y="2053"/>
                  </a:cubicBezTo>
                  <a:cubicBezTo>
                    <a:pt x="2856" y="2106"/>
                    <a:pt x="2855" y="2112"/>
                    <a:pt x="2854" y="2118"/>
                  </a:cubicBezTo>
                  <a:cubicBezTo>
                    <a:pt x="2853" y="2125"/>
                    <a:pt x="2852" y="2130"/>
                    <a:pt x="2852" y="2136"/>
                  </a:cubicBezTo>
                  <a:cubicBezTo>
                    <a:pt x="2783" y="2136"/>
                    <a:pt x="2783" y="2136"/>
                    <a:pt x="2783" y="2136"/>
                  </a:cubicBezTo>
                  <a:cubicBezTo>
                    <a:pt x="2787" y="2104"/>
                    <a:pt x="2787" y="2104"/>
                    <a:pt x="2787" y="2104"/>
                  </a:cubicBezTo>
                  <a:cubicBezTo>
                    <a:pt x="2778" y="2115"/>
                    <a:pt x="2753" y="2143"/>
                    <a:pt x="2707" y="2143"/>
                  </a:cubicBezTo>
                  <a:cubicBezTo>
                    <a:pt x="2675" y="2143"/>
                    <a:pt x="2651" y="2128"/>
                    <a:pt x="2641" y="2110"/>
                  </a:cubicBezTo>
                  <a:cubicBezTo>
                    <a:pt x="2630" y="2090"/>
                    <a:pt x="2637" y="2056"/>
                    <a:pt x="2639" y="2045"/>
                  </a:cubicBezTo>
                  <a:cubicBezTo>
                    <a:pt x="2671" y="1894"/>
                    <a:pt x="2671" y="1894"/>
                    <a:pt x="2671" y="1894"/>
                  </a:cubicBezTo>
                  <a:lnTo>
                    <a:pt x="2743" y="1894"/>
                  </a:lnTo>
                  <a:close/>
                  <a:moveTo>
                    <a:pt x="3181" y="1895"/>
                  </a:moveTo>
                  <a:cubicBezTo>
                    <a:pt x="3175" y="1914"/>
                    <a:pt x="3170" y="1930"/>
                    <a:pt x="3164" y="1955"/>
                  </a:cubicBezTo>
                  <a:cubicBezTo>
                    <a:pt x="3126" y="2134"/>
                    <a:pt x="3126" y="2134"/>
                    <a:pt x="3126" y="2134"/>
                  </a:cubicBezTo>
                  <a:cubicBezTo>
                    <a:pt x="3108" y="2223"/>
                    <a:pt x="3031" y="2232"/>
                    <a:pt x="2985" y="2232"/>
                  </a:cubicBezTo>
                  <a:cubicBezTo>
                    <a:pt x="2950" y="2232"/>
                    <a:pt x="2883" y="2228"/>
                    <a:pt x="2894" y="2154"/>
                  </a:cubicBezTo>
                  <a:cubicBezTo>
                    <a:pt x="2962" y="2154"/>
                    <a:pt x="2962" y="2154"/>
                    <a:pt x="2962" y="2154"/>
                  </a:cubicBezTo>
                  <a:cubicBezTo>
                    <a:pt x="2962" y="2158"/>
                    <a:pt x="2962" y="2166"/>
                    <a:pt x="2966" y="2174"/>
                  </a:cubicBezTo>
                  <a:cubicBezTo>
                    <a:pt x="2970" y="2181"/>
                    <a:pt x="2979" y="2188"/>
                    <a:pt x="2998" y="2188"/>
                  </a:cubicBezTo>
                  <a:cubicBezTo>
                    <a:pt x="3019" y="2188"/>
                    <a:pt x="3040" y="2178"/>
                    <a:pt x="3049" y="2156"/>
                  </a:cubicBezTo>
                  <a:cubicBezTo>
                    <a:pt x="3054" y="2144"/>
                    <a:pt x="3056" y="2135"/>
                    <a:pt x="3064" y="2099"/>
                  </a:cubicBezTo>
                  <a:cubicBezTo>
                    <a:pt x="3036" y="2128"/>
                    <a:pt x="3009" y="2132"/>
                    <a:pt x="2992" y="2132"/>
                  </a:cubicBezTo>
                  <a:cubicBezTo>
                    <a:pt x="2922" y="2132"/>
                    <a:pt x="2903" y="2071"/>
                    <a:pt x="2915" y="2012"/>
                  </a:cubicBezTo>
                  <a:cubicBezTo>
                    <a:pt x="2928" y="1951"/>
                    <a:pt x="2974" y="1892"/>
                    <a:pt x="3044" y="1892"/>
                  </a:cubicBezTo>
                  <a:cubicBezTo>
                    <a:pt x="3088" y="1892"/>
                    <a:pt x="3099" y="1916"/>
                    <a:pt x="3105" y="1927"/>
                  </a:cubicBezTo>
                  <a:cubicBezTo>
                    <a:pt x="3114" y="1895"/>
                    <a:pt x="3114" y="1895"/>
                    <a:pt x="3114" y="1895"/>
                  </a:cubicBezTo>
                  <a:lnTo>
                    <a:pt x="3181" y="1895"/>
                  </a:lnTo>
                  <a:close/>
                  <a:moveTo>
                    <a:pt x="3019" y="2083"/>
                  </a:moveTo>
                  <a:cubicBezTo>
                    <a:pt x="3069" y="2083"/>
                    <a:pt x="3081" y="2025"/>
                    <a:pt x="3083" y="2014"/>
                  </a:cubicBezTo>
                  <a:cubicBezTo>
                    <a:pt x="3089" y="1986"/>
                    <a:pt x="3094" y="1940"/>
                    <a:pt x="3051" y="1940"/>
                  </a:cubicBezTo>
                  <a:cubicBezTo>
                    <a:pt x="3024" y="1940"/>
                    <a:pt x="2997" y="1960"/>
                    <a:pt x="2986" y="2012"/>
                  </a:cubicBezTo>
                  <a:cubicBezTo>
                    <a:pt x="2984" y="2025"/>
                    <a:pt x="2971" y="2083"/>
                    <a:pt x="3019" y="2083"/>
                  </a:cubicBezTo>
                  <a:moveTo>
                    <a:pt x="3257" y="1790"/>
                  </a:moveTo>
                  <a:cubicBezTo>
                    <a:pt x="3327" y="1790"/>
                    <a:pt x="3327" y="1790"/>
                    <a:pt x="3327" y="1790"/>
                  </a:cubicBezTo>
                  <a:cubicBezTo>
                    <a:pt x="3298" y="1927"/>
                    <a:pt x="3298" y="1927"/>
                    <a:pt x="3298" y="1927"/>
                  </a:cubicBezTo>
                  <a:cubicBezTo>
                    <a:pt x="3309" y="1915"/>
                    <a:pt x="3332" y="1890"/>
                    <a:pt x="3376" y="1890"/>
                  </a:cubicBezTo>
                  <a:cubicBezTo>
                    <a:pt x="3412" y="1890"/>
                    <a:pt x="3431" y="1908"/>
                    <a:pt x="3440" y="1923"/>
                  </a:cubicBezTo>
                  <a:cubicBezTo>
                    <a:pt x="3446" y="1935"/>
                    <a:pt x="3448" y="1957"/>
                    <a:pt x="3441" y="1989"/>
                  </a:cubicBezTo>
                  <a:cubicBezTo>
                    <a:pt x="3410" y="2136"/>
                    <a:pt x="3410" y="2136"/>
                    <a:pt x="3410" y="2136"/>
                  </a:cubicBezTo>
                  <a:cubicBezTo>
                    <a:pt x="3340" y="2136"/>
                    <a:pt x="3340" y="2136"/>
                    <a:pt x="3340" y="2136"/>
                  </a:cubicBezTo>
                  <a:cubicBezTo>
                    <a:pt x="3370" y="1991"/>
                    <a:pt x="3370" y="1991"/>
                    <a:pt x="3370" y="1991"/>
                  </a:cubicBezTo>
                  <a:cubicBezTo>
                    <a:pt x="3373" y="1977"/>
                    <a:pt x="3382" y="1938"/>
                    <a:pt x="3342" y="1938"/>
                  </a:cubicBezTo>
                  <a:cubicBezTo>
                    <a:pt x="3322" y="1938"/>
                    <a:pt x="3293" y="1950"/>
                    <a:pt x="3286" y="1988"/>
                  </a:cubicBezTo>
                  <a:cubicBezTo>
                    <a:pt x="3255" y="2136"/>
                    <a:pt x="3255" y="2136"/>
                    <a:pt x="3255" y="2136"/>
                  </a:cubicBezTo>
                  <a:cubicBezTo>
                    <a:pt x="3183" y="2136"/>
                    <a:pt x="3183" y="2136"/>
                    <a:pt x="3183" y="2136"/>
                  </a:cubicBezTo>
                  <a:lnTo>
                    <a:pt x="3257" y="1790"/>
                  </a:lnTo>
                  <a:close/>
                  <a:moveTo>
                    <a:pt x="158" y="1980"/>
                  </a:moveTo>
                  <a:cubicBezTo>
                    <a:pt x="159" y="1971"/>
                    <a:pt x="164" y="1935"/>
                    <a:pt x="137" y="1935"/>
                  </a:cubicBezTo>
                  <a:cubicBezTo>
                    <a:pt x="103" y="1935"/>
                    <a:pt x="89" y="1986"/>
                    <a:pt x="83" y="2012"/>
                  </a:cubicBezTo>
                  <a:cubicBezTo>
                    <a:pt x="80" y="2026"/>
                    <a:pt x="72" y="2069"/>
                    <a:pt x="85" y="2087"/>
                  </a:cubicBezTo>
                  <a:cubicBezTo>
                    <a:pt x="90" y="2094"/>
                    <a:pt x="97" y="2095"/>
                    <a:pt x="102" y="2095"/>
                  </a:cubicBezTo>
                  <a:cubicBezTo>
                    <a:pt x="109" y="2095"/>
                    <a:pt x="133" y="2092"/>
                    <a:pt x="145" y="2048"/>
                  </a:cubicBezTo>
                  <a:cubicBezTo>
                    <a:pt x="215" y="2048"/>
                    <a:pt x="215" y="2048"/>
                    <a:pt x="215" y="2048"/>
                  </a:cubicBezTo>
                  <a:cubicBezTo>
                    <a:pt x="210" y="2067"/>
                    <a:pt x="201" y="2097"/>
                    <a:pt x="168" y="2120"/>
                  </a:cubicBezTo>
                  <a:cubicBezTo>
                    <a:pt x="148" y="2135"/>
                    <a:pt x="124" y="2143"/>
                    <a:pt x="94" y="2143"/>
                  </a:cubicBezTo>
                  <a:cubicBezTo>
                    <a:pt x="62" y="2143"/>
                    <a:pt x="35" y="2135"/>
                    <a:pt x="18" y="2110"/>
                  </a:cubicBezTo>
                  <a:cubicBezTo>
                    <a:pt x="2" y="2086"/>
                    <a:pt x="0" y="2053"/>
                    <a:pt x="8" y="2015"/>
                  </a:cubicBezTo>
                  <a:cubicBezTo>
                    <a:pt x="32" y="1904"/>
                    <a:pt x="116" y="1889"/>
                    <a:pt x="148" y="1889"/>
                  </a:cubicBezTo>
                  <a:cubicBezTo>
                    <a:pt x="193" y="1889"/>
                    <a:pt x="241" y="1914"/>
                    <a:pt x="228" y="1980"/>
                  </a:cubicBezTo>
                  <a:lnTo>
                    <a:pt x="158" y="1980"/>
                  </a:lnTo>
                  <a:close/>
                  <a:moveTo>
                    <a:pt x="3764" y="1980"/>
                  </a:moveTo>
                  <a:cubicBezTo>
                    <a:pt x="3765" y="1971"/>
                    <a:pt x="3770" y="1935"/>
                    <a:pt x="3742" y="1935"/>
                  </a:cubicBezTo>
                  <a:cubicBezTo>
                    <a:pt x="3709" y="1935"/>
                    <a:pt x="3694" y="1986"/>
                    <a:pt x="3688" y="2012"/>
                  </a:cubicBezTo>
                  <a:cubicBezTo>
                    <a:pt x="3685" y="2026"/>
                    <a:pt x="3678" y="2069"/>
                    <a:pt x="3691" y="2087"/>
                  </a:cubicBezTo>
                  <a:cubicBezTo>
                    <a:pt x="3695" y="2094"/>
                    <a:pt x="3703" y="2095"/>
                    <a:pt x="3708" y="2095"/>
                  </a:cubicBezTo>
                  <a:cubicBezTo>
                    <a:pt x="3715" y="2095"/>
                    <a:pt x="3738" y="2092"/>
                    <a:pt x="3751" y="2048"/>
                  </a:cubicBezTo>
                  <a:cubicBezTo>
                    <a:pt x="3820" y="2048"/>
                    <a:pt x="3820" y="2048"/>
                    <a:pt x="3820" y="2048"/>
                  </a:cubicBezTo>
                  <a:cubicBezTo>
                    <a:pt x="3816" y="2067"/>
                    <a:pt x="3807" y="2097"/>
                    <a:pt x="3774" y="2120"/>
                  </a:cubicBezTo>
                  <a:cubicBezTo>
                    <a:pt x="3754" y="2135"/>
                    <a:pt x="3730" y="2143"/>
                    <a:pt x="3700" y="2143"/>
                  </a:cubicBezTo>
                  <a:cubicBezTo>
                    <a:pt x="3668" y="2143"/>
                    <a:pt x="3641" y="2135"/>
                    <a:pt x="3624" y="2110"/>
                  </a:cubicBezTo>
                  <a:cubicBezTo>
                    <a:pt x="3608" y="2086"/>
                    <a:pt x="3606" y="2053"/>
                    <a:pt x="3614" y="2015"/>
                  </a:cubicBezTo>
                  <a:cubicBezTo>
                    <a:pt x="3638" y="1904"/>
                    <a:pt x="3722" y="1889"/>
                    <a:pt x="3754" y="1889"/>
                  </a:cubicBezTo>
                  <a:cubicBezTo>
                    <a:pt x="3799" y="1889"/>
                    <a:pt x="3847" y="1914"/>
                    <a:pt x="3834" y="1980"/>
                  </a:cubicBezTo>
                  <a:lnTo>
                    <a:pt x="3764" y="1980"/>
                  </a:lnTo>
                  <a:close/>
                  <a:moveTo>
                    <a:pt x="4010" y="1888"/>
                  </a:moveTo>
                  <a:cubicBezTo>
                    <a:pt x="4098" y="1888"/>
                    <a:pt x="4123" y="1948"/>
                    <a:pt x="4109" y="2015"/>
                  </a:cubicBezTo>
                  <a:cubicBezTo>
                    <a:pt x="4094" y="2083"/>
                    <a:pt x="4042" y="2145"/>
                    <a:pt x="3954" y="2145"/>
                  </a:cubicBezTo>
                  <a:cubicBezTo>
                    <a:pt x="3884" y="2145"/>
                    <a:pt x="3839" y="2102"/>
                    <a:pt x="3857" y="2017"/>
                  </a:cubicBezTo>
                  <a:cubicBezTo>
                    <a:pt x="3870" y="1959"/>
                    <a:pt x="3914" y="1888"/>
                    <a:pt x="4010" y="1888"/>
                  </a:cubicBezTo>
                  <a:moveTo>
                    <a:pt x="3967" y="2095"/>
                  </a:moveTo>
                  <a:cubicBezTo>
                    <a:pt x="3998" y="2095"/>
                    <a:pt x="4023" y="2077"/>
                    <a:pt x="4037" y="2012"/>
                  </a:cubicBezTo>
                  <a:cubicBezTo>
                    <a:pt x="4044" y="1980"/>
                    <a:pt x="4047" y="1935"/>
                    <a:pt x="4000" y="1935"/>
                  </a:cubicBezTo>
                  <a:cubicBezTo>
                    <a:pt x="3948" y="1935"/>
                    <a:pt x="3935" y="1995"/>
                    <a:pt x="3930" y="2018"/>
                  </a:cubicBezTo>
                  <a:cubicBezTo>
                    <a:pt x="3918" y="2072"/>
                    <a:pt x="3932" y="2095"/>
                    <a:pt x="3967" y="2095"/>
                  </a:cubicBezTo>
                  <a:moveTo>
                    <a:pt x="4173" y="1939"/>
                  </a:moveTo>
                  <a:cubicBezTo>
                    <a:pt x="4176" y="1924"/>
                    <a:pt x="4178" y="1909"/>
                    <a:pt x="4180" y="1894"/>
                  </a:cubicBezTo>
                  <a:cubicBezTo>
                    <a:pt x="4248" y="1894"/>
                    <a:pt x="4248" y="1894"/>
                    <a:pt x="4248" y="1894"/>
                  </a:cubicBezTo>
                  <a:cubicBezTo>
                    <a:pt x="4245" y="1925"/>
                    <a:pt x="4245" y="1925"/>
                    <a:pt x="4245" y="1925"/>
                  </a:cubicBezTo>
                  <a:cubicBezTo>
                    <a:pt x="4254" y="1915"/>
                    <a:pt x="4279" y="1889"/>
                    <a:pt x="4327" y="1889"/>
                  </a:cubicBezTo>
                  <a:cubicBezTo>
                    <a:pt x="4383" y="1889"/>
                    <a:pt x="4392" y="1923"/>
                    <a:pt x="4394" y="1934"/>
                  </a:cubicBezTo>
                  <a:cubicBezTo>
                    <a:pt x="4423" y="1895"/>
                    <a:pt x="4456" y="1889"/>
                    <a:pt x="4481" y="1889"/>
                  </a:cubicBezTo>
                  <a:cubicBezTo>
                    <a:pt x="4530" y="1889"/>
                    <a:pt x="4544" y="1918"/>
                    <a:pt x="4547" y="1928"/>
                  </a:cubicBezTo>
                  <a:cubicBezTo>
                    <a:pt x="4555" y="1949"/>
                    <a:pt x="4548" y="1978"/>
                    <a:pt x="4544" y="1999"/>
                  </a:cubicBezTo>
                  <a:cubicBezTo>
                    <a:pt x="4515" y="2136"/>
                    <a:pt x="4515" y="2136"/>
                    <a:pt x="4515" y="2136"/>
                  </a:cubicBezTo>
                  <a:cubicBezTo>
                    <a:pt x="4443" y="2136"/>
                    <a:pt x="4443" y="2136"/>
                    <a:pt x="4443" y="2136"/>
                  </a:cubicBezTo>
                  <a:cubicBezTo>
                    <a:pt x="4473" y="1994"/>
                    <a:pt x="4473" y="1994"/>
                    <a:pt x="4473" y="1994"/>
                  </a:cubicBezTo>
                  <a:cubicBezTo>
                    <a:pt x="4479" y="1968"/>
                    <a:pt x="4481" y="1939"/>
                    <a:pt x="4444" y="1939"/>
                  </a:cubicBezTo>
                  <a:cubicBezTo>
                    <a:pt x="4401" y="1939"/>
                    <a:pt x="4392" y="1979"/>
                    <a:pt x="4385" y="2015"/>
                  </a:cubicBezTo>
                  <a:cubicBezTo>
                    <a:pt x="4358" y="2136"/>
                    <a:pt x="4358" y="2136"/>
                    <a:pt x="4358" y="2136"/>
                  </a:cubicBezTo>
                  <a:cubicBezTo>
                    <a:pt x="4286" y="2136"/>
                    <a:pt x="4286" y="2136"/>
                    <a:pt x="4286" y="2136"/>
                  </a:cubicBezTo>
                  <a:cubicBezTo>
                    <a:pt x="4318" y="1992"/>
                    <a:pt x="4318" y="1992"/>
                    <a:pt x="4318" y="1992"/>
                  </a:cubicBezTo>
                  <a:cubicBezTo>
                    <a:pt x="4321" y="1974"/>
                    <a:pt x="4328" y="1939"/>
                    <a:pt x="4289" y="1939"/>
                  </a:cubicBezTo>
                  <a:cubicBezTo>
                    <a:pt x="4244" y="1939"/>
                    <a:pt x="4236" y="1977"/>
                    <a:pt x="4232" y="1994"/>
                  </a:cubicBezTo>
                  <a:cubicBezTo>
                    <a:pt x="4202" y="2136"/>
                    <a:pt x="4202" y="2136"/>
                    <a:pt x="4202" y="2136"/>
                  </a:cubicBezTo>
                  <a:cubicBezTo>
                    <a:pt x="4131" y="2136"/>
                    <a:pt x="4131" y="2136"/>
                    <a:pt x="4131" y="2136"/>
                  </a:cubicBezTo>
                  <a:lnTo>
                    <a:pt x="4173" y="1939"/>
                  </a:lnTo>
                  <a:close/>
                  <a:moveTo>
                    <a:pt x="4694" y="1894"/>
                  </a:moveTo>
                  <a:cubicBezTo>
                    <a:pt x="4689" y="1928"/>
                    <a:pt x="4689" y="1928"/>
                    <a:pt x="4689" y="1928"/>
                  </a:cubicBezTo>
                  <a:cubicBezTo>
                    <a:pt x="4719" y="1889"/>
                    <a:pt x="4759" y="1889"/>
                    <a:pt x="4771" y="1889"/>
                  </a:cubicBezTo>
                  <a:cubicBezTo>
                    <a:pt x="4834" y="1889"/>
                    <a:pt x="4862" y="1936"/>
                    <a:pt x="4846" y="2010"/>
                  </a:cubicBezTo>
                  <a:cubicBezTo>
                    <a:pt x="4832" y="2079"/>
                    <a:pt x="4783" y="2140"/>
                    <a:pt x="4713" y="2140"/>
                  </a:cubicBezTo>
                  <a:cubicBezTo>
                    <a:pt x="4669" y="2140"/>
                    <a:pt x="4656" y="2117"/>
                    <a:pt x="4652" y="2109"/>
                  </a:cubicBezTo>
                  <a:cubicBezTo>
                    <a:pt x="4626" y="2229"/>
                    <a:pt x="4626" y="2229"/>
                    <a:pt x="4626" y="2229"/>
                  </a:cubicBezTo>
                  <a:cubicBezTo>
                    <a:pt x="4554" y="2229"/>
                    <a:pt x="4554" y="2229"/>
                    <a:pt x="4554" y="2229"/>
                  </a:cubicBezTo>
                  <a:cubicBezTo>
                    <a:pt x="4625" y="1894"/>
                    <a:pt x="4625" y="1894"/>
                    <a:pt x="4625" y="1894"/>
                  </a:cubicBezTo>
                  <a:lnTo>
                    <a:pt x="4694" y="1894"/>
                  </a:lnTo>
                  <a:close/>
                  <a:moveTo>
                    <a:pt x="4774" y="2013"/>
                  </a:moveTo>
                  <a:cubicBezTo>
                    <a:pt x="4780" y="1984"/>
                    <a:pt x="4783" y="1935"/>
                    <a:pt x="4741" y="1935"/>
                  </a:cubicBezTo>
                  <a:cubicBezTo>
                    <a:pt x="4718" y="1935"/>
                    <a:pt x="4682" y="1952"/>
                    <a:pt x="4668" y="2017"/>
                  </a:cubicBezTo>
                  <a:cubicBezTo>
                    <a:pt x="4665" y="2031"/>
                    <a:pt x="4652" y="2093"/>
                    <a:pt x="4705" y="2093"/>
                  </a:cubicBezTo>
                  <a:cubicBezTo>
                    <a:pt x="4738" y="2093"/>
                    <a:pt x="4763" y="2061"/>
                    <a:pt x="4774" y="2013"/>
                  </a:cubicBezTo>
                  <a:moveTo>
                    <a:pt x="4936" y="1789"/>
                  </a:moveTo>
                  <a:cubicBezTo>
                    <a:pt x="5007" y="1789"/>
                    <a:pt x="5007" y="1789"/>
                    <a:pt x="5007" y="1789"/>
                  </a:cubicBezTo>
                  <a:cubicBezTo>
                    <a:pt x="4933" y="2136"/>
                    <a:pt x="4933" y="2136"/>
                    <a:pt x="4933" y="2136"/>
                  </a:cubicBezTo>
                  <a:cubicBezTo>
                    <a:pt x="4862" y="2136"/>
                    <a:pt x="4862" y="2136"/>
                    <a:pt x="4862" y="2136"/>
                  </a:cubicBezTo>
                  <a:lnTo>
                    <a:pt x="4936" y="1789"/>
                  </a:lnTo>
                  <a:close/>
                  <a:moveTo>
                    <a:pt x="5068" y="2033"/>
                  </a:moveTo>
                  <a:cubicBezTo>
                    <a:pt x="5064" y="2049"/>
                    <a:pt x="5054" y="2098"/>
                    <a:pt x="5104" y="2098"/>
                  </a:cubicBezTo>
                  <a:cubicBezTo>
                    <a:pt x="5121" y="2098"/>
                    <a:pt x="5140" y="2091"/>
                    <a:pt x="5153" y="2064"/>
                  </a:cubicBezTo>
                  <a:cubicBezTo>
                    <a:pt x="5218" y="2064"/>
                    <a:pt x="5218" y="2064"/>
                    <a:pt x="5218" y="2064"/>
                  </a:cubicBezTo>
                  <a:cubicBezTo>
                    <a:pt x="5214" y="2076"/>
                    <a:pt x="5208" y="2097"/>
                    <a:pt x="5184" y="2117"/>
                  </a:cubicBezTo>
                  <a:cubicBezTo>
                    <a:pt x="5162" y="2136"/>
                    <a:pt x="5128" y="2145"/>
                    <a:pt x="5092" y="2145"/>
                  </a:cubicBezTo>
                  <a:cubicBezTo>
                    <a:pt x="5072" y="2145"/>
                    <a:pt x="5033" y="2142"/>
                    <a:pt x="5013" y="2115"/>
                  </a:cubicBezTo>
                  <a:cubicBezTo>
                    <a:pt x="4996" y="2092"/>
                    <a:pt x="4994" y="2060"/>
                    <a:pt x="5002" y="2021"/>
                  </a:cubicBezTo>
                  <a:cubicBezTo>
                    <a:pt x="5011" y="1981"/>
                    <a:pt x="5030" y="1934"/>
                    <a:pt x="5077" y="1906"/>
                  </a:cubicBezTo>
                  <a:cubicBezTo>
                    <a:pt x="5099" y="1893"/>
                    <a:pt x="5123" y="1886"/>
                    <a:pt x="5150" y="1886"/>
                  </a:cubicBezTo>
                  <a:cubicBezTo>
                    <a:pt x="5184" y="1886"/>
                    <a:pt x="5222" y="1899"/>
                    <a:pt x="5235" y="1944"/>
                  </a:cubicBezTo>
                  <a:cubicBezTo>
                    <a:pt x="5244" y="1977"/>
                    <a:pt x="5236" y="2013"/>
                    <a:pt x="5231" y="2033"/>
                  </a:cubicBezTo>
                  <a:lnTo>
                    <a:pt x="5068" y="2033"/>
                  </a:lnTo>
                  <a:close/>
                  <a:moveTo>
                    <a:pt x="5167" y="1988"/>
                  </a:moveTo>
                  <a:cubicBezTo>
                    <a:pt x="5170" y="1977"/>
                    <a:pt x="5178" y="1934"/>
                    <a:pt x="5137" y="1934"/>
                  </a:cubicBezTo>
                  <a:cubicBezTo>
                    <a:pt x="5105" y="1934"/>
                    <a:pt x="5087" y="1960"/>
                    <a:pt x="5080" y="1988"/>
                  </a:cubicBezTo>
                  <a:lnTo>
                    <a:pt x="5167" y="1988"/>
                  </a:lnTo>
                  <a:close/>
                  <a:moveTo>
                    <a:pt x="5353" y="1894"/>
                  </a:moveTo>
                  <a:cubicBezTo>
                    <a:pt x="5382" y="1973"/>
                    <a:pt x="5382" y="1973"/>
                    <a:pt x="5382" y="1973"/>
                  </a:cubicBezTo>
                  <a:cubicBezTo>
                    <a:pt x="5447" y="1894"/>
                    <a:pt x="5447" y="1894"/>
                    <a:pt x="5447" y="1894"/>
                  </a:cubicBezTo>
                  <a:cubicBezTo>
                    <a:pt x="5520" y="1894"/>
                    <a:pt x="5520" y="1894"/>
                    <a:pt x="5520" y="1894"/>
                  </a:cubicBezTo>
                  <a:cubicBezTo>
                    <a:pt x="5417" y="2012"/>
                    <a:pt x="5417" y="2012"/>
                    <a:pt x="5417" y="2012"/>
                  </a:cubicBezTo>
                  <a:cubicBezTo>
                    <a:pt x="5471" y="2136"/>
                    <a:pt x="5471" y="2136"/>
                    <a:pt x="5471" y="2136"/>
                  </a:cubicBezTo>
                  <a:cubicBezTo>
                    <a:pt x="5388" y="2136"/>
                    <a:pt x="5388" y="2136"/>
                    <a:pt x="5388" y="2136"/>
                  </a:cubicBezTo>
                  <a:cubicBezTo>
                    <a:pt x="5357" y="2047"/>
                    <a:pt x="5357" y="2047"/>
                    <a:pt x="5357" y="2047"/>
                  </a:cubicBezTo>
                  <a:cubicBezTo>
                    <a:pt x="5289" y="2136"/>
                    <a:pt x="5289" y="2136"/>
                    <a:pt x="5289" y="2136"/>
                  </a:cubicBezTo>
                  <a:cubicBezTo>
                    <a:pt x="5214" y="2136"/>
                    <a:pt x="5214" y="2136"/>
                    <a:pt x="5214" y="2136"/>
                  </a:cubicBezTo>
                  <a:cubicBezTo>
                    <a:pt x="5323" y="2006"/>
                    <a:pt x="5323" y="2006"/>
                    <a:pt x="5323" y="2006"/>
                  </a:cubicBezTo>
                  <a:cubicBezTo>
                    <a:pt x="5269" y="1894"/>
                    <a:pt x="5269" y="1894"/>
                    <a:pt x="5269" y="1894"/>
                  </a:cubicBezTo>
                  <a:lnTo>
                    <a:pt x="5353" y="1894"/>
                  </a:lnTo>
                  <a:close/>
                  <a:moveTo>
                    <a:pt x="5553" y="1893"/>
                  </a:moveTo>
                  <a:cubicBezTo>
                    <a:pt x="5625" y="1893"/>
                    <a:pt x="5625" y="1893"/>
                    <a:pt x="5625" y="1893"/>
                  </a:cubicBezTo>
                  <a:cubicBezTo>
                    <a:pt x="5573" y="2136"/>
                    <a:pt x="5573" y="2136"/>
                    <a:pt x="5573" y="2136"/>
                  </a:cubicBezTo>
                  <a:cubicBezTo>
                    <a:pt x="5501" y="2136"/>
                    <a:pt x="5501" y="2136"/>
                    <a:pt x="5501" y="2136"/>
                  </a:cubicBezTo>
                  <a:lnTo>
                    <a:pt x="5553" y="1893"/>
                  </a:lnTo>
                  <a:close/>
                  <a:moveTo>
                    <a:pt x="5573" y="1790"/>
                  </a:moveTo>
                  <a:cubicBezTo>
                    <a:pt x="5648" y="1790"/>
                    <a:pt x="5648" y="1790"/>
                    <a:pt x="5648" y="1790"/>
                  </a:cubicBezTo>
                  <a:cubicBezTo>
                    <a:pt x="5636" y="1851"/>
                    <a:pt x="5636" y="1851"/>
                    <a:pt x="5636" y="1851"/>
                  </a:cubicBezTo>
                  <a:cubicBezTo>
                    <a:pt x="5560" y="1851"/>
                    <a:pt x="5560" y="1851"/>
                    <a:pt x="5560" y="1851"/>
                  </a:cubicBezTo>
                  <a:lnTo>
                    <a:pt x="5573" y="1790"/>
                  </a:lnTo>
                  <a:close/>
                  <a:moveTo>
                    <a:pt x="5775" y="2133"/>
                  </a:moveTo>
                  <a:cubicBezTo>
                    <a:pt x="5752" y="2139"/>
                    <a:pt x="5730" y="2141"/>
                    <a:pt x="5719" y="2141"/>
                  </a:cubicBezTo>
                  <a:cubicBezTo>
                    <a:pt x="5647" y="2141"/>
                    <a:pt x="5657" y="2095"/>
                    <a:pt x="5662" y="2075"/>
                  </a:cubicBezTo>
                  <a:cubicBezTo>
                    <a:pt x="5689" y="1942"/>
                    <a:pt x="5689" y="1942"/>
                    <a:pt x="5689" y="1942"/>
                  </a:cubicBezTo>
                  <a:cubicBezTo>
                    <a:pt x="5643" y="1942"/>
                    <a:pt x="5643" y="1942"/>
                    <a:pt x="5643" y="1942"/>
                  </a:cubicBezTo>
                  <a:cubicBezTo>
                    <a:pt x="5653" y="1895"/>
                    <a:pt x="5653" y="1895"/>
                    <a:pt x="5653" y="1895"/>
                  </a:cubicBezTo>
                  <a:cubicBezTo>
                    <a:pt x="5700" y="1895"/>
                    <a:pt x="5700" y="1895"/>
                    <a:pt x="5700" y="1895"/>
                  </a:cubicBezTo>
                  <a:cubicBezTo>
                    <a:pt x="5710" y="1848"/>
                    <a:pt x="5710" y="1848"/>
                    <a:pt x="5710" y="1848"/>
                  </a:cubicBezTo>
                  <a:cubicBezTo>
                    <a:pt x="5786" y="1822"/>
                    <a:pt x="5786" y="1822"/>
                    <a:pt x="5786" y="1822"/>
                  </a:cubicBezTo>
                  <a:cubicBezTo>
                    <a:pt x="5770" y="1895"/>
                    <a:pt x="5770" y="1895"/>
                    <a:pt x="5770" y="1895"/>
                  </a:cubicBezTo>
                  <a:cubicBezTo>
                    <a:pt x="5828" y="1895"/>
                    <a:pt x="5828" y="1895"/>
                    <a:pt x="5828" y="1895"/>
                  </a:cubicBezTo>
                  <a:cubicBezTo>
                    <a:pt x="5818" y="1942"/>
                    <a:pt x="5818" y="1942"/>
                    <a:pt x="5818" y="1942"/>
                  </a:cubicBezTo>
                  <a:cubicBezTo>
                    <a:pt x="5760" y="1942"/>
                    <a:pt x="5760" y="1942"/>
                    <a:pt x="5760" y="1942"/>
                  </a:cubicBezTo>
                  <a:cubicBezTo>
                    <a:pt x="5736" y="2052"/>
                    <a:pt x="5736" y="2052"/>
                    <a:pt x="5736" y="2052"/>
                  </a:cubicBezTo>
                  <a:cubicBezTo>
                    <a:pt x="5733" y="2074"/>
                    <a:pt x="5729" y="2088"/>
                    <a:pt x="5761" y="2088"/>
                  </a:cubicBezTo>
                  <a:cubicBezTo>
                    <a:pt x="5772" y="2088"/>
                    <a:pt x="5777" y="2087"/>
                    <a:pt x="5786" y="2086"/>
                  </a:cubicBezTo>
                  <a:lnTo>
                    <a:pt x="5775" y="2133"/>
                  </a:lnTo>
                  <a:close/>
                  <a:moveTo>
                    <a:pt x="5921" y="1894"/>
                  </a:moveTo>
                  <a:cubicBezTo>
                    <a:pt x="5939" y="2062"/>
                    <a:pt x="5939" y="2062"/>
                    <a:pt x="5939" y="2062"/>
                  </a:cubicBezTo>
                  <a:cubicBezTo>
                    <a:pt x="6028" y="1894"/>
                    <a:pt x="6028" y="1894"/>
                    <a:pt x="6028" y="1894"/>
                  </a:cubicBezTo>
                  <a:cubicBezTo>
                    <a:pt x="6099" y="1894"/>
                    <a:pt x="6099" y="1894"/>
                    <a:pt x="6099" y="1894"/>
                  </a:cubicBezTo>
                  <a:cubicBezTo>
                    <a:pt x="5957" y="2132"/>
                    <a:pt x="5957" y="2132"/>
                    <a:pt x="5957" y="2132"/>
                  </a:cubicBezTo>
                  <a:cubicBezTo>
                    <a:pt x="5907" y="2229"/>
                    <a:pt x="5907" y="2229"/>
                    <a:pt x="5907" y="2229"/>
                  </a:cubicBezTo>
                  <a:cubicBezTo>
                    <a:pt x="5835" y="2229"/>
                    <a:pt x="5835" y="2229"/>
                    <a:pt x="5835" y="2229"/>
                  </a:cubicBezTo>
                  <a:cubicBezTo>
                    <a:pt x="5886" y="2137"/>
                    <a:pt x="5886" y="2137"/>
                    <a:pt x="5886" y="2137"/>
                  </a:cubicBezTo>
                  <a:cubicBezTo>
                    <a:pt x="5844" y="1894"/>
                    <a:pt x="5844" y="1894"/>
                    <a:pt x="5844" y="1894"/>
                  </a:cubicBezTo>
                  <a:lnTo>
                    <a:pt x="5921" y="189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en-GB"/>
            </a:p>
          </p:txBody>
        </p:sp>
        <p:sp>
          <p:nvSpPr>
            <p:cNvPr id="10" name="Freeform 15"/>
            <p:cNvSpPr>
              <a:spLocks noEditPoints="1"/>
            </p:cNvSpPr>
            <p:nvPr userDrawn="1"/>
          </p:nvSpPr>
          <p:spPr bwMode="auto">
            <a:xfrm>
              <a:off x="-2592388" y="0"/>
              <a:ext cx="2592388" cy="1530350"/>
            </a:xfrm>
            <a:custGeom>
              <a:avLst/>
              <a:gdLst/>
              <a:ahLst/>
              <a:cxnLst>
                <a:cxn ang="0">
                  <a:pos x="176" y="248"/>
                </a:cxn>
                <a:cxn ang="0">
                  <a:pos x="0" y="248"/>
                </a:cxn>
                <a:cxn ang="0">
                  <a:pos x="0" y="0"/>
                </a:cxn>
                <a:cxn ang="0">
                  <a:pos x="176" y="0"/>
                </a:cxn>
                <a:cxn ang="0">
                  <a:pos x="176" y="248"/>
                </a:cxn>
                <a:cxn ang="0">
                  <a:pos x="176" y="716"/>
                </a:cxn>
                <a:cxn ang="0">
                  <a:pos x="0" y="716"/>
                </a:cxn>
                <a:cxn ang="0">
                  <a:pos x="0" y="964"/>
                </a:cxn>
                <a:cxn ang="0">
                  <a:pos x="176" y="964"/>
                </a:cxn>
                <a:cxn ang="0">
                  <a:pos x="176" y="716"/>
                </a:cxn>
                <a:cxn ang="0">
                  <a:pos x="1633" y="0"/>
                </a:cxn>
                <a:cxn ang="0">
                  <a:pos x="1457" y="0"/>
                </a:cxn>
                <a:cxn ang="0">
                  <a:pos x="1457" y="248"/>
                </a:cxn>
                <a:cxn ang="0">
                  <a:pos x="1633" y="248"/>
                </a:cxn>
                <a:cxn ang="0">
                  <a:pos x="1633" y="0"/>
                </a:cxn>
                <a:cxn ang="0">
                  <a:pos x="1633" y="716"/>
                </a:cxn>
                <a:cxn ang="0">
                  <a:pos x="1457" y="716"/>
                </a:cxn>
                <a:cxn ang="0">
                  <a:pos x="1457" y="964"/>
                </a:cxn>
                <a:cxn ang="0">
                  <a:pos x="1633" y="964"/>
                </a:cxn>
                <a:cxn ang="0">
                  <a:pos x="1633" y="716"/>
                </a:cxn>
              </a:cxnLst>
              <a:rect l="0" t="0" r="r" b="b"/>
              <a:pathLst>
                <a:path w="1633" h="964">
                  <a:moveTo>
                    <a:pt x="176" y="248"/>
                  </a:moveTo>
                  <a:lnTo>
                    <a:pt x="0" y="248"/>
                  </a:lnTo>
                  <a:lnTo>
                    <a:pt x="0" y="0"/>
                  </a:lnTo>
                  <a:lnTo>
                    <a:pt x="176" y="0"/>
                  </a:lnTo>
                  <a:lnTo>
                    <a:pt x="176" y="248"/>
                  </a:lnTo>
                  <a:close/>
                  <a:moveTo>
                    <a:pt x="176" y="716"/>
                  </a:moveTo>
                  <a:lnTo>
                    <a:pt x="0" y="716"/>
                  </a:lnTo>
                  <a:lnTo>
                    <a:pt x="0" y="964"/>
                  </a:lnTo>
                  <a:lnTo>
                    <a:pt x="176" y="964"/>
                  </a:lnTo>
                  <a:lnTo>
                    <a:pt x="176" y="716"/>
                  </a:lnTo>
                  <a:close/>
                  <a:moveTo>
                    <a:pt x="1633" y="0"/>
                  </a:moveTo>
                  <a:lnTo>
                    <a:pt x="1457" y="0"/>
                  </a:lnTo>
                  <a:lnTo>
                    <a:pt x="1457" y="248"/>
                  </a:lnTo>
                  <a:lnTo>
                    <a:pt x="1633" y="248"/>
                  </a:lnTo>
                  <a:lnTo>
                    <a:pt x="1633" y="0"/>
                  </a:lnTo>
                  <a:close/>
                  <a:moveTo>
                    <a:pt x="1633" y="716"/>
                  </a:moveTo>
                  <a:lnTo>
                    <a:pt x="1457" y="716"/>
                  </a:lnTo>
                  <a:lnTo>
                    <a:pt x="1457" y="964"/>
                  </a:lnTo>
                  <a:lnTo>
                    <a:pt x="1633" y="964"/>
                  </a:lnTo>
                  <a:lnTo>
                    <a:pt x="1633" y="716"/>
                  </a:lnTo>
                  <a:close/>
                </a:path>
              </a:pathLst>
            </a:custGeom>
            <a:noFill/>
            <a:ln w="9525">
              <a:noFill/>
              <a:round/>
              <a:headEnd/>
              <a:tailEnd/>
            </a:ln>
          </p:spPr>
          <p:txBody>
            <a:bodyPr vert="horz" wrap="square" lIns="91440" tIns="45720" rIns="91440" bIns="45720" numCol="1" anchor="t" anchorCtr="0" compatLnSpc="1">
              <a:prstTxWarp prst="textNoShape">
                <a:avLst/>
              </a:prstTxWarp>
              <a:noAutofit/>
            </a:bodyPr>
            <a:lstStyle/>
            <a:p>
              <a:endParaRPr lang="en-GB"/>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p:spTree>
      <p:nvGrpSpPr>
        <p:cNvPr id="1" name=""/>
        <p:cNvGrpSpPr/>
        <p:nvPr/>
      </p:nvGrpSpPr>
      <p:grpSpPr>
        <a:xfrm>
          <a:off x="0" y="0"/>
          <a:ext cx="0" cy="0"/>
          <a:chOff x="0" y="0"/>
          <a:chExt cx="0" cy="0"/>
        </a:xfrm>
      </p:grpSpPr>
      <p:grpSp>
        <p:nvGrpSpPr>
          <p:cNvPr id="2" name="Group 9"/>
          <p:cNvGrpSpPr/>
          <p:nvPr userDrawn="1"/>
        </p:nvGrpSpPr>
        <p:grpSpPr bwMode="gray">
          <a:xfrm>
            <a:off x="0" y="0"/>
            <a:ext cx="9144000" cy="6859588"/>
            <a:chOff x="3175" y="-1588"/>
            <a:chExt cx="9140826" cy="6859588"/>
          </a:xfrm>
        </p:grpSpPr>
        <p:sp>
          <p:nvSpPr>
            <p:cNvPr id="14" name="Freeform 23"/>
            <p:cNvSpPr>
              <a:spLocks noChangeAspect="1"/>
            </p:cNvSpPr>
            <p:nvPr userDrawn="1"/>
          </p:nvSpPr>
          <p:spPr bwMode="gray">
            <a:xfrm>
              <a:off x="3175" y="-1588"/>
              <a:ext cx="5008563" cy="3239162"/>
            </a:xfrm>
            <a:custGeom>
              <a:avLst/>
              <a:gdLst/>
              <a:ahLst/>
              <a:cxnLst>
                <a:cxn ang="0">
                  <a:pos x="20946" y="0"/>
                </a:cxn>
                <a:cxn ang="0">
                  <a:pos x="0" y="0"/>
                </a:cxn>
                <a:cxn ang="0">
                  <a:pos x="0" y="13538"/>
                </a:cxn>
                <a:cxn ang="0">
                  <a:pos x="16939" y="13538"/>
                </a:cxn>
                <a:cxn ang="0">
                  <a:pos x="20946" y="0"/>
                </a:cxn>
              </a:cxnLst>
              <a:rect l="0" t="0" r="r" b="b"/>
              <a:pathLst>
                <a:path w="20946" h="13538">
                  <a:moveTo>
                    <a:pt x="20946" y="0"/>
                  </a:moveTo>
                  <a:lnTo>
                    <a:pt x="0" y="0"/>
                  </a:lnTo>
                  <a:lnTo>
                    <a:pt x="0" y="13538"/>
                  </a:lnTo>
                  <a:lnTo>
                    <a:pt x="16939" y="13538"/>
                  </a:lnTo>
                  <a:lnTo>
                    <a:pt x="20946"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marL="0" algn="l" defTabSz="914400" rtl="0" eaLnBrk="1" fontAlgn="base" latinLnBrk="0" hangingPunct="1">
                <a:spcBef>
                  <a:spcPct val="50000"/>
                </a:spcBef>
                <a:spcAft>
                  <a:spcPct val="0"/>
                </a:spcAft>
                <a:defRPr/>
              </a:pPr>
              <a:endParaRPr lang="en-GB" sz="1800" kern="1200" dirty="0">
                <a:solidFill>
                  <a:schemeClr val="tx1"/>
                </a:solidFill>
                <a:latin typeface="+mn-lt"/>
                <a:ea typeface="+mn-ea"/>
                <a:cs typeface="+mn-cs"/>
              </a:endParaRPr>
            </a:p>
          </p:txBody>
        </p:sp>
        <p:sp>
          <p:nvSpPr>
            <p:cNvPr id="13" name="Freeform 22"/>
            <p:cNvSpPr>
              <a:spLocks noChangeAspect="1"/>
            </p:cNvSpPr>
            <p:nvPr userDrawn="1"/>
          </p:nvSpPr>
          <p:spPr bwMode="gray">
            <a:xfrm>
              <a:off x="1979613" y="1820540"/>
              <a:ext cx="7164388" cy="5037460"/>
            </a:xfrm>
            <a:custGeom>
              <a:avLst/>
              <a:gdLst/>
              <a:ahLst/>
              <a:cxnLst>
                <a:cxn ang="0">
                  <a:pos x="6229" y="0"/>
                </a:cxn>
                <a:cxn ang="0">
                  <a:pos x="0" y="21055"/>
                </a:cxn>
                <a:cxn ang="0">
                  <a:pos x="29957" y="21055"/>
                </a:cxn>
                <a:cxn ang="0">
                  <a:pos x="29957" y="0"/>
                </a:cxn>
                <a:cxn ang="0">
                  <a:pos x="6229" y="0"/>
                </a:cxn>
              </a:cxnLst>
              <a:rect l="0" t="0" r="r" b="b"/>
              <a:pathLst>
                <a:path w="29957" h="21055">
                  <a:moveTo>
                    <a:pt x="6229" y="0"/>
                  </a:moveTo>
                  <a:lnTo>
                    <a:pt x="0" y="21055"/>
                  </a:lnTo>
                  <a:lnTo>
                    <a:pt x="29957" y="21055"/>
                  </a:lnTo>
                  <a:lnTo>
                    <a:pt x="29957" y="0"/>
                  </a:lnTo>
                  <a:lnTo>
                    <a:pt x="6229"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marL="0" algn="l" defTabSz="914400" rtl="0" eaLnBrk="1" fontAlgn="base" latinLnBrk="0" hangingPunct="1">
                <a:spcBef>
                  <a:spcPct val="50000"/>
                </a:spcBef>
                <a:spcAft>
                  <a:spcPct val="0"/>
                </a:spcAft>
                <a:defRPr/>
              </a:pPr>
              <a:endParaRPr lang="en-GB" sz="1800" kern="1200" dirty="0">
                <a:solidFill>
                  <a:schemeClr val="tx1"/>
                </a:solidFill>
                <a:latin typeface="+mn-lt"/>
                <a:ea typeface="+mn-ea"/>
                <a:cs typeface="+mn-cs"/>
              </a:endParaRPr>
            </a:p>
          </p:txBody>
        </p:sp>
        <p:sp>
          <p:nvSpPr>
            <p:cNvPr id="15" name="Freeform 24"/>
            <p:cNvSpPr>
              <a:spLocks noChangeAspect="1"/>
            </p:cNvSpPr>
            <p:nvPr userDrawn="1"/>
          </p:nvSpPr>
          <p:spPr bwMode="gray">
            <a:xfrm>
              <a:off x="3049588" y="1820540"/>
              <a:ext cx="1423988" cy="1418623"/>
            </a:xfrm>
            <a:custGeom>
              <a:avLst/>
              <a:gdLst/>
              <a:ahLst/>
              <a:cxnLst>
                <a:cxn ang="0">
                  <a:pos x="0" y="5926"/>
                </a:cxn>
                <a:cxn ang="0">
                  <a:pos x="4197" y="5926"/>
                </a:cxn>
                <a:cxn ang="0">
                  <a:pos x="5950" y="0"/>
                </a:cxn>
                <a:cxn ang="0">
                  <a:pos x="1752" y="0"/>
                </a:cxn>
                <a:cxn ang="0">
                  <a:pos x="0" y="5926"/>
                </a:cxn>
              </a:cxnLst>
              <a:rect l="0" t="0" r="r" b="b"/>
              <a:pathLst>
                <a:path w="5950" h="5926">
                  <a:moveTo>
                    <a:pt x="0" y="5926"/>
                  </a:moveTo>
                  <a:lnTo>
                    <a:pt x="4197" y="5926"/>
                  </a:lnTo>
                  <a:lnTo>
                    <a:pt x="5950" y="0"/>
                  </a:lnTo>
                  <a:lnTo>
                    <a:pt x="1752" y="0"/>
                  </a:lnTo>
                  <a:lnTo>
                    <a:pt x="0" y="5926"/>
                  </a:lnTo>
                  <a:close/>
                </a:path>
              </a:pathLst>
            </a:custGeom>
            <a:solidFill>
              <a:srgbClr val="00257A"/>
            </a:solidFill>
            <a:ln w="9525" cap="flat" cmpd="sng">
              <a:noFill/>
              <a:prstDash val="solid"/>
              <a:round/>
              <a:headEnd type="none" w="med" len="med"/>
              <a:tailEnd type="none" w="med" len="med"/>
            </a:ln>
            <a:effectLst/>
          </p:spPr>
          <p:txBody>
            <a:bodyPr/>
            <a:lstStyle/>
            <a:p>
              <a:pPr marL="0" algn="l" defTabSz="914400" rtl="0" eaLnBrk="1" fontAlgn="base" latinLnBrk="0" hangingPunct="1">
                <a:spcBef>
                  <a:spcPct val="50000"/>
                </a:spcBef>
                <a:spcAft>
                  <a:spcPct val="0"/>
                </a:spcAft>
                <a:defRPr/>
              </a:pPr>
              <a:endParaRPr lang="en-GB" sz="1800" kern="1200" dirty="0">
                <a:solidFill>
                  <a:schemeClr val="tx1"/>
                </a:solidFill>
                <a:latin typeface="+mn-lt"/>
                <a:ea typeface="+mn-ea"/>
                <a:cs typeface="+mn-cs"/>
              </a:endParaRPr>
            </a:p>
          </p:txBody>
        </p:sp>
      </p:grpSp>
      <p:sp>
        <p:nvSpPr>
          <p:cNvPr id="20" name="Title 19"/>
          <p:cNvSpPr>
            <a:spLocks noGrp="1"/>
          </p:cNvSpPr>
          <p:nvPr>
            <p:ph type="title"/>
          </p:nvPr>
        </p:nvSpPr>
        <p:spPr bwMode="gray">
          <a:xfrm>
            <a:off x="4644008" y="2492896"/>
            <a:ext cx="4104456" cy="2160240"/>
          </a:xfrm>
        </p:spPr>
        <p:txBody>
          <a:bodyPr anchor="t"/>
          <a:lstStyle>
            <a:lvl1pPr algn="r">
              <a:defRPr sz="3000"/>
            </a:lvl1pPr>
          </a:lstStyle>
          <a:p>
            <a:r>
              <a:rPr lang="en-US" dirty="0" smtClean="0"/>
              <a:t>Click to edit Master title style</a:t>
            </a:r>
            <a:endParaRPr lang="en-GB" dirty="0"/>
          </a:p>
        </p:txBody>
      </p:sp>
      <p:sp>
        <p:nvSpPr>
          <p:cNvPr id="22" name="Text Placeholder 21"/>
          <p:cNvSpPr>
            <a:spLocks noGrp="1"/>
          </p:cNvSpPr>
          <p:nvPr>
            <p:ph type="body" sz="quarter" idx="10" hasCustomPrompt="1"/>
          </p:nvPr>
        </p:nvSpPr>
        <p:spPr bwMode="gray">
          <a:xfrm>
            <a:off x="4643438" y="5013325"/>
            <a:ext cx="4105275" cy="1439863"/>
          </a:xfrm>
        </p:spPr>
        <p:txBody>
          <a:bodyPr>
            <a:normAutofit/>
          </a:bodyPr>
          <a:lstStyle>
            <a:lvl1pPr algn="r">
              <a:defRPr sz="1200" b="0">
                <a:solidFill>
                  <a:schemeClr val="bg1"/>
                </a:solidFill>
              </a:defRPr>
            </a:lvl1pPr>
          </a:lstStyle>
          <a:p>
            <a:pPr lvl="0"/>
            <a:r>
              <a:rPr lang="en-US" dirty="0" smtClean="0"/>
              <a:t>Click to edit Master subtitle styles</a:t>
            </a:r>
          </a:p>
        </p:txBody>
      </p:sp>
      <p:grpSp>
        <p:nvGrpSpPr>
          <p:cNvPr id="3" name="Group 11"/>
          <p:cNvGrpSpPr>
            <a:grpSpLocks noChangeAspect="1"/>
          </p:cNvGrpSpPr>
          <p:nvPr userDrawn="1"/>
        </p:nvGrpSpPr>
        <p:grpSpPr>
          <a:xfrm>
            <a:off x="128464" y="0"/>
            <a:ext cx="2592388" cy="1530350"/>
            <a:chOff x="-2592388" y="0"/>
            <a:chExt cx="2592388" cy="1530350"/>
          </a:xfrm>
          <a:solidFill>
            <a:schemeClr val="bg1"/>
          </a:solidFill>
        </p:grpSpPr>
        <p:sp>
          <p:nvSpPr>
            <p:cNvPr id="18" name="Freeform 14"/>
            <p:cNvSpPr>
              <a:spLocks noEditPoints="1"/>
            </p:cNvSpPr>
            <p:nvPr userDrawn="1"/>
          </p:nvSpPr>
          <p:spPr bwMode="auto">
            <a:xfrm>
              <a:off x="-2384425" y="393700"/>
              <a:ext cx="2119313" cy="776288"/>
            </a:xfrm>
            <a:custGeom>
              <a:avLst/>
              <a:gdLst/>
              <a:ahLst/>
              <a:cxnLst>
                <a:cxn ang="0">
                  <a:pos x="2851" y="1035"/>
                </a:cxn>
                <a:cxn ang="0">
                  <a:pos x="3588" y="28"/>
                </a:cxn>
                <a:cxn ang="0">
                  <a:pos x="2718" y="826"/>
                </a:cxn>
                <a:cxn ang="0">
                  <a:pos x="1973" y="28"/>
                </a:cxn>
                <a:cxn ang="0">
                  <a:pos x="1663" y="659"/>
                </a:cxn>
                <a:cxn ang="0">
                  <a:pos x="1850" y="28"/>
                </a:cxn>
                <a:cxn ang="0">
                  <a:pos x="1165" y="1000"/>
                </a:cxn>
                <a:cxn ang="0">
                  <a:pos x="1334" y="806"/>
                </a:cxn>
                <a:cxn ang="0">
                  <a:pos x="479" y="1047"/>
                </a:cxn>
                <a:cxn ang="0">
                  <a:pos x="980" y="699"/>
                </a:cxn>
                <a:cxn ang="0">
                  <a:pos x="2747" y="0"/>
                </a:cxn>
                <a:cxn ang="0">
                  <a:pos x="1009" y="0"/>
                </a:cxn>
                <a:cxn ang="0">
                  <a:pos x="665" y="1435"/>
                </a:cxn>
                <a:cxn ang="0">
                  <a:pos x="1150" y="1133"/>
                </a:cxn>
                <a:cxn ang="0">
                  <a:pos x="1980" y="1434"/>
                </a:cxn>
                <a:cxn ang="0">
                  <a:pos x="2963" y="1451"/>
                </a:cxn>
                <a:cxn ang="0">
                  <a:pos x="348" y="2092"/>
                </a:cxn>
                <a:cxn ang="0">
                  <a:pos x="395" y="2104"/>
                </a:cxn>
                <a:cxn ang="0">
                  <a:pos x="880" y="1895"/>
                </a:cxn>
                <a:cxn ang="0">
                  <a:pos x="584" y="1895"/>
                </a:cxn>
                <a:cxn ang="0">
                  <a:pos x="645" y="2088"/>
                </a:cxn>
                <a:cxn ang="0">
                  <a:pos x="813" y="2088"/>
                </a:cxn>
                <a:cxn ang="0">
                  <a:pos x="935" y="1790"/>
                </a:cxn>
                <a:cxn ang="0">
                  <a:pos x="1104" y="1929"/>
                </a:cxn>
                <a:cxn ang="0">
                  <a:pos x="1151" y="1938"/>
                </a:cxn>
                <a:cxn ang="0">
                  <a:pos x="1504" y="2134"/>
                </a:cxn>
                <a:cxn ang="0">
                  <a:pos x="1370" y="2132"/>
                </a:cxn>
                <a:cxn ang="0">
                  <a:pos x="1428" y="1940"/>
                </a:cxn>
                <a:cxn ang="0">
                  <a:pos x="1719" y="1895"/>
                </a:cxn>
                <a:cxn ang="0">
                  <a:pos x="1803" y="2052"/>
                </a:cxn>
                <a:cxn ang="0">
                  <a:pos x="2137" y="1923"/>
                </a:cxn>
                <a:cxn ang="0">
                  <a:pos x="1881" y="2136"/>
                </a:cxn>
                <a:cxn ang="0">
                  <a:pos x="2253" y="2017"/>
                </a:cxn>
                <a:cxn ang="0">
                  <a:pos x="2503" y="1888"/>
                </a:cxn>
                <a:cxn ang="0">
                  <a:pos x="2740" y="2092"/>
                </a:cxn>
                <a:cxn ang="0">
                  <a:pos x="2787" y="2104"/>
                </a:cxn>
                <a:cxn ang="0">
                  <a:pos x="3126" y="2134"/>
                </a:cxn>
                <a:cxn ang="0">
                  <a:pos x="2992" y="2132"/>
                </a:cxn>
                <a:cxn ang="0">
                  <a:pos x="3051" y="1940"/>
                </a:cxn>
                <a:cxn ang="0">
                  <a:pos x="3441" y="1989"/>
                </a:cxn>
                <a:cxn ang="0">
                  <a:pos x="3257" y="1790"/>
                </a:cxn>
                <a:cxn ang="0">
                  <a:pos x="168" y="2120"/>
                </a:cxn>
                <a:cxn ang="0">
                  <a:pos x="3742" y="1935"/>
                </a:cxn>
                <a:cxn ang="0">
                  <a:pos x="3624" y="2110"/>
                </a:cxn>
                <a:cxn ang="0">
                  <a:pos x="3857" y="2017"/>
                </a:cxn>
                <a:cxn ang="0">
                  <a:pos x="4180" y="1894"/>
                </a:cxn>
                <a:cxn ang="0">
                  <a:pos x="4515" y="2136"/>
                </a:cxn>
                <a:cxn ang="0">
                  <a:pos x="4289" y="1939"/>
                </a:cxn>
                <a:cxn ang="0">
                  <a:pos x="4846" y="2010"/>
                </a:cxn>
                <a:cxn ang="0">
                  <a:pos x="4741" y="1935"/>
                </a:cxn>
                <a:cxn ang="0">
                  <a:pos x="4936" y="1789"/>
                </a:cxn>
                <a:cxn ang="0">
                  <a:pos x="5002" y="2021"/>
                </a:cxn>
                <a:cxn ang="0">
                  <a:pos x="5080" y="1988"/>
                </a:cxn>
                <a:cxn ang="0">
                  <a:pos x="5388" y="2136"/>
                </a:cxn>
                <a:cxn ang="0">
                  <a:pos x="5625" y="1893"/>
                </a:cxn>
                <a:cxn ang="0">
                  <a:pos x="5573" y="1790"/>
                </a:cxn>
                <a:cxn ang="0">
                  <a:pos x="5710" y="1848"/>
                </a:cxn>
                <a:cxn ang="0">
                  <a:pos x="5786" y="2086"/>
                </a:cxn>
                <a:cxn ang="0">
                  <a:pos x="5835" y="2229"/>
                </a:cxn>
              </a:cxnLst>
              <a:rect l="0" t="0" r="r" b="b"/>
              <a:pathLst>
                <a:path w="6099" h="2232">
                  <a:moveTo>
                    <a:pt x="3588" y="1105"/>
                  </a:moveTo>
                  <a:cubicBezTo>
                    <a:pt x="3401" y="1105"/>
                    <a:pt x="3401" y="1105"/>
                    <a:pt x="3401" y="1105"/>
                  </a:cubicBezTo>
                  <a:cubicBezTo>
                    <a:pt x="3431" y="981"/>
                    <a:pt x="3431" y="981"/>
                    <a:pt x="3431" y="981"/>
                  </a:cubicBezTo>
                  <a:cubicBezTo>
                    <a:pt x="3055" y="981"/>
                    <a:pt x="3055" y="981"/>
                    <a:pt x="3055" y="981"/>
                  </a:cubicBezTo>
                  <a:cubicBezTo>
                    <a:pt x="3024" y="1105"/>
                    <a:pt x="3024" y="1105"/>
                    <a:pt x="3024" y="1105"/>
                  </a:cubicBezTo>
                  <a:cubicBezTo>
                    <a:pt x="2843" y="1105"/>
                    <a:pt x="2843" y="1105"/>
                    <a:pt x="2843" y="1105"/>
                  </a:cubicBezTo>
                  <a:cubicBezTo>
                    <a:pt x="2843" y="1079"/>
                    <a:pt x="2843" y="1079"/>
                    <a:pt x="2843" y="1079"/>
                  </a:cubicBezTo>
                  <a:cubicBezTo>
                    <a:pt x="2845" y="1065"/>
                    <a:pt x="2848" y="1051"/>
                    <a:pt x="2851" y="1035"/>
                  </a:cubicBezTo>
                  <a:cubicBezTo>
                    <a:pt x="2884" y="901"/>
                    <a:pt x="2972" y="769"/>
                    <a:pt x="3124" y="769"/>
                  </a:cubicBezTo>
                  <a:cubicBezTo>
                    <a:pt x="3185" y="769"/>
                    <a:pt x="3244" y="792"/>
                    <a:pt x="3236" y="875"/>
                  </a:cubicBezTo>
                  <a:cubicBezTo>
                    <a:pt x="3460" y="875"/>
                    <a:pt x="3460" y="875"/>
                    <a:pt x="3460" y="875"/>
                  </a:cubicBezTo>
                  <a:cubicBezTo>
                    <a:pt x="3469" y="836"/>
                    <a:pt x="3484" y="770"/>
                    <a:pt x="3441" y="709"/>
                  </a:cubicBezTo>
                  <a:cubicBezTo>
                    <a:pt x="3394" y="643"/>
                    <a:pt x="3298" y="616"/>
                    <a:pt x="3173" y="616"/>
                  </a:cubicBezTo>
                  <a:cubicBezTo>
                    <a:pt x="3084" y="616"/>
                    <a:pt x="2955" y="631"/>
                    <a:pt x="2843" y="704"/>
                  </a:cubicBezTo>
                  <a:cubicBezTo>
                    <a:pt x="2843" y="28"/>
                    <a:pt x="2843" y="28"/>
                    <a:pt x="2843" y="28"/>
                  </a:cubicBezTo>
                  <a:cubicBezTo>
                    <a:pt x="3588" y="28"/>
                    <a:pt x="3588" y="28"/>
                    <a:pt x="3588" y="28"/>
                  </a:cubicBezTo>
                  <a:lnTo>
                    <a:pt x="3588" y="1105"/>
                  </a:lnTo>
                  <a:close/>
                  <a:moveTo>
                    <a:pt x="3148" y="1287"/>
                  </a:moveTo>
                  <a:cubicBezTo>
                    <a:pt x="3106" y="1294"/>
                    <a:pt x="3063" y="1300"/>
                    <a:pt x="3023" y="1300"/>
                  </a:cubicBezTo>
                  <a:cubicBezTo>
                    <a:pt x="2915" y="1300"/>
                    <a:pt x="2840" y="1250"/>
                    <a:pt x="2839" y="1133"/>
                  </a:cubicBezTo>
                  <a:cubicBezTo>
                    <a:pt x="3186" y="1133"/>
                    <a:pt x="3186" y="1133"/>
                    <a:pt x="3186" y="1133"/>
                  </a:cubicBezTo>
                  <a:lnTo>
                    <a:pt x="3148" y="1287"/>
                  </a:lnTo>
                  <a:close/>
                  <a:moveTo>
                    <a:pt x="2718" y="672"/>
                  </a:moveTo>
                  <a:cubicBezTo>
                    <a:pt x="2718" y="826"/>
                    <a:pt x="2718" y="826"/>
                    <a:pt x="2718" y="826"/>
                  </a:cubicBezTo>
                  <a:cubicBezTo>
                    <a:pt x="2666" y="898"/>
                    <a:pt x="2634" y="976"/>
                    <a:pt x="2619" y="1040"/>
                  </a:cubicBezTo>
                  <a:cubicBezTo>
                    <a:pt x="2613" y="1061"/>
                    <a:pt x="2609" y="1083"/>
                    <a:pt x="2607" y="1105"/>
                  </a:cubicBezTo>
                  <a:cubicBezTo>
                    <a:pt x="2497" y="1105"/>
                    <a:pt x="2497" y="1105"/>
                    <a:pt x="2497" y="1105"/>
                  </a:cubicBezTo>
                  <a:cubicBezTo>
                    <a:pt x="2591" y="660"/>
                    <a:pt x="2591" y="660"/>
                    <a:pt x="2591" y="660"/>
                  </a:cubicBezTo>
                  <a:cubicBezTo>
                    <a:pt x="2276" y="660"/>
                    <a:pt x="2276" y="660"/>
                    <a:pt x="2276" y="660"/>
                  </a:cubicBezTo>
                  <a:cubicBezTo>
                    <a:pt x="1993" y="1105"/>
                    <a:pt x="1993" y="1105"/>
                    <a:pt x="1993" y="1105"/>
                  </a:cubicBezTo>
                  <a:cubicBezTo>
                    <a:pt x="1973" y="1105"/>
                    <a:pt x="1973" y="1105"/>
                    <a:pt x="1973" y="1105"/>
                  </a:cubicBezTo>
                  <a:cubicBezTo>
                    <a:pt x="1973" y="28"/>
                    <a:pt x="1973" y="28"/>
                    <a:pt x="1973" y="28"/>
                  </a:cubicBezTo>
                  <a:cubicBezTo>
                    <a:pt x="2718" y="28"/>
                    <a:pt x="2718" y="28"/>
                    <a:pt x="2718" y="28"/>
                  </a:cubicBezTo>
                  <a:lnTo>
                    <a:pt x="2718" y="672"/>
                  </a:lnTo>
                  <a:close/>
                  <a:moveTo>
                    <a:pt x="2302" y="1105"/>
                  </a:moveTo>
                  <a:cubicBezTo>
                    <a:pt x="2190" y="1105"/>
                    <a:pt x="2190" y="1105"/>
                    <a:pt x="2190" y="1105"/>
                  </a:cubicBezTo>
                  <a:cubicBezTo>
                    <a:pt x="2360" y="838"/>
                    <a:pt x="2360" y="838"/>
                    <a:pt x="2360" y="838"/>
                  </a:cubicBezTo>
                  <a:lnTo>
                    <a:pt x="2302" y="1105"/>
                  </a:lnTo>
                  <a:close/>
                  <a:moveTo>
                    <a:pt x="1850" y="659"/>
                  </a:moveTo>
                  <a:cubicBezTo>
                    <a:pt x="1663" y="659"/>
                    <a:pt x="1663" y="659"/>
                    <a:pt x="1663" y="659"/>
                  </a:cubicBezTo>
                  <a:cubicBezTo>
                    <a:pt x="1535" y="1105"/>
                    <a:pt x="1535" y="1105"/>
                    <a:pt x="1535" y="1105"/>
                  </a:cubicBezTo>
                  <a:cubicBezTo>
                    <a:pt x="1337" y="1105"/>
                    <a:pt x="1337" y="1105"/>
                    <a:pt x="1337" y="1105"/>
                  </a:cubicBezTo>
                  <a:cubicBezTo>
                    <a:pt x="1438" y="1068"/>
                    <a:pt x="1499" y="996"/>
                    <a:pt x="1518" y="890"/>
                  </a:cubicBezTo>
                  <a:cubicBezTo>
                    <a:pt x="1534" y="809"/>
                    <a:pt x="1527" y="755"/>
                    <a:pt x="1493" y="714"/>
                  </a:cubicBezTo>
                  <a:cubicBezTo>
                    <a:pt x="1443" y="654"/>
                    <a:pt x="1342" y="659"/>
                    <a:pt x="1253" y="659"/>
                  </a:cubicBezTo>
                  <a:cubicBezTo>
                    <a:pt x="1237" y="659"/>
                    <a:pt x="1105" y="659"/>
                    <a:pt x="1105" y="659"/>
                  </a:cubicBezTo>
                  <a:cubicBezTo>
                    <a:pt x="1105" y="28"/>
                    <a:pt x="1105" y="28"/>
                    <a:pt x="1105" y="28"/>
                  </a:cubicBezTo>
                  <a:cubicBezTo>
                    <a:pt x="1850" y="28"/>
                    <a:pt x="1850" y="28"/>
                    <a:pt x="1850" y="28"/>
                  </a:cubicBezTo>
                  <a:lnTo>
                    <a:pt x="1850" y="659"/>
                  </a:lnTo>
                  <a:close/>
                  <a:moveTo>
                    <a:pt x="1730" y="1105"/>
                  </a:moveTo>
                  <a:cubicBezTo>
                    <a:pt x="1809" y="826"/>
                    <a:pt x="1809" y="826"/>
                    <a:pt x="1809" y="826"/>
                  </a:cubicBezTo>
                  <a:cubicBezTo>
                    <a:pt x="1812" y="1105"/>
                    <a:pt x="1812" y="1105"/>
                    <a:pt x="1812" y="1105"/>
                  </a:cubicBezTo>
                  <a:lnTo>
                    <a:pt x="1730" y="1105"/>
                  </a:lnTo>
                  <a:close/>
                  <a:moveTo>
                    <a:pt x="1188" y="999"/>
                  </a:moveTo>
                  <a:cubicBezTo>
                    <a:pt x="1187" y="999"/>
                    <a:pt x="1187" y="999"/>
                    <a:pt x="1187" y="999"/>
                  </a:cubicBezTo>
                  <a:cubicBezTo>
                    <a:pt x="1180" y="999"/>
                    <a:pt x="1173" y="1000"/>
                    <a:pt x="1165" y="1000"/>
                  </a:cubicBezTo>
                  <a:cubicBezTo>
                    <a:pt x="1154" y="1000"/>
                    <a:pt x="1145" y="1000"/>
                    <a:pt x="1137" y="1000"/>
                  </a:cubicBezTo>
                  <a:cubicBezTo>
                    <a:pt x="1089" y="1000"/>
                    <a:pt x="1089" y="1000"/>
                    <a:pt x="1089" y="1000"/>
                  </a:cubicBezTo>
                  <a:cubicBezTo>
                    <a:pt x="1111" y="918"/>
                    <a:pt x="1111" y="918"/>
                    <a:pt x="1111" y="918"/>
                  </a:cubicBezTo>
                  <a:cubicBezTo>
                    <a:pt x="1122" y="878"/>
                    <a:pt x="1122" y="878"/>
                    <a:pt x="1122" y="878"/>
                  </a:cubicBezTo>
                  <a:cubicBezTo>
                    <a:pt x="1147" y="783"/>
                    <a:pt x="1147" y="783"/>
                    <a:pt x="1147" y="783"/>
                  </a:cubicBezTo>
                  <a:cubicBezTo>
                    <a:pt x="1158" y="783"/>
                    <a:pt x="1169" y="782"/>
                    <a:pt x="1179" y="782"/>
                  </a:cubicBezTo>
                  <a:cubicBezTo>
                    <a:pt x="1216" y="782"/>
                    <a:pt x="1216" y="782"/>
                    <a:pt x="1216" y="782"/>
                  </a:cubicBezTo>
                  <a:cubicBezTo>
                    <a:pt x="1279" y="782"/>
                    <a:pt x="1319" y="786"/>
                    <a:pt x="1334" y="806"/>
                  </a:cubicBezTo>
                  <a:cubicBezTo>
                    <a:pt x="1345" y="822"/>
                    <a:pt x="1343" y="848"/>
                    <a:pt x="1330" y="888"/>
                  </a:cubicBezTo>
                  <a:cubicBezTo>
                    <a:pt x="1308" y="957"/>
                    <a:pt x="1279" y="992"/>
                    <a:pt x="1188" y="999"/>
                  </a:cubicBezTo>
                  <a:moveTo>
                    <a:pt x="980" y="699"/>
                  </a:moveTo>
                  <a:cubicBezTo>
                    <a:pt x="969" y="737"/>
                    <a:pt x="969" y="737"/>
                    <a:pt x="969" y="737"/>
                  </a:cubicBezTo>
                  <a:cubicBezTo>
                    <a:pt x="862" y="1092"/>
                    <a:pt x="862" y="1092"/>
                    <a:pt x="862" y="1092"/>
                  </a:cubicBezTo>
                  <a:cubicBezTo>
                    <a:pt x="858" y="1105"/>
                    <a:pt x="858" y="1105"/>
                    <a:pt x="858" y="1105"/>
                  </a:cubicBezTo>
                  <a:cubicBezTo>
                    <a:pt x="507" y="1105"/>
                    <a:pt x="507" y="1105"/>
                    <a:pt x="507" y="1105"/>
                  </a:cubicBezTo>
                  <a:cubicBezTo>
                    <a:pt x="479" y="1047"/>
                    <a:pt x="479" y="1047"/>
                    <a:pt x="479" y="1047"/>
                  </a:cubicBezTo>
                  <a:cubicBezTo>
                    <a:pt x="858" y="660"/>
                    <a:pt x="858" y="660"/>
                    <a:pt x="858" y="660"/>
                  </a:cubicBezTo>
                  <a:cubicBezTo>
                    <a:pt x="615" y="660"/>
                    <a:pt x="615" y="660"/>
                    <a:pt x="615" y="660"/>
                  </a:cubicBezTo>
                  <a:cubicBezTo>
                    <a:pt x="319" y="979"/>
                    <a:pt x="319" y="979"/>
                    <a:pt x="319" y="979"/>
                  </a:cubicBezTo>
                  <a:cubicBezTo>
                    <a:pt x="415" y="660"/>
                    <a:pt x="415" y="660"/>
                    <a:pt x="415" y="660"/>
                  </a:cubicBezTo>
                  <a:cubicBezTo>
                    <a:pt x="235" y="660"/>
                    <a:pt x="235" y="660"/>
                    <a:pt x="235" y="660"/>
                  </a:cubicBezTo>
                  <a:cubicBezTo>
                    <a:pt x="235" y="28"/>
                    <a:pt x="235" y="28"/>
                    <a:pt x="235" y="28"/>
                  </a:cubicBezTo>
                  <a:cubicBezTo>
                    <a:pt x="980" y="28"/>
                    <a:pt x="980" y="28"/>
                    <a:pt x="980" y="28"/>
                  </a:cubicBezTo>
                  <a:lnTo>
                    <a:pt x="980" y="699"/>
                  </a:lnTo>
                  <a:close/>
                  <a:moveTo>
                    <a:pt x="281" y="1105"/>
                  </a:moveTo>
                  <a:cubicBezTo>
                    <a:pt x="282" y="1101"/>
                    <a:pt x="282" y="1101"/>
                    <a:pt x="282" y="1101"/>
                  </a:cubicBezTo>
                  <a:cubicBezTo>
                    <a:pt x="285" y="1105"/>
                    <a:pt x="285" y="1105"/>
                    <a:pt x="285" y="1105"/>
                  </a:cubicBezTo>
                  <a:lnTo>
                    <a:pt x="281" y="1105"/>
                  </a:lnTo>
                  <a:close/>
                  <a:moveTo>
                    <a:pt x="2814" y="0"/>
                  </a:moveTo>
                  <a:cubicBezTo>
                    <a:pt x="2814" y="724"/>
                    <a:pt x="2814" y="724"/>
                    <a:pt x="2814" y="724"/>
                  </a:cubicBezTo>
                  <a:cubicBezTo>
                    <a:pt x="2789" y="744"/>
                    <a:pt x="2767" y="765"/>
                    <a:pt x="2747" y="788"/>
                  </a:cubicBezTo>
                  <a:cubicBezTo>
                    <a:pt x="2747" y="0"/>
                    <a:pt x="2747" y="0"/>
                    <a:pt x="2747" y="0"/>
                  </a:cubicBezTo>
                  <a:cubicBezTo>
                    <a:pt x="1945" y="0"/>
                    <a:pt x="1945" y="0"/>
                    <a:pt x="1945" y="0"/>
                  </a:cubicBezTo>
                  <a:cubicBezTo>
                    <a:pt x="1945" y="659"/>
                    <a:pt x="1945" y="659"/>
                    <a:pt x="1945" y="659"/>
                  </a:cubicBezTo>
                  <a:cubicBezTo>
                    <a:pt x="1878" y="659"/>
                    <a:pt x="1878" y="659"/>
                    <a:pt x="1878" y="659"/>
                  </a:cubicBezTo>
                  <a:cubicBezTo>
                    <a:pt x="1878" y="0"/>
                    <a:pt x="1878" y="0"/>
                    <a:pt x="1878" y="0"/>
                  </a:cubicBezTo>
                  <a:cubicBezTo>
                    <a:pt x="1076" y="0"/>
                    <a:pt x="1076" y="0"/>
                    <a:pt x="1076" y="0"/>
                  </a:cubicBezTo>
                  <a:cubicBezTo>
                    <a:pt x="1076" y="660"/>
                    <a:pt x="1076" y="660"/>
                    <a:pt x="1076" y="660"/>
                  </a:cubicBezTo>
                  <a:cubicBezTo>
                    <a:pt x="1009" y="660"/>
                    <a:pt x="1009" y="660"/>
                    <a:pt x="1009" y="660"/>
                  </a:cubicBezTo>
                  <a:cubicBezTo>
                    <a:pt x="1009" y="0"/>
                    <a:pt x="1009" y="0"/>
                    <a:pt x="1009" y="0"/>
                  </a:cubicBezTo>
                  <a:cubicBezTo>
                    <a:pt x="207" y="0"/>
                    <a:pt x="207" y="0"/>
                    <a:pt x="207" y="0"/>
                  </a:cubicBezTo>
                  <a:cubicBezTo>
                    <a:pt x="207" y="753"/>
                    <a:pt x="207" y="753"/>
                    <a:pt x="207" y="753"/>
                  </a:cubicBezTo>
                  <a:cubicBezTo>
                    <a:pt x="2" y="1435"/>
                    <a:pt x="2" y="1435"/>
                    <a:pt x="2" y="1435"/>
                  </a:cubicBezTo>
                  <a:cubicBezTo>
                    <a:pt x="182" y="1435"/>
                    <a:pt x="182" y="1435"/>
                    <a:pt x="182" y="1435"/>
                  </a:cubicBezTo>
                  <a:cubicBezTo>
                    <a:pt x="273" y="1133"/>
                    <a:pt x="273" y="1133"/>
                    <a:pt x="273" y="1133"/>
                  </a:cubicBezTo>
                  <a:cubicBezTo>
                    <a:pt x="299" y="1133"/>
                    <a:pt x="299" y="1133"/>
                    <a:pt x="299" y="1133"/>
                  </a:cubicBezTo>
                  <a:cubicBezTo>
                    <a:pt x="448" y="1435"/>
                    <a:pt x="448" y="1435"/>
                    <a:pt x="448" y="1435"/>
                  </a:cubicBezTo>
                  <a:cubicBezTo>
                    <a:pt x="665" y="1435"/>
                    <a:pt x="665" y="1435"/>
                    <a:pt x="665" y="1435"/>
                  </a:cubicBezTo>
                  <a:cubicBezTo>
                    <a:pt x="520" y="1133"/>
                    <a:pt x="520" y="1133"/>
                    <a:pt x="520" y="1133"/>
                  </a:cubicBezTo>
                  <a:cubicBezTo>
                    <a:pt x="849" y="1133"/>
                    <a:pt x="849" y="1133"/>
                    <a:pt x="849" y="1133"/>
                  </a:cubicBezTo>
                  <a:cubicBezTo>
                    <a:pt x="758" y="1435"/>
                    <a:pt x="758" y="1435"/>
                    <a:pt x="758" y="1435"/>
                  </a:cubicBezTo>
                  <a:cubicBezTo>
                    <a:pt x="955" y="1435"/>
                    <a:pt x="955" y="1435"/>
                    <a:pt x="955" y="1435"/>
                  </a:cubicBezTo>
                  <a:cubicBezTo>
                    <a:pt x="1045" y="1134"/>
                    <a:pt x="1045" y="1134"/>
                    <a:pt x="1045" y="1134"/>
                  </a:cubicBezTo>
                  <a:cubicBezTo>
                    <a:pt x="1088" y="1134"/>
                    <a:pt x="1088" y="1134"/>
                    <a:pt x="1088" y="1134"/>
                  </a:cubicBezTo>
                  <a:cubicBezTo>
                    <a:pt x="1088" y="1133"/>
                    <a:pt x="1088" y="1133"/>
                    <a:pt x="1088" y="1133"/>
                  </a:cubicBezTo>
                  <a:cubicBezTo>
                    <a:pt x="1150" y="1133"/>
                    <a:pt x="1150" y="1133"/>
                    <a:pt x="1150" y="1133"/>
                  </a:cubicBezTo>
                  <a:cubicBezTo>
                    <a:pt x="1155" y="1133"/>
                    <a:pt x="1155" y="1133"/>
                    <a:pt x="1155" y="1133"/>
                  </a:cubicBezTo>
                  <a:cubicBezTo>
                    <a:pt x="1527" y="1133"/>
                    <a:pt x="1527" y="1133"/>
                    <a:pt x="1527" y="1133"/>
                  </a:cubicBezTo>
                  <a:cubicBezTo>
                    <a:pt x="1440" y="1434"/>
                    <a:pt x="1440" y="1434"/>
                    <a:pt x="1440" y="1434"/>
                  </a:cubicBezTo>
                  <a:cubicBezTo>
                    <a:pt x="1638" y="1434"/>
                    <a:pt x="1638" y="1434"/>
                    <a:pt x="1638" y="1434"/>
                  </a:cubicBezTo>
                  <a:cubicBezTo>
                    <a:pt x="1722" y="1133"/>
                    <a:pt x="1722" y="1133"/>
                    <a:pt x="1722" y="1133"/>
                  </a:cubicBezTo>
                  <a:cubicBezTo>
                    <a:pt x="1812" y="1133"/>
                    <a:pt x="1812" y="1133"/>
                    <a:pt x="1812" y="1133"/>
                  </a:cubicBezTo>
                  <a:cubicBezTo>
                    <a:pt x="1814" y="1434"/>
                    <a:pt x="1814" y="1434"/>
                    <a:pt x="1814" y="1434"/>
                  </a:cubicBezTo>
                  <a:cubicBezTo>
                    <a:pt x="1980" y="1434"/>
                    <a:pt x="1980" y="1434"/>
                    <a:pt x="1980" y="1434"/>
                  </a:cubicBezTo>
                  <a:cubicBezTo>
                    <a:pt x="2171" y="1133"/>
                    <a:pt x="2171" y="1133"/>
                    <a:pt x="2171" y="1133"/>
                  </a:cubicBezTo>
                  <a:cubicBezTo>
                    <a:pt x="2296" y="1133"/>
                    <a:pt x="2296" y="1133"/>
                    <a:pt x="2296" y="1133"/>
                  </a:cubicBezTo>
                  <a:cubicBezTo>
                    <a:pt x="2232" y="1434"/>
                    <a:pt x="2232" y="1434"/>
                    <a:pt x="2232" y="1434"/>
                  </a:cubicBezTo>
                  <a:cubicBezTo>
                    <a:pt x="2427" y="1434"/>
                    <a:pt x="2427" y="1434"/>
                    <a:pt x="2427" y="1434"/>
                  </a:cubicBezTo>
                  <a:cubicBezTo>
                    <a:pt x="2491" y="1133"/>
                    <a:pt x="2491" y="1133"/>
                    <a:pt x="2491" y="1133"/>
                  </a:cubicBezTo>
                  <a:cubicBezTo>
                    <a:pt x="2604" y="1133"/>
                    <a:pt x="2604" y="1133"/>
                    <a:pt x="2604" y="1133"/>
                  </a:cubicBezTo>
                  <a:cubicBezTo>
                    <a:pt x="2599" y="1226"/>
                    <a:pt x="2623" y="1311"/>
                    <a:pt x="2685" y="1368"/>
                  </a:cubicBezTo>
                  <a:cubicBezTo>
                    <a:pt x="2761" y="1438"/>
                    <a:pt x="2877" y="1451"/>
                    <a:pt x="2963" y="1451"/>
                  </a:cubicBezTo>
                  <a:cubicBezTo>
                    <a:pt x="3081" y="1451"/>
                    <a:pt x="3203" y="1434"/>
                    <a:pt x="3326" y="1407"/>
                  </a:cubicBezTo>
                  <a:cubicBezTo>
                    <a:pt x="3394" y="1133"/>
                    <a:pt x="3394" y="1133"/>
                    <a:pt x="3394" y="1133"/>
                  </a:cubicBezTo>
                  <a:cubicBezTo>
                    <a:pt x="3617" y="1133"/>
                    <a:pt x="3617" y="1133"/>
                    <a:pt x="3617" y="1133"/>
                  </a:cubicBezTo>
                  <a:cubicBezTo>
                    <a:pt x="3617" y="0"/>
                    <a:pt x="3617" y="0"/>
                    <a:pt x="3617" y="0"/>
                  </a:cubicBezTo>
                  <a:lnTo>
                    <a:pt x="2814" y="0"/>
                  </a:lnTo>
                  <a:close/>
                  <a:moveTo>
                    <a:pt x="351" y="1894"/>
                  </a:moveTo>
                  <a:cubicBezTo>
                    <a:pt x="321" y="2038"/>
                    <a:pt x="321" y="2038"/>
                    <a:pt x="321" y="2038"/>
                  </a:cubicBezTo>
                  <a:cubicBezTo>
                    <a:pt x="316" y="2060"/>
                    <a:pt x="309" y="2092"/>
                    <a:pt x="348" y="2092"/>
                  </a:cubicBezTo>
                  <a:cubicBezTo>
                    <a:pt x="393" y="2092"/>
                    <a:pt x="400" y="2058"/>
                    <a:pt x="409" y="2016"/>
                  </a:cubicBezTo>
                  <a:cubicBezTo>
                    <a:pt x="435" y="1894"/>
                    <a:pt x="435" y="1894"/>
                    <a:pt x="435" y="1894"/>
                  </a:cubicBezTo>
                  <a:cubicBezTo>
                    <a:pt x="508" y="1894"/>
                    <a:pt x="508" y="1894"/>
                    <a:pt x="508" y="1894"/>
                  </a:cubicBezTo>
                  <a:cubicBezTo>
                    <a:pt x="474" y="2053"/>
                    <a:pt x="474" y="2053"/>
                    <a:pt x="474" y="2053"/>
                  </a:cubicBezTo>
                  <a:cubicBezTo>
                    <a:pt x="464" y="2106"/>
                    <a:pt x="463" y="2112"/>
                    <a:pt x="462" y="2118"/>
                  </a:cubicBezTo>
                  <a:cubicBezTo>
                    <a:pt x="461" y="2125"/>
                    <a:pt x="460" y="2130"/>
                    <a:pt x="460" y="2136"/>
                  </a:cubicBezTo>
                  <a:cubicBezTo>
                    <a:pt x="391" y="2136"/>
                    <a:pt x="391" y="2136"/>
                    <a:pt x="391" y="2136"/>
                  </a:cubicBezTo>
                  <a:cubicBezTo>
                    <a:pt x="395" y="2104"/>
                    <a:pt x="395" y="2104"/>
                    <a:pt x="395" y="2104"/>
                  </a:cubicBezTo>
                  <a:cubicBezTo>
                    <a:pt x="386" y="2115"/>
                    <a:pt x="362" y="2143"/>
                    <a:pt x="315" y="2143"/>
                  </a:cubicBezTo>
                  <a:cubicBezTo>
                    <a:pt x="283" y="2143"/>
                    <a:pt x="259" y="2128"/>
                    <a:pt x="250" y="2110"/>
                  </a:cubicBezTo>
                  <a:cubicBezTo>
                    <a:pt x="238" y="2090"/>
                    <a:pt x="245" y="2056"/>
                    <a:pt x="248" y="2045"/>
                  </a:cubicBezTo>
                  <a:cubicBezTo>
                    <a:pt x="279" y="1894"/>
                    <a:pt x="279" y="1894"/>
                    <a:pt x="279" y="1894"/>
                  </a:cubicBezTo>
                  <a:lnTo>
                    <a:pt x="351" y="1894"/>
                  </a:lnTo>
                  <a:close/>
                  <a:moveTo>
                    <a:pt x="812" y="1942"/>
                  </a:moveTo>
                  <a:cubicBezTo>
                    <a:pt x="870" y="1942"/>
                    <a:pt x="870" y="1942"/>
                    <a:pt x="870" y="1942"/>
                  </a:cubicBezTo>
                  <a:cubicBezTo>
                    <a:pt x="880" y="1895"/>
                    <a:pt x="880" y="1895"/>
                    <a:pt x="880" y="1895"/>
                  </a:cubicBezTo>
                  <a:cubicBezTo>
                    <a:pt x="822" y="1895"/>
                    <a:pt x="822" y="1895"/>
                    <a:pt x="822" y="1895"/>
                  </a:cubicBezTo>
                  <a:cubicBezTo>
                    <a:pt x="838" y="1822"/>
                    <a:pt x="838" y="1822"/>
                    <a:pt x="838" y="1822"/>
                  </a:cubicBezTo>
                  <a:cubicBezTo>
                    <a:pt x="762" y="1848"/>
                    <a:pt x="762" y="1848"/>
                    <a:pt x="762" y="1848"/>
                  </a:cubicBezTo>
                  <a:cubicBezTo>
                    <a:pt x="752" y="1895"/>
                    <a:pt x="752" y="1895"/>
                    <a:pt x="752" y="1895"/>
                  </a:cubicBezTo>
                  <a:cubicBezTo>
                    <a:pt x="654" y="1895"/>
                    <a:pt x="654" y="1895"/>
                    <a:pt x="654" y="1895"/>
                  </a:cubicBezTo>
                  <a:cubicBezTo>
                    <a:pt x="670" y="1822"/>
                    <a:pt x="670" y="1822"/>
                    <a:pt x="670" y="1822"/>
                  </a:cubicBezTo>
                  <a:cubicBezTo>
                    <a:pt x="594" y="1848"/>
                    <a:pt x="594" y="1848"/>
                    <a:pt x="594" y="1848"/>
                  </a:cubicBezTo>
                  <a:cubicBezTo>
                    <a:pt x="584" y="1895"/>
                    <a:pt x="584" y="1895"/>
                    <a:pt x="584" y="1895"/>
                  </a:cubicBezTo>
                  <a:cubicBezTo>
                    <a:pt x="537" y="1895"/>
                    <a:pt x="537" y="1895"/>
                    <a:pt x="537" y="1895"/>
                  </a:cubicBezTo>
                  <a:cubicBezTo>
                    <a:pt x="527" y="1942"/>
                    <a:pt x="527" y="1942"/>
                    <a:pt x="527" y="1942"/>
                  </a:cubicBezTo>
                  <a:cubicBezTo>
                    <a:pt x="574" y="1942"/>
                    <a:pt x="574" y="1942"/>
                    <a:pt x="574" y="1942"/>
                  </a:cubicBezTo>
                  <a:cubicBezTo>
                    <a:pt x="545" y="2075"/>
                    <a:pt x="545" y="2075"/>
                    <a:pt x="545" y="2075"/>
                  </a:cubicBezTo>
                  <a:cubicBezTo>
                    <a:pt x="541" y="2095"/>
                    <a:pt x="531" y="2141"/>
                    <a:pt x="603" y="2141"/>
                  </a:cubicBezTo>
                  <a:cubicBezTo>
                    <a:pt x="615" y="2141"/>
                    <a:pt x="636" y="2139"/>
                    <a:pt x="660" y="2133"/>
                  </a:cubicBezTo>
                  <a:cubicBezTo>
                    <a:pt x="670" y="2086"/>
                    <a:pt x="670" y="2086"/>
                    <a:pt x="670" y="2086"/>
                  </a:cubicBezTo>
                  <a:cubicBezTo>
                    <a:pt x="661" y="2087"/>
                    <a:pt x="656" y="2088"/>
                    <a:pt x="645" y="2088"/>
                  </a:cubicBezTo>
                  <a:cubicBezTo>
                    <a:pt x="614" y="2088"/>
                    <a:pt x="617" y="2074"/>
                    <a:pt x="621" y="2052"/>
                  </a:cubicBezTo>
                  <a:cubicBezTo>
                    <a:pt x="645" y="1942"/>
                    <a:pt x="645" y="1942"/>
                    <a:pt x="645" y="1942"/>
                  </a:cubicBezTo>
                  <a:cubicBezTo>
                    <a:pt x="741" y="1942"/>
                    <a:pt x="741" y="1942"/>
                    <a:pt x="741" y="1942"/>
                  </a:cubicBezTo>
                  <a:cubicBezTo>
                    <a:pt x="713" y="2075"/>
                    <a:pt x="713" y="2075"/>
                    <a:pt x="713" y="2075"/>
                  </a:cubicBezTo>
                  <a:cubicBezTo>
                    <a:pt x="709" y="2095"/>
                    <a:pt x="699" y="2141"/>
                    <a:pt x="771" y="2141"/>
                  </a:cubicBezTo>
                  <a:cubicBezTo>
                    <a:pt x="782" y="2141"/>
                    <a:pt x="804" y="2139"/>
                    <a:pt x="828" y="2133"/>
                  </a:cubicBezTo>
                  <a:cubicBezTo>
                    <a:pt x="838" y="2086"/>
                    <a:pt x="838" y="2086"/>
                    <a:pt x="838" y="2086"/>
                  </a:cubicBezTo>
                  <a:cubicBezTo>
                    <a:pt x="829" y="2087"/>
                    <a:pt x="824" y="2088"/>
                    <a:pt x="813" y="2088"/>
                  </a:cubicBezTo>
                  <a:cubicBezTo>
                    <a:pt x="781" y="2088"/>
                    <a:pt x="785" y="2074"/>
                    <a:pt x="788" y="2052"/>
                  </a:cubicBezTo>
                  <a:lnTo>
                    <a:pt x="812" y="1942"/>
                  </a:lnTo>
                  <a:close/>
                  <a:moveTo>
                    <a:pt x="916" y="1893"/>
                  </a:moveTo>
                  <a:cubicBezTo>
                    <a:pt x="987" y="1893"/>
                    <a:pt x="987" y="1893"/>
                    <a:pt x="987" y="1893"/>
                  </a:cubicBezTo>
                  <a:cubicBezTo>
                    <a:pt x="935" y="2136"/>
                    <a:pt x="935" y="2136"/>
                    <a:pt x="935" y="2136"/>
                  </a:cubicBezTo>
                  <a:cubicBezTo>
                    <a:pt x="864" y="2136"/>
                    <a:pt x="864" y="2136"/>
                    <a:pt x="864" y="2136"/>
                  </a:cubicBezTo>
                  <a:lnTo>
                    <a:pt x="916" y="1893"/>
                  </a:lnTo>
                  <a:close/>
                  <a:moveTo>
                    <a:pt x="935" y="1790"/>
                  </a:moveTo>
                  <a:cubicBezTo>
                    <a:pt x="1011" y="1790"/>
                    <a:pt x="1011" y="1790"/>
                    <a:pt x="1011" y="1790"/>
                  </a:cubicBezTo>
                  <a:cubicBezTo>
                    <a:pt x="998" y="1851"/>
                    <a:pt x="998" y="1851"/>
                    <a:pt x="998" y="1851"/>
                  </a:cubicBezTo>
                  <a:cubicBezTo>
                    <a:pt x="922" y="1851"/>
                    <a:pt x="922" y="1851"/>
                    <a:pt x="922" y="1851"/>
                  </a:cubicBezTo>
                  <a:lnTo>
                    <a:pt x="935" y="1790"/>
                  </a:lnTo>
                  <a:close/>
                  <a:moveTo>
                    <a:pt x="1034" y="1937"/>
                  </a:moveTo>
                  <a:cubicBezTo>
                    <a:pt x="1034" y="1936"/>
                    <a:pt x="1040" y="1909"/>
                    <a:pt x="1042" y="1893"/>
                  </a:cubicBezTo>
                  <a:cubicBezTo>
                    <a:pt x="1110" y="1893"/>
                    <a:pt x="1110" y="1893"/>
                    <a:pt x="1110" y="1893"/>
                  </a:cubicBezTo>
                  <a:cubicBezTo>
                    <a:pt x="1104" y="1929"/>
                    <a:pt x="1104" y="1929"/>
                    <a:pt x="1104" y="1929"/>
                  </a:cubicBezTo>
                  <a:cubicBezTo>
                    <a:pt x="1113" y="1918"/>
                    <a:pt x="1139" y="1887"/>
                    <a:pt x="1192" y="1887"/>
                  </a:cubicBezTo>
                  <a:cubicBezTo>
                    <a:pt x="1239" y="1887"/>
                    <a:pt x="1254" y="1916"/>
                    <a:pt x="1256" y="1933"/>
                  </a:cubicBezTo>
                  <a:cubicBezTo>
                    <a:pt x="1259" y="1948"/>
                    <a:pt x="1257" y="1960"/>
                    <a:pt x="1248" y="2005"/>
                  </a:cubicBezTo>
                  <a:cubicBezTo>
                    <a:pt x="1220" y="2136"/>
                    <a:pt x="1220" y="2136"/>
                    <a:pt x="1220" y="2136"/>
                  </a:cubicBezTo>
                  <a:cubicBezTo>
                    <a:pt x="1147" y="2136"/>
                    <a:pt x="1147" y="2136"/>
                    <a:pt x="1147" y="2136"/>
                  </a:cubicBezTo>
                  <a:cubicBezTo>
                    <a:pt x="1179" y="1985"/>
                    <a:pt x="1179" y="1985"/>
                    <a:pt x="1179" y="1985"/>
                  </a:cubicBezTo>
                  <a:cubicBezTo>
                    <a:pt x="1181" y="1975"/>
                    <a:pt x="1183" y="1967"/>
                    <a:pt x="1181" y="1959"/>
                  </a:cubicBezTo>
                  <a:cubicBezTo>
                    <a:pt x="1178" y="1949"/>
                    <a:pt x="1169" y="1938"/>
                    <a:pt x="1151" y="1938"/>
                  </a:cubicBezTo>
                  <a:cubicBezTo>
                    <a:pt x="1136" y="1938"/>
                    <a:pt x="1120" y="1946"/>
                    <a:pt x="1110" y="1957"/>
                  </a:cubicBezTo>
                  <a:cubicBezTo>
                    <a:pt x="1104" y="1963"/>
                    <a:pt x="1097" y="1975"/>
                    <a:pt x="1093" y="1994"/>
                  </a:cubicBezTo>
                  <a:cubicBezTo>
                    <a:pt x="1063" y="2136"/>
                    <a:pt x="1063" y="2136"/>
                    <a:pt x="1063" y="2136"/>
                  </a:cubicBezTo>
                  <a:cubicBezTo>
                    <a:pt x="992" y="2136"/>
                    <a:pt x="992" y="2136"/>
                    <a:pt x="992" y="2136"/>
                  </a:cubicBezTo>
                  <a:lnTo>
                    <a:pt x="1034" y="1937"/>
                  </a:lnTo>
                  <a:close/>
                  <a:moveTo>
                    <a:pt x="1558" y="1895"/>
                  </a:moveTo>
                  <a:cubicBezTo>
                    <a:pt x="1552" y="1914"/>
                    <a:pt x="1547" y="1930"/>
                    <a:pt x="1542" y="1955"/>
                  </a:cubicBezTo>
                  <a:cubicBezTo>
                    <a:pt x="1504" y="2134"/>
                    <a:pt x="1504" y="2134"/>
                    <a:pt x="1504" y="2134"/>
                  </a:cubicBezTo>
                  <a:cubicBezTo>
                    <a:pt x="1486" y="2223"/>
                    <a:pt x="1409" y="2232"/>
                    <a:pt x="1363" y="2232"/>
                  </a:cubicBezTo>
                  <a:cubicBezTo>
                    <a:pt x="1328" y="2232"/>
                    <a:pt x="1261" y="2228"/>
                    <a:pt x="1272" y="2154"/>
                  </a:cubicBezTo>
                  <a:cubicBezTo>
                    <a:pt x="1340" y="2154"/>
                    <a:pt x="1340" y="2154"/>
                    <a:pt x="1340" y="2154"/>
                  </a:cubicBezTo>
                  <a:cubicBezTo>
                    <a:pt x="1340" y="2158"/>
                    <a:pt x="1339" y="2166"/>
                    <a:pt x="1344" y="2174"/>
                  </a:cubicBezTo>
                  <a:cubicBezTo>
                    <a:pt x="1348" y="2181"/>
                    <a:pt x="1357" y="2188"/>
                    <a:pt x="1375" y="2188"/>
                  </a:cubicBezTo>
                  <a:cubicBezTo>
                    <a:pt x="1397" y="2188"/>
                    <a:pt x="1417" y="2178"/>
                    <a:pt x="1427" y="2156"/>
                  </a:cubicBezTo>
                  <a:cubicBezTo>
                    <a:pt x="1432" y="2144"/>
                    <a:pt x="1434" y="2135"/>
                    <a:pt x="1442" y="2099"/>
                  </a:cubicBezTo>
                  <a:cubicBezTo>
                    <a:pt x="1413" y="2128"/>
                    <a:pt x="1387" y="2132"/>
                    <a:pt x="1370" y="2132"/>
                  </a:cubicBezTo>
                  <a:cubicBezTo>
                    <a:pt x="1300" y="2132"/>
                    <a:pt x="1280" y="2071"/>
                    <a:pt x="1293" y="2012"/>
                  </a:cubicBezTo>
                  <a:cubicBezTo>
                    <a:pt x="1306" y="1951"/>
                    <a:pt x="1352" y="1892"/>
                    <a:pt x="1422" y="1892"/>
                  </a:cubicBezTo>
                  <a:cubicBezTo>
                    <a:pt x="1466" y="1892"/>
                    <a:pt x="1477" y="1916"/>
                    <a:pt x="1482" y="1927"/>
                  </a:cubicBezTo>
                  <a:cubicBezTo>
                    <a:pt x="1492" y="1895"/>
                    <a:pt x="1492" y="1895"/>
                    <a:pt x="1492" y="1895"/>
                  </a:cubicBezTo>
                  <a:lnTo>
                    <a:pt x="1558" y="1895"/>
                  </a:lnTo>
                  <a:close/>
                  <a:moveTo>
                    <a:pt x="1397" y="2083"/>
                  </a:moveTo>
                  <a:cubicBezTo>
                    <a:pt x="1447" y="2083"/>
                    <a:pt x="1459" y="2025"/>
                    <a:pt x="1461" y="2014"/>
                  </a:cubicBezTo>
                  <a:cubicBezTo>
                    <a:pt x="1467" y="1986"/>
                    <a:pt x="1472" y="1940"/>
                    <a:pt x="1428" y="1940"/>
                  </a:cubicBezTo>
                  <a:cubicBezTo>
                    <a:pt x="1401" y="1940"/>
                    <a:pt x="1375" y="1960"/>
                    <a:pt x="1364" y="2012"/>
                  </a:cubicBezTo>
                  <a:cubicBezTo>
                    <a:pt x="1362" y="2025"/>
                    <a:pt x="1349" y="2083"/>
                    <a:pt x="1397" y="2083"/>
                  </a:cubicBezTo>
                  <a:moveTo>
                    <a:pt x="1842" y="2133"/>
                  </a:moveTo>
                  <a:cubicBezTo>
                    <a:pt x="1818" y="2139"/>
                    <a:pt x="1797" y="2141"/>
                    <a:pt x="1786" y="2141"/>
                  </a:cubicBezTo>
                  <a:cubicBezTo>
                    <a:pt x="1714" y="2141"/>
                    <a:pt x="1723" y="2095"/>
                    <a:pt x="1728" y="2075"/>
                  </a:cubicBezTo>
                  <a:cubicBezTo>
                    <a:pt x="1756" y="1942"/>
                    <a:pt x="1756" y="1942"/>
                    <a:pt x="1756" y="1942"/>
                  </a:cubicBezTo>
                  <a:cubicBezTo>
                    <a:pt x="1710" y="1942"/>
                    <a:pt x="1710" y="1942"/>
                    <a:pt x="1710" y="1942"/>
                  </a:cubicBezTo>
                  <a:cubicBezTo>
                    <a:pt x="1719" y="1895"/>
                    <a:pt x="1719" y="1895"/>
                    <a:pt x="1719" y="1895"/>
                  </a:cubicBezTo>
                  <a:cubicBezTo>
                    <a:pt x="1766" y="1895"/>
                    <a:pt x="1766" y="1895"/>
                    <a:pt x="1766" y="1895"/>
                  </a:cubicBezTo>
                  <a:cubicBezTo>
                    <a:pt x="1776" y="1848"/>
                    <a:pt x="1776" y="1848"/>
                    <a:pt x="1776" y="1848"/>
                  </a:cubicBezTo>
                  <a:cubicBezTo>
                    <a:pt x="1852" y="1822"/>
                    <a:pt x="1852" y="1822"/>
                    <a:pt x="1852" y="1822"/>
                  </a:cubicBezTo>
                  <a:cubicBezTo>
                    <a:pt x="1837" y="1895"/>
                    <a:pt x="1837" y="1895"/>
                    <a:pt x="1837" y="1895"/>
                  </a:cubicBezTo>
                  <a:cubicBezTo>
                    <a:pt x="1895" y="1895"/>
                    <a:pt x="1895" y="1895"/>
                    <a:pt x="1895" y="1895"/>
                  </a:cubicBezTo>
                  <a:cubicBezTo>
                    <a:pt x="1884" y="1942"/>
                    <a:pt x="1884" y="1942"/>
                    <a:pt x="1884" y="1942"/>
                  </a:cubicBezTo>
                  <a:cubicBezTo>
                    <a:pt x="1827" y="1942"/>
                    <a:pt x="1827" y="1942"/>
                    <a:pt x="1827" y="1942"/>
                  </a:cubicBezTo>
                  <a:cubicBezTo>
                    <a:pt x="1803" y="2052"/>
                    <a:pt x="1803" y="2052"/>
                    <a:pt x="1803" y="2052"/>
                  </a:cubicBezTo>
                  <a:cubicBezTo>
                    <a:pt x="1799" y="2074"/>
                    <a:pt x="1796" y="2088"/>
                    <a:pt x="1828" y="2088"/>
                  </a:cubicBezTo>
                  <a:cubicBezTo>
                    <a:pt x="1838" y="2088"/>
                    <a:pt x="1844" y="2087"/>
                    <a:pt x="1852" y="2086"/>
                  </a:cubicBezTo>
                  <a:lnTo>
                    <a:pt x="1842" y="2133"/>
                  </a:lnTo>
                  <a:close/>
                  <a:moveTo>
                    <a:pt x="1954" y="1790"/>
                  </a:moveTo>
                  <a:cubicBezTo>
                    <a:pt x="2025" y="1790"/>
                    <a:pt x="2025" y="1790"/>
                    <a:pt x="2025" y="1790"/>
                  </a:cubicBezTo>
                  <a:cubicBezTo>
                    <a:pt x="1996" y="1927"/>
                    <a:pt x="1996" y="1927"/>
                    <a:pt x="1996" y="1927"/>
                  </a:cubicBezTo>
                  <a:cubicBezTo>
                    <a:pt x="2007" y="1915"/>
                    <a:pt x="2030" y="1890"/>
                    <a:pt x="2074" y="1890"/>
                  </a:cubicBezTo>
                  <a:cubicBezTo>
                    <a:pt x="2110" y="1890"/>
                    <a:pt x="2129" y="1908"/>
                    <a:pt x="2137" y="1923"/>
                  </a:cubicBezTo>
                  <a:cubicBezTo>
                    <a:pt x="2143" y="1935"/>
                    <a:pt x="2146" y="1957"/>
                    <a:pt x="2139" y="1989"/>
                  </a:cubicBezTo>
                  <a:cubicBezTo>
                    <a:pt x="2108" y="2136"/>
                    <a:pt x="2108" y="2136"/>
                    <a:pt x="2108" y="2136"/>
                  </a:cubicBezTo>
                  <a:cubicBezTo>
                    <a:pt x="2037" y="2136"/>
                    <a:pt x="2037" y="2136"/>
                    <a:pt x="2037" y="2136"/>
                  </a:cubicBezTo>
                  <a:cubicBezTo>
                    <a:pt x="2068" y="1991"/>
                    <a:pt x="2068" y="1991"/>
                    <a:pt x="2068" y="1991"/>
                  </a:cubicBezTo>
                  <a:cubicBezTo>
                    <a:pt x="2071" y="1977"/>
                    <a:pt x="2079" y="1938"/>
                    <a:pt x="2040" y="1938"/>
                  </a:cubicBezTo>
                  <a:cubicBezTo>
                    <a:pt x="2019" y="1938"/>
                    <a:pt x="1991" y="1950"/>
                    <a:pt x="1983" y="1988"/>
                  </a:cubicBezTo>
                  <a:cubicBezTo>
                    <a:pt x="1952" y="2136"/>
                    <a:pt x="1952" y="2136"/>
                    <a:pt x="1952" y="2136"/>
                  </a:cubicBezTo>
                  <a:cubicBezTo>
                    <a:pt x="1881" y="2136"/>
                    <a:pt x="1881" y="2136"/>
                    <a:pt x="1881" y="2136"/>
                  </a:cubicBezTo>
                  <a:lnTo>
                    <a:pt x="1954" y="1790"/>
                  </a:lnTo>
                  <a:close/>
                  <a:moveTo>
                    <a:pt x="2195" y="1953"/>
                  </a:moveTo>
                  <a:cubicBezTo>
                    <a:pt x="2197" y="1942"/>
                    <a:pt x="2203" y="1906"/>
                    <a:pt x="2205" y="1893"/>
                  </a:cubicBezTo>
                  <a:cubicBezTo>
                    <a:pt x="2271" y="1893"/>
                    <a:pt x="2271" y="1893"/>
                    <a:pt x="2271" y="1893"/>
                  </a:cubicBezTo>
                  <a:cubicBezTo>
                    <a:pt x="2263" y="1939"/>
                    <a:pt x="2263" y="1939"/>
                    <a:pt x="2263" y="1939"/>
                  </a:cubicBezTo>
                  <a:cubicBezTo>
                    <a:pt x="2276" y="1919"/>
                    <a:pt x="2298" y="1889"/>
                    <a:pt x="2356" y="1892"/>
                  </a:cubicBezTo>
                  <a:cubicBezTo>
                    <a:pt x="2342" y="1956"/>
                    <a:pt x="2342" y="1956"/>
                    <a:pt x="2342" y="1956"/>
                  </a:cubicBezTo>
                  <a:cubicBezTo>
                    <a:pt x="2271" y="1949"/>
                    <a:pt x="2259" y="1986"/>
                    <a:pt x="2253" y="2017"/>
                  </a:cubicBezTo>
                  <a:cubicBezTo>
                    <a:pt x="2227" y="2136"/>
                    <a:pt x="2227" y="2136"/>
                    <a:pt x="2227" y="2136"/>
                  </a:cubicBezTo>
                  <a:cubicBezTo>
                    <a:pt x="2156" y="2136"/>
                    <a:pt x="2156" y="2136"/>
                    <a:pt x="2156" y="2136"/>
                  </a:cubicBezTo>
                  <a:lnTo>
                    <a:pt x="2195" y="1953"/>
                  </a:lnTo>
                  <a:close/>
                  <a:moveTo>
                    <a:pt x="2503" y="1888"/>
                  </a:moveTo>
                  <a:cubicBezTo>
                    <a:pt x="2591" y="1888"/>
                    <a:pt x="2617" y="1948"/>
                    <a:pt x="2602" y="2015"/>
                  </a:cubicBezTo>
                  <a:cubicBezTo>
                    <a:pt x="2587" y="2083"/>
                    <a:pt x="2535" y="2145"/>
                    <a:pt x="2447" y="2145"/>
                  </a:cubicBezTo>
                  <a:cubicBezTo>
                    <a:pt x="2378" y="2145"/>
                    <a:pt x="2332" y="2102"/>
                    <a:pt x="2350" y="2017"/>
                  </a:cubicBezTo>
                  <a:cubicBezTo>
                    <a:pt x="2362" y="1959"/>
                    <a:pt x="2408" y="1888"/>
                    <a:pt x="2503" y="1888"/>
                  </a:cubicBezTo>
                  <a:moveTo>
                    <a:pt x="2460" y="2095"/>
                  </a:moveTo>
                  <a:cubicBezTo>
                    <a:pt x="2491" y="2095"/>
                    <a:pt x="2516" y="2077"/>
                    <a:pt x="2530" y="2012"/>
                  </a:cubicBezTo>
                  <a:cubicBezTo>
                    <a:pt x="2537" y="1980"/>
                    <a:pt x="2540" y="1935"/>
                    <a:pt x="2493" y="1935"/>
                  </a:cubicBezTo>
                  <a:cubicBezTo>
                    <a:pt x="2441" y="1935"/>
                    <a:pt x="2427" y="1995"/>
                    <a:pt x="2423" y="2018"/>
                  </a:cubicBezTo>
                  <a:cubicBezTo>
                    <a:pt x="2411" y="2072"/>
                    <a:pt x="2425" y="2095"/>
                    <a:pt x="2460" y="2095"/>
                  </a:cubicBezTo>
                  <a:moveTo>
                    <a:pt x="2743" y="1894"/>
                  </a:moveTo>
                  <a:cubicBezTo>
                    <a:pt x="2713" y="2038"/>
                    <a:pt x="2713" y="2038"/>
                    <a:pt x="2713" y="2038"/>
                  </a:cubicBezTo>
                  <a:cubicBezTo>
                    <a:pt x="2708" y="2060"/>
                    <a:pt x="2701" y="2092"/>
                    <a:pt x="2740" y="2092"/>
                  </a:cubicBezTo>
                  <a:cubicBezTo>
                    <a:pt x="2785" y="2092"/>
                    <a:pt x="2792" y="2058"/>
                    <a:pt x="2801" y="2016"/>
                  </a:cubicBezTo>
                  <a:cubicBezTo>
                    <a:pt x="2827" y="1894"/>
                    <a:pt x="2827" y="1894"/>
                    <a:pt x="2827" y="1894"/>
                  </a:cubicBezTo>
                  <a:cubicBezTo>
                    <a:pt x="2900" y="1894"/>
                    <a:pt x="2900" y="1894"/>
                    <a:pt x="2900" y="1894"/>
                  </a:cubicBezTo>
                  <a:cubicBezTo>
                    <a:pt x="2867" y="2053"/>
                    <a:pt x="2867" y="2053"/>
                    <a:pt x="2867" y="2053"/>
                  </a:cubicBezTo>
                  <a:cubicBezTo>
                    <a:pt x="2856" y="2106"/>
                    <a:pt x="2855" y="2112"/>
                    <a:pt x="2854" y="2118"/>
                  </a:cubicBezTo>
                  <a:cubicBezTo>
                    <a:pt x="2853" y="2125"/>
                    <a:pt x="2852" y="2130"/>
                    <a:pt x="2852" y="2136"/>
                  </a:cubicBezTo>
                  <a:cubicBezTo>
                    <a:pt x="2783" y="2136"/>
                    <a:pt x="2783" y="2136"/>
                    <a:pt x="2783" y="2136"/>
                  </a:cubicBezTo>
                  <a:cubicBezTo>
                    <a:pt x="2787" y="2104"/>
                    <a:pt x="2787" y="2104"/>
                    <a:pt x="2787" y="2104"/>
                  </a:cubicBezTo>
                  <a:cubicBezTo>
                    <a:pt x="2778" y="2115"/>
                    <a:pt x="2753" y="2143"/>
                    <a:pt x="2707" y="2143"/>
                  </a:cubicBezTo>
                  <a:cubicBezTo>
                    <a:pt x="2675" y="2143"/>
                    <a:pt x="2651" y="2128"/>
                    <a:pt x="2641" y="2110"/>
                  </a:cubicBezTo>
                  <a:cubicBezTo>
                    <a:pt x="2630" y="2090"/>
                    <a:pt x="2637" y="2056"/>
                    <a:pt x="2639" y="2045"/>
                  </a:cubicBezTo>
                  <a:cubicBezTo>
                    <a:pt x="2671" y="1894"/>
                    <a:pt x="2671" y="1894"/>
                    <a:pt x="2671" y="1894"/>
                  </a:cubicBezTo>
                  <a:lnTo>
                    <a:pt x="2743" y="1894"/>
                  </a:lnTo>
                  <a:close/>
                  <a:moveTo>
                    <a:pt x="3181" y="1895"/>
                  </a:moveTo>
                  <a:cubicBezTo>
                    <a:pt x="3175" y="1914"/>
                    <a:pt x="3170" y="1930"/>
                    <a:pt x="3164" y="1955"/>
                  </a:cubicBezTo>
                  <a:cubicBezTo>
                    <a:pt x="3126" y="2134"/>
                    <a:pt x="3126" y="2134"/>
                    <a:pt x="3126" y="2134"/>
                  </a:cubicBezTo>
                  <a:cubicBezTo>
                    <a:pt x="3108" y="2223"/>
                    <a:pt x="3031" y="2232"/>
                    <a:pt x="2985" y="2232"/>
                  </a:cubicBezTo>
                  <a:cubicBezTo>
                    <a:pt x="2950" y="2232"/>
                    <a:pt x="2883" y="2228"/>
                    <a:pt x="2894" y="2154"/>
                  </a:cubicBezTo>
                  <a:cubicBezTo>
                    <a:pt x="2962" y="2154"/>
                    <a:pt x="2962" y="2154"/>
                    <a:pt x="2962" y="2154"/>
                  </a:cubicBezTo>
                  <a:cubicBezTo>
                    <a:pt x="2962" y="2158"/>
                    <a:pt x="2962" y="2166"/>
                    <a:pt x="2966" y="2174"/>
                  </a:cubicBezTo>
                  <a:cubicBezTo>
                    <a:pt x="2970" y="2181"/>
                    <a:pt x="2979" y="2188"/>
                    <a:pt x="2998" y="2188"/>
                  </a:cubicBezTo>
                  <a:cubicBezTo>
                    <a:pt x="3019" y="2188"/>
                    <a:pt x="3040" y="2178"/>
                    <a:pt x="3049" y="2156"/>
                  </a:cubicBezTo>
                  <a:cubicBezTo>
                    <a:pt x="3054" y="2144"/>
                    <a:pt x="3056" y="2135"/>
                    <a:pt x="3064" y="2099"/>
                  </a:cubicBezTo>
                  <a:cubicBezTo>
                    <a:pt x="3036" y="2128"/>
                    <a:pt x="3009" y="2132"/>
                    <a:pt x="2992" y="2132"/>
                  </a:cubicBezTo>
                  <a:cubicBezTo>
                    <a:pt x="2922" y="2132"/>
                    <a:pt x="2903" y="2071"/>
                    <a:pt x="2915" y="2012"/>
                  </a:cubicBezTo>
                  <a:cubicBezTo>
                    <a:pt x="2928" y="1951"/>
                    <a:pt x="2974" y="1892"/>
                    <a:pt x="3044" y="1892"/>
                  </a:cubicBezTo>
                  <a:cubicBezTo>
                    <a:pt x="3088" y="1892"/>
                    <a:pt x="3099" y="1916"/>
                    <a:pt x="3105" y="1927"/>
                  </a:cubicBezTo>
                  <a:cubicBezTo>
                    <a:pt x="3114" y="1895"/>
                    <a:pt x="3114" y="1895"/>
                    <a:pt x="3114" y="1895"/>
                  </a:cubicBezTo>
                  <a:lnTo>
                    <a:pt x="3181" y="1895"/>
                  </a:lnTo>
                  <a:close/>
                  <a:moveTo>
                    <a:pt x="3019" y="2083"/>
                  </a:moveTo>
                  <a:cubicBezTo>
                    <a:pt x="3069" y="2083"/>
                    <a:pt x="3081" y="2025"/>
                    <a:pt x="3083" y="2014"/>
                  </a:cubicBezTo>
                  <a:cubicBezTo>
                    <a:pt x="3089" y="1986"/>
                    <a:pt x="3094" y="1940"/>
                    <a:pt x="3051" y="1940"/>
                  </a:cubicBezTo>
                  <a:cubicBezTo>
                    <a:pt x="3024" y="1940"/>
                    <a:pt x="2997" y="1960"/>
                    <a:pt x="2986" y="2012"/>
                  </a:cubicBezTo>
                  <a:cubicBezTo>
                    <a:pt x="2984" y="2025"/>
                    <a:pt x="2971" y="2083"/>
                    <a:pt x="3019" y="2083"/>
                  </a:cubicBezTo>
                  <a:moveTo>
                    <a:pt x="3257" y="1790"/>
                  </a:moveTo>
                  <a:cubicBezTo>
                    <a:pt x="3327" y="1790"/>
                    <a:pt x="3327" y="1790"/>
                    <a:pt x="3327" y="1790"/>
                  </a:cubicBezTo>
                  <a:cubicBezTo>
                    <a:pt x="3298" y="1927"/>
                    <a:pt x="3298" y="1927"/>
                    <a:pt x="3298" y="1927"/>
                  </a:cubicBezTo>
                  <a:cubicBezTo>
                    <a:pt x="3309" y="1915"/>
                    <a:pt x="3332" y="1890"/>
                    <a:pt x="3376" y="1890"/>
                  </a:cubicBezTo>
                  <a:cubicBezTo>
                    <a:pt x="3412" y="1890"/>
                    <a:pt x="3431" y="1908"/>
                    <a:pt x="3440" y="1923"/>
                  </a:cubicBezTo>
                  <a:cubicBezTo>
                    <a:pt x="3446" y="1935"/>
                    <a:pt x="3448" y="1957"/>
                    <a:pt x="3441" y="1989"/>
                  </a:cubicBezTo>
                  <a:cubicBezTo>
                    <a:pt x="3410" y="2136"/>
                    <a:pt x="3410" y="2136"/>
                    <a:pt x="3410" y="2136"/>
                  </a:cubicBezTo>
                  <a:cubicBezTo>
                    <a:pt x="3340" y="2136"/>
                    <a:pt x="3340" y="2136"/>
                    <a:pt x="3340" y="2136"/>
                  </a:cubicBezTo>
                  <a:cubicBezTo>
                    <a:pt x="3370" y="1991"/>
                    <a:pt x="3370" y="1991"/>
                    <a:pt x="3370" y="1991"/>
                  </a:cubicBezTo>
                  <a:cubicBezTo>
                    <a:pt x="3373" y="1977"/>
                    <a:pt x="3382" y="1938"/>
                    <a:pt x="3342" y="1938"/>
                  </a:cubicBezTo>
                  <a:cubicBezTo>
                    <a:pt x="3322" y="1938"/>
                    <a:pt x="3293" y="1950"/>
                    <a:pt x="3286" y="1988"/>
                  </a:cubicBezTo>
                  <a:cubicBezTo>
                    <a:pt x="3255" y="2136"/>
                    <a:pt x="3255" y="2136"/>
                    <a:pt x="3255" y="2136"/>
                  </a:cubicBezTo>
                  <a:cubicBezTo>
                    <a:pt x="3183" y="2136"/>
                    <a:pt x="3183" y="2136"/>
                    <a:pt x="3183" y="2136"/>
                  </a:cubicBezTo>
                  <a:lnTo>
                    <a:pt x="3257" y="1790"/>
                  </a:lnTo>
                  <a:close/>
                  <a:moveTo>
                    <a:pt x="158" y="1980"/>
                  </a:moveTo>
                  <a:cubicBezTo>
                    <a:pt x="159" y="1971"/>
                    <a:pt x="164" y="1935"/>
                    <a:pt x="137" y="1935"/>
                  </a:cubicBezTo>
                  <a:cubicBezTo>
                    <a:pt x="103" y="1935"/>
                    <a:pt x="89" y="1986"/>
                    <a:pt x="83" y="2012"/>
                  </a:cubicBezTo>
                  <a:cubicBezTo>
                    <a:pt x="80" y="2026"/>
                    <a:pt x="72" y="2069"/>
                    <a:pt x="85" y="2087"/>
                  </a:cubicBezTo>
                  <a:cubicBezTo>
                    <a:pt x="90" y="2094"/>
                    <a:pt x="97" y="2095"/>
                    <a:pt x="102" y="2095"/>
                  </a:cubicBezTo>
                  <a:cubicBezTo>
                    <a:pt x="109" y="2095"/>
                    <a:pt x="133" y="2092"/>
                    <a:pt x="145" y="2048"/>
                  </a:cubicBezTo>
                  <a:cubicBezTo>
                    <a:pt x="215" y="2048"/>
                    <a:pt x="215" y="2048"/>
                    <a:pt x="215" y="2048"/>
                  </a:cubicBezTo>
                  <a:cubicBezTo>
                    <a:pt x="210" y="2067"/>
                    <a:pt x="201" y="2097"/>
                    <a:pt x="168" y="2120"/>
                  </a:cubicBezTo>
                  <a:cubicBezTo>
                    <a:pt x="148" y="2135"/>
                    <a:pt x="124" y="2143"/>
                    <a:pt x="94" y="2143"/>
                  </a:cubicBezTo>
                  <a:cubicBezTo>
                    <a:pt x="62" y="2143"/>
                    <a:pt x="35" y="2135"/>
                    <a:pt x="18" y="2110"/>
                  </a:cubicBezTo>
                  <a:cubicBezTo>
                    <a:pt x="2" y="2086"/>
                    <a:pt x="0" y="2053"/>
                    <a:pt x="8" y="2015"/>
                  </a:cubicBezTo>
                  <a:cubicBezTo>
                    <a:pt x="32" y="1904"/>
                    <a:pt x="116" y="1889"/>
                    <a:pt x="148" y="1889"/>
                  </a:cubicBezTo>
                  <a:cubicBezTo>
                    <a:pt x="193" y="1889"/>
                    <a:pt x="241" y="1914"/>
                    <a:pt x="228" y="1980"/>
                  </a:cubicBezTo>
                  <a:lnTo>
                    <a:pt x="158" y="1980"/>
                  </a:lnTo>
                  <a:close/>
                  <a:moveTo>
                    <a:pt x="3764" y="1980"/>
                  </a:moveTo>
                  <a:cubicBezTo>
                    <a:pt x="3765" y="1971"/>
                    <a:pt x="3770" y="1935"/>
                    <a:pt x="3742" y="1935"/>
                  </a:cubicBezTo>
                  <a:cubicBezTo>
                    <a:pt x="3709" y="1935"/>
                    <a:pt x="3694" y="1986"/>
                    <a:pt x="3688" y="2012"/>
                  </a:cubicBezTo>
                  <a:cubicBezTo>
                    <a:pt x="3685" y="2026"/>
                    <a:pt x="3678" y="2069"/>
                    <a:pt x="3691" y="2087"/>
                  </a:cubicBezTo>
                  <a:cubicBezTo>
                    <a:pt x="3695" y="2094"/>
                    <a:pt x="3703" y="2095"/>
                    <a:pt x="3708" y="2095"/>
                  </a:cubicBezTo>
                  <a:cubicBezTo>
                    <a:pt x="3715" y="2095"/>
                    <a:pt x="3738" y="2092"/>
                    <a:pt x="3751" y="2048"/>
                  </a:cubicBezTo>
                  <a:cubicBezTo>
                    <a:pt x="3820" y="2048"/>
                    <a:pt x="3820" y="2048"/>
                    <a:pt x="3820" y="2048"/>
                  </a:cubicBezTo>
                  <a:cubicBezTo>
                    <a:pt x="3816" y="2067"/>
                    <a:pt x="3807" y="2097"/>
                    <a:pt x="3774" y="2120"/>
                  </a:cubicBezTo>
                  <a:cubicBezTo>
                    <a:pt x="3754" y="2135"/>
                    <a:pt x="3730" y="2143"/>
                    <a:pt x="3700" y="2143"/>
                  </a:cubicBezTo>
                  <a:cubicBezTo>
                    <a:pt x="3668" y="2143"/>
                    <a:pt x="3641" y="2135"/>
                    <a:pt x="3624" y="2110"/>
                  </a:cubicBezTo>
                  <a:cubicBezTo>
                    <a:pt x="3608" y="2086"/>
                    <a:pt x="3606" y="2053"/>
                    <a:pt x="3614" y="2015"/>
                  </a:cubicBezTo>
                  <a:cubicBezTo>
                    <a:pt x="3638" y="1904"/>
                    <a:pt x="3722" y="1889"/>
                    <a:pt x="3754" y="1889"/>
                  </a:cubicBezTo>
                  <a:cubicBezTo>
                    <a:pt x="3799" y="1889"/>
                    <a:pt x="3847" y="1914"/>
                    <a:pt x="3834" y="1980"/>
                  </a:cubicBezTo>
                  <a:lnTo>
                    <a:pt x="3764" y="1980"/>
                  </a:lnTo>
                  <a:close/>
                  <a:moveTo>
                    <a:pt x="4010" y="1888"/>
                  </a:moveTo>
                  <a:cubicBezTo>
                    <a:pt x="4098" y="1888"/>
                    <a:pt x="4123" y="1948"/>
                    <a:pt x="4109" y="2015"/>
                  </a:cubicBezTo>
                  <a:cubicBezTo>
                    <a:pt x="4094" y="2083"/>
                    <a:pt x="4042" y="2145"/>
                    <a:pt x="3954" y="2145"/>
                  </a:cubicBezTo>
                  <a:cubicBezTo>
                    <a:pt x="3884" y="2145"/>
                    <a:pt x="3839" y="2102"/>
                    <a:pt x="3857" y="2017"/>
                  </a:cubicBezTo>
                  <a:cubicBezTo>
                    <a:pt x="3870" y="1959"/>
                    <a:pt x="3914" y="1888"/>
                    <a:pt x="4010" y="1888"/>
                  </a:cubicBezTo>
                  <a:moveTo>
                    <a:pt x="3967" y="2095"/>
                  </a:moveTo>
                  <a:cubicBezTo>
                    <a:pt x="3998" y="2095"/>
                    <a:pt x="4023" y="2077"/>
                    <a:pt x="4037" y="2012"/>
                  </a:cubicBezTo>
                  <a:cubicBezTo>
                    <a:pt x="4044" y="1980"/>
                    <a:pt x="4047" y="1935"/>
                    <a:pt x="4000" y="1935"/>
                  </a:cubicBezTo>
                  <a:cubicBezTo>
                    <a:pt x="3948" y="1935"/>
                    <a:pt x="3935" y="1995"/>
                    <a:pt x="3930" y="2018"/>
                  </a:cubicBezTo>
                  <a:cubicBezTo>
                    <a:pt x="3918" y="2072"/>
                    <a:pt x="3932" y="2095"/>
                    <a:pt x="3967" y="2095"/>
                  </a:cubicBezTo>
                  <a:moveTo>
                    <a:pt x="4173" y="1939"/>
                  </a:moveTo>
                  <a:cubicBezTo>
                    <a:pt x="4176" y="1924"/>
                    <a:pt x="4178" y="1909"/>
                    <a:pt x="4180" y="1894"/>
                  </a:cubicBezTo>
                  <a:cubicBezTo>
                    <a:pt x="4248" y="1894"/>
                    <a:pt x="4248" y="1894"/>
                    <a:pt x="4248" y="1894"/>
                  </a:cubicBezTo>
                  <a:cubicBezTo>
                    <a:pt x="4245" y="1925"/>
                    <a:pt x="4245" y="1925"/>
                    <a:pt x="4245" y="1925"/>
                  </a:cubicBezTo>
                  <a:cubicBezTo>
                    <a:pt x="4254" y="1915"/>
                    <a:pt x="4279" y="1889"/>
                    <a:pt x="4327" y="1889"/>
                  </a:cubicBezTo>
                  <a:cubicBezTo>
                    <a:pt x="4383" y="1889"/>
                    <a:pt x="4392" y="1923"/>
                    <a:pt x="4394" y="1934"/>
                  </a:cubicBezTo>
                  <a:cubicBezTo>
                    <a:pt x="4423" y="1895"/>
                    <a:pt x="4456" y="1889"/>
                    <a:pt x="4481" y="1889"/>
                  </a:cubicBezTo>
                  <a:cubicBezTo>
                    <a:pt x="4530" y="1889"/>
                    <a:pt x="4544" y="1918"/>
                    <a:pt x="4547" y="1928"/>
                  </a:cubicBezTo>
                  <a:cubicBezTo>
                    <a:pt x="4555" y="1949"/>
                    <a:pt x="4548" y="1978"/>
                    <a:pt x="4544" y="1999"/>
                  </a:cubicBezTo>
                  <a:cubicBezTo>
                    <a:pt x="4515" y="2136"/>
                    <a:pt x="4515" y="2136"/>
                    <a:pt x="4515" y="2136"/>
                  </a:cubicBezTo>
                  <a:cubicBezTo>
                    <a:pt x="4443" y="2136"/>
                    <a:pt x="4443" y="2136"/>
                    <a:pt x="4443" y="2136"/>
                  </a:cubicBezTo>
                  <a:cubicBezTo>
                    <a:pt x="4473" y="1994"/>
                    <a:pt x="4473" y="1994"/>
                    <a:pt x="4473" y="1994"/>
                  </a:cubicBezTo>
                  <a:cubicBezTo>
                    <a:pt x="4479" y="1968"/>
                    <a:pt x="4481" y="1939"/>
                    <a:pt x="4444" y="1939"/>
                  </a:cubicBezTo>
                  <a:cubicBezTo>
                    <a:pt x="4401" y="1939"/>
                    <a:pt x="4392" y="1979"/>
                    <a:pt x="4385" y="2015"/>
                  </a:cubicBezTo>
                  <a:cubicBezTo>
                    <a:pt x="4358" y="2136"/>
                    <a:pt x="4358" y="2136"/>
                    <a:pt x="4358" y="2136"/>
                  </a:cubicBezTo>
                  <a:cubicBezTo>
                    <a:pt x="4286" y="2136"/>
                    <a:pt x="4286" y="2136"/>
                    <a:pt x="4286" y="2136"/>
                  </a:cubicBezTo>
                  <a:cubicBezTo>
                    <a:pt x="4318" y="1992"/>
                    <a:pt x="4318" y="1992"/>
                    <a:pt x="4318" y="1992"/>
                  </a:cubicBezTo>
                  <a:cubicBezTo>
                    <a:pt x="4321" y="1974"/>
                    <a:pt x="4328" y="1939"/>
                    <a:pt x="4289" y="1939"/>
                  </a:cubicBezTo>
                  <a:cubicBezTo>
                    <a:pt x="4244" y="1939"/>
                    <a:pt x="4236" y="1977"/>
                    <a:pt x="4232" y="1994"/>
                  </a:cubicBezTo>
                  <a:cubicBezTo>
                    <a:pt x="4202" y="2136"/>
                    <a:pt x="4202" y="2136"/>
                    <a:pt x="4202" y="2136"/>
                  </a:cubicBezTo>
                  <a:cubicBezTo>
                    <a:pt x="4131" y="2136"/>
                    <a:pt x="4131" y="2136"/>
                    <a:pt x="4131" y="2136"/>
                  </a:cubicBezTo>
                  <a:lnTo>
                    <a:pt x="4173" y="1939"/>
                  </a:lnTo>
                  <a:close/>
                  <a:moveTo>
                    <a:pt x="4694" y="1894"/>
                  </a:moveTo>
                  <a:cubicBezTo>
                    <a:pt x="4689" y="1928"/>
                    <a:pt x="4689" y="1928"/>
                    <a:pt x="4689" y="1928"/>
                  </a:cubicBezTo>
                  <a:cubicBezTo>
                    <a:pt x="4719" y="1889"/>
                    <a:pt x="4759" y="1889"/>
                    <a:pt x="4771" y="1889"/>
                  </a:cubicBezTo>
                  <a:cubicBezTo>
                    <a:pt x="4834" y="1889"/>
                    <a:pt x="4862" y="1936"/>
                    <a:pt x="4846" y="2010"/>
                  </a:cubicBezTo>
                  <a:cubicBezTo>
                    <a:pt x="4832" y="2079"/>
                    <a:pt x="4783" y="2140"/>
                    <a:pt x="4713" y="2140"/>
                  </a:cubicBezTo>
                  <a:cubicBezTo>
                    <a:pt x="4669" y="2140"/>
                    <a:pt x="4656" y="2117"/>
                    <a:pt x="4652" y="2109"/>
                  </a:cubicBezTo>
                  <a:cubicBezTo>
                    <a:pt x="4626" y="2229"/>
                    <a:pt x="4626" y="2229"/>
                    <a:pt x="4626" y="2229"/>
                  </a:cubicBezTo>
                  <a:cubicBezTo>
                    <a:pt x="4554" y="2229"/>
                    <a:pt x="4554" y="2229"/>
                    <a:pt x="4554" y="2229"/>
                  </a:cubicBezTo>
                  <a:cubicBezTo>
                    <a:pt x="4625" y="1894"/>
                    <a:pt x="4625" y="1894"/>
                    <a:pt x="4625" y="1894"/>
                  </a:cubicBezTo>
                  <a:lnTo>
                    <a:pt x="4694" y="1894"/>
                  </a:lnTo>
                  <a:close/>
                  <a:moveTo>
                    <a:pt x="4774" y="2013"/>
                  </a:moveTo>
                  <a:cubicBezTo>
                    <a:pt x="4780" y="1984"/>
                    <a:pt x="4783" y="1935"/>
                    <a:pt x="4741" y="1935"/>
                  </a:cubicBezTo>
                  <a:cubicBezTo>
                    <a:pt x="4718" y="1935"/>
                    <a:pt x="4682" y="1952"/>
                    <a:pt x="4668" y="2017"/>
                  </a:cubicBezTo>
                  <a:cubicBezTo>
                    <a:pt x="4665" y="2031"/>
                    <a:pt x="4652" y="2093"/>
                    <a:pt x="4705" y="2093"/>
                  </a:cubicBezTo>
                  <a:cubicBezTo>
                    <a:pt x="4738" y="2093"/>
                    <a:pt x="4763" y="2061"/>
                    <a:pt x="4774" y="2013"/>
                  </a:cubicBezTo>
                  <a:moveTo>
                    <a:pt x="4936" y="1789"/>
                  </a:moveTo>
                  <a:cubicBezTo>
                    <a:pt x="5007" y="1789"/>
                    <a:pt x="5007" y="1789"/>
                    <a:pt x="5007" y="1789"/>
                  </a:cubicBezTo>
                  <a:cubicBezTo>
                    <a:pt x="4933" y="2136"/>
                    <a:pt x="4933" y="2136"/>
                    <a:pt x="4933" y="2136"/>
                  </a:cubicBezTo>
                  <a:cubicBezTo>
                    <a:pt x="4862" y="2136"/>
                    <a:pt x="4862" y="2136"/>
                    <a:pt x="4862" y="2136"/>
                  </a:cubicBezTo>
                  <a:lnTo>
                    <a:pt x="4936" y="1789"/>
                  </a:lnTo>
                  <a:close/>
                  <a:moveTo>
                    <a:pt x="5068" y="2033"/>
                  </a:moveTo>
                  <a:cubicBezTo>
                    <a:pt x="5064" y="2049"/>
                    <a:pt x="5054" y="2098"/>
                    <a:pt x="5104" y="2098"/>
                  </a:cubicBezTo>
                  <a:cubicBezTo>
                    <a:pt x="5121" y="2098"/>
                    <a:pt x="5140" y="2091"/>
                    <a:pt x="5153" y="2064"/>
                  </a:cubicBezTo>
                  <a:cubicBezTo>
                    <a:pt x="5218" y="2064"/>
                    <a:pt x="5218" y="2064"/>
                    <a:pt x="5218" y="2064"/>
                  </a:cubicBezTo>
                  <a:cubicBezTo>
                    <a:pt x="5214" y="2076"/>
                    <a:pt x="5208" y="2097"/>
                    <a:pt x="5184" y="2117"/>
                  </a:cubicBezTo>
                  <a:cubicBezTo>
                    <a:pt x="5162" y="2136"/>
                    <a:pt x="5128" y="2145"/>
                    <a:pt x="5092" y="2145"/>
                  </a:cubicBezTo>
                  <a:cubicBezTo>
                    <a:pt x="5072" y="2145"/>
                    <a:pt x="5033" y="2142"/>
                    <a:pt x="5013" y="2115"/>
                  </a:cubicBezTo>
                  <a:cubicBezTo>
                    <a:pt x="4996" y="2092"/>
                    <a:pt x="4994" y="2060"/>
                    <a:pt x="5002" y="2021"/>
                  </a:cubicBezTo>
                  <a:cubicBezTo>
                    <a:pt x="5011" y="1981"/>
                    <a:pt x="5030" y="1934"/>
                    <a:pt x="5077" y="1906"/>
                  </a:cubicBezTo>
                  <a:cubicBezTo>
                    <a:pt x="5099" y="1893"/>
                    <a:pt x="5123" y="1886"/>
                    <a:pt x="5150" y="1886"/>
                  </a:cubicBezTo>
                  <a:cubicBezTo>
                    <a:pt x="5184" y="1886"/>
                    <a:pt x="5222" y="1899"/>
                    <a:pt x="5235" y="1944"/>
                  </a:cubicBezTo>
                  <a:cubicBezTo>
                    <a:pt x="5244" y="1977"/>
                    <a:pt x="5236" y="2013"/>
                    <a:pt x="5231" y="2033"/>
                  </a:cubicBezTo>
                  <a:lnTo>
                    <a:pt x="5068" y="2033"/>
                  </a:lnTo>
                  <a:close/>
                  <a:moveTo>
                    <a:pt x="5167" y="1988"/>
                  </a:moveTo>
                  <a:cubicBezTo>
                    <a:pt x="5170" y="1977"/>
                    <a:pt x="5178" y="1934"/>
                    <a:pt x="5137" y="1934"/>
                  </a:cubicBezTo>
                  <a:cubicBezTo>
                    <a:pt x="5105" y="1934"/>
                    <a:pt x="5087" y="1960"/>
                    <a:pt x="5080" y="1988"/>
                  </a:cubicBezTo>
                  <a:lnTo>
                    <a:pt x="5167" y="1988"/>
                  </a:lnTo>
                  <a:close/>
                  <a:moveTo>
                    <a:pt x="5353" y="1894"/>
                  </a:moveTo>
                  <a:cubicBezTo>
                    <a:pt x="5382" y="1973"/>
                    <a:pt x="5382" y="1973"/>
                    <a:pt x="5382" y="1973"/>
                  </a:cubicBezTo>
                  <a:cubicBezTo>
                    <a:pt x="5447" y="1894"/>
                    <a:pt x="5447" y="1894"/>
                    <a:pt x="5447" y="1894"/>
                  </a:cubicBezTo>
                  <a:cubicBezTo>
                    <a:pt x="5520" y="1894"/>
                    <a:pt x="5520" y="1894"/>
                    <a:pt x="5520" y="1894"/>
                  </a:cubicBezTo>
                  <a:cubicBezTo>
                    <a:pt x="5417" y="2012"/>
                    <a:pt x="5417" y="2012"/>
                    <a:pt x="5417" y="2012"/>
                  </a:cubicBezTo>
                  <a:cubicBezTo>
                    <a:pt x="5471" y="2136"/>
                    <a:pt x="5471" y="2136"/>
                    <a:pt x="5471" y="2136"/>
                  </a:cubicBezTo>
                  <a:cubicBezTo>
                    <a:pt x="5388" y="2136"/>
                    <a:pt x="5388" y="2136"/>
                    <a:pt x="5388" y="2136"/>
                  </a:cubicBezTo>
                  <a:cubicBezTo>
                    <a:pt x="5357" y="2047"/>
                    <a:pt x="5357" y="2047"/>
                    <a:pt x="5357" y="2047"/>
                  </a:cubicBezTo>
                  <a:cubicBezTo>
                    <a:pt x="5289" y="2136"/>
                    <a:pt x="5289" y="2136"/>
                    <a:pt x="5289" y="2136"/>
                  </a:cubicBezTo>
                  <a:cubicBezTo>
                    <a:pt x="5214" y="2136"/>
                    <a:pt x="5214" y="2136"/>
                    <a:pt x="5214" y="2136"/>
                  </a:cubicBezTo>
                  <a:cubicBezTo>
                    <a:pt x="5323" y="2006"/>
                    <a:pt x="5323" y="2006"/>
                    <a:pt x="5323" y="2006"/>
                  </a:cubicBezTo>
                  <a:cubicBezTo>
                    <a:pt x="5269" y="1894"/>
                    <a:pt x="5269" y="1894"/>
                    <a:pt x="5269" y="1894"/>
                  </a:cubicBezTo>
                  <a:lnTo>
                    <a:pt x="5353" y="1894"/>
                  </a:lnTo>
                  <a:close/>
                  <a:moveTo>
                    <a:pt x="5553" y="1893"/>
                  </a:moveTo>
                  <a:cubicBezTo>
                    <a:pt x="5625" y="1893"/>
                    <a:pt x="5625" y="1893"/>
                    <a:pt x="5625" y="1893"/>
                  </a:cubicBezTo>
                  <a:cubicBezTo>
                    <a:pt x="5573" y="2136"/>
                    <a:pt x="5573" y="2136"/>
                    <a:pt x="5573" y="2136"/>
                  </a:cubicBezTo>
                  <a:cubicBezTo>
                    <a:pt x="5501" y="2136"/>
                    <a:pt x="5501" y="2136"/>
                    <a:pt x="5501" y="2136"/>
                  </a:cubicBezTo>
                  <a:lnTo>
                    <a:pt x="5553" y="1893"/>
                  </a:lnTo>
                  <a:close/>
                  <a:moveTo>
                    <a:pt x="5573" y="1790"/>
                  </a:moveTo>
                  <a:cubicBezTo>
                    <a:pt x="5648" y="1790"/>
                    <a:pt x="5648" y="1790"/>
                    <a:pt x="5648" y="1790"/>
                  </a:cubicBezTo>
                  <a:cubicBezTo>
                    <a:pt x="5636" y="1851"/>
                    <a:pt x="5636" y="1851"/>
                    <a:pt x="5636" y="1851"/>
                  </a:cubicBezTo>
                  <a:cubicBezTo>
                    <a:pt x="5560" y="1851"/>
                    <a:pt x="5560" y="1851"/>
                    <a:pt x="5560" y="1851"/>
                  </a:cubicBezTo>
                  <a:lnTo>
                    <a:pt x="5573" y="1790"/>
                  </a:lnTo>
                  <a:close/>
                  <a:moveTo>
                    <a:pt x="5775" y="2133"/>
                  </a:moveTo>
                  <a:cubicBezTo>
                    <a:pt x="5752" y="2139"/>
                    <a:pt x="5730" y="2141"/>
                    <a:pt x="5719" y="2141"/>
                  </a:cubicBezTo>
                  <a:cubicBezTo>
                    <a:pt x="5647" y="2141"/>
                    <a:pt x="5657" y="2095"/>
                    <a:pt x="5662" y="2075"/>
                  </a:cubicBezTo>
                  <a:cubicBezTo>
                    <a:pt x="5689" y="1942"/>
                    <a:pt x="5689" y="1942"/>
                    <a:pt x="5689" y="1942"/>
                  </a:cubicBezTo>
                  <a:cubicBezTo>
                    <a:pt x="5643" y="1942"/>
                    <a:pt x="5643" y="1942"/>
                    <a:pt x="5643" y="1942"/>
                  </a:cubicBezTo>
                  <a:cubicBezTo>
                    <a:pt x="5653" y="1895"/>
                    <a:pt x="5653" y="1895"/>
                    <a:pt x="5653" y="1895"/>
                  </a:cubicBezTo>
                  <a:cubicBezTo>
                    <a:pt x="5700" y="1895"/>
                    <a:pt x="5700" y="1895"/>
                    <a:pt x="5700" y="1895"/>
                  </a:cubicBezTo>
                  <a:cubicBezTo>
                    <a:pt x="5710" y="1848"/>
                    <a:pt x="5710" y="1848"/>
                    <a:pt x="5710" y="1848"/>
                  </a:cubicBezTo>
                  <a:cubicBezTo>
                    <a:pt x="5786" y="1822"/>
                    <a:pt x="5786" y="1822"/>
                    <a:pt x="5786" y="1822"/>
                  </a:cubicBezTo>
                  <a:cubicBezTo>
                    <a:pt x="5770" y="1895"/>
                    <a:pt x="5770" y="1895"/>
                    <a:pt x="5770" y="1895"/>
                  </a:cubicBezTo>
                  <a:cubicBezTo>
                    <a:pt x="5828" y="1895"/>
                    <a:pt x="5828" y="1895"/>
                    <a:pt x="5828" y="1895"/>
                  </a:cubicBezTo>
                  <a:cubicBezTo>
                    <a:pt x="5818" y="1942"/>
                    <a:pt x="5818" y="1942"/>
                    <a:pt x="5818" y="1942"/>
                  </a:cubicBezTo>
                  <a:cubicBezTo>
                    <a:pt x="5760" y="1942"/>
                    <a:pt x="5760" y="1942"/>
                    <a:pt x="5760" y="1942"/>
                  </a:cubicBezTo>
                  <a:cubicBezTo>
                    <a:pt x="5736" y="2052"/>
                    <a:pt x="5736" y="2052"/>
                    <a:pt x="5736" y="2052"/>
                  </a:cubicBezTo>
                  <a:cubicBezTo>
                    <a:pt x="5733" y="2074"/>
                    <a:pt x="5729" y="2088"/>
                    <a:pt x="5761" y="2088"/>
                  </a:cubicBezTo>
                  <a:cubicBezTo>
                    <a:pt x="5772" y="2088"/>
                    <a:pt x="5777" y="2087"/>
                    <a:pt x="5786" y="2086"/>
                  </a:cubicBezTo>
                  <a:lnTo>
                    <a:pt x="5775" y="2133"/>
                  </a:lnTo>
                  <a:close/>
                  <a:moveTo>
                    <a:pt x="5921" y="1894"/>
                  </a:moveTo>
                  <a:cubicBezTo>
                    <a:pt x="5939" y="2062"/>
                    <a:pt x="5939" y="2062"/>
                    <a:pt x="5939" y="2062"/>
                  </a:cubicBezTo>
                  <a:cubicBezTo>
                    <a:pt x="6028" y="1894"/>
                    <a:pt x="6028" y="1894"/>
                    <a:pt x="6028" y="1894"/>
                  </a:cubicBezTo>
                  <a:cubicBezTo>
                    <a:pt x="6099" y="1894"/>
                    <a:pt x="6099" y="1894"/>
                    <a:pt x="6099" y="1894"/>
                  </a:cubicBezTo>
                  <a:cubicBezTo>
                    <a:pt x="5957" y="2132"/>
                    <a:pt x="5957" y="2132"/>
                    <a:pt x="5957" y="2132"/>
                  </a:cubicBezTo>
                  <a:cubicBezTo>
                    <a:pt x="5907" y="2229"/>
                    <a:pt x="5907" y="2229"/>
                    <a:pt x="5907" y="2229"/>
                  </a:cubicBezTo>
                  <a:cubicBezTo>
                    <a:pt x="5835" y="2229"/>
                    <a:pt x="5835" y="2229"/>
                    <a:pt x="5835" y="2229"/>
                  </a:cubicBezTo>
                  <a:cubicBezTo>
                    <a:pt x="5886" y="2137"/>
                    <a:pt x="5886" y="2137"/>
                    <a:pt x="5886" y="2137"/>
                  </a:cubicBezTo>
                  <a:cubicBezTo>
                    <a:pt x="5844" y="1894"/>
                    <a:pt x="5844" y="1894"/>
                    <a:pt x="5844" y="1894"/>
                  </a:cubicBezTo>
                  <a:lnTo>
                    <a:pt x="5921" y="189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en-GB"/>
            </a:p>
          </p:txBody>
        </p:sp>
        <p:sp>
          <p:nvSpPr>
            <p:cNvPr id="19" name="Freeform 15"/>
            <p:cNvSpPr>
              <a:spLocks noEditPoints="1"/>
            </p:cNvSpPr>
            <p:nvPr userDrawn="1"/>
          </p:nvSpPr>
          <p:spPr bwMode="auto">
            <a:xfrm>
              <a:off x="-2592388" y="0"/>
              <a:ext cx="2592388" cy="1530350"/>
            </a:xfrm>
            <a:custGeom>
              <a:avLst/>
              <a:gdLst/>
              <a:ahLst/>
              <a:cxnLst>
                <a:cxn ang="0">
                  <a:pos x="176" y="248"/>
                </a:cxn>
                <a:cxn ang="0">
                  <a:pos x="0" y="248"/>
                </a:cxn>
                <a:cxn ang="0">
                  <a:pos x="0" y="0"/>
                </a:cxn>
                <a:cxn ang="0">
                  <a:pos x="176" y="0"/>
                </a:cxn>
                <a:cxn ang="0">
                  <a:pos x="176" y="248"/>
                </a:cxn>
                <a:cxn ang="0">
                  <a:pos x="176" y="716"/>
                </a:cxn>
                <a:cxn ang="0">
                  <a:pos x="0" y="716"/>
                </a:cxn>
                <a:cxn ang="0">
                  <a:pos x="0" y="964"/>
                </a:cxn>
                <a:cxn ang="0">
                  <a:pos x="176" y="964"/>
                </a:cxn>
                <a:cxn ang="0">
                  <a:pos x="176" y="716"/>
                </a:cxn>
                <a:cxn ang="0">
                  <a:pos x="1633" y="0"/>
                </a:cxn>
                <a:cxn ang="0">
                  <a:pos x="1457" y="0"/>
                </a:cxn>
                <a:cxn ang="0">
                  <a:pos x="1457" y="248"/>
                </a:cxn>
                <a:cxn ang="0">
                  <a:pos x="1633" y="248"/>
                </a:cxn>
                <a:cxn ang="0">
                  <a:pos x="1633" y="0"/>
                </a:cxn>
                <a:cxn ang="0">
                  <a:pos x="1633" y="716"/>
                </a:cxn>
                <a:cxn ang="0">
                  <a:pos x="1457" y="716"/>
                </a:cxn>
                <a:cxn ang="0">
                  <a:pos x="1457" y="964"/>
                </a:cxn>
                <a:cxn ang="0">
                  <a:pos x="1633" y="964"/>
                </a:cxn>
                <a:cxn ang="0">
                  <a:pos x="1633" y="716"/>
                </a:cxn>
              </a:cxnLst>
              <a:rect l="0" t="0" r="r" b="b"/>
              <a:pathLst>
                <a:path w="1633" h="964">
                  <a:moveTo>
                    <a:pt x="176" y="248"/>
                  </a:moveTo>
                  <a:lnTo>
                    <a:pt x="0" y="248"/>
                  </a:lnTo>
                  <a:lnTo>
                    <a:pt x="0" y="0"/>
                  </a:lnTo>
                  <a:lnTo>
                    <a:pt x="176" y="0"/>
                  </a:lnTo>
                  <a:lnTo>
                    <a:pt x="176" y="248"/>
                  </a:lnTo>
                  <a:close/>
                  <a:moveTo>
                    <a:pt x="176" y="716"/>
                  </a:moveTo>
                  <a:lnTo>
                    <a:pt x="0" y="716"/>
                  </a:lnTo>
                  <a:lnTo>
                    <a:pt x="0" y="964"/>
                  </a:lnTo>
                  <a:lnTo>
                    <a:pt x="176" y="964"/>
                  </a:lnTo>
                  <a:lnTo>
                    <a:pt x="176" y="716"/>
                  </a:lnTo>
                  <a:close/>
                  <a:moveTo>
                    <a:pt x="1633" y="0"/>
                  </a:moveTo>
                  <a:lnTo>
                    <a:pt x="1457" y="0"/>
                  </a:lnTo>
                  <a:lnTo>
                    <a:pt x="1457" y="248"/>
                  </a:lnTo>
                  <a:lnTo>
                    <a:pt x="1633" y="248"/>
                  </a:lnTo>
                  <a:lnTo>
                    <a:pt x="1633" y="0"/>
                  </a:lnTo>
                  <a:close/>
                  <a:moveTo>
                    <a:pt x="1633" y="716"/>
                  </a:moveTo>
                  <a:lnTo>
                    <a:pt x="1457" y="716"/>
                  </a:lnTo>
                  <a:lnTo>
                    <a:pt x="1457" y="964"/>
                  </a:lnTo>
                  <a:lnTo>
                    <a:pt x="1633" y="964"/>
                  </a:lnTo>
                  <a:lnTo>
                    <a:pt x="1633" y="716"/>
                  </a:lnTo>
                  <a:close/>
                </a:path>
              </a:pathLst>
            </a:custGeom>
            <a:noFill/>
            <a:ln w="9525">
              <a:noFill/>
              <a:round/>
              <a:headEnd/>
              <a:tailEnd/>
            </a:ln>
          </p:spPr>
          <p:txBody>
            <a:bodyPr vert="horz" wrap="square" lIns="91440" tIns="45720" rIns="91440" bIns="45720" numCol="1" anchor="t" anchorCtr="0" compatLnSpc="1">
              <a:prstTxWarp prst="textNoShape">
                <a:avLst/>
              </a:prstTxWarp>
              <a:noAutofit/>
            </a:bodyPr>
            <a:lstStyle/>
            <a:p>
              <a:endParaRPr lang="en-GB"/>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5" name="Title 14"/>
          <p:cNvSpPr>
            <a:spLocks noGrp="1"/>
          </p:cNvSpPr>
          <p:nvPr>
            <p:ph type="title"/>
          </p:nvPr>
        </p:nvSpPr>
        <p:spPr bwMode="gray"/>
        <p:txBody>
          <a:bodyPr/>
          <a:lstStyle/>
          <a:p>
            <a:pPr lvl="0"/>
            <a:r>
              <a:rPr lang="en-US" dirty="0" smtClean="0"/>
              <a:t>Click to edit Master title style</a:t>
            </a:r>
            <a:endParaRPr lang="en-GB" dirty="0"/>
          </a:p>
        </p:txBody>
      </p:sp>
      <p:sp>
        <p:nvSpPr>
          <p:cNvPr id="6" name="Text Placeholder 5"/>
          <p:cNvSpPr>
            <a:spLocks noGrp="1"/>
          </p:cNvSpPr>
          <p:nvPr>
            <p:ph type="body" sz="quarter" idx="10"/>
          </p:nvPr>
        </p:nvSpPr>
        <p:spPr bwMode="gray">
          <a:xfrm>
            <a:off x="2411413" y="1124745"/>
            <a:ext cx="4249166" cy="4968552"/>
          </a:xfrm>
        </p:spPr>
        <p:txBody>
          <a:bodyPr anchor="t" anchorCtr="1"/>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smtClean="0"/>
              <a:t>Click to edit Master title style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15" name="Title 14"/>
          <p:cNvSpPr>
            <a:spLocks noGrp="1"/>
          </p:cNvSpPr>
          <p:nvPr>
            <p:ph type="title"/>
          </p:nvPr>
        </p:nvSpPr>
        <p:spPr bwMode="gray"/>
        <p:txBody>
          <a:bodyPr/>
          <a:lstStyle/>
          <a:p>
            <a:pPr lvl="0"/>
            <a:r>
              <a:rPr lang="en-US" dirty="0" smtClean="0"/>
              <a:t>Click to edit Master title style</a:t>
            </a:r>
            <a:endParaRPr lang="en-GB" dirty="0"/>
          </a:p>
        </p:txBody>
      </p:sp>
      <p:sp>
        <p:nvSpPr>
          <p:cNvPr id="6" name="Text Placeholder 5"/>
          <p:cNvSpPr>
            <a:spLocks noGrp="1"/>
          </p:cNvSpPr>
          <p:nvPr>
            <p:ph type="body" sz="quarter" idx="10"/>
          </p:nvPr>
        </p:nvSpPr>
        <p:spPr bwMode="gray"/>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Tex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smtClean="0"/>
              <a:t>Click to edit Master title style</a:t>
            </a:r>
            <a:endParaRPr lang="en-GB" dirty="0"/>
          </a:p>
        </p:txBody>
      </p:sp>
      <p:sp>
        <p:nvSpPr>
          <p:cNvPr id="8" name="Text Placeholder 4"/>
          <p:cNvSpPr>
            <a:spLocks noGrp="1"/>
          </p:cNvSpPr>
          <p:nvPr>
            <p:ph type="body" sz="quarter" idx="10"/>
          </p:nvPr>
        </p:nvSpPr>
        <p:spPr bwMode="gray">
          <a:xfrm>
            <a:off x="179512" y="1124745"/>
            <a:ext cx="4248026" cy="4968552"/>
          </a:xfrm>
        </p:spPr>
        <p:txBody>
          <a:bodyPr/>
          <a:lstStyle>
            <a:lvl3pPr marL="273050" indent="-273050">
              <a:defRPr/>
            </a:lvl3pPr>
            <a:lvl4pPr marL="536575" indent="-263525">
              <a:defRPr/>
            </a:lvl4pPr>
            <a:lvl5pPr marL="809625" indent="-271463">
              <a:defRPr/>
            </a:lvl5pPr>
            <a:lvl6pPr marL="1071563" indent="-265113">
              <a:defRPr/>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GB" dirty="0" smtClean="0"/>
              <a:t>Sixth level</a:t>
            </a:r>
          </a:p>
        </p:txBody>
      </p:sp>
      <p:sp>
        <p:nvSpPr>
          <p:cNvPr id="9" name="Text Placeholder 4"/>
          <p:cNvSpPr>
            <a:spLocks noGrp="1"/>
          </p:cNvSpPr>
          <p:nvPr>
            <p:ph type="body" sz="quarter" idx="11"/>
          </p:nvPr>
        </p:nvSpPr>
        <p:spPr bwMode="gray">
          <a:xfrm>
            <a:off x="4645149" y="1124745"/>
            <a:ext cx="4248026" cy="4968552"/>
          </a:xfrm>
        </p:spPr>
        <p:txBody>
          <a:bodyPr/>
          <a:lstStyle>
            <a:lvl3pPr marL="273050" indent="-273050">
              <a:defRPr/>
            </a:lvl3pPr>
            <a:lvl4pPr marL="536575" indent="-263525">
              <a:defRPr/>
            </a:lvl4pPr>
            <a:lvl5pPr marL="809625" indent="-271463">
              <a:defRPr/>
            </a:lvl5pPr>
            <a:lvl6pPr marL="1071563" indent="-265113" defTabSz="1071563">
              <a:tabLst/>
              <a:defRPr/>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GB" dirty="0" smtClean="0"/>
              <a:t>Sixth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Four Tex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smtClean="0"/>
              <a:t>Click to edit Master title style</a:t>
            </a:r>
            <a:endParaRPr lang="en-GB"/>
          </a:p>
        </p:txBody>
      </p:sp>
      <p:sp>
        <p:nvSpPr>
          <p:cNvPr id="10" name="Text Placeholder 9"/>
          <p:cNvSpPr>
            <a:spLocks noGrp="1"/>
          </p:cNvSpPr>
          <p:nvPr>
            <p:ph type="body" sz="quarter" idx="10"/>
          </p:nvPr>
        </p:nvSpPr>
        <p:spPr bwMode="gray">
          <a:xfrm>
            <a:off x="179388" y="1125538"/>
            <a:ext cx="4248150" cy="2374900"/>
          </a:xfrm>
        </p:spPr>
        <p:txBody>
          <a:bodyPr/>
          <a:lstStyle>
            <a:lvl5pPr>
              <a:defRPr/>
            </a:lvl5pPr>
            <a:lvl6pPr>
              <a:defRPr baseline="0"/>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endParaRPr lang="en-GB" dirty="0"/>
          </a:p>
        </p:txBody>
      </p:sp>
      <p:sp>
        <p:nvSpPr>
          <p:cNvPr id="12" name="Text Placeholder 11"/>
          <p:cNvSpPr>
            <a:spLocks noGrp="1"/>
          </p:cNvSpPr>
          <p:nvPr>
            <p:ph type="body" sz="quarter" idx="11"/>
          </p:nvPr>
        </p:nvSpPr>
        <p:spPr bwMode="gray">
          <a:xfrm>
            <a:off x="4643438" y="1125538"/>
            <a:ext cx="4249737" cy="2374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4" name="Text Placeholder 13"/>
          <p:cNvSpPr>
            <a:spLocks noGrp="1"/>
          </p:cNvSpPr>
          <p:nvPr>
            <p:ph type="body" sz="quarter" idx="12"/>
          </p:nvPr>
        </p:nvSpPr>
        <p:spPr bwMode="gray">
          <a:xfrm>
            <a:off x="179388" y="3716338"/>
            <a:ext cx="4248150" cy="23764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6" name="Text Placeholder 15"/>
          <p:cNvSpPr>
            <a:spLocks noGrp="1"/>
          </p:cNvSpPr>
          <p:nvPr>
            <p:ph type="body" sz="quarter" idx="13"/>
          </p:nvPr>
        </p:nvSpPr>
        <p:spPr bwMode="gray">
          <a:xfrm>
            <a:off x="4643438" y="3716338"/>
            <a:ext cx="4249737" cy="23764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1" name="Text Placeholder 50"/>
          <p:cNvSpPr>
            <a:spLocks noGrp="1"/>
          </p:cNvSpPr>
          <p:nvPr>
            <p:ph type="body" idx="1"/>
          </p:nvPr>
        </p:nvSpPr>
        <p:spPr bwMode="gray">
          <a:xfrm>
            <a:off x="179512" y="1124745"/>
            <a:ext cx="8712968" cy="4968552"/>
          </a:xfrm>
          <a:prstGeom prst="rect">
            <a:avLst/>
          </a:prstGeom>
        </p:spPr>
        <p:txBody>
          <a:bodyPr vert="horz" lIns="0" tIns="0" rIns="0" bIns="0" rtlCol="0">
            <a:no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a:p>
            <a:pPr lvl="5"/>
            <a:r>
              <a:rPr lang="en-GB" dirty="0" smtClean="0"/>
              <a:t>Sixth level</a:t>
            </a:r>
          </a:p>
          <a:p>
            <a:pPr lvl="6"/>
            <a:r>
              <a:rPr lang="en-GB" dirty="0" smtClean="0"/>
              <a:t>Seventh level</a:t>
            </a:r>
          </a:p>
          <a:p>
            <a:pPr lvl="7"/>
            <a:r>
              <a:rPr lang="en-GB" dirty="0" smtClean="0"/>
              <a:t>Eighth level</a:t>
            </a:r>
          </a:p>
          <a:p>
            <a:pPr lvl="8"/>
            <a:r>
              <a:rPr lang="en-GB" dirty="0" smtClean="0"/>
              <a:t>Ninth level</a:t>
            </a:r>
          </a:p>
        </p:txBody>
      </p:sp>
      <p:grpSp>
        <p:nvGrpSpPr>
          <p:cNvPr id="2" name="Group 17"/>
          <p:cNvGrpSpPr/>
          <p:nvPr userDrawn="1"/>
        </p:nvGrpSpPr>
        <p:grpSpPr bwMode="gray">
          <a:xfrm>
            <a:off x="179512" y="1124744"/>
            <a:ext cx="8712968" cy="4968552"/>
            <a:chOff x="179512" y="1124744"/>
            <a:chExt cx="8712968" cy="4968552"/>
          </a:xfrm>
          <a:noFill/>
        </p:grpSpPr>
        <p:sp>
          <p:nvSpPr>
            <p:cNvPr id="29" name="Rectangle 28"/>
            <p:cNvSpPr>
              <a:spLocks noChangeArrowheads="1"/>
            </p:cNvSpPr>
            <p:nvPr userDrawn="1"/>
          </p:nvSpPr>
          <p:spPr bwMode="gray">
            <a:xfrm>
              <a:off x="179512" y="1125120"/>
              <a:ext cx="8712968" cy="4968000"/>
            </a:xfrm>
            <a:prstGeom prst="rect">
              <a:avLst/>
            </a:prstGeom>
            <a:grpFill/>
            <a:ln w="6350" cap="flat" cmpd="sng" algn="ctr">
              <a:noFill/>
              <a:prstDash val="solid"/>
              <a:round/>
              <a:headEnd type="none" w="med" len="med"/>
              <a:tailEnd type="none" w="med" len="med"/>
            </a:ln>
            <a:effectLst/>
          </p:spPr>
          <p:txBody>
            <a:bodyPr lIns="0" tIns="0" rIns="0" bIns="0"/>
            <a:lstStyle/>
            <a:p>
              <a:pPr marL="0" marR="0" indent="0" algn="l" defTabSz="914400" rtl="0" eaLnBrk="1" fontAlgn="auto" latinLnBrk="0" hangingPunct="1">
                <a:lnSpc>
                  <a:spcPct val="100000"/>
                </a:lnSpc>
                <a:spcBef>
                  <a:spcPct val="50000"/>
                </a:spcBef>
                <a:spcAft>
                  <a:spcPts val="0"/>
                </a:spcAft>
                <a:buClrTx/>
                <a:buSzTx/>
                <a:buFontTx/>
                <a:buNone/>
                <a:tabLst/>
                <a:defRPr/>
              </a:pPr>
              <a:endParaRPr lang="en-GB" sz="1800" kern="1200" dirty="0" smtClean="0">
                <a:solidFill>
                  <a:schemeClr val="tx1"/>
                </a:solidFill>
                <a:latin typeface="+mn-lt"/>
                <a:ea typeface="+mn-ea"/>
                <a:cs typeface="+mn-cs"/>
              </a:endParaRPr>
            </a:p>
          </p:txBody>
        </p:sp>
        <p:sp>
          <p:nvSpPr>
            <p:cNvPr id="30" name="Rectangle 29"/>
            <p:cNvSpPr>
              <a:spLocks noChangeArrowheads="1"/>
            </p:cNvSpPr>
            <p:nvPr userDrawn="1"/>
          </p:nvSpPr>
          <p:spPr bwMode="gray">
            <a:xfrm>
              <a:off x="4428240" y="1124744"/>
              <a:ext cx="216000" cy="4968552"/>
            </a:xfrm>
            <a:prstGeom prst="rect">
              <a:avLst/>
            </a:prstGeom>
            <a:grpFill/>
            <a:ln w="6350" cap="flat" cmpd="sng" algn="ctr">
              <a:noFill/>
              <a:prstDash val="solid"/>
              <a:round/>
              <a:headEnd type="none" w="med" len="med"/>
              <a:tailEnd type="none" w="med" len="med"/>
            </a:ln>
            <a:effectLst/>
          </p:spPr>
          <p:txBody>
            <a:bodyPr lIns="0" tIns="0" rIns="0" bIns="0"/>
            <a:lstStyle/>
            <a:p>
              <a:pPr marL="0" marR="0" indent="0" algn="l" defTabSz="914400" rtl="0" eaLnBrk="1" fontAlgn="auto" latinLnBrk="0" hangingPunct="1">
                <a:lnSpc>
                  <a:spcPct val="100000"/>
                </a:lnSpc>
                <a:spcBef>
                  <a:spcPct val="50000"/>
                </a:spcBef>
                <a:spcAft>
                  <a:spcPts val="0"/>
                </a:spcAft>
                <a:buClrTx/>
                <a:buSzTx/>
                <a:buFontTx/>
                <a:buNone/>
                <a:tabLst/>
                <a:defRPr/>
              </a:pPr>
              <a:endParaRPr lang="en-GB" sz="1800" kern="1200" dirty="0" smtClean="0">
                <a:solidFill>
                  <a:schemeClr val="tx1"/>
                </a:solidFill>
                <a:latin typeface="+mn-lt"/>
                <a:ea typeface="+mn-ea"/>
                <a:cs typeface="+mn-cs"/>
              </a:endParaRPr>
            </a:p>
          </p:txBody>
        </p:sp>
        <p:sp>
          <p:nvSpPr>
            <p:cNvPr id="31" name="Rectangle 30"/>
            <p:cNvSpPr>
              <a:spLocks noChangeArrowheads="1"/>
            </p:cNvSpPr>
            <p:nvPr userDrawn="1"/>
          </p:nvSpPr>
          <p:spPr bwMode="gray">
            <a:xfrm rot="5400000">
              <a:off x="4428240" y="-747120"/>
              <a:ext cx="216000" cy="8712480"/>
            </a:xfrm>
            <a:prstGeom prst="rect">
              <a:avLst/>
            </a:prstGeom>
            <a:grpFill/>
            <a:ln w="6350" cap="flat" cmpd="sng" algn="ctr">
              <a:noFill/>
              <a:prstDash val="solid"/>
              <a:round/>
              <a:headEnd type="none" w="med" len="med"/>
              <a:tailEnd type="none" w="med" len="med"/>
            </a:ln>
            <a:effectLst/>
          </p:spPr>
          <p:txBody>
            <a:bodyPr lIns="0" tIns="0" rIns="0" bIns="0"/>
            <a:lstStyle/>
            <a:p>
              <a:pPr marL="0" marR="0" indent="0" algn="l" defTabSz="914400" rtl="0" eaLnBrk="1" fontAlgn="auto" latinLnBrk="0" hangingPunct="1">
                <a:lnSpc>
                  <a:spcPct val="100000"/>
                </a:lnSpc>
                <a:spcBef>
                  <a:spcPct val="50000"/>
                </a:spcBef>
                <a:spcAft>
                  <a:spcPts val="0"/>
                </a:spcAft>
                <a:buClrTx/>
                <a:buSzTx/>
                <a:buFontTx/>
                <a:buNone/>
                <a:tabLst/>
                <a:defRPr/>
              </a:pPr>
              <a:endParaRPr lang="en-GB" sz="1800" kern="1200" dirty="0" smtClean="0">
                <a:solidFill>
                  <a:schemeClr val="tx1"/>
                </a:solidFill>
                <a:latin typeface="+mn-lt"/>
                <a:ea typeface="+mn-ea"/>
                <a:cs typeface="+mn-cs"/>
              </a:endParaRPr>
            </a:p>
          </p:txBody>
        </p:sp>
        <p:sp>
          <p:nvSpPr>
            <p:cNvPr id="32" name="Rectangle 31"/>
            <p:cNvSpPr>
              <a:spLocks noChangeArrowheads="1"/>
            </p:cNvSpPr>
            <p:nvPr userDrawn="1"/>
          </p:nvSpPr>
          <p:spPr bwMode="gray">
            <a:xfrm>
              <a:off x="2196120" y="1124744"/>
              <a:ext cx="216000" cy="4968552"/>
            </a:xfrm>
            <a:prstGeom prst="rect">
              <a:avLst/>
            </a:prstGeom>
            <a:grpFill/>
            <a:ln w="6350" cap="flat" cmpd="sng" algn="ctr">
              <a:noFill/>
              <a:prstDash val="solid"/>
              <a:round/>
              <a:headEnd type="none" w="med" len="med"/>
              <a:tailEnd type="none" w="med" len="med"/>
            </a:ln>
            <a:effectLst/>
          </p:spPr>
          <p:txBody>
            <a:bodyPr lIns="0" tIns="0" rIns="0" bIns="0"/>
            <a:lstStyle/>
            <a:p>
              <a:pPr marL="0" marR="0" indent="0" algn="l" defTabSz="914400" rtl="0" eaLnBrk="1" fontAlgn="auto" latinLnBrk="0" hangingPunct="1">
                <a:lnSpc>
                  <a:spcPct val="100000"/>
                </a:lnSpc>
                <a:spcBef>
                  <a:spcPct val="50000"/>
                </a:spcBef>
                <a:spcAft>
                  <a:spcPts val="0"/>
                </a:spcAft>
                <a:buClrTx/>
                <a:buSzTx/>
                <a:buFontTx/>
                <a:buNone/>
                <a:tabLst/>
                <a:defRPr/>
              </a:pPr>
              <a:endParaRPr lang="en-GB" sz="1800" kern="1200" dirty="0" smtClean="0">
                <a:solidFill>
                  <a:schemeClr val="tx1"/>
                </a:solidFill>
                <a:latin typeface="+mn-lt"/>
                <a:ea typeface="+mn-ea"/>
                <a:cs typeface="+mn-cs"/>
              </a:endParaRPr>
            </a:p>
          </p:txBody>
        </p:sp>
        <p:sp>
          <p:nvSpPr>
            <p:cNvPr id="33" name="Rectangle 32"/>
            <p:cNvSpPr>
              <a:spLocks noChangeArrowheads="1"/>
            </p:cNvSpPr>
            <p:nvPr userDrawn="1"/>
          </p:nvSpPr>
          <p:spPr bwMode="gray">
            <a:xfrm>
              <a:off x="6660360" y="1124744"/>
              <a:ext cx="216000" cy="4968552"/>
            </a:xfrm>
            <a:prstGeom prst="rect">
              <a:avLst/>
            </a:prstGeom>
            <a:grpFill/>
            <a:ln w="6350" cap="flat" cmpd="sng" algn="ctr">
              <a:noFill/>
              <a:prstDash val="solid"/>
              <a:round/>
              <a:headEnd type="none" w="med" len="med"/>
              <a:tailEnd type="none" w="med" len="med"/>
            </a:ln>
            <a:effectLst/>
          </p:spPr>
          <p:txBody>
            <a:bodyPr lIns="0" tIns="0" rIns="0" bIns="0"/>
            <a:lstStyle/>
            <a:p>
              <a:pPr marL="0" marR="0" indent="0" algn="l" defTabSz="914400" rtl="0" eaLnBrk="1" fontAlgn="auto" latinLnBrk="0" hangingPunct="1">
                <a:lnSpc>
                  <a:spcPct val="100000"/>
                </a:lnSpc>
                <a:spcBef>
                  <a:spcPct val="50000"/>
                </a:spcBef>
                <a:spcAft>
                  <a:spcPts val="0"/>
                </a:spcAft>
                <a:buClrTx/>
                <a:buSzTx/>
                <a:buFontTx/>
                <a:buNone/>
                <a:tabLst/>
                <a:defRPr/>
              </a:pPr>
              <a:endParaRPr lang="en-GB" sz="1800" kern="1200" dirty="0" smtClean="0">
                <a:solidFill>
                  <a:schemeClr val="tx1"/>
                </a:solidFill>
                <a:latin typeface="+mn-lt"/>
                <a:ea typeface="+mn-ea"/>
                <a:cs typeface="+mn-cs"/>
              </a:endParaRPr>
            </a:p>
          </p:txBody>
        </p:sp>
      </p:grpSp>
      <p:grpSp>
        <p:nvGrpSpPr>
          <p:cNvPr id="3" name="Group 47"/>
          <p:cNvGrpSpPr/>
          <p:nvPr userDrawn="1"/>
        </p:nvGrpSpPr>
        <p:grpSpPr bwMode="gray">
          <a:xfrm>
            <a:off x="0" y="836712"/>
            <a:ext cx="9144000" cy="5544616"/>
            <a:chOff x="0" y="836712"/>
            <a:chExt cx="9144000" cy="5544616"/>
          </a:xfrm>
          <a:noFill/>
        </p:grpSpPr>
        <p:sp>
          <p:nvSpPr>
            <p:cNvPr id="24" name="Rectangle 23"/>
            <p:cNvSpPr>
              <a:spLocks noChangeArrowheads="1"/>
            </p:cNvSpPr>
            <p:nvPr userDrawn="1"/>
          </p:nvSpPr>
          <p:spPr bwMode="gray">
            <a:xfrm rot="16200000">
              <a:off x="4426396" y="944728"/>
              <a:ext cx="288032" cy="72000"/>
            </a:xfrm>
            <a:prstGeom prst="rect">
              <a:avLst/>
            </a:prstGeom>
            <a:grpFill/>
            <a:ln w="9525" algn="ctr">
              <a:noFill/>
              <a:miter lim="800000"/>
              <a:headEnd/>
              <a:tailEnd/>
            </a:ln>
            <a:effectLst/>
          </p:spPr>
          <p:txBody>
            <a:bodyPr/>
            <a:lstStyle/>
            <a:p>
              <a:pPr marL="0" marR="0" indent="0" algn="l" defTabSz="914400" rtl="0" eaLnBrk="1" fontAlgn="base" latinLnBrk="0" hangingPunct="1">
                <a:lnSpc>
                  <a:spcPct val="100000"/>
                </a:lnSpc>
                <a:spcBef>
                  <a:spcPct val="50000"/>
                </a:spcBef>
                <a:spcAft>
                  <a:spcPct val="0"/>
                </a:spcAft>
                <a:buClrTx/>
                <a:buSzTx/>
                <a:buFontTx/>
                <a:buNone/>
                <a:tabLst/>
                <a:defRPr/>
              </a:pPr>
              <a:endParaRPr lang="en-GB" sz="1800" kern="1200" dirty="0">
                <a:solidFill>
                  <a:schemeClr val="tx1"/>
                </a:solidFill>
                <a:latin typeface="+mn-lt"/>
                <a:ea typeface="+mn-ea"/>
                <a:cs typeface="+mn-cs"/>
              </a:endParaRPr>
            </a:p>
          </p:txBody>
        </p:sp>
        <p:sp>
          <p:nvSpPr>
            <p:cNvPr id="25" name="Rectangle 5"/>
            <p:cNvSpPr>
              <a:spLocks noChangeArrowheads="1"/>
            </p:cNvSpPr>
            <p:nvPr userDrawn="1"/>
          </p:nvSpPr>
          <p:spPr bwMode="gray">
            <a:xfrm rot="16200000">
              <a:off x="4426397" y="6201312"/>
              <a:ext cx="288032" cy="72000"/>
            </a:xfrm>
            <a:prstGeom prst="rect">
              <a:avLst/>
            </a:prstGeom>
            <a:grpFill/>
            <a:ln w="9525" algn="ctr">
              <a:noFill/>
              <a:miter lim="800000"/>
              <a:headEnd/>
              <a:tailEnd/>
            </a:ln>
            <a:effectLst/>
          </p:spPr>
          <p:txBody>
            <a:bodyPr/>
            <a:lstStyle/>
            <a:p>
              <a:pPr marL="0" marR="0" indent="0" algn="l" defTabSz="914400" rtl="0" eaLnBrk="1" fontAlgn="base" latinLnBrk="0" hangingPunct="1">
                <a:lnSpc>
                  <a:spcPct val="100000"/>
                </a:lnSpc>
                <a:spcBef>
                  <a:spcPct val="50000"/>
                </a:spcBef>
                <a:spcAft>
                  <a:spcPct val="0"/>
                </a:spcAft>
                <a:buClrTx/>
                <a:buSzTx/>
                <a:buFontTx/>
                <a:buNone/>
                <a:tabLst/>
                <a:defRPr/>
              </a:pPr>
              <a:endParaRPr lang="en-GB" sz="1800" kern="1200" dirty="0">
                <a:solidFill>
                  <a:schemeClr val="tx1"/>
                </a:solidFill>
                <a:latin typeface="+mn-lt"/>
                <a:ea typeface="+mn-ea"/>
                <a:cs typeface="+mn-cs"/>
              </a:endParaRPr>
            </a:p>
          </p:txBody>
        </p:sp>
        <p:sp>
          <p:nvSpPr>
            <p:cNvPr id="26" name="Rectangle 4"/>
            <p:cNvSpPr/>
            <p:nvPr userDrawn="1"/>
          </p:nvSpPr>
          <p:spPr bwMode="gray">
            <a:xfrm flipV="1">
              <a:off x="0" y="3573120"/>
              <a:ext cx="180000" cy="72000"/>
            </a:xfrm>
            <a:prstGeom prst="rect">
              <a:avLst/>
            </a:prstGeom>
            <a:grpFill/>
            <a:ln w="9525" algn="ctr">
              <a:noFill/>
              <a:miter lim="800000"/>
              <a:headEnd/>
              <a:tailEnd/>
            </a:ln>
            <a:effectLst/>
          </p:spPr>
          <p:txBody>
            <a:bodyPr/>
            <a:lstStyle/>
            <a:p>
              <a:pPr marL="0" marR="0" indent="0" algn="l" defTabSz="914400" rtl="0" eaLnBrk="1" fontAlgn="base" latinLnBrk="0" hangingPunct="1">
                <a:lnSpc>
                  <a:spcPct val="100000"/>
                </a:lnSpc>
                <a:spcBef>
                  <a:spcPct val="50000"/>
                </a:spcBef>
                <a:spcAft>
                  <a:spcPct val="0"/>
                </a:spcAft>
                <a:buClrTx/>
                <a:buSzTx/>
                <a:buFontTx/>
                <a:buNone/>
                <a:tabLst/>
                <a:defRPr/>
              </a:pPr>
              <a:endParaRPr lang="en-GB" sz="1800" kern="1200" dirty="0">
                <a:solidFill>
                  <a:schemeClr val="tx1"/>
                </a:solidFill>
                <a:latin typeface="+mn-lt"/>
                <a:ea typeface="+mn-ea"/>
                <a:cs typeface="+mn-cs"/>
              </a:endParaRPr>
            </a:p>
          </p:txBody>
        </p:sp>
        <p:sp>
          <p:nvSpPr>
            <p:cNvPr id="27" name="Rectangle 26"/>
            <p:cNvSpPr/>
            <p:nvPr userDrawn="1"/>
          </p:nvSpPr>
          <p:spPr bwMode="gray">
            <a:xfrm>
              <a:off x="8892480" y="3573120"/>
              <a:ext cx="251520" cy="72000"/>
            </a:xfrm>
            <a:prstGeom prst="rect">
              <a:avLst/>
            </a:prstGeom>
            <a:grpFill/>
            <a:ln w="9525" algn="ctr">
              <a:noFill/>
              <a:miter lim="800000"/>
              <a:headEnd/>
              <a:tailEnd/>
            </a:ln>
            <a:effectLst/>
          </p:spPr>
          <p:txBody>
            <a:bodyPr/>
            <a:lstStyle/>
            <a:p>
              <a:pPr marL="0" marR="0" indent="0" algn="l" defTabSz="914400" rtl="0" eaLnBrk="1" fontAlgn="base" latinLnBrk="0" hangingPunct="1">
                <a:lnSpc>
                  <a:spcPct val="100000"/>
                </a:lnSpc>
                <a:spcBef>
                  <a:spcPct val="50000"/>
                </a:spcBef>
                <a:spcAft>
                  <a:spcPct val="0"/>
                </a:spcAft>
                <a:buClrTx/>
                <a:buSzTx/>
                <a:buFontTx/>
                <a:buNone/>
                <a:tabLst/>
                <a:defRPr/>
              </a:pPr>
              <a:endParaRPr lang="en-GB" sz="1800" kern="1200" dirty="0">
                <a:solidFill>
                  <a:schemeClr val="tx1"/>
                </a:solidFill>
                <a:latin typeface="+mn-lt"/>
                <a:ea typeface="+mn-ea"/>
                <a:cs typeface="+mn-cs"/>
              </a:endParaRPr>
            </a:p>
          </p:txBody>
        </p:sp>
      </p:grpSp>
      <p:sp>
        <p:nvSpPr>
          <p:cNvPr id="22" name="Freeform 20"/>
          <p:cNvSpPr>
            <a:spLocks noChangeAspect="1"/>
          </p:cNvSpPr>
          <p:nvPr userDrawn="1"/>
        </p:nvSpPr>
        <p:spPr bwMode="gray">
          <a:xfrm>
            <a:off x="0" y="0"/>
            <a:ext cx="9140825" cy="835025"/>
          </a:xfrm>
          <a:custGeom>
            <a:avLst/>
            <a:gdLst/>
            <a:ahLst/>
            <a:cxnLst>
              <a:cxn ang="0">
                <a:pos x="0" y="0"/>
              </a:cxn>
              <a:cxn ang="0">
                <a:pos x="0" y="1729"/>
              </a:cxn>
              <a:cxn ang="0">
                <a:pos x="18422" y="1729"/>
              </a:cxn>
              <a:cxn ang="0">
                <a:pos x="18935" y="0"/>
              </a:cxn>
              <a:cxn ang="0">
                <a:pos x="0" y="0"/>
              </a:cxn>
            </a:cxnLst>
            <a:rect l="0" t="0" r="r" b="b"/>
            <a:pathLst>
              <a:path w="18935" h="1729">
                <a:moveTo>
                  <a:pt x="0" y="0"/>
                </a:moveTo>
                <a:lnTo>
                  <a:pt x="0" y="1729"/>
                </a:lnTo>
                <a:lnTo>
                  <a:pt x="18422" y="1729"/>
                </a:lnTo>
                <a:lnTo>
                  <a:pt x="18935" y="0"/>
                </a:lnTo>
                <a:lnTo>
                  <a:pt x="0"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marL="0" algn="l" defTabSz="914400" rtl="0" eaLnBrk="1" fontAlgn="base" latinLnBrk="0" hangingPunct="1">
              <a:spcBef>
                <a:spcPct val="50000"/>
              </a:spcBef>
              <a:spcAft>
                <a:spcPct val="0"/>
              </a:spcAft>
              <a:defRPr/>
            </a:pPr>
            <a:endParaRPr lang="en-GB" sz="1800" kern="1200" dirty="0">
              <a:solidFill>
                <a:schemeClr val="tx1"/>
              </a:solidFill>
              <a:latin typeface="+mn-lt"/>
              <a:ea typeface="+mn-ea"/>
              <a:cs typeface="+mn-cs"/>
            </a:endParaRPr>
          </a:p>
        </p:txBody>
      </p:sp>
      <p:sp>
        <p:nvSpPr>
          <p:cNvPr id="34" name="Line 10"/>
          <p:cNvSpPr>
            <a:spLocks noChangeShapeType="1"/>
          </p:cNvSpPr>
          <p:nvPr userDrawn="1"/>
        </p:nvSpPr>
        <p:spPr bwMode="gray">
          <a:xfrm>
            <a:off x="179512" y="6381332"/>
            <a:ext cx="8712968" cy="0"/>
          </a:xfrm>
          <a:prstGeom prst="line">
            <a:avLst/>
          </a:prstGeom>
          <a:noFill/>
          <a:ln w="3175">
            <a:solidFill>
              <a:srgbClr val="97989A"/>
            </a:solidFill>
            <a:round/>
            <a:headEnd/>
            <a:tailEnd/>
          </a:ln>
        </p:spPr>
        <p:txBody>
          <a:bodyPr/>
          <a:lstStyle/>
          <a:p>
            <a:endParaRPr lang="en-GB" dirty="0"/>
          </a:p>
        </p:txBody>
      </p:sp>
      <p:sp>
        <p:nvSpPr>
          <p:cNvPr id="36" name="Rectangle 35"/>
          <p:cNvSpPr/>
          <p:nvPr userDrawn="1"/>
        </p:nvSpPr>
        <p:spPr bwMode="gray">
          <a:xfrm>
            <a:off x="8389560" y="6381332"/>
            <a:ext cx="502920" cy="280800"/>
          </a:xfrm>
          <a:prstGeom prst="rect">
            <a:avLst/>
          </a:prstGeom>
          <a:ln>
            <a:miter lim="800000"/>
            <a:headEnd/>
            <a:tailEnd/>
          </a:ln>
        </p:spPr>
        <p:txBody>
          <a:bodyPr vert="horz" wrap="square" lIns="72000" tIns="72000" rIns="0" bIns="0" numCol="1" anchor="t" anchorCtr="0" compatLnSpc="1">
            <a:prstTxWarp prst="textNoShape">
              <a:avLst/>
            </a:prstTxWarp>
          </a:bodyPr>
          <a:lstStyle/>
          <a:p>
            <a:pPr algn="r" rtl="0" fontAlgn="base">
              <a:spcBef>
                <a:spcPct val="40000"/>
              </a:spcBef>
              <a:spcAft>
                <a:spcPct val="0"/>
              </a:spcAft>
            </a:pPr>
            <a:fld id="{358FC8E3-FE67-4452-9F4E-9A47A20D0542}" type="slidenum">
              <a:rPr lang="en-GB" sz="900" kern="1200" noProof="0" smtClean="0">
                <a:solidFill>
                  <a:srgbClr val="00338D"/>
                </a:solidFill>
                <a:latin typeface="Arial"/>
                <a:ea typeface="+mn-ea"/>
                <a:cs typeface="Arial" charset="0"/>
              </a:rPr>
              <a:pPr algn="r" rtl="0" fontAlgn="base">
                <a:spcBef>
                  <a:spcPct val="40000"/>
                </a:spcBef>
                <a:spcAft>
                  <a:spcPct val="0"/>
                </a:spcAft>
              </a:pPr>
              <a:t>‹#›</a:t>
            </a:fld>
            <a:endParaRPr lang="en-GB" sz="900" kern="1200" dirty="0">
              <a:solidFill>
                <a:srgbClr val="00338D"/>
              </a:solidFill>
              <a:latin typeface="Arial"/>
              <a:ea typeface="+mn-ea"/>
              <a:cs typeface="Arial" charset="0"/>
            </a:endParaRPr>
          </a:p>
        </p:txBody>
      </p:sp>
      <p:sp>
        <p:nvSpPr>
          <p:cNvPr id="46" name="Title Placeholder 45"/>
          <p:cNvSpPr>
            <a:spLocks noGrp="1"/>
          </p:cNvSpPr>
          <p:nvPr>
            <p:ph type="title"/>
          </p:nvPr>
        </p:nvSpPr>
        <p:spPr bwMode="gray">
          <a:xfrm>
            <a:off x="179512" y="116632"/>
            <a:ext cx="8712968" cy="576064"/>
          </a:xfrm>
          <a:prstGeom prst="rect">
            <a:avLst/>
          </a:prstGeom>
          <a:noFill/>
          <a:ln w="9525">
            <a:noFill/>
            <a:miter lim="800000"/>
            <a:headEnd/>
            <a:tailEnd/>
          </a:ln>
        </p:spPr>
        <p:txBody>
          <a:bodyPr vert="horz" wrap="square" lIns="0" tIns="0" rIns="0" bIns="0" numCol="1" anchor="ctr" anchorCtr="0" compatLnSpc="1">
            <a:prstTxWarp prst="textNoShape">
              <a:avLst/>
            </a:prstTxWarp>
            <a:noAutofit/>
          </a:bodyPr>
          <a:lstStyle/>
          <a:p>
            <a:pPr lvl="0"/>
            <a:r>
              <a:rPr lang="en-GB" dirty="0" smtClean="0"/>
              <a:t>Click to edit Master title style</a:t>
            </a:r>
            <a:endParaRPr lang="en-GB" dirty="0"/>
          </a:p>
        </p:txBody>
      </p:sp>
      <p:sp>
        <p:nvSpPr>
          <p:cNvPr id="35" name="Text Box 8"/>
          <p:cNvSpPr txBox="1">
            <a:spLocks noChangeArrowheads="1"/>
          </p:cNvSpPr>
          <p:nvPr userDrawn="1">
            <p:custDataLst>
              <p:tags r:id="rId29"/>
            </p:custDataLst>
          </p:nvPr>
        </p:nvSpPr>
        <p:spPr bwMode="gray">
          <a:xfrm>
            <a:off x="179512" y="6381327"/>
            <a:ext cx="8352928" cy="395869"/>
          </a:xfrm>
          <a:prstGeom prst="rect">
            <a:avLst/>
          </a:prstGeom>
          <a:noFill/>
          <a:ln w="9525">
            <a:noFill/>
            <a:miter lim="800000"/>
            <a:headEnd/>
            <a:tailEnd/>
          </a:ln>
          <a:effectLst/>
        </p:spPr>
        <p:txBody>
          <a:bodyPr wrap="square" lIns="0" tIns="72000" rIns="0" bIns="0">
            <a:spAutoFit/>
          </a:bodyPr>
          <a:lstStyle/>
          <a:p>
            <a:pPr algn="l">
              <a:spcBef>
                <a:spcPts val="300"/>
              </a:spcBef>
            </a:pPr>
            <a:r>
              <a:rPr lang="en-AU" sz="700" smtClean="0">
                <a:solidFill>
                  <a:srgbClr val="00338D"/>
                </a:solidFill>
                <a:latin typeface="+mn-lt"/>
              </a:rPr>
              <a:t>© 2014 KPMG, an Australian partnership and a member firm of the KPMG network of independent member firms affiliated with KPMG International Cooperative (“KPMG International”), a Swiss entity. All rights reserved.                                    </a:t>
            </a:r>
            <a:br>
              <a:rPr lang="en-AU" sz="700" smtClean="0">
                <a:solidFill>
                  <a:srgbClr val="00338D"/>
                </a:solidFill>
                <a:latin typeface="+mn-lt"/>
              </a:rPr>
            </a:br>
            <a:r>
              <a:rPr lang="en-AU" sz="700" smtClean="0">
                <a:solidFill>
                  <a:srgbClr val="00338D"/>
                </a:solidFill>
                <a:latin typeface="+mn-lt"/>
              </a:rPr>
              <a:t> KPMG and the KPMG logo are registered trademarks of KPMG International.</a:t>
            </a:r>
            <a:endParaRPr lang="en-GB" sz="700" dirty="0">
              <a:solidFill>
                <a:srgbClr val="00338D"/>
              </a:solidFill>
              <a:latin typeface="+mn-lt"/>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Lst>
  <p:txStyles>
    <p:titleStyle>
      <a:lvl1pPr algn="l" defTabSz="914400" rtl="0" eaLnBrk="1" latinLnBrk="0" hangingPunct="1">
        <a:spcBef>
          <a:spcPct val="0"/>
        </a:spcBef>
        <a:buNone/>
        <a:defRPr lang="en-GB" sz="2000" b="1" kern="1200" noProof="0" dirty="0" smtClean="0">
          <a:solidFill>
            <a:schemeClr val="bg1"/>
          </a:solidFill>
          <a:latin typeface="Arial"/>
          <a:ea typeface="+mj-ea"/>
          <a:cs typeface="Arial" pitchFamily="34" charset="0"/>
        </a:defRPr>
      </a:lvl1pPr>
      <a:lvl2pPr eaLnBrk="1" hangingPunct="1">
        <a:defRPr lang="en-GB" sz="1800" b="1" kern="1200" noProof="0" dirty="0">
          <a:solidFill>
            <a:schemeClr val="bg1"/>
          </a:solidFill>
          <a:latin typeface="Arial" pitchFamily="34" charset="0"/>
          <a:ea typeface="+mj-ea"/>
          <a:cs typeface="Arial" pitchFamily="34" charset="0"/>
        </a:defRPr>
      </a:lvl2pPr>
      <a:lvl3pPr eaLnBrk="1" hangingPunct="1">
        <a:defRPr lang="en-GB" sz="1800" b="1" kern="1200" noProof="0" dirty="0">
          <a:solidFill>
            <a:schemeClr val="bg1"/>
          </a:solidFill>
          <a:latin typeface="Arial" pitchFamily="34" charset="0"/>
          <a:ea typeface="+mj-ea"/>
          <a:cs typeface="Arial" pitchFamily="34" charset="0"/>
        </a:defRPr>
      </a:lvl3pPr>
      <a:lvl4pPr eaLnBrk="1" hangingPunct="1">
        <a:defRPr lang="en-GB" sz="1800" b="1" kern="1200" noProof="0" dirty="0">
          <a:solidFill>
            <a:schemeClr val="bg1"/>
          </a:solidFill>
          <a:latin typeface="Arial" pitchFamily="34" charset="0"/>
          <a:ea typeface="+mj-ea"/>
          <a:cs typeface="Arial" pitchFamily="34" charset="0"/>
        </a:defRPr>
      </a:lvl4pPr>
      <a:lvl5pPr eaLnBrk="1" hangingPunct="1">
        <a:defRPr lang="en-GB" sz="1800" b="1" kern="1200" noProof="0" dirty="0">
          <a:solidFill>
            <a:schemeClr val="bg1"/>
          </a:solidFill>
          <a:latin typeface="Arial" pitchFamily="34" charset="0"/>
          <a:ea typeface="+mj-ea"/>
          <a:cs typeface="Arial" pitchFamily="34" charset="0"/>
        </a:defRPr>
      </a:lvl5pPr>
      <a:lvl6pPr eaLnBrk="1" hangingPunct="1">
        <a:defRPr lang="en-GB" sz="1800" b="1" kern="1200" noProof="0" dirty="0">
          <a:solidFill>
            <a:schemeClr val="bg1"/>
          </a:solidFill>
          <a:latin typeface="Arial" pitchFamily="34" charset="0"/>
          <a:ea typeface="+mj-ea"/>
          <a:cs typeface="Arial" pitchFamily="34" charset="0"/>
        </a:defRPr>
      </a:lvl6pPr>
      <a:lvl7pPr eaLnBrk="1" hangingPunct="1">
        <a:defRPr lang="en-GB" sz="1800" b="1" kern="1200" noProof="0" dirty="0">
          <a:solidFill>
            <a:schemeClr val="bg1"/>
          </a:solidFill>
          <a:latin typeface="Arial" pitchFamily="34" charset="0"/>
          <a:ea typeface="+mj-ea"/>
          <a:cs typeface="Arial" pitchFamily="34" charset="0"/>
        </a:defRPr>
      </a:lvl7pPr>
      <a:lvl8pPr eaLnBrk="1" hangingPunct="1">
        <a:defRPr lang="en-GB" sz="1800" b="1" kern="1200" noProof="0" dirty="0">
          <a:solidFill>
            <a:schemeClr val="bg1"/>
          </a:solidFill>
          <a:latin typeface="Arial" pitchFamily="34" charset="0"/>
          <a:ea typeface="+mj-ea"/>
          <a:cs typeface="Arial" pitchFamily="34" charset="0"/>
        </a:defRPr>
      </a:lvl8pPr>
      <a:lvl9pPr eaLnBrk="1" hangingPunct="1">
        <a:defRPr lang="en-GB" sz="1800" b="1" kern="1200" noProof="0" dirty="0">
          <a:solidFill>
            <a:schemeClr val="bg1"/>
          </a:solidFill>
          <a:latin typeface="Arial" pitchFamily="34" charset="0"/>
          <a:ea typeface="+mj-ea"/>
          <a:cs typeface="Arial" pitchFamily="34" charset="0"/>
        </a:defRPr>
      </a:lvl9pPr>
    </p:titleStyle>
    <p:bodyStyle>
      <a:lvl1pPr marL="0" indent="0" algn="l" defTabSz="914400" rtl="0" eaLnBrk="1" latinLnBrk="0" hangingPunct="1">
        <a:lnSpc>
          <a:spcPct val="100000"/>
        </a:lnSpc>
        <a:spcBef>
          <a:spcPts val="1200"/>
        </a:spcBef>
        <a:buFont typeface="Arial" pitchFamily="34" charset="0"/>
        <a:buNone/>
        <a:defRPr lang="en-US" sz="1600" b="1" kern="1200" noProof="0" dirty="0" smtClean="0">
          <a:solidFill>
            <a:srgbClr val="00338D"/>
          </a:solidFill>
          <a:latin typeface="Arial"/>
          <a:ea typeface="+mn-ea"/>
          <a:cs typeface="Arial" pitchFamily="34" charset="0"/>
        </a:defRPr>
      </a:lvl1pPr>
      <a:lvl2pPr marL="0" indent="0" algn="l" defTabSz="914400" rtl="0" eaLnBrk="1" latinLnBrk="0" hangingPunct="1">
        <a:lnSpc>
          <a:spcPct val="100000"/>
        </a:lnSpc>
        <a:spcBef>
          <a:spcPts val="1200"/>
        </a:spcBef>
        <a:buFont typeface="Arial" pitchFamily="34" charset="0"/>
        <a:buNone/>
        <a:defRPr lang="en-US" sz="1600" b="0" kern="1200" noProof="0" dirty="0" smtClean="0">
          <a:solidFill>
            <a:schemeClr val="tx1"/>
          </a:solidFill>
          <a:latin typeface="Arial"/>
          <a:ea typeface="+mn-ea"/>
          <a:cs typeface="Arial" pitchFamily="34" charset="0"/>
        </a:defRPr>
      </a:lvl2pPr>
      <a:lvl3pPr marL="273050" indent="-273050" algn="l" defTabSz="914400" rtl="0" eaLnBrk="1" latinLnBrk="0" hangingPunct="1">
        <a:lnSpc>
          <a:spcPct val="100000"/>
        </a:lnSpc>
        <a:spcBef>
          <a:spcPts val="1200"/>
        </a:spcBef>
        <a:buClr>
          <a:srgbClr val="97989A"/>
        </a:buClr>
        <a:buFont typeface="Arial" pitchFamily="34" charset="0"/>
        <a:buChar char="■"/>
        <a:defRPr lang="en-US" sz="1600" b="0" kern="1200" noProof="0" dirty="0" smtClean="0">
          <a:solidFill>
            <a:schemeClr val="tx1"/>
          </a:solidFill>
          <a:latin typeface="Arial"/>
          <a:ea typeface="+mn-ea"/>
          <a:cs typeface="Arial" pitchFamily="34" charset="0"/>
        </a:defRPr>
      </a:lvl3pPr>
      <a:lvl4pPr marL="536575" indent="-263525" algn="l" defTabSz="914400" rtl="0" eaLnBrk="1" latinLnBrk="0" hangingPunct="1">
        <a:lnSpc>
          <a:spcPct val="100000"/>
        </a:lnSpc>
        <a:spcBef>
          <a:spcPts val="1200"/>
        </a:spcBef>
        <a:buClr>
          <a:srgbClr val="97989A"/>
        </a:buClr>
        <a:buFont typeface="Arial" pitchFamily="34" charset="0"/>
        <a:buChar char="–"/>
        <a:tabLst/>
        <a:defRPr lang="en-US" sz="1600" b="0" kern="1200" noProof="0" dirty="0" smtClean="0">
          <a:solidFill>
            <a:schemeClr val="tx1"/>
          </a:solidFill>
          <a:latin typeface="Arial"/>
          <a:ea typeface="+mn-ea"/>
          <a:cs typeface="Arial" pitchFamily="34" charset="0"/>
        </a:defRPr>
      </a:lvl4pPr>
      <a:lvl5pPr marL="809625" indent="-271463" algn="l" defTabSz="914400" rtl="0" eaLnBrk="1" latinLnBrk="0" hangingPunct="1">
        <a:lnSpc>
          <a:spcPct val="100000"/>
        </a:lnSpc>
        <a:spcBef>
          <a:spcPts val="1200"/>
        </a:spcBef>
        <a:buClr>
          <a:srgbClr val="97989A"/>
        </a:buClr>
        <a:buFont typeface="Arial" pitchFamily="34" charset="0"/>
        <a:buChar char="■"/>
        <a:tabLst/>
        <a:defRPr lang="en-GB" sz="1600" b="0" kern="1200" baseline="0" noProof="0" dirty="0" smtClean="0">
          <a:solidFill>
            <a:schemeClr val="tx1"/>
          </a:solidFill>
          <a:latin typeface="Arial"/>
          <a:ea typeface="+mn-ea"/>
          <a:cs typeface="Arial" pitchFamily="34" charset="0"/>
        </a:defRPr>
      </a:lvl5pPr>
      <a:lvl6pPr marL="1082675" indent="-273050" algn="l" defTabSz="893763" rtl="0" eaLnBrk="1" latinLnBrk="0" hangingPunct="1">
        <a:lnSpc>
          <a:spcPct val="100000"/>
        </a:lnSpc>
        <a:spcBef>
          <a:spcPts val="1200"/>
        </a:spcBef>
        <a:buClr>
          <a:srgbClr val="97989A"/>
        </a:buClr>
        <a:buFont typeface="Arial" pitchFamily="34" charset="0"/>
        <a:buChar char="–"/>
        <a:defRPr lang="en-GB" sz="1600" kern="1200" dirty="0" smtClean="0">
          <a:solidFill>
            <a:schemeClr val="tx1"/>
          </a:solidFill>
          <a:latin typeface="Arial"/>
          <a:ea typeface="+mn-ea"/>
          <a:cs typeface="Arial" pitchFamily="34" charset="0"/>
        </a:defRPr>
      </a:lvl6pPr>
      <a:lvl7pPr marL="1344613" indent="-266700" algn="l" defTabSz="914400" rtl="0" eaLnBrk="1" latinLnBrk="0" hangingPunct="1">
        <a:lnSpc>
          <a:spcPct val="100000"/>
        </a:lnSpc>
        <a:spcBef>
          <a:spcPts val="1200"/>
        </a:spcBef>
        <a:buClr>
          <a:srgbClr val="97989A"/>
        </a:buClr>
        <a:buFont typeface="Arial" pitchFamily="34" charset="0"/>
        <a:buChar char="■"/>
        <a:defRPr lang="en-GB" sz="1600" kern="1200" baseline="0" dirty="0" smtClean="0">
          <a:solidFill>
            <a:schemeClr val="tx1"/>
          </a:solidFill>
          <a:latin typeface="Arial"/>
          <a:ea typeface="+mn-ea"/>
          <a:cs typeface="Arial" pitchFamily="34" charset="0"/>
        </a:defRPr>
      </a:lvl7pPr>
      <a:lvl8pPr marL="1619250" indent="-274638" algn="l" defTabSz="914400" rtl="0" eaLnBrk="1" latinLnBrk="0" hangingPunct="1">
        <a:lnSpc>
          <a:spcPct val="100000"/>
        </a:lnSpc>
        <a:spcBef>
          <a:spcPts val="1200"/>
        </a:spcBef>
        <a:buClr>
          <a:srgbClr val="97989A"/>
        </a:buClr>
        <a:buFont typeface="Arial" pitchFamily="34" charset="0"/>
        <a:buChar char="–"/>
        <a:defRPr lang="en-GB" sz="1600" kern="1200" dirty="0" smtClean="0">
          <a:solidFill>
            <a:schemeClr val="tx1"/>
          </a:solidFill>
          <a:latin typeface="Arial"/>
          <a:ea typeface="+mn-ea"/>
          <a:cs typeface="+mn-cs"/>
        </a:defRPr>
      </a:lvl8pPr>
      <a:lvl9pPr marL="1876425" indent="-257175" algn="l" defTabSz="914400" rtl="0" eaLnBrk="1" latinLnBrk="0" hangingPunct="1">
        <a:lnSpc>
          <a:spcPct val="100000"/>
        </a:lnSpc>
        <a:spcBef>
          <a:spcPts val="1200"/>
        </a:spcBef>
        <a:buClr>
          <a:srgbClr val="97989A"/>
        </a:buClr>
        <a:buFont typeface="Arial" pitchFamily="34" charset="0"/>
        <a:buChar char="■"/>
        <a:defRPr lang="en-GB" sz="1600" kern="1200" dirty="0" smtClean="0">
          <a:solidFill>
            <a:schemeClr val="tx1"/>
          </a:solidFill>
          <a:latin typeface="Arial"/>
          <a:ea typeface="+mn-ea"/>
          <a:cs typeface="Arial"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7.xml"/><Relationship Id="rId5" Type="http://schemas.openxmlformats.org/officeDocument/2006/relationships/image" Target="../media/image18.emf"/><Relationship Id="rId4" Type="http://schemas.openxmlformats.org/officeDocument/2006/relationships/image" Target="../media/image17.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1556792"/>
            <a:ext cx="3632652" cy="2016224"/>
          </a:xfrm>
        </p:spPr>
        <p:txBody>
          <a:bodyPr/>
          <a:lstStyle/>
          <a:p>
            <a:pPr>
              <a:spcBef>
                <a:spcPts val="1800"/>
              </a:spcBef>
            </a:pPr>
            <a:r>
              <a:rPr lang="en-AU" dirty="0" smtClean="0"/>
              <a:t>Risk Interconnectedness</a:t>
            </a:r>
            <a:br>
              <a:rPr lang="en-AU" dirty="0" smtClean="0"/>
            </a:br>
            <a:r>
              <a:rPr lang="en-AU" dirty="0" smtClean="0"/>
              <a:t/>
            </a:r>
            <a:br>
              <a:rPr lang="en-AU" dirty="0" smtClean="0"/>
            </a:br>
            <a:r>
              <a:rPr lang="en-AU" sz="2500" dirty="0" err="1" smtClean="0"/>
              <a:t>IAG</a:t>
            </a:r>
            <a:r>
              <a:rPr lang="en-AU" sz="2500" dirty="0" smtClean="0"/>
              <a:t> Group</a:t>
            </a:r>
            <a:endParaRPr lang="en-AU" sz="2500" dirty="0"/>
          </a:p>
        </p:txBody>
      </p:sp>
      <p:sp>
        <p:nvSpPr>
          <p:cNvPr id="3" name="Subtitle 2"/>
          <p:cNvSpPr>
            <a:spLocks noGrp="1"/>
          </p:cNvSpPr>
          <p:nvPr>
            <p:ph type="subTitle" idx="1"/>
          </p:nvPr>
        </p:nvSpPr>
        <p:spPr/>
        <p:txBody>
          <a:bodyPr/>
          <a:lstStyle/>
          <a:p>
            <a:r>
              <a:rPr lang="en-AU" dirty="0" smtClean="0"/>
              <a:t>Chris Scheuber / Lucy Hammerman</a:t>
            </a:r>
            <a:br>
              <a:rPr lang="en-AU" dirty="0" smtClean="0"/>
            </a:br>
            <a:r>
              <a:rPr lang="en-AU" dirty="0" smtClean="0"/>
              <a:t>April 2014</a:t>
            </a:r>
            <a:endParaRPr lang="en-AU"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
            </a:r>
            <a:br>
              <a:rPr lang="en-AU" dirty="0"/>
            </a:br>
            <a:r>
              <a:rPr lang="en-AU" dirty="0"/>
              <a:t>5</a:t>
            </a:r>
            <a:r>
              <a:rPr lang="en-AU" dirty="0" smtClean="0"/>
              <a:t>. Risk Clusters</a:t>
            </a:r>
            <a:endParaRPr lang="en-AU" dirty="0"/>
          </a:p>
        </p:txBody>
      </p:sp>
      <p:pic>
        <p:nvPicPr>
          <p:cNvPr id="4" name="Picture 3"/>
          <p:cNvPicPr/>
          <p:nvPr/>
        </p:nvPicPr>
        <p:blipFill>
          <a:blip r:embed="rId2" cstate="print"/>
          <a:srcRect l="1073" t="1639" r="1312" b="1639"/>
          <a:stretch>
            <a:fillRect/>
          </a:stretch>
        </p:blipFill>
        <p:spPr bwMode="auto">
          <a:xfrm>
            <a:off x="3607358" y="1422574"/>
            <a:ext cx="5184354" cy="4118400"/>
          </a:xfrm>
          <a:prstGeom prst="rect">
            <a:avLst/>
          </a:prstGeom>
          <a:noFill/>
          <a:ln w="9525">
            <a:noFill/>
            <a:miter lim="800000"/>
            <a:headEnd/>
            <a:tailEnd/>
          </a:ln>
        </p:spPr>
      </p:pic>
      <p:sp>
        <p:nvSpPr>
          <p:cNvPr id="5" name="Rectangle 174"/>
          <p:cNvSpPr>
            <a:spLocks noChangeArrowheads="1"/>
          </p:cNvSpPr>
          <p:nvPr/>
        </p:nvSpPr>
        <p:spPr bwMode="auto">
          <a:xfrm>
            <a:off x="129543" y="1314477"/>
            <a:ext cx="3085929" cy="474745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nSpc>
                <a:spcPct val="125000"/>
              </a:lnSpc>
            </a:pPr>
            <a:r>
              <a:rPr lang="en-AU" sz="1100" b="1" dirty="0" smtClean="0">
                <a:solidFill>
                  <a:srgbClr val="00338D"/>
                </a:solidFill>
                <a:latin typeface="Univers 45 Light" pitchFamily="2" charset="0"/>
              </a:rPr>
              <a:t>Risk Clusters</a:t>
            </a:r>
          </a:p>
          <a:p>
            <a:pPr>
              <a:lnSpc>
                <a:spcPct val="125000"/>
              </a:lnSpc>
            </a:pPr>
            <a:r>
              <a:rPr lang="en-AU" sz="1100" dirty="0" smtClean="0">
                <a:solidFill>
                  <a:srgbClr val="00338D"/>
                </a:solidFill>
                <a:latin typeface="Univers 45 Light" pitchFamily="2" charset="0"/>
              </a:rPr>
              <a:t>As noted in </a:t>
            </a:r>
            <a:r>
              <a:rPr lang="en-AU" sz="1100" dirty="0">
                <a:solidFill>
                  <a:srgbClr val="00338D"/>
                </a:solidFill>
                <a:latin typeface="Univers 45 Light" pitchFamily="2" charset="0"/>
              </a:rPr>
              <a:t>Section 1, Research into company failures typically highlights that a number of related risks need to materialise for a company </a:t>
            </a:r>
            <a:r>
              <a:rPr lang="en-AU" sz="1100" dirty="0" smtClean="0">
                <a:solidFill>
                  <a:srgbClr val="00338D"/>
                </a:solidFill>
                <a:latin typeface="Univers 45 Light" pitchFamily="2" charset="0"/>
              </a:rPr>
              <a:t>to fail. In network theory groups of strongly related risks are called risk clusters. </a:t>
            </a:r>
          </a:p>
          <a:p>
            <a:pPr>
              <a:lnSpc>
                <a:spcPct val="125000"/>
              </a:lnSpc>
            </a:pPr>
            <a:endParaRPr lang="en-AU" sz="1100" dirty="0" smtClean="0">
              <a:solidFill>
                <a:srgbClr val="00338D"/>
              </a:solidFill>
              <a:latin typeface="Univers 45 Light" pitchFamily="2" charset="0"/>
            </a:endParaRPr>
          </a:p>
          <a:p>
            <a:pPr>
              <a:lnSpc>
                <a:spcPct val="125000"/>
              </a:lnSpc>
            </a:pPr>
            <a:r>
              <a:rPr lang="en-AU" sz="1100" b="1" dirty="0" smtClean="0">
                <a:solidFill>
                  <a:srgbClr val="00338D"/>
                </a:solidFill>
                <a:latin typeface="Univers 45 Light" pitchFamily="2" charset="0"/>
              </a:rPr>
              <a:t>Methodology for determining Risk Clusters</a:t>
            </a:r>
          </a:p>
          <a:p>
            <a:pPr>
              <a:lnSpc>
                <a:spcPct val="125000"/>
              </a:lnSpc>
            </a:pPr>
            <a:r>
              <a:rPr lang="en-AU" sz="1100" dirty="0">
                <a:solidFill>
                  <a:srgbClr val="00338D"/>
                </a:solidFill>
                <a:latin typeface="Univers 45 Light" pitchFamily="2" charset="0"/>
              </a:rPr>
              <a:t>Risk clusters are determined by analysing a number of factors including increased strength and number of connections between a small group of risks.</a:t>
            </a:r>
            <a:r>
              <a:rPr lang="en-AU" sz="1100" dirty="0">
                <a:solidFill>
                  <a:srgbClr val="00338D"/>
                </a:solidFill>
              </a:rPr>
              <a:t> </a:t>
            </a:r>
            <a:r>
              <a:rPr lang="en-AU" sz="1100" dirty="0">
                <a:solidFill>
                  <a:srgbClr val="00338D"/>
                </a:solidFill>
                <a:latin typeface="Univers 45 Light" pitchFamily="2" charset="0"/>
              </a:rPr>
              <a:t>Refer to Appendix B for further details</a:t>
            </a:r>
            <a:r>
              <a:rPr lang="en-AU" sz="1100" dirty="0" smtClean="0">
                <a:solidFill>
                  <a:srgbClr val="00338D"/>
                </a:solidFill>
              </a:rPr>
              <a:t>.</a:t>
            </a:r>
          </a:p>
          <a:p>
            <a:pPr>
              <a:lnSpc>
                <a:spcPct val="125000"/>
              </a:lnSpc>
            </a:pPr>
            <a:endParaRPr lang="en-AU" sz="1100" dirty="0" smtClean="0">
              <a:solidFill>
                <a:srgbClr val="00338D"/>
              </a:solidFill>
            </a:endParaRPr>
          </a:p>
          <a:p>
            <a:pPr>
              <a:lnSpc>
                <a:spcPct val="125000"/>
              </a:lnSpc>
            </a:pPr>
            <a:r>
              <a:rPr lang="en-AU" sz="1100" b="1" dirty="0">
                <a:solidFill>
                  <a:srgbClr val="00338D"/>
                </a:solidFill>
                <a:latin typeface="Univers 45 Light" pitchFamily="2" charset="0"/>
              </a:rPr>
              <a:t>Risk Clusters Identified </a:t>
            </a:r>
          </a:p>
          <a:p>
            <a:pPr>
              <a:lnSpc>
                <a:spcPct val="125000"/>
              </a:lnSpc>
            </a:pPr>
            <a:r>
              <a:rPr lang="en-AU" sz="1100" dirty="0" smtClean="0">
                <a:solidFill>
                  <a:srgbClr val="00338D"/>
                </a:solidFill>
                <a:latin typeface="Univers 45 Light" pitchFamily="2" charset="0"/>
              </a:rPr>
              <a:t>The chart on the right shows </a:t>
            </a:r>
            <a:r>
              <a:rPr lang="en-AU" sz="1100" dirty="0">
                <a:solidFill>
                  <a:srgbClr val="00338D"/>
                </a:solidFill>
                <a:latin typeface="Univers 45 Light" pitchFamily="2" charset="0"/>
              </a:rPr>
              <a:t>the risk clusters identified from the survey </a:t>
            </a:r>
            <a:r>
              <a:rPr lang="en-AU" sz="1100" dirty="0" smtClean="0">
                <a:solidFill>
                  <a:srgbClr val="00338D"/>
                </a:solidFill>
                <a:latin typeface="Univers 45 Light" pitchFamily="2" charset="0"/>
              </a:rPr>
              <a:t>responses using the methodology in Appendix B. </a:t>
            </a:r>
            <a:endParaRPr lang="en-AU" sz="1100" dirty="0">
              <a:solidFill>
                <a:srgbClr val="00338D"/>
              </a:solidFill>
              <a:latin typeface="Univers 45 Light" pitchFamily="2" charset="0"/>
            </a:endParaRPr>
          </a:p>
          <a:p>
            <a:pPr>
              <a:lnSpc>
                <a:spcPct val="125000"/>
              </a:lnSpc>
            </a:pPr>
            <a:endParaRPr lang="en-AU" sz="1100" dirty="0">
              <a:solidFill>
                <a:srgbClr val="00338D"/>
              </a:solidFill>
              <a:latin typeface="Univers 45 Light" pitchFamily="2" charset="0"/>
            </a:endParaRPr>
          </a:p>
          <a:p>
            <a:pPr>
              <a:lnSpc>
                <a:spcPct val="125000"/>
              </a:lnSpc>
            </a:pPr>
            <a:r>
              <a:rPr lang="en-AU" sz="1100" dirty="0">
                <a:solidFill>
                  <a:srgbClr val="FF0000"/>
                </a:solidFill>
                <a:latin typeface="Univers 45 Light" pitchFamily="2" charset="0"/>
              </a:rPr>
              <a:t>These risks should be considered together for risk management purposes.</a:t>
            </a:r>
            <a:r>
              <a:rPr lang="en-AU" sz="1100" dirty="0">
                <a:solidFill>
                  <a:srgbClr val="00338D"/>
                </a:solidFill>
                <a:latin typeface="Univers 45 Light" pitchFamily="2" charset="0"/>
              </a:rPr>
              <a:t> </a:t>
            </a:r>
          </a:p>
          <a:p>
            <a:pPr>
              <a:lnSpc>
                <a:spcPct val="125000"/>
              </a:lnSpc>
            </a:pPr>
            <a:endParaRPr lang="en-AU" sz="1100" dirty="0">
              <a:solidFill>
                <a:srgbClr val="00338D"/>
              </a:solidFill>
              <a:latin typeface="Univers 45 Light" pitchFamily="2"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5</a:t>
            </a:r>
            <a:r>
              <a:rPr lang="en-AU" dirty="0" smtClean="0"/>
              <a:t>. </a:t>
            </a:r>
            <a:r>
              <a:rPr lang="en-AU" dirty="0"/>
              <a:t>Risk Clusters (continued)</a:t>
            </a:r>
          </a:p>
        </p:txBody>
      </p:sp>
      <p:sp>
        <p:nvSpPr>
          <p:cNvPr id="3" name="Text Placeholder 2"/>
          <p:cNvSpPr>
            <a:spLocks noGrp="1"/>
          </p:cNvSpPr>
          <p:nvPr>
            <p:ph type="body" sz="quarter" idx="10"/>
          </p:nvPr>
        </p:nvSpPr>
        <p:spPr/>
        <p:txBody>
          <a:bodyPr/>
          <a:lstStyle/>
          <a:p>
            <a:r>
              <a:rPr lang="en-AU" sz="1100" b="0" dirty="0">
                <a:latin typeface="Univers 45 Light" pitchFamily="2" charset="0"/>
              </a:rPr>
              <a:t>The chart on the previous slide highlighted three broad clusters of risk. The following table outlines the constituents and observations for each risk cluster. </a:t>
            </a:r>
          </a:p>
          <a:p>
            <a:endParaRPr lang="en-AU" sz="1100" dirty="0"/>
          </a:p>
          <a:p>
            <a:pPr>
              <a:lnSpc>
                <a:spcPct val="125000"/>
              </a:lnSpc>
              <a:spcBef>
                <a:spcPts val="600"/>
              </a:spcBef>
            </a:pPr>
            <a:endParaRPr lang="en-AU" sz="1100" b="0" dirty="0">
              <a:latin typeface="Univers 45 Light" pitchFamily="2" charset="0"/>
            </a:endParaRPr>
          </a:p>
          <a:p>
            <a:pPr>
              <a:lnSpc>
                <a:spcPct val="125000"/>
              </a:lnSpc>
              <a:spcBef>
                <a:spcPts val="600"/>
              </a:spcBef>
            </a:pPr>
            <a:endParaRPr lang="en-AU" sz="1100" b="0" dirty="0" smtClean="0">
              <a:latin typeface="Univers 45 Light" pitchFamily="2" charset="0"/>
            </a:endParaRPr>
          </a:p>
          <a:p>
            <a:pPr>
              <a:lnSpc>
                <a:spcPct val="125000"/>
              </a:lnSpc>
              <a:spcBef>
                <a:spcPts val="600"/>
              </a:spcBef>
            </a:pPr>
            <a:endParaRPr lang="en-AU" sz="1100" b="0" dirty="0">
              <a:latin typeface="Univers 45 Light" pitchFamily="2" charset="0"/>
            </a:endParaRPr>
          </a:p>
          <a:p>
            <a:pPr>
              <a:lnSpc>
                <a:spcPct val="125000"/>
              </a:lnSpc>
              <a:spcBef>
                <a:spcPts val="600"/>
              </a:spcBef>
            </a:pPr>
            <a:endParaRPr lang="en-AU" sz="1100" b="0" dirty="0" smtClean="0">
              <a:latin typeface="Univers 45 Light" pitchFamily="2" charset="0"/>
            </a:endParaRPr>
          </a:p>
          <a:p>
            <a:pPr>
              <a:lnSpc>
                <a:spcPct val="125000"/>
              </a:lnSpc>
              <a:spcBef>
                <a:spcPts val="600"/>
              </a:spcBef>
            </a:pPr>
            <a:endParaRPr lang="en-AU" sz="1100" b="0" dirty="0" smtClean="0">
              <a:latin typeface="Univers 45 Light" pitchFamily="2" charset="0"/>
            </a:endParaRPr>
          </a:p>
          <a:p>
            <a:pPr>
              <a:lnSpc>
                <a:spcPct val="125000"/>
              </a:lnSpc>
              <a:spcBef>
                <a:spcPts val="600"/>
              </a:spcBef>
            </a:pPr>
            <a:endParaRPr lang="en-AU" sz="1100" b="0" dirty="0" smtClean="0">
              <a:latin typeface="Univers 45 Light" pitchFamily="2" charset="0"/>
            </a:endParaRPr>
          </a:p>
          <a:p>
            <a:pPr>
              <a:lnSpc>
                <a:spcPct val="125000"/>
              </a:lnSpc>
              <a:spcBef>
                <a:spcPts val="600"/>
              </a:spcBef>
            </a:pPr>
            <a:endParaRPr lang="en-AU" sz="1100" b="0" dirty="0">
              <a:latin typeface="Univers 45 Light" pitchFamily="2" charset="0"/>
            </a:endParaRPr>
          </a:p>
          <a:p>
            <a:pPr>
              <a:lnSpc>
                <a:spcPct val="125000"/>
              </a:lnSpc>
              <a:spcBef>
                <a:spcPts val="600"/>
              </a:spcBef>
            </a:pPr>
            <a:endParaRPr lang="en-AU" sz="1100" b="0" dirty="0" smtClean="0">
              <a:latin typeface="Univers 45 Light" pitchFamily="2" charset="0"/>
            </a:endParaRPr>
          </a:p>
          <a:p>
            <a:pPr>
              <a:lnSpc>
                <a:spcPct val="125000"/>
              </a:lnSpc>
              <a:spcBef>
                <a:spcPts val="600"/>
              </a:spcBef>
            </a:pPr>
            <a:endParaRPr lang="en-AU" sz="1100" b="0" dirty="0">
              <a:latin typeface="Univers 45 Light" pitchFamily="2" charset="0"/>
            </a:endParaRPr>
          </a:p>
          <a:p>
            <a:pPr>
              <a:lnSpc>
                <a:spcPct val="125000"/>
              </a:lnSpc>
              <a:spcBef>
                <a:spcPts val="600"/>
              </a:spcBef>
            </a:pPr>
            <a:endParaRPr lang="en-AU" sz="1100" b="0" dirty="0" smtClean="0">
              <a:latin typeface="Univers 45 Light" pitchFamily="2" charset="0"/>
            </a:endParaRPr>
          </a:p>
          <a:p>
            <a:pPr>
              <a:lnSpc>
                <a:spcPct val="125000"/>
              </a:lnSpc>
              <a:spcBef>
                <a:spcPts val="600"/>
              </a:spcBef>
            </a:pPr>
            <a:endParaRPr lang="en-AU" sz="1100" b="0" dirty="0">
              <a:latin typeface="Univers 45 Light" pitchFamily="2" charset="0"/>
            </a:endParaRPr>
          </a:p>
          <a:p>
            <a:pPr>
              <a:lnSpc>
                <a:spcPct val="125000"/>
              </a:lnSpc>
              <a:spcBef>
                <a:spcPts val="600"/>
              </a:spcBef>
            </a:pPr>
            <a:endParaRPr lang="en-AU" sz="1100" b="0" dirty="0">
              <a:latin typeface="Univers 45 Light" pitchFamily="2"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060641601"/>
              </p:ext>
            </p:extLst>
          </p:nvPr>
        </p:nvGraphicFramePr>
        <p:xfrm>
          <a:off x="301257" y="1460796"/>
          <a:ext cx="8470605" cy="4683760"/>
        </p:xfrm>
        <a:graphic>
          <a:graphicData uri="http://schemas.openxmlformats.org/drawingml/2006/table">
            <a:tbl>
              <a:tblPr firstRow="1" bandRow="1">
                <a:tableStyleId>{00A15C55-8517-42AA-B614-E9B94910E393}</a:tableStyleId>
              </a:tblPr>
              <a:tblGrid>
                <a:gridCol w="2037906"/>
                <a:gridCol w="3200400"/>
                <a:gridCol w="3232299"/>
              </a:tblGrid>
              <a:tr h="370840">
                <a:tc>
                  <a:txBody>
                    <a:bodyPr/>
                    <a:lstStyle/>
                    <a:p>
                      <a:r>
                        <a:rPr lang="en-AU" sz="1100" dirty="0" smtClean="0"/>
                        <a:t>Cluster</a:t>
                      </a:r>
                      <a:endParaRPr lang="en-AU" sz="1100" dirty="0">
                        <a:latin typeface="Univers 45 Light" pitchFamily="2" charset="0"/>
                      </a:endParaRPr>
                    </a:p>
                  </a:txBody>
                  <a:tcPr/>
                </a:tc>
                <a:tc>
                  <a:txBody>
                    <a:bodyPr/>
                    <a:lstStyle/>
                    <a:p>
                      <a:r>
                        <a:rPr lang="en-AU" sz="1100" dirty="0" smtClean="0"/>
                        <a:t>Risks in the Cluster</a:t>
                      </a:r>
                      <a:endParaRPr lang="en-AU" sz="1100" dirty="0">
                        <a:latin typeface="Univers 45 Light" pitchFamily="2" charset="0"/>
                      </a:endParaRPr>
                    </a:p>
                  </a:txBody>
                  <a:tcPr/>
                </a:tc>
                <a:tc>
                  <a:txBody>
                    <a:bodyPr/>
                    <a:lstStyle/>
                    <a:p>
                      <a:r>
                        <a:rPr lang="en-AU" sz="1100" dirty="0" smtClean="0"/>
                        <a:t>Observation</a:t>
                      </a:r>
                      <a:endParaRPr lang="en-AU" sz="1100" dirty="0">
                        <a:latin typeface="Univers 45 Light" pitchFamily="2" charset="0"/>
                      </a:endParaRPr>
                    </a:p>
                  </a:txBody>
                  <a:tcPr/>
                </a:tc>
              </a:tr>
              <a:tr h="370840">
                <a:tc>
                  <a:txBody>
                    <a:bodyPr/>
                    <a:lstStyle/>
                    <a:p>
                      <a:r>
                        <a:rPr lang="en-AU" sz="1100" dirty="0" smtClean="0">
                          <a:solidFill>
                            <a:srgbClr val="365F91"/>
                          </a:solidFill>
                          <a:latin typeface="Univers 45 Light" pitchFamily="2" charset="0"/>
                        </a:rPr>
                        <a:t>Insurance Risk</a:t>
                      </a:r>
                      <a:endParaRPr lang="en-AU" sz="1100" dirty="0">
                        <a:solidFill>
                          <a:srgbClr val="365F91"/>
                        </a:solidFill>
                        <a:latin typeface="Univers 45 Light" pitchFamily="2" charset="0"/>
                      </a:endParaRPr>
                    </a:p>
                  </a:txBody>
                  <a:tcPr/>
                </a:tc>
                <a:tc>
                  <a:txBody>
                    <a:bodyPr/>
                    <a:lstStyle/>
                    <a:p>
                      <a:pPr>
                        <a:lnSpc>
                          <a:spcPct val="125000"/>
                        </a:lnSpc>
                        <a:spcBef>
                          <a:spcPts val="600"/>
                        </a:spcBef>
                      </a:pPr>
                      <a:r>
                        <a:rPr lang="en-AU" sz="1100" dirty="0" smtClean="0">
                          <a:solidFill>
                            <a:srgbClr val="365F91"/>
                          </a:solidFill>
                          <a:latin typeface="Univers 45 Light" pitchFamily="2" charset="0"/>
                        </a:rPr>
                        <a:t>This cluster consists of the following risks:</a:t>
                      </a:r>
                    </a:p>
                    <a:p>
                      <a:pPr marL="180975" lvl="0" indent="-180975" algn="l" defTabSz="914400" rtl="0" eaLnBrk="1" latinLnBrk="0" hangingPunct="1">
                        <a:lnSpc>
                          <a:spcPct val="125000"/>
                        </a:lnSpc>
                        <a:spcBef>
                          <a:spcPts val="300"/>
                        </a:spcBef>
                        <a:buClr>
                          <a:srgbClr val="7AB800"/>
                        </a:buClr>
                        <a:buFont typeface="Arial" pitchFamily="34" charset="0"/>
                        <a:buChar char="•"/>
                      </a:pPr>
                      <a:r>
                        <a:rPr lang="en-AU" sz="1100" kern="1200" dirty="0" smtClean="0">
                          <a:solidFill>
                            <a:srgbClr val="365F91"/>
                          </a:solidFill>
                          <a:latin typeface="Univers 45 Light" pitchFamily="2" charset="0"/>
                        </a:rPr>
                        <a:t>Reinsurance Program Failure</a:t>
                      </a:r>
                    </a:p>
                    <a:p>
                      <a:pPr marL="180975" lvl="0" indent="-180975" algn="l" defTabSz="914400" rtl="0" eaLnBrk="1" latinLnBrk="0" hangingPunct="1">
                        <a:lnSpc>
                          <a:spcPct val="125000"/>
                        </a:lnSpc>
                        <a:spcBef>
                          <a:spcPts val="300"/>
                        </a:spcBef>
                        <a:buClr>
                          <a:srgbClr val="7AB800"/>
                        </a:buClr>
                        <a:buFont typeface="Arial" pitchFamily="34" charset="0"/>
                        <a:buChar char="•"/>
                      </a:pPr>
                      <a:r>
                        <a:rPr lang="en-AU" sz="1100" kern="1200" dirty="0" smtClean="0">
                          <a:solidFill>
                            <a:srgbClr val="365F91"/>
                          </a:solidFill>
                          <a:latin typeface="Univers 45 Light" pitchFamily="2" charset="0"/>
                        </a:rPr>
                        <a:t>Severe Natural Perils Catastrophes</a:t>
                      </a:r>
                    </a:p>
                    <a:p>
                      <a:pPr marL="180975" lvl="0" indent="-180975" algn="l" defTabSz="914400" rtl="0" eaLnBrk="1" latinLnBrk="0" hangingPunct="1">
                        <a:lnSpc>
                          <a:spcPct val="125000"/>
                        </a:lnSpc>
                        <a:spcBef>
                          <a:spcPts val="300"/>
                        </a:spcBef>
                        <a:buClr>
                          <a:srgbClr val="7AB800"/>
                        </a:buClr>
                        <a:buFont typeface="Arial" pitchFamily="34" charset="0"/>
                        <a:buChar char="•"/>
                      </a:pPr>
                      <a:r>
                        <a:rPr lang="en-AU" sz="1100" kern="1200" dirty="0" smtClean="0">
                          <a:solidFill>
                            <a:srgbClr val="365F91"/>
                          </a:solidFill>
                          <a:latin typeface="Univers 45 Light" pitchFamily="2" charset="0"/>
                        </a:rPr>
                        <a:t>Insurance Risk</a:t>
                      </a:r>
                      <a:endParaRPr lang="en-AU" sz="1100" kern="1200" dirty="0" smtClean="0">
                        <a:solidFill>
                          <a:srgbClr val="365F91"/>
                        </a:solidFill>
                        <a:latin typeface="Univers 45 Light" pitchFamily="2" charset="0"/>
                        <a:ea typeface="+mn-ea"/>
                        <a:cs typeface="+mn-cs"/>
                      </a:endParaRPr>
                    </a:p>
                  </a:txBody>
                  <a:tcPr/>
                </a:tc>
                <a:tc>
                  <a:txBody>
                    <a:bodyPr/>
                    <a:lstStyle/>
                    <a:p>
                      <a:r>
                        <a:rPr lang="en-AU" sz="1100" dirty="0" smtClean="0">
                          <a:solidFill>
                            <a:srgbClr val="365F91"/>
                          </a:solidFill>
                          <a:latin typeface="Univers 45 Light" pitchFamily="2" charset="0"/>
                        </a:rPr>
                        <a:t>The</a:t>
                      </a:r>
                      <a:r>
                        <a:rPr lang="en-AU" sz="1100" baseline="0" dirty="0" smtClean="0">
                          <a:solidFill>
                            <a:srgbClr val="365F91"/>
                          </a:solidFill>
                          <a:latin typeface="Univers 45 Light" pitchFamily="2" charset="0"/>
                        </a:rPr>
                        <a:t> major risk is that Severe Natural Perils Catastrophes leads to a Reinsurance Program Failure.</a:t>
                      </a:r>
                      <a:endParaRPr lang="en-AU" sz="1100" dirty="0">
                        <a:solidFill>
                          <a:srgbClr val="365F91"/>
                        </a:solidFill>
                        <a:latin typeface="Univers 45 Light" pitchFamily="2" charset="0"/>
                      </a:endParaRPr>
                    </a:p>
                  </a:txBody>
                  <a:tcPr/>
                </a:tc>
              </a:tr>
              <a:tr h="370840">
                <a:tc>
                  <a:txBody>
                    <a:bodyPr/>
                    <a:lstStyle/>
                    <a:p>
                      <a:r>
                        <a:rPr lang="en-AU" sz="1100" dirty="0" smtClean="0">
                          <a:solidFill>
                            <a:srgbClr val="365F91"/>
                          </a:solidFill>
                          <a:latin typeface="Univers 45 Light" pitchFamily="2" charset="0"/>
                        </a:rPr>
                        <a:t>Distribution Related Risks</a:t>
                      </a:r>
                    </a:p>
                    <a:p>
                      <a:endParaRPr lang="en-AU" sz="1100" dirty="0">
                        <a:solidFill>
                          <a:srgbClr val="365F91"/>
                        </a:solidFill>
                        <a:latin typeface="Univers 45 Light" pitchFamily="2" charset="0"/>
                      </a:endParaRPr>
                    </a:p>
                  </a:txBody>
                  <a:tcPr/>
                </a:tc>
                <a:tc>
                  <a:txBody>
                    <a:bodyPr/>
                    <a:lstStyle/>
                    <a:p>
                      <a:r>
                        <a:rPr lang="en-AU" sz="1100" dirty="0" smtClean="0">
                          <a:solidFill>
                            <a:srgbClr val="365F91"/>
                          </a:solidFill>
                          <a:latin typeface="Univers 45 Light" pitchFamily="2" charset="0"/>
                        </a:rPr>
                        <a:t>This cluster consists of the following risks:</a:t>
                      </a:r>
                    </a:p>
                    <a:p>
                      <a:pPr marL="180975" lvl="0" indent="-180975" algn="l" defTabSz="914400" rtl="0" eaLnBrk="1" latinLnBrk="0" hangingPunct="1">
                        <a:lnSpc>
                          <a:spcPct val="125000"/>
                        </a:lnSpc>
                        <a:spcBef>
                          <a:spcPts val="300"/>
                        </a:spcBef>
                        <a:buClr>
                          <a:srgbClr val="7AB800"/>
                        </a:buClr>
                        <a:buFont typeface="Arial" pitchFamily="34" charset="0"/>
                        <a:buChar char="•"/>
                      </a:pPr>
                      <a:r>
                        <a:rPr lang="en-AU" sz="1100" kern="1200" dirty="0" smtClean="0">
                          <a:solidFill>
                            <a:srgbClr val="365F91"/>
                          </a:solidFill>
                          <a:latin typeface="Univers 45 Light" pitchFamily="2" charset="0"/>
                        </a:rPr>
                        <a:t>Distribution Risk</a:t>
                      </a:r>
                    </a:p>
                    <a:p>
                      <a:pPr marL="180975" lvl="0" indent="-180975" algn="l" defTabSz="914400" rtl="0" eaLnBrk="1" latinLnBrk="0" hangingPunct="1">
                        <a:lnSpc>
                          <a:spcPct val="125000"/>
                        </a:lnSpc>
                        <a:spcBef>
                          <a:spcPts val="300"/>
                        </a:spcBef>
                        <a:buClr>
                          <a:srgbClr val="7AB800"/>
                        </a:buClr>
                        <a:buFont typeface="Arial" pitchFamily="34" charset="0"/>
                        <a:buChar char="•"/>
                      </a:pPr>
                      <a:r>
                        <a:rPr lang="en-AU" sz="1100" kern="1200" dirty="0" smtClean="0">
                          <a:solidFill>
                            <a:srgbClr val="365F91"/>
                          </a:solidFill>
                          <a:latin typeface="Univers 45 Light" pitchFamily="2" charset="0"/>
                        </a:rPr>
                        <a:t>Competitors Successfully Attack our Markets</a:t>
                      </a:r>
                    </a:p>
                    <a:p>
                      <a:pPr marL="180975" lvl="0" indent="-180975" algn="l" defTabSz="914400" rtl="0" eaLnBrk="1" latinLnBrk="0" hangingPunct="1">
                        <a:lnSpc>
                          <a:spcPct val="125000"/>
                        </a:lnSpc>
                        <a:spcBef>
                          <a:spcPts val="300"/>
                        </a:spcBef>
                        <a:buClr>
                          <a:srgbClr val="7AB800"/>
                        </a:buClr>
                        <a:buFont typeface="Arial" pitchFamily="34" charset="0"/>
                        <a:buChar char="•"/>
                      </a:pPr>
                      <a:r>
                        <a:rPr lang="en-AU" sz="1100" kern="1200" dirty="0" smtClean="0">
                          <a:solidFill>
                            <a:srgbClr val="365F91"/>
                          </a:solidFill>
                          <a:latin typeface="Univers 45 Light" pitchFamily="2" charset="0"/>
                        </a:rPr>
                        <a:t>Changing Customer Behaviours &amp; Preferences</a:t>
                      </a:r>
                    </a:p>
                    <a:p>
                      <a:endParaRPr lang="en-AU" sz="1100" dirty="0">
                        <a:solidFill>
                          <a:srgbClr val="365F91"/>
                        </a:solidFill>
                        <a:latin typeface="Univers 45 Light" pitchFamily="2" charset="0"/>
                      </a:endParaRPr>
                    </a:p>
                  </a:txBody>
                  <a:tcPr/>
                </a:tc>
                <a:tc>
                  <a:txBody>
                    <a:bodyPr/>
                    <a:lstStyle/>
                    <a:p>
                      <a:r>
                        <a:rPr lang="en-AU" sz="1100" dirty="0" smtClean="0">
                          <a:solidFill>
                            <a:srgbClr val="365F91"/>
                          </a:solidFill>
                          <a:latin typeface="Univers 45 Light" pitchFamily="2" charset="0"/>
                        </a:rPr>
                        <a:t>This was also seen as a cluster in the Previous Survey, although the connections between the risks are stronger in the current survey.</a:t>
                      </a:r>
                    </a:p>
                    <a:p>
                      <a:endParaRPr lang="en-AU" sz="1100" dirty="0" smtClean="0">
                        <a:solidFill>
                          <a:srgbClr val="365F91"/>
                        </a:solidFill>
                        <a:latin typeface="Univers 45 Light" pitchFamily="2" charset="0"/>
                      </a:endParaRPr>
                    </a:p>
                    <a:p>
                      <a:r>
                        <a:rPr lang="en-AU" sz="1100" dirty="0" smtClean="0">
                          <a:solidFill>
                            <a:srgbClr val="365F91"/>
                          </a:solidFill>
                          <a:latin typeface="Univers 45 Light" pitchFamily="2" charset="0"/>
                        </a:rPr>
                        <a:t>There are several high connections within this cluster, with the strongest being between Distribution Risk and Changing Customer Behaviours. </a:t>
                      </a:r>
                    </a:p>
                  </a:txBody>
                  <a:tcPr/>
                </a:tc>
              </a:tr>
              <a:tr h="370840">
                <a:tc>
                  <a:txBody>
                    <a:bodyPr/>
                    <a:lstStyle/>
                    <a:p>
                      <a:r>
                        <a:rPr lang="en-AU" sz="1100" dirty="0" smtClean="0">
                          <a:solidFill>
                            <a:srgbClr val="365F91"/>
                          </a:solidFill>
                          <a:latin typeface="Univers 45 Light" pitchFamily="2" charset="0"/>
                        </a:rPr>
                        <a:t>Change Management Related Risks</a:t>
                      </a:r>
                    </a:p>
                  </a:txBody>
                  <a:tcPr/>
                </a:tc>
                <a:tc>
                  <a:txBody>
                    <a:bodyPr/>
                    <a:lstStyle/>
                    <a:p>
                      <a:r>
                        <a:rPr lang="en-AU" sz="1100" dirty="0" smtClean="0">
                          <a:solidFill>
                            <a:srgbClr val="365F91"/>
                          </a:solidFill>
                          <a:latin typeface="Univers 45 Light" pitchFamily="2" charset="0"/>
                        </a:rPr>
                        <a:t>This cluster consists of the following risks:</a:t>
                      </a:r>
                    </a:p>
                    <a:p>
                      <a:pPr marL="180975" lvl="0" indent="-180975" algn="l" defTabSz="914400" rtl="0" eaLnBrk="1" latinLnBrk="0" hangingPunct="1">
                        <a:lnSpc>
                          <a:spcPct val="125000"/>
                        </a:lnSpc>
                        <a:spcBef>
                          <a:spcPts val="300"/>
                        </a:spcBef>
                        <a:buClr>
                          <a:srgbClr val="7AB800"/>
                        </a:buClr>
                        <a:buFont typeface="Arial" pitchFamily="34" charset="0"/>
                        <a:buChar char="•"/>
                      </a:pPr>
                      <a:r>
                        <a:rPr lang="en-AU" sz="1100" kern="1200" dirty="0" smtClean="0">
                          <a:solidFill>
                            <a:srgbClr val="365F91"/>
                          </a:solidFill>
                          <a:latin typeface="Univers 45 Light" pitchFamily="2" charset="0"/>
                        </a:rPr>
                        <a:t>Business Model Inflexibility and Attitude for Change</a:t>
                      </a:r>
                    </a:p>
                    <a:p>
                      <a:pPr marL="180975" lvl="0" indent="-180975" algn="l" defTabSz="914400" rtl="0" eaLnBrk="1" latinLnBrk="0" hangingPunct="1">
                        <a:lnSpc>
                          <a:spcPct val="125000"/>
                        </a:lnSpc>
                        <a:spcBef>
                          <a:spcPts val="300"/>
                        </a:spcBef>
                        <a:buClr>
                          <a:srgbClr val="7AB800"/>
                        </a:buClr>
                        <a:buFont typeface="Arial" pitchFamily="34" charset="0"/>
                        <a:buChar char="•"/>
                      </a:pPr>
                      <a:r>
                        <a:rPr lang="en-AU" sz="1100" kern="1200" dirty="0" smtClean="0">
                          <a:solidFill>
                            <a:srgbClr val="365F91"/>
                          </a:solidFill>
                          <a:latin typeface="Univers 45 Light" pitchFamily="2" charset="0"/>
                        </a:rPr>
                        <a:t>Inability to Leverage or Share Organisation Knowledge and Capabilities</a:t>
                      </a:r>
                    </a:p>
                    <a:p>
                      <a:pPr marL="180975" lvl="0" indent="-180975" algn="l" defTabSz="914400" rtl="0" eaLnBrk="1" latinLnBrk="0" hangingPunct="1">
                        <a:lnSpc>
                          <a:spcPct val="125000"/>
                        </a:lnSpc>
                        <a:spcBef>
                          <a:spcPts val="300"/>
                        </a:spcBef>
                        <a:buClr>
                          <a:srgbClr val="7AB800"/>
                        </a:buClr>
                        <a:buFont typeface="Arial" pitchFamily="34" charset="0"/>
                        <a:buChar char="•"/>
                      </a:pPr>
                      <a:r>
                        <a:rPr lang="en-AU" sz="1100" kern="1200" dirty="0" smtClean="0">
                          <a:solidFill>
                            <a:srgbClr val="365F91"/>
                          </a:solidFill>
                          <a:latin typeface="Univers 45 Light" pitchFamily="2" charset="0"/>
                        </a:rPr>
                        <a:t>Inability to Execute &amp; Manage Change</a:t>
                      </a:r>
                    </a:p>
                    <a:p>
                      <a:pPr marL="180975" lvl="0" indent="-180975" algn="l" defTabSz="914400" rtl="0" eaLnBrk="1" latinLnBrk="0" hangingPunct="1">
                        <a:lnSpc>
                          <a:spcPct val="125000"/>
                        </a:lnSpc>
                        <a:spcBef>
                          <a:spcPts val="300"/>
                        </a:spcBef>
                        <a:buClr>
                          <a:srgbClr val="7AB800"/>
                        </a:buClr>
                        <a:buFont typeface="Arial" pitchFamily="34" charset="0"/>
                        <a:buChar char="•"/>
                      </a:pPr>
                      <a:r>
                        <a:rPr lang="en-AU" sz="1100" kern="1200" dirty="0" smtClean="0">
                          <a:solidFill>
                            <a:srgbClr val="365F91"/>
                          </a:solidFill>
                          <a:latin typeface="Univers 45 Light" pitchFamily="2" charset="0"/>
                        </a:rPr>
                        <a:t>Talent and Mobility</a:t>
                      </a:r>
                    </a:p>
                    <a:p>
                      <a:endParaRPr lang="en-AU" sz="1100" dirty="0">
                        <a:solidFill>
                          <a:srgbClr val="365F91"/>
                        </a:solidFill>
                        <a:latin typeface="Univers 45 Light" pitchFamily="2" charset="0"/>
                      </a:endParaRPr>
                    </a:p>
                  </a:txBody>
                  <a:tcPr/>
                </a:tc>
                <a:tc>
                  <a:txBody>
                    <a:bodyPr/>
                    <a:lstStyle/>
                    <a:p>
                      <a:r>
                        <a:rPr lang="en-AU" sz="1100" dirty="0" smtClean="0">
                          <a:solidFill>
                            <a:srgbClr val="365F91"/>
                          </a:solidFill>
                          <a:latin typeface="Univers 45 Light" pitchFamily="2" charset="0"/>
                        </a:rPr>
                        <a:t>Talent and Mobility could be seen as the originator risk within the cluster, and should be a focus for management.</a:t>
                      </a:r>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6</a:t>
            </a:r>
            <a:r>
              <a:rPr lang="en-AU" dirty="0" smtClean="0"/>
              <a:t>. Centrality</a:t>
            </a:r>
            <a:endParaRPr lang="en-AU" dirty="0"/>
          </a:p>
        </p:txBody>
      </p:sp>
      <p:sp>
        <p:nvSpPr>
          <p:cNvPr id="3" name="Text Placeholder 2"/>
          <p:cNvSpPr>
            <a:spLocks noGrp="1"/>
          </p:cNvSpPr>
          <p:nvPr>
            <p:ph type="body" sz="quarter" idx="10"/>
          </p:nvPr>
        </p:nvSpPr>
        <p:spPr>
          <a:xfrm>
            <a:off x="211409" y="880197"/>
            <a:ext cx="8712968" cy="4968552"/>
          </a:xfrm>
        </p:spPr>
        <p:txBody>
          <a:bodyPr/>
          <a:lstStyle/>
          <a:p>
            <a:pPr>
              <a:lnSpc>
                <a:spcPct val="125000"/>
              </a:lnSpc>
              <a:spcBef>
                <a:spcPts val="600"/>
              </a:spcBef>
            </a:pPr>
            <a:endParaRPr lang="en-AU" sz="1300" b="0" dirty="0" smtClean="0">
              <a:latin typeface="Univers 45 Light" pitchFamily="2" charset="0"/>
            </a:endParaRPr>
          </a:p>
          <a:p>
            <a:pPr>
              <a:lnSpc>
                <a:spcPct val="125000"/>
              </a:lnSpc>
              <a:spcBef>
                <a:spcPts val="600"/>
              </a:spcBef>
            </a:pPr>
            <a:endParaRPr lang="en-AU" sz="1300" b="0" dirty="0">
              <a:latin typeface="Univers 45 Light" pitchFamily="2" charset="0"/>
            </a:endParaRPr>
          </a:p>
        </p:txBody>
      </p:sp>
      <p:sp>
        <p:nvSpPr>
          <p:cNvPr id="5" name="TextBox 4"/>
          <p:cNvSpPr txBox="1"/>
          <p:nvPr/>
        </p:nvSpPr>
        <p:spPr>
          <a:xfrm>
            <a:off x="4290645" y="894080"/>
            <a:ext cx="4370722" cy="5142170"/>
          </a:xfrm>
          <a:prstGeom prst="rect">
            <a:avLst/>
          </a:prstGeom>
          <a:noFill/>
        </p:spPr>
        <p:txBody>
          <a:bodyPr wrap="square" lIns="54000" tIns="54000" rIns="54000" bIns="54000" rtlCol="0">
            <a:noAutofit/>
          </a:bodyPr>
          <a:lstStyle/>
          <a:p>
            <a:r>
              <a:rPr lang="en-AU" sz="1000" b="1" dirty="0">
                <a:solidFill>
                  <a:srgbClr val="00338D"/>
                </a:solidFill>
                <a:latin typeface="Univers 45 Light" pitchFamily="2" charset="0"/>
              </a:rPr>
              <a:t>Centrality Score Results </a:t>
            </a:r>
          </a:p>
          <a:p>
            <a:endParaRPr lang="en-AU" sz="1000" dirty="0" smtClean="0">
              <a:solidFill>
                <a:srgbClr val="00338D"/>
              </a:solidFill>
              <a:latin typeface="Univers 45 Light" pitchFamily="2" charset="0"/>
            </a:endParaRPr>
          </a:p>
          <a:p>
            <a:r>
              <a:rPr lang="en-AU" sz="1000" dirty="0" smtClean="0">
                <a:solidFill>
                  <a:srgbClr val="00338D"/>
                </a:solidFill>
                <a:latin typeface="Univers 45 Light" pitchFamily="2" charset="0"/>
              </a:rPr>
              <a:t>The </a:t>
            </a:r>
            <a:r>
              <a:rPr lang="en-AU" sz="1000" dirty="0">
                <a:solidFill>
                  <a:srgbClr val="00338D"/>
                </a:solidFill>
                <a:latin typeface="Univers 45 Light" pitchFamily="2" charset="0"/>
              </a:rPr>
              <a:t>centrality scores for the top 5 risks by cause and effect are outlined in the following table. Appendix D contains the centrality rank for each risk by cause and effect. </a:t>
            </a:r>
            <a:endParaRPr lang="en-AU" sz="1000" dirty="0">
              <a:solidFill>
                <a:srgbClr val="00338D"/>
              </a:solidFill>
            </a:endParaRPr>
          </a:p>
          <a:p>
            <a:endParaRPr lang="en-AU" sz="1000" b="1" dirty="0" smtClean="0">
              <a:solidFill>
                <a:srgbClr val="FF0000"/>
              </a:solidFill>
              <a:latin typeface="Univers 45 Light" pitchFamily="2" charset="0"/>
              <a:cs typeface="Arial" pitchFamily="34" charset="0"/>
            </a:endParaRPr>
          </a:p>
          <a:p>
            <a:endParaRPr lang="en-AU" sz="1000" b="1" dirty="0">
              <a:solidFill>
                <a:srgbClr val="FF0000"/>
              </a:solidFill>
              <a:latin typeface="Univers 45 Light" pitchFamily="2" charset="0"/>
              <a:cs typeface="Arial" pitchFamily="34" charset="0"/>
            </a:endParaRPr>
          </a:p>
          <a:p>
            <a:endParaRPr lang="en-AU" sz="1000" b="1" dirty="0" smtClean="0">
              <a:solidFill>
                <a:srgbClr val="FF0000"/>
              </a:solidFill>
              <a:latin typeface="Univers 45 Light" pitchFamily="2" charset="0"/>
              <a:cs typeface="Arial" pitchFamily="34" charset="0"/>
            </a:endParaRPr>
          </a:p>
          <a:p>
            <a:endParaRPr lang="en-AU" sz="1000" b="1" dirty="0">
              <a:solidFill>
                <a:srgbClr val="FF0000"/>
              </a:solidFill>
              <a:latin typeface="Univers 45 Light" pitchFamily="2" charset="0"/>
              <a:cs typeface="Arial" pitchFamily="34" charset="0"/>
            </a:endParaRPr>
          </a:p>
          <a:p>
            <a:endParaRPr lang="en-AU" sz="1000" b="1" dirty="0" smtClean="0">
              <a:solidFill>
                <a:srgbClr val="FF0000"/>
              </a:solidFill>
              <a:latin typeface="Univers 45 Light" pitchFamily="2" charset="0"/>
              <a:cs typeface="Arial" pitchFamily="34" charset="0"/>
            </a:endParaRPr>
          </a:p>
          <a:p>
            <a:endParaRPr lang="en-AU" sz="1000" b="1" dirty="0">
              <a:solidFill>
                <a:srgbClr val="FF0000"/>
              </a:solidFill>
              <a:latin typeface="Univers 45 Light" pitchFamily="2" charset="0"/>
              <a:cs typeface="Arial" pitchFamily="34" charset="0"/>
            </a:endParaRPr>
          </a:p>
          <a:p>
            <a:endParaRPr lang="en-AU" sz="1000" b="1" dirty="0" smtClean="0">
              <a:solidFill>
                <a:srgbClr val="FF0000"/>
              </a:solidFill>
              <a:latin typeface="Univers 45 Light" pitchFamily="2" charset="0"/>
              <a:cs typeface="Arial" pitchFamily="34" charset="0"/>
            </a:endParaRPr>
          </a:p>
          <a:p>
            <a:endParaRPr lang="en-AU" sz="1000" b="1" dirty="0">
              <a:solidFill>
                <a:srgbClr val="FF0000"/>
              </a:solidFill>
              <a:latin typeface="Univers 45 Light" pitchFamily="2" charset="0"/>
              <a:cs typeface="Arial" pitchFamily="34" charset="0"/>
            </a:endParaRPr>
          </a:p>
          <a:p>
            <a:endParaRPr lang="en-AU" sz="1000" b="1" dirty="0" smtClean="0">
              <a:solidFill>
                <a:srgbClr val="FF0000"/>
              </a:solidFill>
              <a:latin typeface="Univers 45 Light" pitchFamily="2" charset="0"/>
              <a:cs typeface="Arial" pitchFamily="34" charset="0"/>
            </a:endParaRPr>
          </a:p>
          <a:p>
            <a:endParaRPr lang="en-AU" sz="1000" b="1" dirty="0">
              <a:solidFill>
                <a:srgbClr val="FF0000"/>
              </a:solidFill>
              <a:latin typeface="Univers 45 Light" pitchFamily="2" charset="0"/>
              <a:cs typeface="Arial" pitchFamily="34" charset="0"/>
            </a:endParaRPr>
          </a:p>
          <a:p>
            <a:endParaRPr lang="en-AU" sz="1000" b="1" dirty="0" smtClean="0">
              <a:solidFill>
                <a:srgbClr val="FF0000"/>
              </a:solidFill>
              <a:latin typeface="Univers 45 Light" pitchFamily="2" charset="0"/>
              <a:cs typeface="Arial" pitchFamily="34" charset="0"/>
            </a:endParaRPr>
          </a:p>
          <a:p>
            <a:endParaRPr lang="en-AU" sz="1000" b="1" dirty="0">
              <a:solidFill>
                <a:srgbClr val="FF0000"/>
              </a:solidFill>
              <a:latin typeface="Univers 45 Light" pitchFamily="2" charset="0"/>
              <a:cs typeface="Arial" pitchFamily="34" charset="0"/>
            </a:endParaRPr>
          </a:p>
          <a:p>
            <a:endParaRPr lang="en-AU" sz="1000" b="1" dirty="0" smtClean="0">
              <a:solidFill>
                <a:srgbClr val="FF0000"/>
              </a:solidFill>
              <a:latin typeface="Univers 45 Light" pitchFamily="2" charset="0"/>
              <a:cs typeface="Arial" pitchFamily="34" charset="0"/>
            </a:endParaRPr>
          </a:p>
          <a:p>
            <a:endParaRPr lang="en-AU" sz="1000" b="1" dirty="0">
              <a:solidFill>
                <a:srgbClr val="FF0000"/>
              </a:solidFill>
              <a:latin typeface="Univers 45 Light" pitchFamily="2" charset="0"/>
              <a:cs typeface="Arial" pitchFamily="34" charset="0"/>
            </a:endParaRPr>
          </a:p>
          <a:p>
            <a:endParaRPr lang="en-AU" sz="1000" b="1" dirty="0" smtClean="0">
              <a:solidFill>
                <a:srgbClr val="FF0000"/>
              </a:solidFill>
              <a:latin typeface="Univers 45 Light" pitchFamily="2" charset="0"/>
              <a:cs typeface="Arial" pitchFamily="34" charset="0"/>
            </a:endParaRPr>
          </a:p>
          <a:p>
            <a:endParaRPr lang="en-AU" sz="1000" b="1" dirty="0" smtClean="0">
              <a:solidFill>
                <a:srgbClr val="FF0000"/>
              </a:solidFill>
              <a:latin typeface="Univers 45 Light" pitchFamily="2" charset="0"/>
              <a:cs typeface="Arial" pitchFamily="34" charset="0"/>
            </a:endParaRPr>
          </a:p>
          <a:p>
            <a:r>
              <a:rPr lang="en-AU" sz="1000" b="1" dirty="0" smtClean="0">
                <a:solidFill>
                  <a:srgbClr val="00338D"/>
                </a:solidFill>
                <a:latin typeface="Univers 45 Light" pitchFamily="2" charset="0"/>
                <a:cs typeface="Arial" pitchFamily="34" charset="0"/>
              </a:rPr>
              <a:t>Comments:</a:t>
            </a:r>
          </a:p>
          <a:p>
            <a:pPr marL="269875" indent="-269875">
              <a:lnSpc>
                <a:spcPct val="125000"/>
              </a:lnSpc>
              <a:spcBef>
                <a:spcPts val="600"/>
              </a:spcBef>
              <a:buClr>
                <a:srgbClr val="7AB800"/>
              </a:buClr>
              <a:buFont typeface="Arial" pitchFamily="34" charset="0"/>
              <a:buChar char="•"/>
            </a:pPr>
            <a:r>
              <a:rPr lang="en-AU" sz="1000" dirty="0" smtClean="0">
                <a:solidFill>
                  <a:srgbClr val="00338D"/>
                </a:solidFill>
                <a:latin typeface="Univers 45 Light" pitchFamily="2" charset="0"/>
                <a:cs typeface="Arial" pitchFamily="34" charset="0"/>
              </a:rPr>
              <a:t>The top five most central risks were all perceived to be at least medium in both severity and likelihood.</a:t>
            </a:r>
          </a:p>
          <a:p>
            <a:pPr marL="269875" indent="-269875">
              <a:lnSpc>
                <a:spcPct val="125000"/>
              </a:lnSpc>
              <a:spcBef>
                <a:spcPts val="600"/>
              </a:spcBef>
              <a:buClr>
                <a:srgbClr val="7AB800"/>
              </a:buClr>
              <a:buFont typeface="Arial" pitchFamily="34" charset="0"/>
              <a:buChar char="•"/>
            </a:pPr>
            <a:r>
              <a:rPr lang="en-AU" sz="1000" dirty="0" smtClean="0">
                <a:solidFill>
                  <a:srgbClr val="00338D"/>
                </a:solidFill>
                <a:latin typeface="Univers 45 Light" pitchFamily="2" charset="0"/>
                <a:cs typeface="Arial" pitchFamily="34" charset="0"/>
              </a:rPr>
              <a:t>&lt;Comparison to Previous Survey…&gt;</a:t>
            </a:r>
          </a:p>
          <a:p>
            <a:endParaRPr lang="en-AU" sz="1100" dirty="0" smtClean="0">
              <a:solidFill>
                <a:srgbClr val="00338D"/>
              </a:solidFill>
              <a:latin typeface="Univers 45 Light" pitchFamily="2"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623712689"/>
              </p:ext>
            </p:extLst>
          </p:nvPr>
        </p:nvGraphicFramePr>
        <p:xfrm>
          <a:off x="4367655" y="2021861"/>
          <a:ext cx="4524825" cy="2042860"/>
        </p:xfrm>
        <a:graphic>
          <a:graphicData uri="http://schemas.openxmlformats.org/drawingml/2006/table">
            <a:tbl>
              <a:tblPr firstRow="1" bandRow="1">
                <a:tableStyleId>{00A15C55-8517-42AA-B614-E9B94910E393}</a:tableStyleId>
              </a:tblPr>
              <a:tblGrid>
                <a:gridCol w="2303402"/>
                <a:gridCol w="2221423"/>
              </a:tblGrid>
              <a:tr h="301165">
                <a:tc>
                  <a:txBody>
                    <a:bodyPr/>
                    <a:lstStyle/>
                    <a:p>
                      <a:pPr algn="l">
                        <a:lnSpc>
                          <a:spcPct val="125000"/>
                        </a:lnSpc>
                        <a:spcBef>
                          <a:spcPts val="600"/>
                        </a:spcBef>
                        <a:spcAft>
                          <a:spcPts val="0"/>
                        </a:spcAft>
                      </a:pPr>
                      <a:r>
                        <a:rPr lang="en-AU" sz="1100" dirty="0" smtClean="0">
                          <a:solidFill>
                            <a:schemeClr val="bg1"/>
                          </a:solidFill>
                          <a:latin typeface="Univers 45 Light" pitchFamily="2" charset="0"/>
                          <a:ea typeface="Times New Roman"/>
                          <a:cs typeface="Times New Roman"/>
                        </a:rPr>
                        <a:t>Most Central Risks - Cause</a:t>
                      </a:r>
                      <a:endParaRPr lang="en-AU" sz="1100" dirty="0">
                        <a:solidFill>
                          <a:schemeClr val="bg1"/>
                        </a:solidFill>
                        <a:latin typeface="Univers 45 Light" pitchFamily="2" charset="0"/>
                        <a:ea typeface="Times New Roman"/>
                        <a:cs typeface="Times New Roman"/>
                      </a:endParaRPr>
                    </a:p>
                  </a:txBody>
                  <a:tcPr marL="68580" marR="68580" marT="0" marB="0" anchor="b">
                    <a:lnR w="12700" cmpd="sng">
                      <a:noFill/>
                    </a:lnR>
                    <a:solidFill>
                      <a:srgbClr val="002060"/>
                    </a:solidFill>
                  </a:tcPr>
                </a:tc>
                <a:tc>
                  <a:txBody>
                    <a:bodyPr/>
                    <a:lstStyle/>
                    <a:p>
                      <a:pPr marL="0" marR="0" indent="0" algn="l" defTabSz="914400" rtl="0" eaLnBrk="1" fontAlgn="auto" latinLnBrk="0" hangingPunct="1">
                        <a:lnSpc>
                          <a:spcPct val="125000"/>
                        </a:lnSpc>
                        <a:spcBef>
                          <a:spcPts val="600"/>
                        </a:spcBef>
                        <a:spcAft>
                          <a:spcPts val="0"/>
                        </a:spcAft>
                        <a:buClrTx/>
                        <a:buSzTx/>
                        <a:buFontTx/>
                        <a:buNone/>
                        <a:tabLst/>
                        <a:defRPr/>
                      </a:pPr>
                      <a:r>
                        <a:rPr lang="en-AU" sz="1100" dirty="0" smtClean="0">
                          <a:solidFill>
                            <a:schemeClr val="bg1"/>
                          </a:solidFill>
                          <a:latin typeface="Univers 45 Light" pitchFamily="2" charset="0"/>
                          <a:ea typeface="Times New Roman"/>
                          <a:cs typeface="Times New Roman"/>
                        </a:rPr>
                        <a:t>Most Central Risks -</a:t>
                      </a:r>
                      <a:r>
                        <a:rPr lang="en-AU" sz="1100" baseline="0" dirty="0" smtClean="0">
                          <a:solidFill>
                            <a:schemeClr val="bg1"/>
                          </a:solidFill>
                          <a:latin typeface="Univers 45 Light" pitchFamily="2" charset="0"/>
                          <a:ea typeface="Times New Roman"/>
                          <a:cs typeface="Times New Roman"/>
                        </a:rPr>
                        <a:t> Effect</a:t>
                      </a:r>
                      <a:endParaRPr lang="en-AU" sz="1100" dirty="0" smtClean="0">
                        <a:solidFill>
                          <a:schemeClr val="bg1"/>
                        </a:solidFill>
                        <a:latin typeface="Univers 45 Light" pitchFamily="2" charset="0"/>
                        <a:ea typeface="Times New Roman"/>
                        <a:cs typeface="Times New Roman"/>
                      </a:endParaRPr>
                    </a:p>
                  </a:txBody>
                  <a:tcPr marL="68580" marR="68580" marT="0" marB="0" anchor="b">
                    <a:lnL w="12700" cmpd="sng">
                      <a:noFill/>
                    </a:lnL>
                    <a:solidFill>
                      <a:srgbClr val="002060"/>
                    </a:solidFill>
                  </a:tcPr>
                </a:tc>
              </a:tr>
              <a:tr h="340358">
                <a:tc>
                  <a:txBody>
                    <a:bodyPr/>
                    <a:lstStyle/>
                    <a:p>
                      <a:pPr marL="0" algn="l" defTabSz="914400" rtl="0" eaLnBrk="1" fontAlgn="b" latinLnBrk="0" hangingPunct="1">
                        <a:lnSpc>
                          <a:spcPct val="125000"/>
                        </a:lnSpc>
                        <a:spcBef>
                          <a:spcPts val="600"/>
                        </a:spcBef>
                        <a:spcAft>
                          <a:spcPts val="0"/>
                        </a:spcAft>
                      </a:pPr>
                      <a:r>
                        <a:rPr lang="en-AU" sz="1100" kern="1200" dirty="0" smtClean="0">
                          <a:solidFill>
                            <a:srgbClr val="365F91"/>
                          </a:solidFill>
                          <a:latin typeface="Univers 45 Light" pitchFamily="2" charset="0"/>
                          <a:ea typeface="Times New Roman"/>
                          <a:cs typeface="Times New Roman"/>
                        </a:rPr>
                        <a:t>1. Business Model Inflexibility and Attitude for Change</a:t>
                      </a:r>
                    </a:p>
                  </a:txBody>
                  <a:tcPr marL="0" marR="0" marT="0" marB="0" anchor="b">
                    <a:lnR w="12700" cmpd="sng">
                      <a:noFill/>
                    </a:lnR>
                    <a:lnB w="12700" cmpd="sng">
                      <a:noFill/>
                    </a:lnB>
                  </a:tcPr>
                </a:tc>
                <a:tc>
                  <a:txBody>
                    <a:bodyPr/>
                    <a:lstStyle/>
                    <a:p>
                      <a:pPr algn="just">
                        <a:lnSpc>
                          <a:spcPct val="125000"/>
                        </a:lnSpc>
                        <a:spcBef>
                          <a:spcPts val="600"/>
                        </a:spcBef>
                        <a:spcAft>
                          <a:spcPts val="0"/>
                        </a:spcAft>
                      </a:pPr>
                      <a:r>
                        <a:rPr lang="en-AU" sz="1100" dirty="0" smtClean="0">
                          <a:solidFill>
                            <a:srgbClr val="365F91"/>
                          </a:solidFill>
                          <a:latin typeface="Univers 45 Light" pitchFamily="2" charset="0"/>
                          <a:ea typeface="Times New Roman"/>
                          <a:cs typeface="Times New Roman"/>
                        </a:rPr>
                        <a:t>1. Investment and/or Currency Volatility</a:t>
                      </a:r>
                      <a:endParaRPr lang="en-AU" sz="1100" dirty="0">
                        <a:solidFill>
                          <a:srgbClr val="365F91"/>
                        </a:solidFill>
                        <a:latin typeface="Univers 45 Light" pitchFamily="2" charset="0"/>
                        <a:ea typeface="Times New Roman"/>
                        <a:cs typeface="Times New Roman"/>
                      </a:endParaRPr>
                    </a:p>
                  </a:txBody>
                  <a:tcPr marL="68580" marR="68580" marT="0" marB="0" anchor="b">
                    <a:lnL w="12700" cmpd="sng">
                      <a:noFill/>
                    </a:lnL>
                    <a:lnR w="12700" cmpd="sng">
                      <a:noFill/>
                    </a:lnR>
                    <a:lnB w="12700" cmpd="sng">
                      <a:noFill/>
                    </a:lnB>
                  </a:tcPr>
                </a:tc>
              </a:tr>
              <a:tr h="301165">
                <a:tc>
                  <a:txBody>
                    <a:bodyPr/>
                    <a:lstStyle/>
                    <a:p>
                      <a:pPr marL="0" algn="l" defTabSz="914400" rtl="0" eaLnBrk="1" fontAlgn="b" latinLnBrk="0" hangingPunct="1">
                        <a:lnSpc>
                          <a:spcPct val="125000"/>
                        </a:lnSpc>
                        <a:spcBef>
                          <a:spcPts val="600"/>
                        </a:spcBef>
                        <a:spcAft>
                          <a:spcPts val="0"/>
                        </a:spcAft>
                      </a:pPr>
                      <a:r>
                        <a:rPr lang="en-AU" sz="1100" kern="1200" dirty="0" smtClean="0">
                          <a:solidFill>
                            <a:srgbClr val="365F91"/>
                          </a:solidFill>
                          <a:latin typeface="Univers 45 Light" pitchFamily="2" charset="0"/>
                          <a:ea typeface="Times New Roman"/>
                          <a:cs typeface="Times New Roman"/>
                        </a:rPr>
                        <a:t>2. Inappropriate Complexity</a:t>
                      </a:r>
                    </a:p>
                  </a:txBody>
                  <a:tcPr marL="0" marR="0" marT="0" marB="0" anchor="b">
                    <a:lnR w="12700" cmpd="sng">
                      <a:noFill/>
                    </a:lnR>
                    <a:lnT w="12700" cmpd="sng">
                      <a:noFill/>
                    </a:lnT>
                    <a:lnB w="12700" cmpd="sng">
                      <a:noFill/>
                    </a:lnB>
                  </a:tcPr>
                </a:tc>
                <a:tc>
                  <a:txBody>
                    <a:bodyPr/>
                    <a:lstStyle/>
                    <a:p>
                      <a:pPr algn="just">
                        <a:lnSpc>
                          <a:spcPct val="125000"/>
                        </a:lnSpc>
                        <a:spcBef>
                          <a:spcPts val="600"/>
                        </a:spcBef>
                        <a:spcAft>
                          <a:spcPts val="0"/>
                        </a:spcAft>
                      </a:pPr>
                      <a:r>
                        <a:rPr lang="en-AU" sz="1100" dirty="0" smtClean="0">
                          <a:solidFill>
                            <a:srgbClr val="365F91"/>
                          </a:solidFill>
                          <a:latin typeface="Univers 45 Light" pitchFamily="2" charset="0"/>
                          <a:ea typeface="Times New Roman"/>
                          <a:cs typeface="Times New Roman"/>
                        </a:rPr>
                        <a:t>2. IT Business Resilience</a:t>
                      </a:r>
                      <a:endParaRPr lang="en-AU" sz="1100" dirty="0">
                        <a:solidFill>
                          <a:srgbClr val="365F91"/>
                        </a:solidFill>
                        <a:latin typeface="Univers 45 Light" pitchFamily="2" charset="0"/>
                        <a:ea typeface="Times New Roman"/>
                        <a:cs typeface="Times New Roman"/>
                      </a:endParaRPr>
                    </a:p>
                  </a:txBody>
                  <a:tcPr marL="68580" marR="68580" marT="0" marB="0" anchor="b">
                    <a:lnL w="12700" cmpd="sng">
                      <a:noFill/>
                    </a:lnL>
                    <a:lnR w="12700" cmpd="sng">
                      <a:noFill/>
                    </a:lnR>
                    <a:lnT w="12700" cmpd="sng">
                      <a:noFill/>
                    </a:lnT>
                    <a:lnB w="12700" cmpd="sng">
                      <a:noFill/>
                    </a:lnB>
                  </a:tcPr>
                </a:tc>
              </a:tr>
              <a:tr h="301165">
                <a:tc>
                  <a:txBody>
                    <a:bodyPr/>
                    <a:lstStyle/>
                    <a:p>
                      <a:pPr marL="0" algn="l" defTabSz="914400" rtl="0" eaLnBrk="1" fontAlgn="b" latinLnBrk="0" hangingPunct="1">
                        <a:lnSpc>
                          <a:spcPct val="125000"/>
                        </a:lnSpc>
                        <a:spcBef>
                          <a:spcPts val="600"/>
                        </a:spcBef>
                        <a:spcAft>
                          <a:spcPts val="0"/>
                        </a:spcAft>
                      </a:pPr>
                      <a:r>
                        <a:rPr lang="en-AU" sz="1100" kern="1200" dirty="0" smtClean="0">
                          <a:solidFill>
                            <a:srgbClr val="365F91"/>
                          </a:solidFill>
                          <a:latin typeface="Univers 45 Light" pitchFamily="2" charset="0"/>
                          <a:ea typeface="Times New Roman"/>
                          <a:cs typeface="Times New Roman"/>
                        </a:rPr>
                        <a:t>3.</a:t>
                      </a:r>
                      <a:r>
                        <a:rPr lang="en-AU" sz="1100" kern="1200" baseline="0" dirty="0" smtClean="0">
                          <a:solidFill>
                            <a:srgbClr val="365F91"/>
                          </a:solidFill>
                          <a:latin typeface="Univers 45 Light" pitchFamily="2" charset="0"/>
                          <a:ea typeface="Times New Roman"/>
                          <a:cs typeface="Times New Roman"/>
                        </a:rPr>
                        <a:t> </a:t>
                      </a:r>
                      <a:r>
                        <a:rPr lang="en-AU" sz="1100" kern="1200" dirty="0" smtClean="0">
                          <a:solidFill>
                            <a:srgbClr val="365F91"/>
                          </a:solidFill>
                          <a:latin typeface="Univers 45 Light" pitchFamily="2" charset="0"/>
                          <a:ea typeface="Times New Roman"/>
                          <a:cs typeface="Times New Roman"/>
                        </a:rPr>
                        <a:t>Technology Flexibility &amp; Capability</a:t>
                      </a:r>
                    </a:p>
                  </a:txBody>
                  <a:tcPr marL="0" marR="0" marT="0" marB="0" anchor="b">
                    <a:lnR w="12700" cmpd="sng">
                      <a:noFill/>
                    </a:lnR>
                    <a:lnT w="12700" cmpd="sng">
                      <a:noFill/>
                    </a:lnT>
                    <a:lnB w="12700" cmpd="sng">
                      <a:noFill/>
                    </a:lnB>
                  </a:tcPr>
                </a:tc>
                <a:tc>
                  <a:txBody>
                    <a:bodyPr/>
                    <a:lstStyle/>
                    <a:p>
                      <a:pPr algn="just">
                        <a:lnSpc>
                          <a:spcPct val="125000"/>
                        </a:lnSpc>
                        <a:spcBef>
                          <a:spcPts val="0"/>
                        </a:spcBef>
                        <a:spcAft>
                          <a:spcPts val="0"/>
                        </a:spcAft>
                      </a:pPr>
                      <a:r>
                        <a:rPr lang="en-AU" sz="1100" dirty="0" smtClean="0">
                          <a:solidFill>
                            <a:srgbClr val="365F91"/>
                          </a:solidFill>
                          <a:latin typeface="Univers 45 Light" pitchFamily="2" charset="0"/>
                          <a:ea typeface="Times New Roman"/>
                          <a:cs typeface="Times New Roman"/>
                        </a:rPr>
                        <a:t>3. IT &amp; Data Security</a:t>
                      </a:r>
                      <a:endParaRPr lang="en-AU" sz="1100" dirty="0">
                        <a:solidFill>
                          <a:srgbClr val="365F91"/>
                        </a:solidFill>
                        <a:latin typeface="Univers 45 Light" pitchFamily="2" charset="0"/>
                        <a:ea typeface="Times New Roman"/>
                        <a:cs typeface="Times New Roman"/>
                      </a:endParaRPr>
                    </a:p>
                  </a:txBody>
                  <a:tcPr marL="68580" marR="68580" marT="0" marB="0" anchor="b">
                    <a:lnL w="12700" cmpd="sng">
                      <a:noFill/>
                    </a:lnL>
                    <a:lnR w="12700" cmpd="sng">
                      <a:noFill/>
                    </a:lnR>
                    <a:lnT w="12700" cmpd="sng">
                      <a:noFill/>
                    </a:lnT>
                    <a:lnB w="12700" cmpd="sng">
                      <a:noFill/>
                    </a:lnB>
                  </a:tcPr>
                </a:tc>
              </a:tr>
              <a:tr h="301165">
                <a:tc>
                  <a:txBody>
                    <a:bodyPr/>
                    <a:lstStyle/>
                    <a:p>
                      <a:pPr marL="0" algn="l" defTabSz="914400" rtl="0" eaLnBrk="1" fontAlgn="b" latinLnBrk="0" hangingPunct="1">
                        <a:lnSpc>
                          <a:spcPct val="125000"/>
                        </a:lnSpc>
                        <a:spcBef>
                          <a:spcPts val="600"/>
                        </a:spcBef>
                        <a:spcAft>
                          <a:spcPts val="0"/>
                        </a:spcAft>
                      </a:pPr>
                      <a:r>
                        <a:rPr lang="en-AU" sz="1100" kern="1200" dirty="0" smtClean="0">
                          <a:solidFill>
                            <a:srgbClr val="365F91"/>
                          </a:solidFill>
                          <a:latin typeface="Univers 45 Light" pitchFamily="2" charset="0"/>
                          <a:ea typeface="Times New Roman"/>
                          <a:cs typeface="Times New Roman"/>
                        </a:rPr>
                        <a:t>4. Changing Customer Behaviours &amp; Preferences </a:t>
                      </a:r>
                    </a:p>
                  </a:txBody>
                  <a:tcPr marL="0" marR="0" marT="0" marB="0" anchor="b">
                    <a:lnR w="12700" cmpd="sng">
                      <a:noFill/>
                    </a:lnR>
                    <a:lnT w="12700" cmpd="sng">
                      <a:noFill/>
                    </a:lnT>
                    <a:lnB w="12700" cmpd="sng">
                      <a:noFill/>
                    </a:lnB>
                  </a:tcPr>
                </a:tc>
                <a:tc>
                  <a:txBody>
                    <a:bodyPr/>
                    <a:lstStyle/>
                    <a:p>
                      <a:pPr algn="just">
                        <a:lnSpc>
                          <a:spcPct val="125000"/>
                        </a:lnSpc>
                        <a:spcBef>
                          <a:spcPts val="600"/>
                        </a:spcBef>
                        <a:spcAft>
                          <a:spcPts val="0"/>
                        </a:spcAft>
                      </a:pPr>
                      <a:r>
                        <a:rPr lang="en-AU" sz="1100" dirty="0" smtClean="0">
                          <a:solidFill>
                            <a:srgbClr val="365F91"/>
                          </a:solidFill>
                          <a:latin typeface="Univers 45 Light" pitchFamily="2" charset="0"/>
                          <a:ea typeface="Times New Roman"/>
                          <a:cs typeface="Times New Roman"/>
                        </a:rPr>
                        <a:t>4. Reinsurance Program Failure</a:t>
                      </a:r>
                      <a:endParaRPr lang="en-AU" sz="1100" dirty="0">
                        <a:solidFill>
                          <a:srgbClr val="365F91"/>
                        </a:solidFill>
                        <a:latin typeface="Univers 45 Light" pitchFamily="2" charset="0"/>
                        <a:ea typeface="Times New Roman"/>
                        <a:cs typeface="Times New Roman"/>
                      </a:endParaRPr>
                    </a:p>
                  </a:txBody>
                  <a:tcPr marL="68580" marR="68580" marT="0" marB="0" anchor="b">
                    <a:lnL w="12700" cmpd="sng">
                      <a:noFill/>
                    </a:lnL>
                    <a:lnR w="12700" cmpd="sng">
                      <a:noFill/>
                    </a:lnR>
                    <a:lnT w="12700" cmpd="sng">
                      <a:noFill/>
                    </a:lnT>
                    <a:lnB w="12700" cmpd="sng">
                      <a:noFill/>
                    </a:lnB>
                  </a:tcPr>
                </a:tc>
              </a:tr>
              <a:tr h="301165">
                <a:tc>
                  <a:txBody>
                    <a:bodyPr/>
                    <a:lstStyle/>
                    <a:p>
                      <a:pPr marL="0" algn="l" defTabSz="914400" rtl="0" eaLnBrk="1" fontAlgn="b" latinLnBrk="0" hangingPunct="1">
                        <a:lnSpc>
                          <a:spcPct val="125000"/>
                        </a:lnSpc>
                        <a:spcBef>
                          <a:spcPts val="600"/>
                        </a:spcBef>
                        <a:spcAft>
                          <a:spcPts val="0"/>
                        </a:spcAft>
                      </a:pPr>
                      <a:r>
                        <a:rPr lang="en-AU" sz="1100" kern="1200" dirty="0" smtClean="0">
                          <a:solidFill>
                            <a:srgbClr val="365F91"/>
                          </a:solidFill>
                          <a:latin typeface="Univers 45 Light" pitchFamily="2" charset="0"/>
                          <a:ea typeface="Times New Roman"/>
                          <a:cs typeface="Times New Roman"/>
                        </a:rPr>
                        <a:t>5. Regulatory Risk </a:t>
                      </a:r>
                    </a:p>
                  </a:txBody>
                  <a:tcPr marL="0" marR="0" marT="0" marB="0" anchor="b">
                    <a:lnR w="12700" cmpd="sng">
                      <a:noFill/>
                    </a:lnR>
                    <a:lnT w="12700" cmpd="sng">
                      <a:noFill/>
                    </a:lnT>
                    <a:lnB w="12700" cmpd="sng">
                      <a:noFill/>
                    </a:lnB>
                  </a:tcPr>
                </a:tc>
                <a:tc>
                  <a:txBody>
                    <a:bodyPr/>
                    <a:lstStyle/>
                    <a:p>
                      <a:pPr algn="just">
                        <a:lnSpc>
                          <a:spcPct val="125000"/>
                        </a:lnSpc>
                        <a:spcBef>
                          <a:spcPts val="600"/>
                        </a:spcBef>
                        <a:spcAft>
                          <a:spcPts val="0"/>
                        </a:spcAft>
                      </a:pPr>
                      <a:r>
                        <a:rPr lang="en-AU" sz="1100" dirty="0" smtClean="0">
                          <a:solidFill>
                            <a:srgbClr val="365F91"/>
                          </a:solidFill>
                          <a:latin typeface="Univers 45 Light" pitchFamily="2" charset="0"/>
                          <a:ea typeface="Times New Roman"/>
                          <a:cs typeface="Times New Roman"/>
                        </a:rPr>
                        <a:t>5. Severe Economic Crisis</a:t>
                      </a:r>
                      <a:endParaRPr lang="en-AU" sz="1100" dirty="0">
                        <a:solidFill>
                          <a:srgbClr val="365F91"/>
                        </a:solidFill>
                        <a:latin typeface="Univers 45 Light" pitchFamily="2" charset="0"/>
                        <a:ea typeface="Times New Roman"/>
                        <a:cs typeface="Times New Roman"/>
                      </a:endParaRPr>
                    </a:p>
                  </a:txBody>
                  <a:tcPr marL="68580" marR="68580" marT="0" marB="0" anchor="b">
                    <a:lnL w="12700" cmpd="sng">
                      <a:noFill/>
                    </a:lnL>
                    <a:lnR w="12700" cmpd="sng">
                      <a:noFill/>
                    </a:lnR>
                    <a:lnT w="12700" cmpd="sng">
                      <a:noFill/>
                    </a:lnT>
                    <a:lnB w="12700" cmpd="sng">
                      <a:noFill/>
                    </a:lnB>
                  </a:tcPr>
                </a:tc>
              </a:tr>
            </a:tbl>
          </a:graphicData>
        </a:graphic>
      </p:graphicFrame>
      <p:sp>
        <p:nvSpPr>
          <p:cNvPr id="6" name="Text Placeholder 2"/>
          <p:cNvSpPr txBox="1">
            <a:spLocks/>
          </p:cNvSpPr>
          <p:nvPr/>
        </p:nvSpPr>
        <p:spPr bwMode="gray">
          <a:xfrm>
            <a:off x="179512" y="880197"/>
            <a:ext cx="3628813" cy="4968552"/>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Font typeface="Arial" pitchFamily="34" charset="0"/>
              <a:buNone/>
              <a:defRPr lang="en-US" sz="1600" b="1" kern="1200" noProof="0" dirty="0" smtClean="0">
                <a:solidFill>
                  <a:srgbClr val="00338D"/>
                </a:solidFill>
                <a:latin typeface="Arial"/>
                <a:ea typeface="+mn-ea"/>
                <a:cs typeface="Arial" pitchFamily="34" charset="0"/>
              </a:defRPr>
            </a:lvl1pPr>
            <a:lvl2pPr marL="0" indent="0" algn="l" defTabSz="914400" rtl="0" eaLnBrk="1" latinLnBrk="0" hangingPunct="1">
              <a:lnSpc>
                <a:spcPct val="100000"/>
              </a:lnSpc>
              <a:spcBef>
                <a:spcPts val="1200"/>
              </a:spcBef>
              <a:buFont typeface="Arial" pitchFamily="34" charset="0"/>
              <a:buNone/>
              <a:defRPr lang="en-US" sz="1600" b="0" kern="1200" noProof="0" dirty="0" smtClean="0">
                <a:solidFill>
                  <a:schemeClr val="tx1"/>
                </a:solidFill>
                <a:latin typeface="Arial"/>
                <a:ea typeface="+mn-ea"/>
                <a:cs typeface="Arial" pitchFamily="34" charset="0"/>
              </a:defRPr>
            </a:lvl2pPr>
            <a:lvl3pPr marL="273050" indent="-273050" algn="l" defTabSz="914400" rtl="0" eaLnBrk="1" latinLnBrk="0" hangingPunct="1">
              <a:lnSpc>
                <a:spcPct val="100000"/>
              </a:lnSpc>
              <a:spcBef>
                <a:spcPts val="1200"/>
              </a:spcBef>
              <a:buClr>
                <a:srgbClr val="97989A"/>
              </a:buClr>
              <a:buFont typeface="Arial" pitchFamily="34" charset="0"/>
              <a:buChar char="■"/>
              <a:defRPr lang="en-US" sz="1600" b="0" kern="1200" noProof="0" dirty="0" smtClean="0">
                <a:solidFill>
                  <a:schemeClr val="tx1"/>
                </a:solidFill>
                <a:latin typeface="Arial"/>
                <a:ea typeface="+mn-ea"/>
                <a:cs typeface="Arial" pitchFamily="34" charset="0"/>
              </a:defRPr>
            </a:lvl3pPr>
            <a:lvl4pPr marL="536575" indent="-263525" algn="l" defTabSz="914400" rtl="0" eaLnBrk="1" latinLnBrk="0" hangingPunct="1">
              <a:lnSpc>
                <a:spcPct val="100000"/>
              </a:lnSpc>
              <a:spcBef>
                <a:spcPts val="1200"/>
              </a:spcBef>
              <a:buClr>
                <a:srgbClr val="97989A"/>
              </a:buClr>
              <a:buFont typeface="Arial" pitchFamily="34" charset="0"/>
              <a:buChar char="–"/>
              <a:tabLst/>
              <a:defRPr lang="en-US" sz="1600" b="0" kern="1200" noProof="0" dirty="0" smtClean="0">
                <a:solidFill>
                  <a:schemeClr val="tx1"/>
                </a:solidFill>
                <a:latin typeface="Arial"/>
                <a:ea typeface="+mn-ea"/>
                <a:cs typeface="Arial" pitchFamily="34" charset="0"/>
              </a:defRPr>
            </a:lvl4pPr>
            <a:lvl5pPr marL="809625" indent="-271463" algn="l" defTabSz="914400" rtl="0" eaLnBrk="1" latinLnBrk="0" hangingPunct="1">
              <a:lnSpc>
                <a:spcPct val="100000"/>
              </a:lnSpc>
              <a:spcBef>
                <a:spcPts val="1200"/>
              </a:spcBef>
              <a:buClr>
                <a:srgbClr val="97989A"/>
              </a:buClr>
              <a:buFont typeface="Arial" pitchFamily="34" charset="0"/>
              <a:buChar char="■"/>
              <a:tabLst/>
              <a:defRPr lang="en-GB" sz="1600" b="0" kern="1200" baseline="0" noProof="0" dirty="0" smtClean="0">
                <a:solidFill>
                  <a:schemeClr val="tx1"/>
                </a:solidFill>
                <a:latin typeface="Arial"/>
                <a:ea typeface="+mn-ea"/>
                <a:cs typeface="Arial" pitchFamily="34" charset="0"/>
              </a:defRPr>
            </a:lvl5pPr>
            <a:lvl6pPr marL="1082675" indent="-273050" algn="l" defTabSz="893763" rtl="0" eaLnBrk="1" latinLnBrk="0" hangingPunct="1">
              <a:lnSpc>
                <a:spcPct val="100000"/>
              </a:lnSpc>
              <a:spcBef>
                <a:spcPts val="1200"/>
              </a:spcBef>
              <a:buClr>
                <a:srgbClr val="97989A"/>
              </a:buClr>
              <a:buFont typeface="Arial" pitchFamily="34" charset="0"/>
              <a:buChar char="–"/>
              <a:defRPr lang="en-GB" sz="1600" kern="1200" dirty="0" smtClean="0">
                <a:solidFill>
                  <a:schemeClr val="tx1"/>
                </a:solidFill>
                <a:latin typeface="Arial"/>
                <a:ea typeface="+mn-ea"/>
                <a:cs typeface="Arial" pitchFamily="34" charset="0"/>
              </a:defRPr>
            </a:lvl6pPr>
            <a:lvl7pPr marL="1344613" indent="-266700" algn="l" defTabSz="914400" rtl="0" eaLnBrk="1" latinLnBrk="0" hangingPunct="1">
              <a:lnSpc>
                <a:spcPct val="100000"/>
              </a:lnSpc>
              <a:spcBef>
                <a:spcPts val="1200"/>
              </a:spcBef>
              <a:buClr>
                <a:srgbClr val="97989A"/>
              </a:buClr>
              <a:buFont typeface="Arial" pitchFamily="34" charset="0"/>
              <a:buChar char="■"/>
              <a:defRPr lang="en-GB" sz="1600" kern="1200" baseline="0" dirty="0" smtClean="0">
                <a:solidFill>
                  <a:schemeClr val="tx1"/>
                </a:solidFill>
                <a:latin typeface="Arial"/>
                <a:ea typeface="+mn-ea"/>
                <a:cs typeface="Arial" pitchFamily="34" charset="0"/>
              </a:defRPr>
            </a:lvl7pPr>
            <a:lvl8pPr marL="1619250" indent="-274638" algn="l" defTabSz="914400" rtl="0" eaLnBrk="1" latinLnBrk="0" hangingPunct="1">
              <a:lnSpc>
                <a:spcPct val="100000"/>
              </a:lnSpc>
              <a:spcBef>
                <a:spcPts val="1200"/>
              </a:spcBef>
              <a:buClr>
                <a:srgbClr val="97989A"/>
              </a:buClr>
              <a:buFont typeface="Arial" pitchFamily="34" charset="0"/>
              <a:buChar char="–"/>
              <a:defRPr lang="en-GB" sz="1600" kern="1200" dirty="0" smtClean="0">
                <a:solidFill>
                  <a:schemeClr val="tx1"/>
                </a:solidFill>
                <a:latin typeface="Arial"/>
                <a:ea typeface="+mn-ea"/>
                <a:cs typeface="+mn-cs"/>
              </a:defRPr>
            </a:lvl8pPr>
            <a:lvl9pPr marL="1876425" indent="-257175" algn="l" defTabSz="914400" rtl="0" eaLnBrk="1" latinLnBrk="0" hangingPunct="1">
              <a:lnSpc>
                <a:spcPct val="100000"/>
              </a:lnSpc>
              <a:spcBef>
                <a:spcPts val="1200"/>
              </a:spcBef>
              <a:buClr>
                <a:srgbClr val="97989A"/>
              </a:buClr>
              <a:buFont typeface="Arial" pitchFamily="34" charset="0"/>
              <a:buChar char="■"/>
              <a:defRPr lang="en-GB" sz="1600" kern="1200" dirty="0" smtClean="0">
                <a:solidFill>
                  <a:schemeClr val="tx1"/>
                </a:solidFill>
                <a:latin typeface="Arial"/>
                <a:ea typeface="+mn-ea"/>
                <a:cs typeface="Arial" pitchFamily="34" charset="0"/>
              </a:defRPr>
            </a:lvl9pPr>
          </a:lstStyle>
          <a:p>
            <a:r>
              <a:rPr lang="en-AU" sz="1000" dirty="0">
                <a:latin typeface="Univers 45 Light" pitchFamily="2" charset="0"/>
              </a:rPr>
              <a:t>Importance of Centrality</a:t>
            </a:r>
          </a:p>
          <a:p>
            <a:r>
              <a:rPr lang="en-AU" sz="1000" b="0" dirty="0">
                <a:latin typeface="Univers 45 Light" pitchFamily="2" charset="0"/>
              </a:rPr>
              <a:t>As noted in Section 1, </a:t>
            </a:r>
            <a:r>
              <a:rPr lang="en-AU" sz="1000" b="0" dirty="0" smtClean="0">
                <a:latin typeface="Univers 45 Light" pitchFamily="2" charset="0"/>
              </a:rPr>
              <a:t>identifying systemically important risks is necessary </a:t>
            </a:r>
            <a:r>
              <a:rPr lang="en-AU" sz="1000" b="0" dirty="0">
                <a:latin typeface="Univers 45 Light" pitchFamily="2" charset="0"/>
              </a:rPr>
              <a:t>because </a:t>
            </a:r>
            <a:r>
              <a:rPr lang="en-AU" sz="1000" b="0" dirty="0" smtClean="0">
                <a:latin typeface="Univers 45 Light" pitchFamily="2" charset="0"/>
              </a:rPr>
              <a:t>systemic </a:t>
            </a:r>
            <a:r>
              <a:rPr lang="en-AU" sz="1000" b="0" dirty="0">
                <a:latin typeface="Univers 45 Light" pitchFamily="2" charset="0"/>
              </a:rPr>
              <a:t>risks are more likely to be part of company </a:t>
            </a:r>
            <a:r>
              <a:rPr lang="en-AU" sz="1000" b="0" dirty="0" smtClean="0">
                <a:latin typeface="Univers 45 Light" pitchFamily="2" charset="0"/>
              </a:rPr>
              <a:t>failures. </a:t>
            </a:r>
            <a:endParaRPr lang="en-AU" sz="1000" b="0" dirty="0">
              <a:latin typeface="Univers 45 Light" pitchFamily="2" charset="0"/>
            </a:endParaRPr>
          </a:p>
          <a:p>
            <a:r>
              <a:rPr lang="en-AU" sz="1000" b="0" dirty="0" smtClean="0">
                <a:latin typeface="Univers 45 Light" pitchFamily="2" charset="0"/>
              </a:rPr>
              <a:t>In network theory systemic risk can be identified using centrality measures. These measures typically consider a range of factors including the </a:t>
            </a:r>
            <a:r>
              <a:rPr lang="en-AU" sz="1000" b="0" dirty="0">
                <a:latin typeface="Univers 45 Light" pitchFamily="2" charset="0"/>
              </a:rPr>
              <a:t>number of </a:t>
            </a:r>
            <a:r>
              <a:rPr lang="en-AU" sz="1000" b="0" dirty="0" smtClean="0">
                <a:latin typeface="Univers 45 Light" pitchFamily="2" charset="0"/>
              </a:rPr>
              <a:t>connections to a risk, how </a:t>
            </a:r>
            <a:r>
              <a:rPr lang="en-AU" sz="1000" b="0" dirty="0">
                <a:latin typeface="Univers 45 Light" pitchFamily="2" charset="0"/>
              </a:rPr>
              <a:t>strong the connections are and the direction of the connections (i.e. whether this risk </a:t>
            </a:r>
            <a:r>
              <a:rPr lang="en-AU" sz="1000" b="0" dirty="0" smtClean="0">
                <a:latin typeface="Univers 45 Light" pitchFamily="2" charset="0"/>
              </a:rPr>
              <a:t>causes </a:t>
            </a:r>
            <a:r>
              <a:rPr lang="en-AU" sz="1000" b="0" dirty="0">
                <a:latin typeface="Univers 45 Light" pitchFamily="2" charset="0"/>
              </a:rPr>
              <a:t>others to occur or is it the result of other risks occurring).</a:t>
            </a:r>
          </a:p>
          <a:p>
            <a:r>
              <a:rPr lang="en-AU" sz="1000" dirty="0">
                <a:latin typeface="Univers 45 Light" pitchFamily="2" charset="0"/>
              </a:rPr>
              <a:t>Methodology for Determining Centrality</a:t>
            </a:r>
          </a:p>
          <a:p>
            <a:r>
              <a:rPr lang="en-AU" sz="1000" b="0" dirty="0">
                <a:latin typeface="Univers 45 Light" pitchFamily="2" charset="0"/>
              </a:rPr>
              <a:t>There are a number of alternative approaches in network theory used to calculate centrality. The approach adopted is  </a:t>
            </a:r>
            <a:r>
              <a:rPr lang="en-AU" sz="1000" b="0" dirty="0" err="1">
                <a:latin typeface="Univers 45 Light" pitchFamily="2" charset="0"/>
              </a:rPr>
              <a:t>Bonacich</a:t>
            </a:r>
            <a:r>
              <a:rPr lang="en-AU" sz="1000" b="0" dirty="0">
                <a:latin typeface="Univers 45 Light" pitchFamily="2" charset="0"/>
              </a:rPr>
              <a:t> Centrality. Further details on why the </a:t>
            </a:r>
            <a:r>
              <a:rPr lang="en-AU" sz="1000" b="0" dirty="0" err="1">
                <a:latin typeface="Univers 45 Light" pitchFamily="2" charset="0"/>
              </a:rPr>
              <a:t>Bonacich</a:t>
            </a:r>
            <a:r>
              <a:rPr lang="en-AU" sz="1000" b="0" dirty="0">
                <a:latin typeface="Univers 45 Light" pitchFamily="2" charset="0"/>
              </a:rPr>
              <a:t> centrality measure was adopted are outlined in Appendix B. </a:t>
            </a:r>
          </a:p>
          <a:p>
            <a:r>
              <a:rPr lang="en-AU" sz="1000" dirty="0" smtClean="0">
                <a:latin typeface="Univers 45 Light" pitchFamily="2" charset="0"/>
              </a:rPr>
              <a:t>Cause and Effect</a:t>
            </a:r>
          </a:p>
          <a:p>
            <a:r>
              <a:rPr lang="en-AU" sz="1000" b="0" dirty="0" err="1" smtClean="0">
                <a:latin typeface="Univers 45 Light" pitchFamily="2" charset="0"/>
              </a:rPr>
              <a:t>Bonacich</a:t>
            </a:r>
            <a:r>
              <a:rPr lang="en-AU" sz="1000" b="0" dirty="0" smtClean="0">
                <a:latin typeface="Univers 45 Light" pitchFamily="2" charset="0"/>
              </a:rPr>
              <a:t> centrality has been calculated for each risk separately (“Measured Risk”) using the following two measures:</a:t>
            </a:r>
          </a:p>
          <a:p>
            <a:pPr marL="171450" indent="-171450">
              <a:buFont typeface="Arial" panose="020B0604020202020204" pitchFamily="34" charset="0"/>
              <a:buChar char="•"/>
            </a:pPr>
            <a:r>
              <a:rPr lang="en-AU" sz="1000" b="0" dirty="0" smtClean="0">
                <a:latin typeface="Univers 45 Light" pitchFamily="2" charset="0"/>
              </a:rPr>
              <a:t>Cause: Considers the strength and number of connections which the Measured Risk causes to occur.</a:t>
            </a:r>
          </a:p>
          <a:p>
            <a:pPr marL="171450" indent="-171450">
              <a:buFont typeface="Arial" panose="020B0604020202020204" pitchFamily="34" charset="0"/>
              <a:buChar char="•"/>
            </a:pPr>
            <a:r>
              <a:rPr lang="en-AU" sz="1000" b="0" dirty="0" smtClean="0">
                <a:latin typeface="Univers 45 Light" pitchFamily="2" charset="0"/>
              </a:rPr>
              <a:t>Effect: Considers the strength and number of connections for which the Measured Risk occurs due to other risks occurring first.</a:t>
            </a:r>
          </a:p>
        </p:txBody>
      </p:sp>
      <p:sp>
        <p:nvSpPr>
          <p:cNvPr id="7" name="TextBox 6"/>
          <p:cNvSpPr txBox="1"/>
          <p:nvPr/>
        </p:nvSpPr>
        <p:spPr>
          <a:xfrm>
            <a:off x="5807947" y="281354"/>
            <a:ext cx="1537398" cy="954593"/>
          </a:xfrm>
          <a:prstGeom prst="rect">
            <a:avLst/>
          </a:prstGeom>
          <a:noFill/>
        </p:spPr>
        <p:txBody>
          <a:bodyPr wrap="square" lIns="54000" tIns="54000" rIns="54000" bIns="54000" rtlCol="0">
            <a:noAutofit/>
          </a:bodyPr>
          <a:lstStyle/>
          <a:p>
            <a:r>
              <a:rPr lang="en-AU" sz="2400" dirty="0" smtClean="0">
                <a:solidFill>
                  <a:schemeClr val="accent1">
                    <a:lumMod val="60000"/>
                    <a:lumOff val="40000"/>
                  </a:schemeClr>
                </a:solidFill>
                <a:latin typeface="Arial" pitchFamily="34" charset="0"/>
                <a:cs typeface="Arial" pitchFamily="34" charset="0"/>
              </a:rPr>
              <a:t>This one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984941" y="993156"/>
            <a:ext cx="6930015" cy="4517130"/>
          </a:xfrm>
          <a:prstGeom prst="rect">
            <a:avLst/>
          </a:prstGeom>
        </p:spPr>
      </p:pic>
      <p:sp>
        <p:nvSpPr>
          <p:cNvPr id="2" name="Title 1"/>
          <p:cNvSpPr>
            <a:spLocks noGrp="1"/>
          </p:cNvSpPr>
          <p:nvPr>
            <p:ph type="title"/>
          </p:nvPr>
        </p:nvSpPr>
        <p:spPr/>
        <p:txBody>
          <a:bodyPr/>
          <a:lstStyle/>
          <a:p>
            <a:r>
              <a:rPr lang="en-AU" dirty="0" smtClean="0"/>
              <a:t>6. Centrality (continued)</a:t>
            </a:r>
            <a:endParaRPr lang="en-AU" dirty="0"/>
          </a:p>
        </p:txBody>
      </p:sp>
      <p:sp>
        <p:nvSpPr>
          <p:cNvPr id="10" name="TextBox 9"/>
          <p:cNvSpPr txBox="1"/>
          <p:nvPr/>
        </p:nvSpPr>
        <p:spPr>
          <a:xfrm>
            <a:off x="-129540" y="1219200"/>
            <a:ext cx="1295400" cy="274320"/>
          </a:xfrm>
          <a:prstGeom prst="rect">
            <a:avLst/>
          </a:prstGeom>
          <a:noFill/>
        </p:spPr>
        <p:txBody>
          <a:bodyPr wrap="square" lIns="54000" tIns="54000" rIns="54000" bIns="54000" rtlCol="0">
            <a:noAutofit/>
          </a:bodyPr>
          <a:lstStyle/>
          <a:p>
            <a:endParaRPr lang="en-AU" sz="900" dirty="0" smtClean="0">
              <a:solidFill>
                <a:srgbClr val="000000"/>
              </a:solidFill>
              <a:cs typeface="Arial" pitchFamily="34" charset="0"/>
            </a:endParaRPr>
          </a:p>
        </p:txBody>
      </p:sp>
      <p:sp>
        <p:nvSpPr>
          <p:cNvPr id="15" name="Rectangle 174"/>
          <p:cNvSpPr>
            <a:spLocks noChangeArrowheads="1"/>
          </p:cNvSpPr>
          <p:nvPr/>
        </p:nvSpPr>
        <p:spPr bwMode="auto">
          <a:xfrm>
            <a:off x="0" y="958751"/>
            <a:ext cx="2296502" cy="305468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lnSpc>
                <a:spcPct val="125000"/>
              </a:lnSpc>
              <a:spcBef>
                <a:spcPct val="0"/>
              </a:spcBef>
              <a:spcAft>
                <a:spcPct val="0"/>
              </a:spcAft>
            </a:pPr>
            <a:r>
              <a:rPr lang="en-AU" sz="1100" b="1" dirty="0" smtClean="0">
                <a:solidFill>
                  <a:srgbClr val="00338D"/>
                </a:solidFill>
                <a:latin typeface="Univers 45 Light" pitchFamily="2" charset="0"/>
                <a:cs typeface="Arial" charset="0"/>
              </a:rPr>
              <a:t>Description of Chart</a:t>
            </a:r>
            <a:endParaRPr lang="en-AU" sz="1100" b="1" dirty="0">
              <a:solidFill>
                <a:srgbClr val="00338D"/>
              </a:solidFill>
              <a:latin typeface="Univers 45 Light" pitchFamily="2" charset="0"/>
              <a:cs typeface="Arial" charset="0"/>
            </a:endParaRPr>
          </a:p>
          <a:p>
            <a:pPr fontAlgn="base">
              <a:lnSpc>
                <a:spcPct val="125000"/>
              </a:lnSpc>
              <a:spcBef>
                <a:spcPct val="0"/>
              </a:spcBef>
              <a:spcAft>
                <a:spcPct val="0"/>
              </a:spcAft>
            </a:pPr>
            <a:r>
              <a:rPr lang="en-AU" sz="1100" dirty="0" smtClean="0">
                <a:solidFill>
                  <a:srgbClr val="00338D"/>
                </a:solidFill>
                <a:latin typeface="Univers 45 Light" pitchFamily="2" charset="0"/>
                <a:ea typeface="Times New Roman" pitchFamily="18" charset="0"/>
                <a:cs typeface="Times New Roman" pitchFamily="18" charset="0"/>
              </a:rPr>
              <a:t>The chart on the right shows the risk clusters chart in Section 5 overlayed with the top 5 most central risks (by cause and effect) identified in the previous slide. </a:t>
            </a:r>
          </a:p>
          <a:p>
            <a:pPr fontAlgn="base">
              <a:lnSpc>
                <a:spcPct val="125000"/>
              </a:lnSpc>
              <a:spcBef>
                <a:spcPct val="0"/>
              </a:spcBef>
              <a:spcAft>
                <a:spcPct val="0"/>
              </a:spcAft>
            </a:pPr>
            <a:r>
              <a:rPr lang="en-AU" sz="1100" b="1" dirty="0" smtClean="0">
                <a:solidFill>
                  <a:srgbClr val="00338D"/>
                </a:solidFill>
                <a:latin typeface="Univers 45 Light" pitchFamily="2" charset="0"/>
                <a:ea typeface="Times New Roman" pitchFamily="18" charset="0"/>
                <a:cs typeface="Times New Roman" pitchFamily="18" charset="0"/>
              </a:rPr>
              <a:t>Comments</a:t>
            </a:r>
          </a:p>
          <a:p>
            <a:pPr fontAlgn="base">
              <a:lnSpc>
                <a:spcPct val="125000"/>
              </a:lnSpc>
              <a:spcBef>
                <a:spcPct val="0"/>
              </a:spcBef>
              <a:spcAft>
                <a:spcPct val="0"/>
              </a:spcAft>
            </a:pPr>
            <a:r>
              <a:rPr lang="en-AU" sz="1100" dirty="0" smtClean="0">
                <a:solidFill>
                  <a:srgbClr val="00338D"/>
                </a:solidFill>
                <a:latin typeface="Univers 45 Light" pitchFamily="2" charset="0"/>
                <a:ea typeface="Times New Roman" pitchFamily="18" charset="0"/>
                <a:cs typeface="Times New Roman" pitchFamily="18" charset="0"/>
              </a:rPr>
              <a:t>Three of the most connected risks by effect are within the Distribution Related Risks cluster. </a:t>
            </a:r>
          </a:p>
          <a:p>
            <a:pPr fontAlgn="base">
              <a:lnSpc>
                <a:spcPct val="125000"/>
              </a:lnSpc>
              <a:spcBef>
                <a:spcPct val="0"/>
              </a:spcBef>
              <a:spcAft>
                <a:spcPct val="0"/>
              </a:spcAft>
            </a:pPr>
            <a:endParaRPr lang="en-AU" sz="1100" dirty="0">
              <a:solidFill>
                <a:srgbClr val="00338D"/>
              </a:solidFill>
              <a:latin typeface="Univers 45 Light" pitchFamily="2" charset="0"/>
              <a:ea typeface="Times New Roman" pitchFamily="18" charset="0"/>
              <a:cs typeface="Times New Roman" pitchFamily="18" charset="0"/>
            </a:endParaRPr>
          </a:p>
          <a:p>
            <a:pPr fontAlgn="base">
              <a:lnSpc>
                <a:spcPct val="125000"/>
              </a:lnSpc>
              <a:spcBef>
                <a:spcPct val="0"/>
              </a:spcBef>
              <a:spcAft>
                <a:spcPct val="0"/>
              </a:spcAft>
            </a:pPr>
            <a:endParaRPr lang="en-AU" sz="1100" b="1" dirty="0" smtClean="0">
              <a:solidFill>
                <a:srgbClr val="00338D"/>
              </a:solidFill>
              <a:latin typeface="Univers 45 Light" pitchFamily="2" charset="0"/>
              <a:ea typeface="Times New Roman" pitchFamily="18" charset="0"/>
              <a:cs typeface="Times New Roman" pitchFamily="18" charset="0"/>
            </a:endParaRPr>
          </a:p>
          <a:p>
            <a:pPr fontAlgn="base">
              <a:lnSpc>
                <a:spcPct val="125000"/>
              </a:lnSpc>
              <a:spcBef>
                <a:spcPct val="0"/>
              </a:spcBef>
              <a:spcAft>
                <a:spcPct val="0"/>
              </a:spcAft>
            </a:pPr>
            <a:endParaRPr lang="en-AU" sz="1100" b="1" dirty="0" smtClean="0">
              <a:solidFill>
                <a:srgbClr val="00338D"/>
              </a:solidFill>
              <a:latin typeface="Univers 45 Light" pitchFamily="2" charset="0"/>
              <a:ea typeface="Times New Roman" pitchFamily="18" charset="0"/>
              <a:cs typeface="Times New Roman" pitchFamily="18" charset="0"/>
            </a:endParaRPr>
          </a:p>
          <a:p>
            <a:pPr fontAlgn="base">
              <a:lnSpc>
                <a:spcPct val="125000"/>
              </a:lnSpc>
              <a:spcBef>
                <a:spcPct val="0"/>
              </a:spcBef>
              <a:spcAft>
                <a:spcPct val="0"/>
              </a:spcAft>
            </a:pPr>
            <a:endParaRPr lang="en-AU" sz="1100" b="1" dirty="0" smtClean="0">
              <a:solidFill>
                <a:srgbClr val="00338D"/>
              </a:solidFill>
              <a:latin typeface="Univers 45 Light" pitchFamily="2" charset="0"/>
              <a:cs typeface="Arial" charset="0"/>
            </a:endParaRPr>
          </a:p>
        </p:txBody>
      </p:sp>
      <p:sp>
        <p:nvSpPr>
          <p:cNvPr id="16" name="Rectangle 15"/>
          <p:cNvSpPr/>
          <p:nvPr/>
        </p:nvSpPr>
        <p:spPr>
          <a:xfrm>
            <a:off x="5435863" y="5678147"/>
            <a:ext cx="443620" cy="181070"/>
          </a:xfrm>
          <a:prstGeom prst="rect">
            <a:avLst/>
          </a:prstGeom>
          <a:solidFill>
            <a:srgbClr val="FAEDBF"/>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AU">
              <a:solidFill>
                <a:srgbClr val="FFFFFF"/>
              </a:solidFill>
            </a:endParaRPr>
          </a:p>
        </p:txBody>
      </p:sp>
      <p:sp>
        <p:nvSpPr>
          <p:cNvPr id="17" name="Rectangle 16"/>
          <p:cNvSpPr/>
          <p:nvPr/>
        </p:nvSpPr>
        <p:spPr>
          <a:xfrm>
            <a:off x="5432337" y="5946881"/>
            <a:ext cx="443620" cy="181070"/>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AU">
              <a:solidFill>
                <a:srgbClr val="FFFFFF"/>
              </a:solidFill>
            </a:endParaRPr>
          </a:p>
        </p:txBody>
      </p:sp>
      <p:sp>
        <p:nvSpPr>
          <p:cNvPr id="19" name="TextBox 18"/>
          <p:cNvSpPr txBox="1"/>
          <p:nvPr/>
        </p:nvSpPr>
        <p:spPr>
          <a:xfrm>
            <a:off x="5954859" y="5644419"/>
            <a:ext cx="2598344" cy="316872"/>
          </a:xfrm>
          <a:prstGeom prst="rect">
            <a:avLst/>
          </a:prstGeom>
          <a:noFill/>
        </p:spPr>
        <p:txBody>
          <a:bodyPr wrap="square" lIns="54000" tIns="54000" rIns="54000" bIns="54000" rtlCol="0">
            <a:noAutofit/>
          </a:bodyPr>
          <a:lstStyle/>
          <a:p>
            <a:r>
              <a:rPr lang="en-AU" sz="900" dirty="0" smtClean="0">
                <a:solidFill>
                  <a:srgbClr val="000000"/>
                </a:solidFill>
                <a:cs typeface="Arial" pitchFamily="34" charset="0"/>
              </a:rPr>
              <a:t>Top 5 Risks in terms of Centrality - Cause</a:t>
            </a:r>
          </a:p>
        </p:txBody>
      </p:sp>
      <p:sp>
        <p:nvSpPr>
          <p:cNvPr id="20" name="TextBox 19"/>
          <p:cNvSpPr txBox="1"/>
          <p:nvPr/>
        </p:nvSpPr>
        <p:spPr>
          <a:xfrm>
            <a:off x="5962909" y="5944879"/>
            <a:ext cx="2598344" cy="316872"/>
          </a:xfrm>
          <a:prstGeom prst="rect">
            <a:avLst/>
          </a:prstGeom>
          <a:noFill/>
        </p:spPr>
        <p:txBody>
          <a:bodyPr wrap="square" lIns="54000" tIns="54000" rIns="54000" bIns="54000" rtlCol="0">
            <a:noAutofit/>
          </a:bodyPr>
          <a:lstStyle/>
          <a:p>
            <a:r>
              <a:rPr lang="en-AU" sz="900" dirty="0" smtClean="0">
                <a:solidFill>
                  <a:srgbClr val="000000"/>
                </a:solidFill>
                <a:cs typeface="Arial" pitchFamily="34" charset="0"/>
              </a:rPr>
              <a:t>Top 5 Risks in terms of Centrality - Effect</a:t>
            </a:r>
          </a:p>
        </p:txBody>
      </p:sp>
      <p:sp>
        <p:nvSpPr>
          <p:cNvPr id="11" name="TextBox 10"/>
          <p:cNvSpPr txBox="1"/>
          <p:nvPr/>
        </p:nvSpPr>
        <p:spPr>
          <a:xfrm>
            <a:off x="5807947" y="281354"/>
            <a:ext cx="1537398" cy="954593"/>
          </a:xfrm>
          <a:prstGeom prst="rect">
            <a:avLst/>
          </a:prstGeom>
          <a:noFill/>
        </p:spPr>
        <p:txBody>
          <a:bodyPr wrap="square" lIns="54000" tIns="54000" rIns="54000" bIns="54000" rtlCol="0">
            <a:noAutofit/>
          </a:bodyPr>
          <a:lstStyle/>
          <a:p>
            <a:r>
              <a:rPr lang="en-AU" sz="2400" dirty="0" smtClean="0">
                <a:solidFill>
                  <a:schemeClr val="accent1">
                    <a:lumMod val="60000"/>
                    <a:lumOff val="40000"/>
                  </a:schemeClr>
                </a:solidFill>
                <a:latin typeface="Arial" pitchFamily="34" charset="0"/>
                <a:cs typeface="Arial" pitchFamily="34" charset="0"/>
              </a:rPr>
              <a:t>This one</a:t>
            </a:r>
          </a:p>
        </p:txBody>
      </p:sp>
    </p:spTree>
    <p:extLst>
      <p:ext uri="{BB962C8B-B14F-4D97-AF65-F5344CB8AC3E}">
        <p14:creationId xmlns:p14="http://schemas.microsoft.com/office/powerpoint/2010/main" val="7885580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7</a:t>
            </a:r>
            <a:r>
              <a:rPr lang="en-AU" dirty="0" smtClean="0"/>
              <a:t>. Network Measures</a:t>
            </a:r>
            <a:endParaRPr lang="en-AU" dirty="0"/>
          </a:p>
        </p:txBody>
      </p:sp>
      <p:sp>
        <p:nvSpPr>
          <p:cNvPr id="3" name="Text Placeholder 2"/>
          <p:cNvSpPr>
            <a:spLocks noGrp="1"/>
          </p:cNvSpPr>
          <p:nvPr>
            <p:ph type="body" sz="quarter" idx="10"/>
          </p:nvPr>
        </p:nvSpPr>
        <p:spPr>
          <a:xfrm>
            <a:off x="211409" y="880197"/>
            <a:ext cx="4199817" cy="4968552"/>
          </a:xfrm>
        </p:spPr>
        <p:txBody>
          <a:bodyPr/>
          <a:lstStyle/>
          <a:p>
            <a:pPr>
              <a:lnSpc>
                <a:spcPct val="125000"/>
              </a:lnSpc>
              <a:spcBef>
                <a:spcPts val="600"/>
              </a:spcBef>
            </a:pPr>
            <a:endParaRPr lang="en-AU" sz="1100" dirty="0" smtClean="0">
              <a:latin typeface="Univers 45 Light" pitchFamily="2" charset="0"/>
            </a:endParaRPr>
          </a:p>
          <a:p>
            <a:pPr>
              <a:lnSpc>
                <a:spcPct val="125000"/>
              </a:lnSpc>
              <a:spcBef>
                <a:spcPts val="600"/>
              </a:spcBef>
            </a:pPr>
            <a:r>
              <a:rPr lang="en-AU" sz="1100" dirty="0" smtClean="0">
                <a:latin typeface="Univers 45 Light" pitchFamily="2" charset="0"/>
              </a:rPr>
              <a:t>Introduction</a:t>
            </a:r>
            <a:endParaRPr lang="en-AU" sz="1100" b="0" dirty="0">
              <a:latin typeface="Univers 45 Light" pitchFamily="2" charset="0"/>
            </a:endParaRPr>
          </a:p>
          <a:p>
            <a:pPr>
              <a:lnSpc>
                <a:spcPct val="125000"/>
              </a:lnSpc>
              <a:spcBef>
                <a:spcPts val="600"/>
              </a:spcBef>
            </a:pPr>
            <a:r>
              <a:rPr lang="en-AU" sz="1100" b="0" dirty="0" smtClean="0">
                <a:latin typeface="Univers 45 Light" pitchFamily="2" charset="0"/>
              </a:rPr>
              <a:t>In network theory there are a range of statistics that measure the systemic risk of a network (as opposed to an individual risk). The higher the systemic risk of a network, the greater the risk that one risk materialising will cause other risks to materialise. </a:t>
            </a:r>
          </a:p>
          <a:p>
            <a:pPr>
              <a:lnSpc>
                <a:spcPct val="125000"/>
              </a:lnSpc>
              <a:spcBef>
                <a:spcPts val="600"/>
              </a:spcBef>
            </a:pPr>
            <a:r>
              <a:rPr lang="en-AU" sz="1100" b="0" dirty="0" smtClean="0">
                <a:latin typeface="Univers 45 Light" pitchFamily="2" charset="0"/>
              </a:rPr>
              <a:t>Understanding the systemic risk of a network is important as:</a:t>
            </a:r>
          </a:p>
          <a:p>
            <a:pPr marL="171450" indent="-171450">
              <a:lnSpc>
                <a:spcPct val="125000"/>
              </a:lnSpc>
              <a:spcBef>
                <a:spcPts val="600"/>
              </a:spcBef>
              <a:buFont typeface="Arial" panose="020B0604020202020204" pitchFamily="34" charset="0"/>
              <a:buChar char="•"/>
            </a:pPr>
            <a:r>
              <a:rPr lang="en-AU" sz="1100" b="0" dirty="0" smtClean="0">
                <a:latin typeface="Univers 45 Light" pitchFamily="2" charset="0"/>
              </a:rPr>
              <a:t>In general, the higher the systemic risk of a network the stronger the risk management controls should be to prevent large losses.</a:t>
            </a:r>
          </a:p>
          <a:p>
            <a:pPr marL="171450" indent="-171450">
              <a:lnSpc>
                <a:spcPct val="125000"/>
              </a:lnSpc>
              <a:spcBef>
                <a:spcPts val="600"/>
              </a:spcBef>
              <a:buFont typeface="Arial" panose="020B0604020202020204" pitchFamily="34" charset="0"/>
              <a:buChar char="•"/>
            </a:pPr>
            <a:r>
              <a:rPr lang="en-AU" sz="1100" b="0" dirty="0" smtClean="0">
                <a:latin typeface="Univers 45 Light" pitchFamily="2" charset="0"/>
              </a:rPr>
              <a:t>It facilitates a direct comparison to risk networks of other similar companies. That is, it identifies whether IAG is perceived to have higher or lower systemic risk relative to its peers. </a:t>
            </a:r>
            <a:endParaRPr lang="en-AU" sz="1100" b="0" dirty="0">
              <a:latin typeface="Univers 45 Light" pitchFamily="2" charset="0"/>
            </a:endParaRPr>
          </a:p>
          <a:p>
            <a:pPr>
              <a:lnSpc>
                <a:spcPct val="125000"/>
              </a:lnSpc>
              <a:spcBef>
                <a:spcPts val="600"/>
              </a:spcBef>
            </a:pPr>
            <a:endParaRPr lang="en-AU" sz="1100" b="0" dirty="0">
              <a:latin typeface="Univers 45 Light" pitchFamily="2" charset="0"/>
            </a:endParaRPr>
          </a:p>
          <a:p>
            <a:pPr>
              <a:lnSpc>
                <a:spcPct val="125000"/>
              </a:lnSpc>
              <a:spcBef>
                <a:spcPts val="600"/>
              </a:spcBef>
            </a:pPr>
            <a:endParaRPr lang="en-AU" sz="1100" b="0" dirty="0" smtClean="0">
              <a:latin typeface="Univers 45 Light" pitchFamily="2" charset="0"/>
            </a:endParaRPr>
          </a:p>
          <a:p>
            <a:pPr>
              <a:lnSpc>
                <a:spcPct val="125000"/>
              </a:lnSpc>
              <a:spcBef>
                <a:spcPts val="600"/>
              </a:spcBef>
            </a:pPr>
            <a:endParaRPr lang="en-AU" sz="1100" b="0" dirty="0">
              <a:latin typeface="Univers 45 Light" pitchFamily="2" charset="0"/>
            </a:endParaRPr>
          </a:p>
        </p:txBody>
      </p:sp>
      <p:sp>
        <p:nvSpPr>
          <p:cNvPr id="4" name="TextBox 3"/>
          <p:cNvSpPr txBox="1"/>
          <p:nvPr/>
        </p:nvSpPr>
        <p:spPr>
          <a:xfrm>
            <a:off x="5807947" y="281354"/>
            <a:ext cx="1537398" cy="954593"/>
          </a:xfrm>
          <a:prstGeom prst="rect">
            <a:avLst/>
          </a:prstGeom>
          <a:noFill/>
        </p:spPr>
        <p:txBody>
          <a:bodyPr wrap="square" lIns="54000" tIns="54000" rIns="54000" bIns="54000" rtlCol="0">
            <a:noAutofit/>
          </a:bodyPr>
          <a:lstStyle/>
          <a:p>
            <a:r>
              <a:rPr lang="en-AU" sz="2400" dirty="0" smtClean="0">
                <a:solidFill>
                  <a:schemeClr val="accent1">
                    <a:lumMod val="60000"/>
                    <a:lumOff val="40000"/>
                  </a:schemeClr>
                </a:solidFill>
                <a:latin typeface="Arial" pitchFamily="34" charset="0"/>
                <a:cs typeface="Arial" pitchFamily="34" charset="0"/>
              </a:rPr>
              <a:t>This one</a:t>
            </a:r>
          </a:p>
        </p:txBody>
      </p:sp>
      <p:sp>
        <p:nvSpPr>
          <p:cNvPr id="5" name="Text Placeholder 2"/>
          <p:cNvSpPr txBox="1">
            <a:spLocks/>
          </p:cNvSpPr>
          <p:nvPr/>
        </p:nvSpPr>
        <p:spPr bwMode="gray">
          <a:xfrm>
            <a:off x="4590369" y="880197"/>
            <a:ext cx="4199817" cy="4968552"/>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Font typeface="Arial" pitchFamily="34" charset="0"/>
              <a:buNone/>
              <a:defRPr lang="en-US" sz="1600" b="1" kern="1200" noProof="0" dirty="0" smtClean="0">
                <a:solidFill>
                  <a:srgbClr val="00338D"/>
                </a:solidFill>
                <a:latin typeface="Arial"/>
                <a:ea typeface="+mn-ea"/>
                <a:cs typeface="Arial" pitchFamily="34" charset="0"/>
              </a:defRPr>
            </a:lvl1pPr>
            <a:lvl2pPr marL="0" indent="0" algn="l" defTabSz="914400" rtl="0" eaLnBrk="1" latinLnBrk="0" hangingPunct="1">
              <a:lnSpc>
                <a:spcPct val="100000"/>
              </a:lnSpc>
              <a:spcBef>
                <a:spcPts val="1200"/>
              </a:spcBef>
              <a:buFont typeface="Arial" pitchFamily="34" charset="0"/>
              <a:buNone/>
              <a:defRPr lang="en-US" sz="1600" b="0" kern="1200" noProof="0" dirty="0" smtClean="0">
                <a:solidFill>
                  <a:schemeClr val="tx1"/>
                </a:solidFill>
                <a:latin typeface="Arial"/>
                <a:ea typeface="+mn-ea"/>
                <a:cs typeface="Arial" pitchFamily="34" charset="0"/>
              </a:defRPr>
            </a:lvl2pPr>
            <a:lvl3pPr marL="273050" indent="-273050" algn="l" defTabSz="914400" rtl="0" eaLnBrk="1" latinLnBrk="0" hangingPunct="1">
              <a:lnSpc>
                <a:spcPct val="100000"/>
              </a:lnSpc>
              <a:spcBef>
                <a:spcPts val="1200"/>
              </a:spcBef>
              <a:buClr>
                <a:srgbClr val="97989A"/>
              </a:buClr>
              <a:buFont typeface="Arial" pitchFamily="34" charset="0"/>
              <a:buChar char="■"/>
              <a:defRPr lang="en-US" sz="1600" b="0" kern="1200" noProof="0" dirty="0" smtClean="0">
                <a:solidFill>
                  <a:schemeClr val="tx1"/>
                </a:solidFill>
                <a:latin typeface="Arial"/>
                <a:ea typeface="+mn-ea"/>
                <a:cs typeface="Arial" pitchFamily="34" charset="0"/>
              </a:defRPr>
            </a:lvl3pPr>
            <a:lvl4pPr marL="536575" indent="-263525" algn="l" defTabSz="914400" rtl="0" eaLnBrk="1" latinLnBrk="0" hangingPunct="1">
              <a:lnSpc>
                <a:spcPct val="100000"/>
              </a:lnSpc>
              <a:spcBef>
                <a:spcPts val="1200"/>
              </a:spcBef>
              <a:buClr>
                <a:srgbClr val="97989A"/>
              </a:buClr>
              <a:buFont typeface="Arial" pitchFamily="34" charset="0"/>
              <a:buChar char="–"/>
              <a:tabLst/>
              <a:defRPr lang="en-US" sz="1600" b="0" kern="1200" noProof="0" dirty="0" smtClean="0">
                <a:solidFill>
                  <a:schemeClr val="tx1"/>
                </a:solidFill>
                <a:latin typeface="Arial"/>
                <a:ea typeface="+mn-ea"/>
                <a:cs typeface="Arial" pitchFamily="34" charset="0"/>
              </a:defRPr>
            </a:lvl4pPr>
            <a:lvl5pPr marL="809625" indent="-271463" algn="l" defTabSz="914400" rtl="0" eaLnBrk="1" latinLnBrk="0" hangingPunct="1">
              <a:lnSpc>
                <a:spcPct val="100000"/>
              </a:lnSpc>
              <a:spcBef>
                <a:spcPts val="1200"/>
              </a:spcBef>
              <a:buClr>
                <a:srgbClr val="97989A"/>
              </a:buClr>
              <a:buFont typeface="Arial" pitchFamily="34" charset="0"/>
              <a:buChar char="■"/>
              <a:tabLst/>
              <a:defRPr lang="en-GB" sz="1600" b="0" kern="1200" baseline="0" noProof="0" dirty="0" smtClean="0">
                <a:solidFill>
                  <a:schemeClr val="tx1"/>
                </a:solidFill>
                <a:latin typeface="Arial"/>
                <a:ea typeface="+mn-ea"/>
                <a:cs typeface="Arial" pitchFamily="34" charset="0"/>
              </a:defRPr>
            </a:lvl5pPr>
            <a:lvl6pPr marL="1082675" indent="-273050" algn="l" defTabSz="893763" rtl="0" eaLnBrk="1" latinLnBrk="0" hangingPunct="1">
              <a:lnSpc>
                <a:spcPct val="100000"/>
              </a:lnSpc>
              <a:spcBef>
                <a:spcPts val="1200"/>
              </a:spcBef>
              <a:buClr>
                <a:srgbClr val="97989A"/>
              </a:buClr>
              <a:buFont typeface="Arial" pitchFamily="34" charset="0"/>
              <a:buChar char="–"/>
              <a:defRPr lang="en-GB" sz="1600" kern="1200" dirty="0" smtClean="0">
                <a:solidFill>
                  <a:schemeClr val="tx1"/>
                </a:solidFill>
                <a:latin typeface="Arial"/>
                <a:ea typeface="+mn-ea"/>
                <a:cs typeface="Arial" pitchFamily="34" charset="0"/>
              </a:defRPr>
            </a:lvl6pPr>
            <a:lvl7pPr marL="1344613" indent="-266700" algn="l" defTabSz="914400" rtl="0" eaLnBrk="1" latinLnBrk="0" hangingPunct="1">
              <a:lnSpc>
                <a:spcPct val="100000"/>
              </a:lnSpc>
              <a:spcBef>
                <a:spcPts val="1200"/>
              </a:spcBef>
              <a:buClr>
                <a:srgbClr val="97989A"/>
              </a:buClr>
              <a:buFont typeface="Arial" pitchFamily="34" charset="0"/>
              <a:buChar char="■"/>
              <a:defRPr lang="en-GB" sz="1600" kern="1200" baseline="0" dirty="0" smtClean="0">
                <a:solidFill>
                  <a:schemeClr val="tx1"/>
                </a:solidFill>
                <a:latin typeface="Arial"/>
                <a:ea typeface="+mn-ea"/>
                <a:cs typeface="Arial" pitchFamily="34" charset="0"/>
              </a:defRPr>
            </a:lvl7pPr>
            <a:lvl8pPr marL="1619250" indent="-274638" algn="l" defTabSz="914400" rtl="0" eaLnBrk="1" latinLnBrk="0" hangingPunct="1">
              <a:lnSpc>
                <a:spcPct val="100000"/>
              </a:lnSpc>
              <a:spcBef>
                <a:spcPts val="1200"/>
              </a:spcBef>
              <a:buClr>
                <a:srgbClr val="97989A"/>
              </a:buClr>
              <a:buFont typeface="Arial" pitchFamily="34" charset="0"/>
              <a:buChar char="–"/>
              <a:defRPr lang="en-GB" sz="1600" kern="1200" dirty="0" smtClean="0">
                <a:solidFill>
                  <a:schemeClr val="tx1"/>
                </a:solidFill>
                <a:latin typeface="Arial"/>
                <a:ea typeface="+mn-ea"/>
                <a:cs typeface="+mn-cs"/>
              </a:defRPr>
            </a:lvl8pPr>
            <a:lvl9pPr marL="1876425" indent="-257175" algn="l" defTabSz="914400" rtl="0" eaLnBrk="1" latinLnBrk="0" hangingPunct="1">
              <a:lnSpc>
                <a:spcPct val="100000"/>
              </a:lnSpc>
              <a:spcBef>
                <a:spcPts val="1200"/>
              </a:spcBef>
              <a:buClr>
                <a:srgbClr val="97989A"/>
              </a:buClr>
              <a:buFont typeface="Arial" pitchFamily="34" charset="0"/>
              <a:buChar char="■"/>
              <a:defRPr lang="en-GB" sz="1600" kern="1200" dirty="0" smtClean="0">
                <a:solidFill>
                  <a:schemeClr val="tx1"/>
                </a:solidFill>
                <a:latin typeface="Arial"/>
                <a:ea typeface="+mn-ea"/>
                <a:cs typeface="Arial" pitchFamily="34" charset="0"/>
              </a:defRPr>
            </a:lvl9pPr>
          </a:lstStyle>
          <a:p>
            <a:pPr>
              <a:lnSpc>
                <a:spcPct val="125000"/>
              </a:lnSpc>
              <a:spcBef>
                <a:spcPts val="600"/>
              </a:spcBef>
            </a:pPr>
            <a:endParaRPr lang="en-AU" sz="1100" b="0" dirty="0" smtClean="0">
              <a:latin typeface="Univers 45 Light" pitchFamily="2" charset="0"/>
            </a:endParaRPr>
          </a:p>
          <a:p>
            <a:pPr>
              <a:lnSpc>
                <a:spcPct val="125000"/>
              </a:lnSpc>
              <a:spcBef>
                <a:spcPts val="600"/>
              </a:spcBef>
            </a:pPr>
            <a:r>
              <a:rPr lang="en-AU" sz="1100" dirty="0" smtClean="0">
                <a:latin typeface="Univers 45 Light" pitchFamily="2" charset="0"/>
              </a:rPr>
              <a:t>Network Level Measures</a:t>
            </a:r>
            <a:endParaRPr lang="en-AU" sz="1100" b="0" dirty="0" smtClean="0">
              <a:latin typeface="Univers 45 Light" pitchFamily="2" charset="0"/>
            </a:endParaRPr>
          </a:p>
          <a:p>
            <a:pPr>
              <a:lnSpc>
                <a:spcPct val="125000"/>
              </a:lnSpc>
              <a:spcBef>
                <a:spcPts val="600"/>
              </a:spcBef>
            </a:pPr>
            <a:r>
              <a:rPr lang="en-AU" sz="1100" b="0" dirty="0" smtClean="0">
                <a:latin typeface="Univers 45 Light" pitchFamily="2" charset="0"/>
              </a:rPr>
              <a:t>The following table summarises the statistics that measure the systemic risk of a network. It includes a description of the risk measure, the potential range of results and an implication of what this means for risk management.</a:t>
            </a:r>
          </a:p>
          <a:p>
            <a:pPr>
              <a:lnSpc>
                <a:spcPct val="125000"/>
              </a:lnSpc>
              <a:spcBef>
                <a:spcPts val="600"/>
              </a:spcBef>
            </a:pPr>
            <a:r>
              <a:rPr lang="en-AU" sz="1100" b="0" dirty="0" smtClean="0">
                <a:latin typeface="Univers 45 Light" pitchFamily="2" charset="0"/>
              </a:rPr>
              <a:t>The benchmark refers to the results of other network analyses we have undertaken for other companies in the financial sector. This includes 24 surveys across 18 companies. </a:t>
            </a:r>
          </a:p>
          <a:p>
            <a:pPr>
              <a:lnSpc>
                <a:spcPct val="125000"/>
              </a:lnSpc>
              <a:spcBef>
                <a:spcPts val="600"/>
              </a:spcBef>
            </a:pPr>
            <a:r>
              <a:rPr lang="en-AU" sz="1100" b="0" dirty="0" smtClean="0">
                <a:latin typeface="Univers 45 Light" pitchFamily="2" charset="0"/>
              </a:rPr>
              <a:t>It is noted that the Benchmark Range excludes outliers (i.e. the bottom 10% and top 10% for that measure).</a:t>
            </a:r>
          </a:p>
          <a:p>
            <a:pPr>
              <a:lnSpc>
                <a:spcPct val="125000"/>
              </a:lnSpc>
              <a:spcBef>
                <a:spcPts val="600"/>
              </a:spcBef>
            </a:pPr>
            <a:endParaRPr lang="en-AU" sz="1100" b="0" dirty="0" smtClean="0">
              <a:latin typeface="Univers 45 Light" pitchFamily="2" charset="0"/>
            </a:endParaRPr>
          </a:p>
          <a:p>
            <a:pPr>
              <a:lnSpc>
                <a:spcPct val="125000"/>
              </a:lnSpc>
              <a:spcBef>
                <a:spcPts val="600"/>
              </a:spcBef>
            </a:pPr>
            <a:endParaRPr lang="en-AU" sz="1100" b="0" dirty="0">
              <a:latin typeface="Univers 45 Light" pitchFamily="2"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7</a:t>
            </a:r>
            <a:r>
              <a:rPr lang="en-AU" dirty="0" smtClean="0"/>
              <a:t>. Network Measures (continued)</a:t>
            </a:r>
            <a:endParaRPr lang="en-AU" dirty="0"/>
          </a:p>
        </p:txBody>
      </p:sp>
      <p:sp>
        <p:nvSpPr>
          <p:cNvPr id="3" name="Text Placeholder 2"/>
          <p:cNvSpPr>
            <a:spLocks noGrp="1"/>
          </p:cNvSpPr>
          <p:nvPr>
            <p:ph type="body" sz="quarter" idx="10"/>
          </p:nvPr>
        </p:nvSpPr>
        <p:spPr>
          <a:xfrm>
            <a:off x="200777" y="965257"/>
            <a:ext cx="8712968" cy="4968552"/>
          </a:xfrm>
        </p:spPr>
        <p:txBody>
          <a:bodyPr/>
          <a:lstStyle/>
          <a:p>
            <a:pPr>
              <a:lnSpc>
                <a:spcPct val="125000"/>
              </a:lnSpc>
              <a:spcBef>
                <a:spcPts val="600"/>
              </a:spcBef>
            </a:pPr>
            <a:endParaRPr lang="en-AU" sz="1300" b="0" dirty="0">
              <a:latin typeface="Univers 45 Light" pitchFamily="2" charset="0"/>
            </a:endParaRPr>
          </a:p>
        </p:txBody>
      </p:sp>
      <p:sp>
        <p:nvSpPr>
          <p:cNvPr id="5" name="TextBox 4"/>
          <p:cNvSpPr txBox="1"/>
          <p:nvPr/>
        </p:nvSpPr>
        <p:spPr>
          <a:xfrm>
            <a:off x="170120" y="4061635"/>
            <a:ext cx="8718698" cy="2254103"/>
          </a:xfrm>
          <a:prstGeom prst="rect">
            <a:avLst/>
          </a:prstGeom>
          <a:noFill/>
        </p:spPr>
        <p:txBody>
          <a:bodyPr wrap="square" lIns="54000" tIns="54000" rIns="54000" bIns="54000" rtlCol="0">
            <a:noAutofit/>
          </a:bodyPr>
          <a:lstStyle/>
          <a:p>
            <a:endParaRPr lang="en-AU" sz="1300" b="1" dirty="0" smtClean="0">
              <a:solidFill>
                <a:srgbClr val="7AB800"/>
              </a:solidFill>
              <a:latin typeface="Univers 45 Light" pitchFamily="2" charset="0"/>
              <a:cs typeface="Arial" pitchFamily="34" charset="0"/>
            </a:endParaRPr>
          </a:p>
          <a:p>
            <a:endParaRPr lang="en-AU" sz="1300" dirty="0" smtClean="0">
              <a:solidFill>
                <a:srgbClr val="00338D"/>
              </a:solidFill>
              <a:latin typeface="Univers 45 Light" pitchFamily="2" charset="0"/>
              <a:cs typeface="Arial" pitchFamily="34" charset="0"/>
            </a:endParaRPr>
          </a:p>
          <a:p>
            <a:endParaRPr lang="en-AU" sz="1300" dirty="0" smtClean="0">
              <a:solidFill>
                <a:srgbClr val="00338D"/>
              </a:solidFill>
              <a:latin typeface="Univers 45 Light" pitchFamily="2"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313396029"/>
              </p:ext>
            </p:extLst>
          </p:nvPr>
        </p:nvGraphicFramePr>
        <p:xfrm>
          <a:off x="170120" y="965257"/>
          <a:ext cx="8712969" cy="4121282"/>
        </p:xfrm>
        <a:graphic>
          <a:graphicData uri="http://schemas.openxmlformats.org/drawingml/2006/table">
            <a:tbl>
              <a:tblPr firstRow="1" firstCol="1" bandRow="1">
                <a:tableStyleId>{00A15C55-8517-42AA-B614-E9B94910E393}</a:tableStyleId>
              </a:tblPr>
              <a:tblGrid>
                <a:gridCol w="1031257"/>
                <a:gridCol w="2257047"/>
                <a:gridCol w="755336"/>
                <a:gridCol w="765646"/>
                <a:gridCol w="787651"/>
                <a:gridCol w="583255"/>
                <a:gridCol w="2532777"/>
              </a:tblGrid>
              <a:tr h="286674">
                <a:tc>
                  <a:txBody>
                    <a:bodyPr/>
                    <a:lstStyle/>
                    <a:p>
                      <a:pPr algn="just">
                        <a:lnSpc>
                          <a:spcPct val="125000"/>
                        </a:lnSpc>
                        <a:spcBef>
                          <a:spcPts val="600"/>
                        </a:spcBef>
                        <a:spcAft>
                          <a:spcPts val="600"/>
                        </a:spcAft>
                      </a:pPr>
                      <a:r>
                        <a:rPr lang="en-AU" sz="1100" dirty="0">
                          <a:effectLst/>
                        </a:rPr>
                        <a:t>Measure </a:t>
                      </a:r>
                      <a:endParaRPr lang="en-AU" sz="1100" dirty="0">
                        <a:effectLst/>
                        <a:latin typeface="Univers 45 Light" pitchFamily="2" charset="0"/>
                        <a:ea typeface="Times New Roman" panose="02020603050405020304" pitchFamily="18" charset="0"/>
                        <a:cs typeface="Times New Roman" panose="02020603050405020304" pitchFamily="18" charset="0"/>
                      </a:endParaRPr>
                    </a:p>
                  </a:txBody>
                  <a:tcPr marL="37528" marR="37528" marT="5212" marB="0" anchor="b"/>
                </a:tc>
                <a:tc>
                  <a:txBody>
                    <a:bodyPr/>
                    <a:lstStyle/>
                    <a:p>
                      <a:pPr algn="just">
                        <a:lnSpc>
                          <a:spcPct val="125000"/>
                        </a:lnSpc>
                        <a:spcBef>
                          <a:spcPts val="600"/>
                        </a:spcBef>
                        <a:spcAft>
                          <a:spcPts val="600"/>
                        </a:spcAft>
                      </a:pPr>
                      <a:r>
                        <a:rPr lang="en-AU" sz="1100" dirty="0">
                          <a:effectLst/>
                        </a:rPr>
                        <a:t>Description </a:t>
                      </a:r>
                      <a:endParaRPr lang="en-AU" sz="1100" dirty="0">
                        <a:effectLst/>
                        <a:latin typeface="Univers 45 Light" pitchFamily="2" charset="0"/>
                        <a:ea typeface="Times New Roman" panose="02020603050405020304" pitchFamily="18" charset="0"/>
                        <a:cs typeface="Times New Roman" panose="02020603050405020304" pitchFamily="18" charset="0"/>
                      </a:endParaRPr>
                    </a:p>
                  </a:txBody>
                  <a:tcPr marL="37528" marR="37528" marT="5212" marB="0" anchor="b"/>
                </a:tc>
                <a:tc>
                  <a:txBody>
                    <a:bodyPr/>
                    <a:lstStyle/>
                    <a:p>
                      <a:pPr algn="just">
                        <a:lnSpc>
                          <a:spcPct val="125000"/>
                        </a:lnSpc>
                        <a:spcBef>
                          <a:spcPts val="600"/>
                        </a:spcBef>
                        <a:spcAft>
                          <a:spcPts val="600"/>
                        </a:spcAft>
                      </a:pPr>
                      <a:r>
                        <a:rPr lang="en-AU" sz="1100">
                          <a:effectLst/>
                        </a:rPr>
                        <a:t>Theoretical Range</a:t>
                      </a:r>
                      <a:endParaRPr lang="en-AU" sz="1100">
                        <a:effectLst/>
                        <a:latin typeface="Univers 45 Light" pitchFamily="2" charset="0"/>
                        <a:ea typeface="Times New Roman" panose="02020603050405020304" pitchFamily="18" charset="0"/>
                        <a:cs typeface="Times New Roman" panose="02020603050405020304" pitchFamily="18" charset="0"/>
                      </a:endParaRPr>
                    </a:p>
                  </a:txBody>
                  <a:tcPr marL="0" marR="0" marT="0" marB="0"/>
                </a:tc>
                <a:tc>
                  <a:txBody>
                    <a:bodyPr/>
                    <a:lstStyle/>
                    <a:p>
                      <a:pPr algn="just">
                        <a:lnSpc>
                          <a:spcPct val="125000"/>
                        </a:lnSpc>
                        <a:spcBef>
                          <a:spcPts val="600"/>
                        </a:spcBef>
                        <a:spcAft>
                          <a:spcPts val="600"/>
                        </a:spcAft>
                      </a:pPr>
                      <a:r>
                        <a:rPr lang="en-AU" sz="1100">
                          <a:effectLst/>
                        </a:rPr>
                        <a:t>Benchmark Median</a:t>
                      </a:r>
                      <a:endParaRPr lang="en-AU" sz="1100">
                        <a:effectLst/>
                        <a:latin typeface="Univers 45 Light" pitchFamily="2" charset="0"/>
                        <a:ea typeface="Times New Roman" panose="02020603050405020304" pitchFamily="18" charset="0"/>
                        <a:cs typeface="Times New Roman" panose="02020603050405020304" pitchFamily="18" charset="0"/>
                      </a:endParaRPr>
                    </a:p>
                  </a:txBody>
                  <a:tcPr marL="0" marR="0" marT="0" marB="0"/>
                </a:tc>
                <a:tc>
                  <a:txBody>
                    <a:bodyPr/>
                    <a:lstStyle/>
                    <a:p>
                      <a:pPr algn="just">
                        <a:lnSpc>
                          <a:spcPct val="125000"/>
                        </a:lnSpc>
                        <a:spcBef>
                          <a:spcPts val="600"/>
                        </a:spcBef>
                        <a:spcAft>
                          <a:spcPts val="600"/>
                        </a:spcAft>
                      </a:pPr>
                      <a:r>
                        <a:rPr lang="en-AU" sz="1100">
                          <a:effectLst/>
                        </a:rPr>
                        <a:t>Benchmark Range</a:t>
                      </a:r>
                      <a:endParaRPr lang="en-AU" sz="1100">
                        <a:effectLst/>
                        <a:latin typeface="Univers 45 Light" pitchFamily="2" charset="0"/>
                        <a:ea typeface="Times New Roman" panose="02020603050405020304" pitchFamily="18" charset="0"/>
                        <a:cs typeface="Times New Roman" panose="02020603050405020304" pitchFamily="18" charset="0"/>
                      </a:endParaRPr>
                    </a:p>
                  </a:txBody>
                  <a:tcPr marL="0" marR="0" marT="0" marB="0"/>
                </a:tc>
                <a:tc>
                  <a:txBody>
                    <a:bodyPr/>
                    <a:lstStyle/>
                    <a:p>
                      <a:pPr algn="just">
                        <a:lnSpc>
                          <a:spcPct val="125000"/>
                        </a:lnSpc>
                        <a:spcBef>
                          <a:spcPts val="600"/>
                        </a:spcBef>
                        <a:spcAft>
                          <a:spcPts val="600"/>
                        </a:spcAft>
                      </a:pPr>
                      <a:r>
                        <a:rPr lang="en-AU" sz="1100" dirty="0" smtClean="0">
                          <a:effectLst/>
                        </a:rPr>
                        <a:t>IAG</a:t>
                      </a:r>
                      <a:endParaRPr lang="en-AU" sz="1100" dirty="0">
                        <a:effectLst/>
                        <a:latin typeface="Univers 45 Light" pitchFamily="2" charset="0"/>
                        <a:ea typeface="Times New Roman" panose="02020603050405020304" pitchFamily="18" charset="0"/>
                        <a:cs typeface="Times New Roman" panose="02020603050405020304" pitchFamily="18" charset="0"/>
                      </a:endParaRPr>
                    </a:p>
                  </a:txBody>
                  <a:tcPr marL="37528" marR="37528" marT="5212" marB="0" anchor="b"/>
                </a:tc>
                <a:tc>
                  <a:txBody>
                    <a:bodyPr/>
                    <a:lstStyle/>
                    <a:p>
                      <a:pPr algn="just">
                        <a:lnSpc>
                          <a:spcPct val="125000"/>
                        </a:lnSpc>
                        <a:spcBef>
                          <a:spcPts val="600"/>
                        </a:spcBef>
                        <a:spcAft>
                          <a:spcPts val="600"/>
                        </a:spcAft>
                      </a:pPr>
                      <a:r>
                        <a:rPr lang="en-AU" sz="1100" dirty="0">
                          <a:effectLst/>
                        </a:rPr>
                        <a:t>Comment</a:t>
                      </a:r>
                      <a:endParaRPr lang="en-AU" sz="1100" dirty="0">
                        <a:effectLst/>
                        <a:latin typeface="Univers 45 Light" pitchFamily="2" charset="0"/>
                        <a:ea typeface="Times New Roman" panose="02020603050405020304" pitchFamily="18" charset="0"/>
                        <a:cs typeface="Times New Roman" panose="02020603050405020304" pitchFamily="18" charset="0"/>
                      </a:endParaRPr>
                    </a:p>
                  </a:txBody>
                  <a:tcPr marL="0" marR="0" marT="0" marB="0"/>
                </a:tc>
              </a:tr>
              <a:tr h="782281">
                <a:tc>
                  <a:txBody>
                    <a:bodyPr/>
                    <a:lstStyle/>
                    <a:p>
                      <a:pPr algn="l">
                        <a:lnSpc>
                          <a:spcPct val="125000"/>
                        </a:lnSpc>
                        <a:spcBef>
                          <a:spcPts val="600"/>
                        </a:spcBef>
                        <a:spcAft>
                          <a:spcPts val="600"/>
                        </a:spcAft>
                      </a:pPr>
                      <a:r>
                        <a:rPr lang="en-AU" sz="1100" dirty="0">
                          <a:effectLst/>
                        </a:rPr>
                        <a:t>Degree of Completeness </a:t>
                      </a:r>
                      <a:endParaRPr lang="en-AU" sz="1100" dirty="0">
                        <a:effectLst/>
                        <a:latin typeface="Univers 45 Light" pitchFamily="2" charset="0"/>
                        <a:ea typeface="Times New Roman" panose="02020603050405020304" pitchFamily="18" charset="0"/>
                        <a:cs typeface="Times New Roman" panose="02020603050405020304" pitchFamily="18" charset="0"/>
                      </a:endParaRPr>
                    </a:p>
                  </a:txBody>
                  <a:tcPr marL="37528" marR="37528" marT="5212" marB="0"/>
                </a:tc>
                <a:tc>
                  <a:txBody>
                    <a:bodyPr/>
                    <a:lstStyle/>
                    <a:p>
                      <a:pPr marL="0" algn="l" defTabSz="914400" rtl="0" eaLnBrk="1" latinLnBrk="0" hangingPunct="1">
                        <a:lnSpc>
                          <a:spcPct val="125000"/>
                        </a:lnSpc>
                        <a:spcBef>
                          <a:spcPts val="600"/>
                        </a:spcBef>
                        <a:spcAft>
                          <a:spcPts val="600"/>
                        </a:spcAft>
                      </a:pPr>
                      <a:r>
                        <a:rPr lang="en-AU" sz="1100" kern="1200" dirty="0">
                          <a:solidFill>
                            <a:srgbClr val="365F91"/>
                          </a:solidFill>
                          <a:effectLst/>
                          <a:latin typeface="Univers 45 Light" pitchFamily="2" charset="0"/>
                        </a:rPr>
                        <a:t>Summarises the actual number of connections relative to the potential number of connections for the risk network.</a:t>
                      </a:r>
                    </a:p>
                    <a:p>
                      <a:pPr marL="0" algn="l" defTabSz="914400" rtl="0" eaLnBrk="1" latinLnBrk="0" hangingPunct="1">
                        <a:lnSpc>
                          <a:spcPct val="125000"/>
                        </a:lnSpc>
                        <a:spcBef>
                          <a:spcPts val="600"/>
                        </a:spcBef>
                        <a:spcAft>
                          <a:spcPts val="600"/>
                        </a:spcAft>
                      </a:pPr>
                      <a:r>
                        <a:rPr lang="en-AU" sz="1100" kern="1200" dirty="0">
                          <a:solidFill>
                            <a:srgbClr val="365F91"/>
                          </a:solidFill>
                          <a:effectLst/>
                          <a:latin typeface="Univers 45 Light" pitchFamily="2" charset="0"/>
                        </a:rPr>
                        <a:t>A higher degree of completeness indicates a higher level of systemic risk within the network.</a:t>
                      </a:r>
                      <a:endParaRPr lang="en-AU" sz="1100" kern="1200" dirty="0">
                        <a:solidFill>
                          <a:srgbClr val="365F91"/>
                        </a:solidFill>
                        <a:effectLst/>
                        <a:latin typeface="Univers 45 Light" pitchFamily="2" charset="0"/>
                        <a:ea typeface="+mn-ea"/>
                        <a:cs typeface="+mn-cs"/>
                      </a:endParaRPr>
                    </a:p>
                  </a:txBody>
                  <a:tcPr marL="37528" marR="37528" marT="5212" marB="0"/>
                </a:tc>
                <a:tc>
                  <a:txBody>
                    <a:bodyPr/>
                    <a:lstStyle/>
                    <a:p>
                      <a:pPr algn="l">
                        <a:lnSpc>
                          <a:spcPct val="125000"/>
                        </a:lnSpc>
                        <a:spcBef>
                          <a:spcPts val="600"/>
                        </a:spcBef>
                        <a:spcAft>
                          <a:spcPts val="600"/>
                        </a:spcAft>
                      </a:pPr>
                      <a:r>
                        <a:rPr lang="en-AU" sz="1100" dirty="0">
                          <a:solidFill>
                            <a:srgbClr val="365F91"/>
                          </a:solidFill>
                          <a:effectLst/>
                          <a:latin typeface="Univers 45 Light" pitchFamily="2" charset="0"/>
                        </a:rPr>
                        <a:t>0-100%</a:t>
                      </a:r>
                      <a:endParaRPr lang="en-AU" sz="1100" dirty="0">
                        <a:solidFill>
                          <a:srgbClr val="365F91"/>
                        </a:solidFill>
                        <a:effectLst/>
                        <a:latin typeface="Univers 45 Light" pitchFamily="2" charset="0"/>
                        <a:ea typeface="Times New Roman" panose="02020603050405020304" pitchFamily="18" charset="0"/>
                        <a:cs typeface="Times New Roman" panose="02020603050405020304" pitchFamily="18" charset="0"/>
                      </a:endParaRPr>
                    </a:p>
                  </a:txBody>
                  <a:tcPr marL="0" marR="0" marT="0" marB="0"/>
                </a:tc>
                <a:tc>
                  <a:txBody>
                    <a:bodyPr/>
                    <a:lstStyle/>
                    <a:p>
                      <a:pPr algn="l">
                        <a:lnSpc>
                          <a:spcPct val="125000"/>
                        </a:lnSpc>
                        <a:spcBef>
                          <a:spcPts val="600"/>
                        </a:spcBef>
                        <a:spcAft>
                          <a:spcPts val="600"/>
                        </a:spcAft>
                      </a:pPr>
                      <a:r>
                        <a:rPr lang="en-AU" sz="1100" dirty="0" smtClean="0">
                          <a:solidFill>
                            <a:srgbClr val="365F91"/>
                          </a:solidFill>
                          <a:effectLst/>
                          <a:latin typeface="Univers 45 Light" pitchFamily="2" charset="0"/>
                        </a:rPr>
                        <a:t>35%</a:t>
                      </a:r>
                      <a:endParaRPr lang="en-AU" sz="1100" dirty="0">
                        <a:solidFill>
                          <a:srgbClr val="365F91"/>
                        </a:solidFill>
                        <a:effectLst/>
                        <a:latin typeface="Univers 45 Light" pitchFamily="2" charset="0"/>
                        <a:ea typeface="Times New Roman" panose="02020603050405020304" pitchFamily="18" charset="0"/>
                        <a:cs typeface="Times New Roman" panose="02020603050405020304" pitchFamily="18" charset="0"/>
                      </a:endParaRPr>
                    </a:p>
                  </a:txBody>
                  <a:tcPr marL="0" marR="0" marT="0" marB="0"/>
                </a:tc>
                <a:tc>
                  <a:txBody>
                    <a:bodyPr/>
                    <a:lstStyle/>
                    <a:p>
                      <a:pPr algn="l">
                        <a:lnSpc>
                          <a:spcPct val="125000"/>
                        </a:lnSpc>
                        <a:spcBef>
                          <a:spcPts val="600"/>
                        </a:spcBef>
                        <a:spcAft>
                          <a:spcPts val="600"/>
                        </a:spcAft>
                      </a:pPr>
                      <a:r>
                        <a:rPr lang="en-AU" sz="1100" dirty="0" smtClean="0">
                          <a:solidFill>
                            <a:srgbClr val="365F91"/>
                          </a:solidFill>
                          <a:effectLst/>
                          <a:latin typeface="Univers 45 Light" pitchFamily="2" charset="0"/>
                        </a:rPr>
                        <a:t>23%-51%</a:t>
                      </a:r>
                      <a:endParaRPr lang="en-AU" sz="1100" dirty="0">
                        <a:solidFill>
                          <a:srgbClr val="365F91"/>
                        </a:solidFill>
                        <a:effectLst/>
                        <a:latin typeface="Univers 45 Light" pitchFamily="2" charset="0"/>
                        <a:ea typeface="Times New Roman" panose="02020603050405020304" pitchFamily="18" charset="0"/>
                        <a:cs typeface="Times New Roman" panose="02020603050405020304" pitchFamily="18" charset="0"/>
                      </a:endParaRPr>
                    </a:p>
                  </a:txBody>
                  <a:tcPr marL="0" marR="0" marT="0" marB="0"/>
                </a:tc>
                <a:tc>
                  <a:txBody>
                    <a:bodyPr/>
                    <a:lstStyle/>
                    <a:p>
                      <a:pPr algn="l">
                        <a:lnSpc>
                          <a:spcPct val="125000"/>
                        </a:lnSpc>
                        <a:spcBef>
                          <a:spcPts val="600"/>
                        </a:spcBef>
                        <a:spcAft>
                          <a:spcPts val="600"/>
                        </a:spcAft>
                      </a:pPr>
                      <a:r>
                        <a:rPr lang="en-AU" sz="1100" dirty="0" smtClean="0">
                          <a:solidFill>
                            <a:srgbClr val="365F91"/>
                          </a:solidFill>
                          <a:effectLst/>
                          <a:latin typeface="Univers 45 Light" pitchFamily="2" charset="0"/>
                        </a:rPr>
                        <a:t>64%</a:t>
                      </a:r>
                    </a:p>
                    <a:p>
                      <a:pPr algn="l">
                        <a:lnSpc>
                          <a:spcPct val="125000"/>
                        </a:lnSpc>
                        <a:spcBef>
                          <a:spcPts val="600"/>
                        </a:spcBef>
                        <a:spcAft>
                          <a:spcPts val="600"/>
                        </a:spcAft>
                      </a:pPr>
                      <a:endParaRPr lang="en-AU" sz="1100" dirty="0">
                        <a:solidFill>
                          <a:srgbClr val="365F91"/>
                        </a:solidFill>
                        <a:effectLst/>
                        <a:latin typeface="Univers 45 Light" pitchFamily="2" charset="0"/>
                        <a:ea typeface="Times New Roman" panose="02020603050405020304" pitchFamily="18" charset="0"/>
                        <a:cs typeface="Times New Roman" panose="02020603050405020304" pitchFamily="18" charset="0"/>
                      </a:endParaRPr>
                    </a:p>
                  </a:txBody>
                  <a:tcPr marL="37528" marR="37528" marT="5212" marB="0"/>
                </a:tc>
                <a:tc>
                  <a:txBody>
                    <a:bodyPr/>
                    <a:lstStyle/>
                    <a:p>
                      <a:pPr algn="l">
                        <a:lnSpc>
                          <a:spcPct val="125000"/>
                        </a:lnSpc>
                        <a:spcBef>
                          <a:spcPts val="600"/>
                        </a:spcBef>
                        <a:spcAft>
                          <a:spcPts val="600"/>
                        </a:spcAft>
                      </a:pPr>
                      <a:r>
                        <a:rPr lang="en-AU" sz="1100" dirty="0" smtClean="0">
                          <a:solidFill>
                            <a:srgbClr val="365F91"/>
                          </a:solidFill>
                          <a:effectLst/>
                          <a:latin typeface="Univers 45 Light" pitchFamily="2" charset="0"/>
                        </a:rPr>
                        <a:t>IAG</a:t>
                      </a:r>
                      <a:r>
                        <a:rPr lang="en-AU" sz="1100" baseline="0" dirty="0" smtClean="0">
                          <a:solidFill>
                            <a:srgbClr val="365F91"/>
                          </a:solidFill>
                          <a:effectLst/>
                          <a:latin typeface="Univers 45 Light" pitchFamily="2" charset="0"/>
                        </a:rPr>
                        <a:t>’s degree of completeness is higher than the typical range, </a:t>
                      </a:r>
                      <a:r>
                        <a:rPr lang="en-AU" sz="1100" kern="1200" dirty="0" smtClean="0">
                          <a:solidFill>
                            <a:srgbClr val="365F91"/>
                          </a:solidFill>
                          <a:effectLst/>
                          <a:latin typeface="Univers 45 Light" pitchFamily="2" charset="0"/>
                        </a:rPr>
                        <a:t>indicating that their risks are more interconnected than within risk networks observed for other companies </a:t>
                      </a:r>
                      <a:endParaRPr lang="en-AU" sz="1100" kern="1200" dirty="0">
                        <a:solidFill>
                          <a:srgbClr val="365F91"/>
                        </a:solidFill>
                        <a:effectLst/>
                        <a:latin typeface="Univers 45 Light" pitchFamily="2" charset="0"/>
                        <a:ea typeface="+mn-ea"/>
                        <a:cs typeface="+mn-cs"/>
                      </a:endParaRPr>
                    </a:p>
                  </a:txBody>
                  <a:tcPr marL="0" marR="0" marT="0" marB="0"/>
                </a:tc>
              </a:tr>
              <a:tr h="818148">
                <a:tc>
                  <a:txBody>
                    <a:bodyPr/>
                    <a:lstStyle/>
                    <a:p>
                      <a:pPr algn="l">
                        <a:lnSpc>
                          <a:spcPct val="125000"/>
                        </a:lnSpc>
                        <a:spcBef>
                          <a:spcPts val="600"/>
                        </a:spcBef>
                        <a:spcAft>
                          <a:spcPts val="600"/>
                        </a:spcAft>
                      </a:pPr>
                      <a:r>
                        <a:rPr lang="en-AU" sz="1100">
                          <a:effectLst/>
                        </a:rPr>
                        <a:t>Diameter </a:t>
                      </a:r>
                      <a:endParaRPr lang="en-AU" sz="1100">
                        <a:effectLst/>
                        <a:latin typeface="Univers 45 Light" pitchFamily="2" charset="0"/>
                        <a:ea typeface="Times New Roman" panose="02020603050405020304" pitchFamily="18" charset="0"/>
                        <a:cs typeface="Times New Roman" panose="02020603050405020304" pitchFamily="18" charset="0"/>
                      </a:endParaRPr>
                    </a:p>
                  </a:txBody>
                  <a:tcPr marL="37528" marR="37528" marT="5212" marB="0"/>
                </a:tc>
                <a:tc>
                  <a:txBody>
                    <a:bodyPr/>
                    <a:lstStyle/>
                    <a:p>
                      <a:pPr marL="0" algn="l" defTabSz="914400" rtl="0" eaLnBrk="1" latinLnBrk="0" hangingPunct="1">
                        <a:lnSpc>
                          <a:spcPct val="125000"/>
                        </a:lnSpc>
                        <a:spcBef>
                          <a:spcPts val="600"/>
                        </a:spcBef>
                        <a:spcAft>
                          <a:spcPts val="600"/>
                        </a:spcAft>
                      </a:pPr>
                      <a:r>
                        <a:rPr lang="en-US" sz="1100" kern="1200" dirty="0">
                          <a:solidFill>
                            <a:srgbClr val="365F91"/>
                          </a:solidFill>
                          <a:effectLst/>
                          <a:latin typeface="Univers 45 Light" pitchFamily="2" charset="0"/>
                        </a:rPr>
                        <a:t>Measures the maximum distance across all pairs of risks in the network where distance is measured as the shortest path between any </a:t>
                      </a:r>
                      <a:r>
                        <a:rPr lang="en-US" sz="1100" kern="1200" dirty="0" smtClean="0">
                          <a:solidFill>
                            <a:srgbClr val="365F91"/>
                          </a:solidFill>
                          <a:effectLst/>
                          <a:latin typeface="Univers 45 Light" pitchFamily="2" charset="0"/>
                        </a:rPr>
                        <a:t>two </a:t>
                      </a:r>
                      <a:r>
                        <a:rPr lang="en-US" sz="1100" kern="1200" dirty="0">
                          <a:solidFill>
                            <a:srgbClr val="365F91"/>
                          </a:solidFill>
                          <a:effectLst/>
                          <a:latin typeface="Univers 45 Light" pitchFamily="2" charset="0"/>
                        </a:rPr>
                        <a:t>risks.</a:t>
                      </a:r>
                      <a:endParaRPr lang="en-AU" sz="1100" kern="1200" dirty="0">
                        <a:solidFill>
                          <a:srgbClr val="365F91"/>
                        </a:solidFill>
                        <a:effectLst/>
                        <a:latin typeface="Univers 45 Light" pitchFamily="2" charset="0"/>
                      </a:endParaRPr>
                    </a:p>
                    <a:p>
                      <a:pPr marL="0" algn="l" defTabSz="914400" rtl="0" eaLnBrk="1" latinLnBrk="0" hangingPunct="1">
                        <a:lnSpc>
                          <a:spcPct val="125000"/>
                        </a:lnSpc>
                        <a:spcBef>
                          <a:spcPts val="600"/>
                        </a:spcBef>
                        <a:spcAft>
                          <a:spcPts val="600"/>
                        </a:spcAft>
                      </a:pPr>
                      <a:r>
                        <a:rPr lang="en-AU" sz="1100" kern="1200" dirty="0">
                          <a:solidFill>
                            <a:srgbClr val="365F91"/>
                          </a:solidFill>
                          <a:effectLst/>
                          <a:latin typeface="Univers 45 Light" pitchFamily="2" charset="0"/>
                        </a:rPr>
                        <a:t>A lower diameter indicates a higher level of systemic risk within the network.</a:t>
                      </a:r>
                      <a:endParaRPr lang="en-AU" sz="1100" kern="1200" dirty="0">
                        <a:solidFill>
                          <a:srgbClr val="365F91"/>
                        </a:solidFill>
                        <a:effectLst/>
                        <a:latin typeface="Univers 45 Light" pitchFamily="2" charset="0"/>
                        <a:ea typeface="+mn-ea"/>
                        <a:cs typeface="+mn-cs"/>
                      </a:endParaRPr>
                    </a:p>
                  </a:txBody>
                  <a:tcPr marL="37528" marR="37528" marT="5212" marB="0"/>
                </a:tc>
                <a:tc>
                  <a:txBody>
                    <a:bodyPr/>
                    <a:lstStyle/>
                    <a:p>
                      <a:pPr algn="l">
                        <a:lnSpc>
                          <a:spcPct val="125000"/>
                        </a:lnSpc>
                        <a:spcBef>
                          <a:spcPts val="600"/>
                        </a:spcBef>
                        <a:spcAft>
                          <a:spcPts val="600"/>
                        </a:spcAft>
                      </a:pPr>
                      <a:r>
                        <a:rPr lang="en-AU" sz="1100">
                          <a:solidFill>
                            <a:srgbClr val="365F91"/>
                          </a:solidFill>
                          <a:effectLst/>
                          <a:latin typeface="Univers 45 Light" pitchFamily="2" charset="0"/>
                        </a:rPr>
                        <a:t>1 to the number of risks in the network</a:t>
                      </a:r>
                      <a:endParaRPr lang="en-AU" sz="1100">
                        <a:solidFill>
                          <a:srgbClr val="365F91"/>
                        </a:solidFill>
                        <a:effectLst/>
                        <a:latin typeface="Univers 45 Light" pitchFamily="2" charset="0"/>
                        <a:ea typeface="Times New Roman" panose="02020603050405020304" pitchFamily="18" charset="0"/>
                        <a:cs typeface="Times New Roman" panose="02020603050405020304" pitchFamily="18" charset="0"/>
                      </a:endParaRPr>
                    </a:p>
                  </a:txBody>
                  <a:tcPr marL="0" marR="0" marT="0" marB="0"/>
                </a:tc>
                <a:tc>
                  <a:txBody>
                    <a:bodyPr/>
                    <a:lstStyle/>
                    <a:p>
                      <a:pPr algn="l">
                        <a:lnSpc>
                          <a:spcPct val="125000"/>
                        </a:lnSpc>
                        <a:spcBef>
                          <a:spcPts val="600"/>
                        </a:spcBef>
                        <a:spcAft>
                          <a:spcPts val="600"/>
                        </a:spcAft>
                      </a:pPr>
                      <a:r>
                        <a:rPr lang="en-AU" sz="1100" dirty="0">
                          <a:solidFill>
                            <a:srgbClr val="365F91"/>
                          </a:solidFill>
                          <a:effectLst/>
                          <a:latin typeface="Univers 45 Light" pitchFamily="2" charset="0"/>
                        </a:rPr>
                        <a:t>4</a:t>
                      </a:r>
                      <a:endParaRPr lang="en-AU" sz="1100" dirty="0">
                        <a:solidFill>
                          <a:srgbClr val="365F91"/>
                        </a:solidFill>
                        <a:effectLst/>
                        <a:latin typeface="Univers 45 Light" pitchFamily="2" charset="0"/>
                        <a:ea typeface="Times New Roman" panose="02020603050405020304" pitchFamily="18" charset="0"/>
                        <a:cs typeface="Times New Roman" panose="02020603050405020304" pitchFamily="18" charset="0"/>
                      </a:endParaRPr>
                    </a:p>
                  </a:txBody>
                  <a:tcPr marL="0" marR="0" marT="0" marB="0"/>
                </a:tc>
                <a:tc>
                  <a:txBody>
                    <a:bodyPr/>
                    <a:lstStyle/>
                    <a:p>
                      <a:pPr algn="l">
                        <a:lnSpc>
                          <a:spcPct val="125000"/>
                        </a:lnSpc>
                        <a:spcBef>
                          <a:spcPts val="600"/>
                        </a:spcBef>
                        <a:spcAft>
                          <a:spcPts val="600"/>
                        </a:spcAft>
                      </a:pPr>
                      <a:r>
                        <a:rPr lang="en-AU" sz="1100" dirty="0">
                          <a:solidFill>
                            <a:srgbClr val="365F91"/>
                          </a:solidFill>
                          <a:effectLst/>
                          <a:latin typeface="Univers 45 Light" pitchFamily="2" charset="0"/>
                        </a:rPr>
                        <a:t>3-5</a:t>
                      </a:r>
                      <a:endParaRPr lang="en-AU" sz="1100" dirty="0">
                        <a:solidFill>
                          <a:srgbClr val="365F91"/>
                        </a:solidFill>
                        <a:effectLst/>
                        <a:latin typeface="Univers 45 Light" pitchFamily="2" charset="0"/>
                        <a:ea typeface="Times New Roman" panose="02020603050405020304" pitchFamily="18" charset="0"/>
                        <a:cs typeface="Times New Roman" panose="02020603050405020304" pitchFamily="18" charset="0"/>
                      </a:endParaRPr>
                    </a:p>
                  </a:txBody>
                  <a:tcPr marL="0" marR="0" marT="0" marB="0"/>
                </a:tc>
                <a:tc>
                  <a:txBody>
                    <a:bodyPr/>
                    <a:lstStyle/>
                    <a:p>
                      <a:pPr algn="l">
                        <a:lnSpc>
                          <a:spcPct val="125000"/>
                        </a:lnSpc>
                        <a:spcBef>
                          <a:spcPts val="600"/>
                        </a:spcBef>
                        <a:spcAft>
                          <a:spcPts val="600"/>
                        </a:spcAft>
                      </a:pPr>
                      <a:r>
                        <a:rPr lang="en-AU" sz="1100" dirty="0" smtClean="0">
                          <a:solidFill>
                            <a:srgbClr val="365F91"/>
                          </a:solidFill>
                          <a:effectLst/>
                          <a:latin typeface="Univers 45 Light" pitchFamily="2" charset="0"/>
                        </a:rPr>
                        <a:t>3</a:t>
                      </a:r>
                      <a:endParaRPr lang="en-AU" sz="1100" dirty="0">
                        <a:solidFill>
                          <a:srgbClr val="365F91"/>
                        </a:solidFill>
                        <a:effectLst/>
                        <a:latin typeface="Univers 45 Light" pitchFamily="2" charset="0"/>
                        <a:ea typeface="Times New Roman" panose="02020603050405020304" pitchFamily="18" charset="0"/>
                        <a:cs typeface="Times New Roman" panose="02020603050405020304" pitchFamily="18" charset="0"/>
                      </a:endParaRPr>
                    </a:p>
                  </a:txBody>
                  <a:tcPr marL="37528" marR="37528" marT="5212" marB="0"/>
                </a:tc>
                <a:tc>
                  <a:txBody>
                    <a:bodyPr/>
                    <a:lstStyle/>
                    <a:p>
                      <a:pPr algn="l">
                        <a:lnSpc>
                          <a:spcPct val="125000"/>
                        </a:lnSpc>
                        <a:spcBef>
                          <a:spcPts val="600"/>
                        </a:spcBef>
                        <a:spcAft>
                          <a:spcPts val="600"/>
                        </a:spcAft>
                      </a:pPr>
                      <a:r>
                        <a:rPr lang="en-AU" sz="1100" dirty="0" smtClean="0">
                          <a:solidFill>
                            <a:srgbClr val="365F91"/>
                          </a:solidFill>
                          <a:effectLst/>
                          <a:latin typeface="Univers 45 Light" pitchFamily="2" charset="0"/>
                        </a:rPr>
                        <a:t>IAG</a:t>
                      </a:r>
                      <a:r>
                        <a:rPr lang="en-AU" sz="1100" baseline="0" dirty="0" smtClean="0">
                          <a:solidFill>
                            <a:srgbClr val="365F91"/>
                          </a:solidFill>
                          <a:effectLst/>
                          <a:latin typeface="Univers 45 Light" pitchFamily="2" charset="0"/>
                        </a:rPr>
                        <a:t>’s </a:t>
                      </a:r>
                      <a:r>
                        <a:rPr lang="en-AU" sz="1100" dirty="0" smtClean="0">
                          <a:solidFill>
                            <a:srgbClr val="365F91"/>
                          </a:solidFill>
                          <a:effectLst/>
                          <a:latin typeface="Univers 45 Light" pitchFamily="2" charset="0"/>
                        </a:rPr>
                        <a:t>diameter </a:t>
                      </a:r>
                      <a:r>
                        <a:rPr lang="en-AU" sz="1100" dirty="0">
                          <a:solidFill>
                            <a:srgbClr val="365F91"/>
                          </a:solidFill>
                          <a:effectLst/>
                          <a:latin typeface="Univers 45 Light" pitchFamily="2" charset="0"/>
                        </a:rPr>
                        <a:t>is at the </a:t>
                      </a:r>
                      <a:r>
                        <a:rPr lang="en-AU" sz="1100" dirty="0" smtClean="0">
                          <a:solidFill>
                            <a:srgbClr val="365F91"/>
                          </a:solidFill>
                          <a:effectLst/>
                          <a:latin typeface="Univers 45 Light" pitchFamily="2" charset="0"/>
                        </a:rPr>
                        <a:t>lower end of </a:t>
                      </a:r>
                      <a:r>
                        <a:rPr lang="en-AU" sz="1100" dirty="0">
                          <a:solidFill>
                            <a:srgbClr val="365F91"/>
                          </a:solidFill>
                          <a:effectLst/>
                          <a:latin typeface="Univers 45 Light" pitchFamily="2" charset="0"/>
                        </a:rPr>
                        <a:t>the benchmark range which is consistent with the degree of completeness measure </a:t>
                      </a:r>
                      <a:r>
                        <a:rPr lang="en-AU" sz="1100" dirty="0" smtClean="0">
                          <a:solidFill>
                            <a:srgbClr val="365F91"/>
                          </a:solidFill>
                          <a:effectLst/>
                          <a:latin typeface="Univers 45 Light" pitchFamily="2" charset="0"/>
                        </a:rPr>
                        <a:t>being higher than average. </a:t>
                      </a:r>
                      <a:r>
                        <a:rPr lang="en-AU" sz="1100" dirty="0">
                          <a:solidFill>
                            <a:srgbClr val="365F91"/>
                          </a:solidFill>
                          <a:effectLst/>
                          <a:latin typeface="Univers 45 Light" pitchFamily="2" charset="0"/>
                        </a:rPr>
                        <a:t>It is noted that </a:t>
                      </a:r>
                      <a:r>
                        <a:rPr lang="en-AU" sz="1100" dirty="0" smtClean="0">
                          <a:solidFill>
                            <a:srgbClr val="365F91"/>
                          </a:solidFill>
                          <a:effectLst/>
                          <a:latin typeface="Univers 45 Light" pitchFamily="2" charset="0"/>
                        </a:rPr>
                        <a:t>IAG </a:t>
                      </a:r>
                      <a:r>
                        <a:rPr lang="en-AU" sz="1100" dirty="0">
                          <a:solidFill>
                            <a:srgbClr val="365F91"/>
                          </a:solidFill>
                          <a:effectLst/>
                          <a:latin typeface="Univers 45 Light" pitchFamily="2" charset="0"/>
                        </a:rPr>
                        <a:t>has </a:t>
                      </a:r>
                      <a:r>
                        <a:rPr lang="en-AU" sz="1100" dirty="0" smtClean="0">
                          <a:solidFill>
                            <a:srgbClr val="365F91"/>
                          </a:solidFill>
                          <a:effectLst/>
                          <a:latin typeface="Univers 45 Light" pitchFamily="2" charset="0"/>
                        </a:rPr>
                        <a:t>15 </a:t>
                      </a:r>
                      <a:r>
                        <a:rPr lang="en-AU" sz="1100" dirty="0">
                          <a:solidFill>
                            <a:srgbClr val="365F91"/>
                          </a:solidFill>
                          <a:effectLst/>
                          <a:latin typeface="Univers 45 Light" pitchFamily="2" charset="0"/>
                        </a:rPr>
                        <a:t>risks in their current network compared to 19 in the median network for the benchmark. All other things being equal, a higher number of risks will result in a higher diameter.</a:t>
                      </a:r>
                      <a:endParaRPr lang="en-AU" sz="1100" dirty="0">
                        <a:solidFill>
                          <a:srgbClr val="365F91"/>
                        </a:solidFill>
                        <a:effectLst/>
                        <a:latin typeface="Univers 45 Light" pitchFamily="2" charset="0"/>
                        <a:ea typeface="Times New Roman" panose="02020603050405020304" pitchFamily="18" charset="0"/>
                        <a:cs typeface="Times New Roman" panose="02020603050405020304" pitchFamily="18" charset="0"/>
                      </a:endParaRPr>
                    </a:p>
                  </a:txBody>
                  <a:tcPr marL="0" marR="0" marT="0" marB="0"/>
                </a:tc>
              </a:tr>
            </a:tbl>
          </a:graphicData>
        </a:graphic>
      </p:graphicFrame>
    </p:spTree>
    <p:extLst>
      <p:ext uri="{BB962C8B-B14F-4D97-AF65-F5344CB8AC3E}">
        <p14:creationId xmlns:p14="http://schemas.microsoft.com/office/powerpoint/2010/main" val="31714935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7</a:t>
            </a:r>
            <a:r>
              <a:rPr lang="en-AU" dirty="0" smtClean="0"/>
              <a:t>. Network Measures (continued)</a:t>
            </a:r>
            <a:endParaRPr lang="en-AU" dirty="0"/>
          </a:p>
        </p:txBody>
      </p:sp>
      <p:sp>
        <p:nvSpPr>
          <p:cNvPr id="3" name="Text Placeholder 2"/>
          <p:cNvSpPr>
            <a:spLocks noGrp="1"/>
          </p:cNvSpPr>
          <p:nvPr>
            <p:ph type="body" sz="quarter" idx="10"/>
          </p:nvPr>
        </p:nvSpPr>
        <p:spPr>
          <a:xfrm>
            <a:off x="200777" y="965257"/>
            <a:ext cx="8712968" cy="4968552"/>
          </a:xfrm>
        </p:spPr>
        <p:txBody>
          <a:bodyPr/>
          <a:lstStyle/>
          <a:p>
            <a:pPr>
              <a:lnSpc>
                <a:spcPct val="125000"/>
              </a:lnSpc>
              <a:spcBef>
                <a:spcPts val="600"/>
              </a:spcBef>
            </a:pPr>
            <a:endParaRPr lang="en-AU" sz="1300" b="0" dirty="0">
              <a:latin typeface="Univers 45 Light" pitchFamily="2" charset="0"/>
            </a:endParaRPr>
          </a:p>
        </p:txBody>
      </p:sp>
      <p:sp>
        <p:nvSpPr>
          <p:cNvPr id="5" name="TextBox 4"/>
          <p:cNvSpPr txBox="1"/>
          <p:nvPr/>
        </p:nvSpPr>
        <p:spPr>
          <a:xfrm>
            <a:off x="170120" y="4061635"/>
            <a:ext cx="8718698" cy="2254103"/>
          </a:xfrm>
          <a:prstGeom prst="rect">
            <a:avLst/>
          </a:prstGeom>
          <a:noFill/>
        </p:spPr>
        <p:txBody>
          <a:bodyPr wrap="square" lIns="54000" tIns="54000" rIns="54000" bIns="54000" rtlCol="0">
            <a:noAutofit/>
          </a:bodyPr>
          <a:lstStyle/>
          <a:p>
            <a:endParaRPr lang="en-AU" sz="1300" b="1" dirty="0" smtClean="0">
              <a:solidFill>
                <a:srgbClr val="7AB800"/>
              </a:solidFill>
              <a:latin typeface="Univers 45 Light" pitchFamily="2" charset="0"/>
              <a:cs typeface="Arial" pitchFamily="34" charset="0"/>
            </a:endParaRPr>
          </a:p>
          <a:p>
            <a:endParaRPr lang="en-AU" sz="1300" dirty="0" smtClean="0">
              <a:solidFill>
                <a:srgbClr val="00338D"/>
              </a:solidFill>
              <a:latin typeface="Univers 45 Light" pitchFamily="2" charset="0"/>
              <a:cs typeface="Arial" pitchFamily="34" charset="0"/>
            </a:endParaRPr>
          </a:p>
          <a:p>
            <a:endParaRPr lang="en-AU" sz="1300" dirty="0" smtClean="0">
              <a:solidFill>
                <a:srgbClr val="00338D"/>
              </a:solidFill>
              <a:latin typeface="Univers 45 Light" pitchFamily="2"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380900767"/>
              </p:ext>
            </p:extLst>
          </p:nvPr>
        </p:nvGraphicFramePr>
        <p:xfrm>
          <a:off x="170120" y="965257"/>
          <a:ext cx="8712969" cy="5121735"/>
        </p:xfrm>
        <a:graphic>
          <a:graphicData uri="http://schemas.openxmlformats.org/drawingml/2006/table">
            <a:tbl>
              <a:tblPr firstRow="1" firstCol="1" bandRow="1">
                <a:tableStyleId>{00A15C55-8517-42AA-B614-E9B94910E393}</a:tableStyleId>
              </a:tblPr>
              <a:tblGrid>
                <a:gridCol w="1031257"/>
                <a:gridCol w="2284207"/>
                <a:gridCol w="769545"/>
                <a:gridCol w="769544"/>
                <a:gridCol w="787652"/>
                <a:gridCol w="642796"/>
                <a:gridCol w="2427968"/>
              </a:tblGrid>
              <a:tr h="526659">
                <a:tc>
                  <a:txBody>
                    <a:bodyPr/>
                    <a:lstStyle/>
                    <a:p>
                      <a:pPr algn="just">
                        <a:lnSpc>
                          <a:spcPct val="125000"/>
                        </a:lnSpc>
                        <a:spcBef>
                          <a:spcPts val="600"/>
                        </a:spcBef>
                        <a:spcAft>
                          <a:spcPts val="600"/>
                        </a:spcAft>
                      </a:pPr>
                      <a:r>
                        <a:rPr lang="en-AU" sz="1100" dirty="0">
                          <a:effectLst/>
                        </a:rPr>
                        <a:t>Measure </a:t>
                      </a:r>
                      <a:endParaRPr lang="en-AU" sz="1100" dirty="0">
                        <a:effectLst/>
                        <a:latin typeface="Univers 45 Light" pitchFamily="2" charset="0"/>
                        <a:ea typeface="Times New Roman" panose="02020603050405020304" pitchFamily="18" charset="0"/>
                        <a:cs typeface="Times New Roman" panose="02020603050405020304" pitchFamily="18" charset="0"/>
                      </a:endParaRPr>
                    </a:p>
                  </a:txBody>
                  <a:tcPr marL="37528" marR="37528" marT="5212" marB="0" anchor="b"/>
                </a:tc>
                <a:tc>
                  <a:txBody>
                    <a:bodyPr/>
                    <a:lstStyle/>
                    <a:p>
                      <a:pPr algn="just">
                        <a:lnSpc>
                          <a:spcPct val="125000"/>
                        </a:lnSpc>
                        <a:spcBef>
                          <a:spcPts val="600"/>
                        </a:spcBef>
                        <a:spcAft>
                          <a:spcPts val="600"/>
                        </a:spcAft>
                      </a:pPr>
                      <a:r>
                        <a:rPr lang="en-AU" sz="1100" dirty="0">
                          <a:effectLst/>
                        </a:rPr>
                        <a:t>Description </a:t>
                      </a:r>
                      <a:endParaRPr lang="en-AU" sz="1100" dirty="0">
                        <a:effectLst/>
                        <a:latin typeface="Univers 45 Light" pitchFamily="2" charset="0"/>
                        <a:ea typeface="Times New Roman" panose="02020603050405020304" pitchFamily="18" charset="0"/>
                        <a:cs typeface="Times New Roman" panose="02020603050405020304" pitchFamily="18" charset="0"/>
                      </a:endParaRPr>
                    </a:p>
                  </a:txBody>
                  <a:tcPr marL="37528" marR="37528" marT="5212" marB="0" anchor="b"/>
                </a:tc>
                <a:tc>
                  <a:txBody>
                    <a:bodyPr/>
                    <a:lstStyle/>
                    <a:p>
                      <a:pPr algn="just">
                        <a:lnSpc>
                          <a:spcPct val="125000"/>
                        </a:lnSpc>
                        <a:spcBef>
                          <a:spcPts val="600"/>
                        </a:spcBef>
                        <a:spcAft>
                          <a:spcPts val="600"/>
                        </a:spcAft>
                      </a:pPr>
                      <a:r>
                        <a:rPr lang="en-AU" sz="1100">
                          <a:effectLst/>
                        </a:rPr>
                        <a:t>Theoretical Range</a:t>
                      </a:r>
                      <a:endParaRPr lang="en-AU" sz="1100">
                        <a:effectLst/>
                        <a:latin typeface="Univers 45 Light" pitchFamily="2" charset="0"/>
                        <a:ea typeface="Times New Roman" panose="02020603050405020304" pitchFamily="18" charset="0"/>
                        <a:cs typeface="Times New Roman" panose="02020603050405020304" pitchFamily="18" charset="0"/>
                      </a:endParaRPr>
                    </a:p>
                  </a:txBody>
                  <a:tcPr marL="0" marR="0" marT="0" marB="0"/>
                </a:tc>
                <a:tc>
                  <a:txBody>
                    <a:bodyPr/>
                    <a:lstStyle/>
                    <a:p>
                      <a:pPr algn="just">
                        <a:lnSpc>
                          <a:spcPct val="125000"/>
                        </a:lnSpc>
                        <a:spcBef>
                          <a:spcPts val="600"/>
                        </a:spcBef>
                        <a:spcAft>
                          <a:spcPts val="600"/>
                        </a:spcAft>
                      </a:pPr>
                      <a:r>
                        <a:rPr lang="en-AU" sz="1100">
                          <a:effectLst/>
                        </a:rPr>
                        <a:t>Benchmark Median</a:t>
                      </a:r>
                      <a:endParaRPr lang="en-AU" sz="1100">
                        <a:effectLst/>
                        <a:latin typeface="Univers 45 Light" pitchFamily="2" charset="0"/>
                        <a:ea typeface="Times New Roman" panose="02020603050405020304" pitchFamily="18" charset="0"/>
                        <a:cs typeface="Times New Roman" panose="02020603050405020304" pitchFamily="18" charset="0"/>
                      </a:endParaRPr>
                    </a:p>
                  </a:txBody>
                  <a:tcPr marL="0" marR="0" marT="0" marB="0"/>
                </a:tc>
                <a:tc>
                  <a:txBody>
                    <a:bodyPr/>
                    <a:lstStyle/>
                    <a:p>
                      <a:pPr algn="just">
                        <a:lnSpc>
                          <a:spcPct val="125000"/>
                        </a:lnSpc>
                        <a:spcBef>
                          <a:spcPts val="600"/>
                        </a:spcBef>
                        <a:spcAft>
                          <a:spcPts val="600"/>
                        </a:spcAft>
                      </a:pPr>
                      <a:r>
                        <a:rPr lang="en-AU" sz="1100">
                          <a:effectLst/>
                        </a:rPr>
                        <a:t>Benchmark Range</a:t>
                      </a:r>
                      <a:endParaRPr lang="en-AU" sz="1100">
                        <a:effectLst/>
                        <a:latin typeface="Univers 45 Light" pitchFamily="2" charset="0"/>
                        <a:ea typeface="Times New Roman" panose="02020603050405020304" pitchFamily="18" charset="0"/>
                        <a:cs typeface="Times New Roman" panose="02020603050405020304" pitchFamily="18" charset="0"/>
                      </a:endParaRPr>
                    </a:p>
                  </a:txBody>
                  <a:tcPr marL="0" marR="0" marT="0" marB="0"/>
                </a:tc>
                <a:tc>
                  <a:txBody>
                    <a:bodyPr/>
                    <a:lstStyle/>
                    <a:p>
                      <a:pPr algn="just">
                        <a:lnSpc>
                          <a:spcPct val="125000"/>
                        </a:lnSpc>
                        <a:spcBef>
                          <a:spcPts val="600"/>
                        </a:spcBef>
                        <a:spcAft>
                          <a:spcPts val="600"/>
                        </a:spcAft>
                      </a:pPr>
                      <a:r>
                        <a:rPr lang="en-AU" sz="1100" dirty="0" smtClean="0">
                          <a:effectLst/>
                        </a:rPr>
                        <a:t>KPMG Board / NEC</a:t>
                      </a:r>
                      <a:endParaRPr lang="en-AU" sz="1100" dirty="0">
                        <a:effectLst/>
                        <a:latin typeface="Univers 45 Light" pitchFamily="2" charset="0"/>
                        <a:ea typeface="Times New Roman" panose="02020603050405020304" pitchFamily="18" charset="0"/>
                        <a:cs typeface="Times New Roman" panose="02020603050405020304" pitchFamily="18" charset="0"/>
                      </a:endParaRPr>
                    </a:p>
                  </a:txBody>
                  <a:tcPr marL="37528" marR="37528" marT="5212" marB="0" anchor="b"/>
                </a:tc>
                <a:tc>
                  <a:txBody>
                    <a:bodyPr/>
                    <a:lstStyle/>
                    <a:p>
                      <a:pPr algn="just">
                        <a:lnSpc>
                          <a:spcPct val="125000"/>
                        </a:lnSpc>
                        <a:spcBef>
                          <a:spcPts val="600"/>
                        </a:spcBef>
                        <a:spcAft>
                          <a:spcPts val="600"/>
                        </a:spcAft>
                      </a:pPr>
                      <a:r>
                        <a:rPr lang="en-AU" sz="1100" dirty="0">
                          <a:effectLst/>
                        </a:rPr>
                        <a:t>Comment</a:t>
                      </a:r>
                      <a:endParaRPr lang="en-AU" sz="1100" dirty="0">
                        <a:effectLst/>
                        <a:latin typeface="Univers 45 Light" pitchFamily="2" charset="0"/>
                        <a:ea typeface="Times New Roman" panose="02020603050405020304" pitchFamily="18" charset="0"/>
                        <a:cs typeface="Times New Roman" panose="02020603050405020304" pitchFamily="18" charset="0"/>
                      </a:endParaRPr>
                    </a:p>
                  </a:txBody>
                  <a:tcPr marL="0" marR="0" marT="0" marB="0"/>
                </a:tc>
              </a:tr>
              <a:tr h="750770">
                <a:tc>
                  <a:txBody>
                    <a:bodyPr/>
                    <a:lstStyle/>
                    <a:p>
                      <a:pPr algn="l">
                        <a:lnSpc>
                          <a:spcPct val="125000"/>
                        </a:lnSpc>
                        <a:spcBef>
                          <a:spcPts val="600"/>
                        </a:spcBef>
                        <a:spcAft>
                          <a:spcPts val="600"/>
                        </a:spcAft>
                      </a:pPr>
                      <a:r>
                        <a:rPr lang="en-AU" sz="1100" dirty="0">
                          <a:effectLst/>
                        </a:rPr>
                        <a:t>Weighted Out Clustering Coefficient </a:t>
                      </a:r>
                      <a:endParaRPr lang="en-AU" sz="1100" dirty="0">
                        <a:effectLst/>
                        <a:latin typeface="Univers 45 Light" pitchFamily="2" charset="0"/>
                        <a:ea typeface="Times New Roman" panose="02020603050405020304" pitchFamily="18" charset="0"/>
                        <a:cs typeface="Times New Roman" panose="02020603050405020304" pitchFamily="18" charset="0"/>
                      </a:endParaRPr>
                    </a:p>
                  </a:txBody>
                  <a:tcPr marL="37528" marR="37528" marT="5212" marB="0"/>
                </a:tc>
                <a:tc>
                  <a:txBody>
                    <a:bodyPr/>
                    <a:lstStyle/>
                    <a:p>
                      <a:pPr algn="l">
                        <a:lnSpc>
                          <a:spcPct val="125000"/>
                        </a:lnSpc>
                        <a:spcBef>
                          <a:spcPts val="600"/>
                        </a:spcBef>
                        <a:spcAft>
                          <a:spcPts val="600"/>
                        </a:spcAft>
                      </a:pPr>
                      <a:r>
                        <a:rPr lang="en-AU" sz="1100" dirty="0">
                          <a:solidFill>
                            <a:srgbClr val="365F91"/>
                          </a:solidFill>
                          <a:effectLst/>
                        </a:rPr>
                        <a:t>Measures the level of triangulation within the network (i.e. groups of </a:t>
                      </a:r>
                      <a:r>
                        <a:rPr lang="en-AU" sz="1100" dirty="0" smtClean="0">
                          <a:solidFill>
                            <a:srgbClr val="365F91"/>
                          </a:solidFill>
                          <a:effectLst/>
                        </a:rPr>
                        <a:t>three </a:t>
                      </a:r>
                      <a:r>
                        <a:rPr lang="en-AU" sz="1100" dirty="0">
                          <a:solidFill>
                            <a:srgbClr val="365F91"/>
                          </a:solidFill>
                          <a:effectLst/>
                        </a:rPr>
                        <a:t>risks all connected to each other).</a:t>
                      </a:r>
                    </a:p>
                    <a:p>
                      <a:pPr algn="l">
                        <a:lnSpc>
                          <a:spcPct val="125000"/>
                        </a:lnSpc>
                        <a:spcBef>
                          <a:spcPts val="600"/>
                        </a:spcBef>
                        <a:spcAft>
                          <a:spcPts val="600"/>
                        </a:spcAft>
                      </a:pPr>
                      <a:r>
                        <a:rPr lang="en-AU" sz="1100" dirty="0">
                          <a:solidFill>
                            <a:srgbClr val="365F91"/>
                          </a:solidFill>
                          <a:effectLst/>
                        </a:rPr>
                        <a:t>To achieve this, it calculates the probability that any two risks that are connected to a single risk are also connected to each other.</a:t>
                      </a:r>
                      <a:endParaRPr lang="en-AU" sz="1100" dirty="0">
                        <a:solidFill>
                          <a:srgbClr val="365F91"/>
                        </a:solidFill>
                        <a:effectLst/>
                        <a:latin typeface="Univers 45 Light" pitchFamily="2" charset="0"/>
                        <a:ea typeface="Times New Roman" panose="02020603050405020304" pitchFamily="18" charset="0"/>
                        <a:cs typeface="Times New Roman" panose="02020603050405020304" pitchFamily="18" charset="0"/>
                      </a:endParaRPr>
                    </a:p>
                  </a:txBody>
                  <a:tcPr marL="37528" marR="37528" marT="5212" marB="0"/>
                </a:tc>
                <a:tc>
                  <a:txBody>
                    <a:bodyPr/>
                    <a:lstStyle/>
                    <a:p>
                      <a:pPr algn="l">
                        <a:lnSpc>
                          <a:spcPct val="125000"/>
                        </a:lnSpc>
                        <a:spcBef>
                          <a:spcPts val="600"/>
                        </a:spcBef>
                        <a:spcAft>
                          <a:spcPts val="600"/>
                        </a:spcAft>
                      </a:pPr>
                      <a:r>
                        <a:rPr lang="en-AU" sz="1100" dirty="0">
                          <a:solidFill>
                            <a:srgbClr val="365F91"/>
                          </a:solidFill>
                          <a:effectLst/>
                        </a:rPr>
                        <a:t>0-100%</a:t>
                      </a:r>
                      <a:endParaRPr lang="en-AU" sz="1100" dirty="0">
                        <a:solidFill>
                          <a:srgbClr val="365F91"/>
                        </a:solidFill>
                        <a:effectLst/>
                        <a:latin typeface="Univers 45 Light" pitchFamily="2" charset="0"/>
                        <a:ea typeface="Times New Roman" panose="02020603050405020304" pitchFamily="18" charset="0"/>
                        <a:cs typeface="Times New Roman" panose="02020603050405020304" pitchFamily="18" charset="0"/>
                      </a:endParaRPr>
                    </a:p>
                  </a:txBody>
                  <a:tcPr marL="0" marR="0" marT="0" marB="0"/>
                </a:tc>
                <a:tc>
                  <a:txBody>
                    <a:bodyPr/>
                    <a:lstStyle/>
                    <a:p>
                      <a:pPr algn="l">
                        <a:lnSpc>
                          <a:spcPct val="125000"/>
                        </a:lnSpc>
                        <a:spcBef>
                          <a:spcPts val="600"/>
                        </a:spcBef>
                        <a:spcAft>
                          <a:spcPts val="600"/>
                        </a:spcAft>
                      </a:pPr>
                      <a:r>
                        <a:rPr lang="en-AU" sz="1100" dirty="0">
                          <a:solidFill>
                            <a:srgbClr val="365F91"/>
                          </a:solidFill>
                          <a:effectLst/>
                        </a:rPr>
                        <a:t>57%</a:t>
                      </a:r>
                      <a:endParaRPr lang="en-AU" sz="1100" dirty="0">
                        <a:solidFill>
                          <a:srgbClr val="365F91"/>
                        </a:solidFill>
                        <a:effectLst/>
                        <a:latin typeface="Univers 45 Light" pitchFamily="2" charset="0"/>
                        <a:ea typeface="Times New Roman" panose="02020603050405020304" pitchFamily="18" charset="0"/>
                        <a:cs typeface="Times New Roman" panose="02020603050405020304" pitchFamily="18" charset="0"/>
                      </a:endParaRPr>
                    </a:p>
                  </a:txBody>
                  <a:tcPr marL="0" marR="0" marT="0" marB="0"/>
                </a:tc>
                <a:tc>
                  <a:txBody>
                    <a:bodyPr/>
                    <a:lstStyle/>
                    <a:p>
                      <a:pPr algn="l">
                        <a:lnSpc>
                          <a:spcPct val="125000"/>
                        </a:lnSpc>
                        <a:spcBef>
                          <a:spcPts val="600"/>
                        </a:spcBef>
                        <a:spcAft>
                          <a:spcPts val="600"/>
                        </a:spcAft>
                      </a:pPr>
                      <a:r>
                        <a:rPr lang="en-AU" sz="1100" dirty="0">
                          <a:solidFill>
                            <a:srgbClr val="365F91"/>
                          </a:solidFill>
                          <a:effectLst/>
                        </a:rPr>
                        <a:t>44-72%</a:t>
                      </a:r>
                      <a:endParaRPr lang="en-AU" sz="1100" dirty="0">
                        <a:solidFill>
                          <a:srgbClr val="365F91"/>
                        </a:solidFill>
                        <a:effectLst/>
                        <a:latin typeface="Univers 45 Light" pitchFamily="2" charset="0"/>
                        <a:ea typeface="Times New Roman" panose="02020603050405020304" pitchFamily="18" charset="0"/>
                        <a:cs typeface="Times New Roman" panose="02020603050405020304" pitchFamily="18" charset="0"/>
                      </a:endParaRPr>
                    </a:p>
                  </a:txBody>
                  <a:tcPr marL="0" marR="0" marT="0" marB="0"/>
                </a:tc>
                <a:tc>
                  <a:txBody>
                    <a:bodyPr/>
                    <a:lstStyle/>
                    <a:p>
                      <a:pPr algn="l">
                        <a:lnSpc>
                          <a:spcPct val="125000"/>
                        </a:lnSpc>
                        <a:spcBef>
                          <a:spcPts val="600"/>
                        </a:spcBef>
                        <a:spcAft>
                          <a:spcPts val="600"/>
                        </a:spcAft>
                      </a:pPr>
                      <a:r>
                        <a:rPr lang="en-AU" sz="1100" dirty="0" smtClean="0">
                          <a:solidFill>
                            <a:srgbClr val="365F91"/>
                          </a:solidFill>
                          <a:effectLst/>
                        </a:rPr>
                        <a:t>72%</a:t>
                      </a:r>
                      <a:endParaRPr lang="en-AU" sz="1100" dirty="0">
                        <a:solidFill>
                          <a:srgbClr val="365F91"/>
                        </a:solidFill>
                        <a:effectLst/>
                        <a:latin typeface="Univers 45 Light" pitchFamily="2" charset="0"/>
                        <a:ea typeface="Times New Roman" panose="02020603050405020304" pitchFamily="18" charset="0"/>
                        <a:cs typeface="Times New Roman" panose="02020603050405020304" pitchFamily="18" charset="0"/>
                      </a:endParaRPr>
                    </a:p>
                  </a:txBody>
                  <a:tcPr marL="37528" marR="37528" marT="5212" marB="0"/>
                </a:tc>
                <a:tc>
                  <a:txBody>
                    <a:bodyPr/>
                    <a:lstStyle/>
                    <a:p>
                      <a:pPr algn="l">
                        <a:lnSpc>
                          <a:spcPct val="125000"/>
                        </a:lnSpc>
                        <a:spcBef>
                          <a:spcPts val="600"/>
                        </a:spcBef>
                        <a:spcAft>
                          <a:spcPts val="600"/>
                        </a:spcAft>
                      </a:pPr>
                      <a:r>
                        <a:rPr lang="en-AU" sz="1100" dirty="0" smtClean="0">
                          <a:solidFill>
                            <a:srgbClr val="365F91"/>
                          </a:solidFill>
                          <a:effectLst/>
                        </a:rPr>
                        <a:t>IAG’s weighted-out </a:t>
                      </a:r>
                      <a:r>
                        <a:rPr lang="en-AU" sz="1100" dirty="0">
                          <a:solidFill>
                            <a:srgbClr val="365F91"/>
                          </a:solidFill>
                          <a:effectLst/>
                        </a:rPr>
                        <a:t>clustering coefficient is </a:t>
                      </a:r>
                      <a:r>
                        <a:rPr lang="en-AU" sz="1100" dirty="0" smtClean="0">
                          <a:solidFill>
                            <a:srgbClr val="365F91"/>
                          </a:solidFill>
                          <a:effectLst/>
                        </a:rPr>
                        <a:t>at the higher end of </a:t>
                      </a:r>
                      <a:r>
                        <a:rPr lang="en-AU" sz="1100" dirty="0">
                          <a:solidFill>
                            <a:srgbClr val="365F91"/>
                          </a:solidFill>
                          <a:effectLst/>
                        </a:rPr>
                        <a:t>the benchmark range. A </a:t>
                      </a:r>
                      <a:r>
                        <a:rPr lang="en-AU" sz="1100" dirty="0" smtClean="0">
                          <a:solidFill>
                            <a:srgbClr val="365F91"/>
                          </a:solidFill>
                          <a:effectLst/>
                        </a:rPr>
                        <a:t>higher </a:t>
                      </a:r>
                      <a:r>
                        <a:rPr lang="en-AU" sz="1100" dirty="0">
                          <a:solidFill>
                            <a:srgbClr val="365F91"/>
                          </a:solidFill>
                          <a:effectLst/>
                        </a:rPr>
                        <a:t>clustering coefficient indicates there is a </a:t>
                      </a:r>
                      <a:r>
                        <a:rPr lang="en-AU" sz="1100" dirty="0" smtClean="0">
                          <a:solidFill>
                            <a:srgbClr val="365F91"/>
                          </a:solidFill>
                          <a:effectLst/>
                        </a:rPr>
                        <a:t>higher </a:t>
                      </a:r>
                      <a:r>
                        <a:rPr lang="en-AU" sz="1100" dirty="0">
                          <a:solidFill>
                            <a:srgbClr val="365F91"/>
                          </a:solidFill>
                          <a:effectLst/>
                        </a:rPr>
                        <a:t>level of systemic risk in the network.</a:t>
                      </a:r>
                      <a:endParaRPr lang="en-AU" sz="1100" dirty="0">
                        <a:solidFill>
                          <a:srgbClr val="365F91"/>
                        </a:solidFill>
                        <a:effectLst/>
                        <a:latin typeface="Univers 45 Light" pitchFamily="2" charset="0"/>
                        <a:ea typeface="Times New Roman" panose="02020603050405020304" pitchFamily="18" charset="0"/>
                        <a:cs typeface="Times New Roman" panose="02020603050405020304" pitchFamily="18" charset="0"/>
                      </a:endParaRPr>
                    </a:p>
                  </a:txBody>
                  <a:tcPr marL="0" marR="0" marT="0" marB="0"/>
                </a:tc>
              </a:tr>
              <a:tr h="945065">
                <a:tc>
                  <a:txBody>
                    <a:bodyPr/>
                    <a:lstStyle/>
                    <a:p>
                      <a:pPr algn="l">
                        <a:lnSpc>
                          <a:spcPct val="125000"/>
                        </a:lnSpc>
                        <a:spcBef>
                          <a:spcPts val="600"/>
                        </a:spcBef>
                        <a:spcAft>
                          <a:spcPts val="600"/>
                        </a:spcAft>
                      </a:pPr>
                      <a:r>
                        <a:rPr lang="en-AU" sz="1100">
                          <a:effectLst/>
                        </a:rPr>
                        <a:t>Reciprocity </a:t>
                      </a:r>
                      <a:endParaRPr lang="en-AU" sz="1100">
                        <a:effectLst/>
                        <a:latin typeface="Univers 45 Light" pitchFamily="2" charset="0"/>
                        <a:ea typeface="Times New Roman" panose="02020603050405020304" pitchFamily="18" charset="0"/>
                        <a:cs typeface="Times New Roman" panose="02020603050405020304" pitchFamily="18" charset="0"/>
                      </a:endParaRPr>
                    </a:p>
                  </a:txBody>
                  <a:tcPr marL="37528" marR="37528" marT="5212" marB="0"/>
                </a:tc>
                <a:tc>
                  <a:txBody>
                    <a:bodyPr/>
                    <a:lstStyle/>
                    <a:p>
                      <a:pPr algn="l">
                        <a:lnSpc>
                          <a:spcPct val="125000"/>
                        </a:lnSpc>
                        <a:spcBef>
                          <a:spcPts val="600"/>
                        </a:spcBef>
                        <a:spcAft>
                          <a:spcPts val="600"/>
                        </a:spcAft>
                      </a:pPr>
                      <a:r>
                        <a:rPr lang="en-AU" sz="1100" dirty="0">
                          <a:solidFill>
                            <a:srgbClr val="365F91"/>
                          </a:solidFill>
                          <a:effectLst/>
                        </a:rPr>
                        <a:t>Represents the relative connection from risk </a:t>
                      </a:r>
                      <a:r>
                        <a:rPr lang="en-AU" sz="1100" dirty="0" err="1">
                          <a:solidFill>
                            <a:srgbClr val="365F91"/>
                          </a:solidFill>
                          <a:effectLst/>
                        </a:rPr>
                        <a:t>i</a:t>
                      </a:r>
                      <a:r>
                        <a:rPr lang="en-AU" sz="1100" dirty="0">
                          <a:solidFill>
                            <a:srgbClr val="365F91"/>
                          </a:solidFill>
                          <a:effectLst/>
                        </a:rPr>
                        <a:t> to risk j, given that there is also a connection from risk j to risk </a:t>
                      </a:r>
                      <a:r>
                        <a:rPr lang="en-AU" sz="1100" dirty="0" err="1">
                          <a:solidFill>
                            <a:srgbClr val="365F91"/>
                          </a:solidFill>
                          <a:effectLst/>
                        </a:rPr>
                        <a:t>i</a:t>
                      </a:r>
                      <a:r>
                        <a:rPr lang="en-AU" sz="1100" dirty="0">
                          <a:solidFill>
                            <a:srgbClr val="365F91"/>
                          </a:solidFill>
                          <a:effectLst/>
                        </a:rPr>
                        <a:t>.</a:t>
                      </a:r>
                    </a:p>
                    <a:p>
                      <a:pPr algn="l">
                        <a:lnSpc>
                          <a:spcPct val="125000"/>
                        </a:lnSpc>
                        <a:spcBef>
                          <a:spcPts val="600"/>
                        </a:spcBef>
                        <a:spcAft>
                          <a:spcPts val="600"/>
                        </a:spcAft>
                      </a:pPr>
                      <a:r>
                        <a:rPr lang="en-AU" sz="1100" dirty="0">
                          <a:solidFill>
                            <a:srgbClr val="365F91"/>
                          </a:solidFill>
                          <a:effectLst/>
                        </a:rPr>
                        <a:t>A high score close to 100% indicates that there is little </a:t>
                      </a:r>
                      <a:r>
                        <a:rPr lang="en-AU" sz="1100" dirty="0" smtClean="0">
                          <a:solidFill>
                            <a:srgbClr val="365F91"/>
                          </a:solidFill>
                          <a:effectLst/>
                        </a:rPr>
                        <a:t>differentiation </a:t>
                      </a:r>
                      <a:r>
                        <a:rPr lang="en-AU" sz="1100" dirty="0">
                          <a:solidFill>
                            <a:srgbClr val="365F91"/>
                          </a:solidFill>
                          <a:effectLst/>
                        </a:rPr>
                        <a:t>in the direction of connections between any </a:t>
                      </a:r>
                      <a:r>
                        <a:rPr lang="en-AU" sz="1100" dirty="0" smtClean="0">
                          <a:solidFill>
                            <a:srgbClr val="365F91"/>
                          </a:solidFill>
                          <a:effectLst/>
                        </a:rPr>
                        <a:t>two </a:t>
                      </a:r>
                      <a:r>
                        <a:rPr lang="en-AU" sz="1100" dirty="0">
                          <a:solidFill>
                            <a:srgbClr val="365F91"/>
                          </a:solidFill>
                          <a:effectLst/>
                        </a:rPr>
                        <a:t>risks i.e. strength of connection from risk </a:t>
                      </a:r>
                      <a:r>
                        <a:rPr lang="en-AU" sz="1100" dirty="0" err="1">
                          <a:solidFill>
                            <a:srgbClr val="365F91"/>
                          </a:solidFill>
                          <a:effectLst/>
                        </a:rPr>
                        <a:t>i</a:t>
                      </a:r>
                      <a:r>
                        <a:rPr lang="en-AU" sz="1100" dirty="0">
                          <a:solidFill>
                            <a:srgbClr val="365F91"/>
                          </a:solidFill>
                          <a:effectLst/>
                        </a:rPr>
                        <a:t> to risk j will be similar to the strength of connection from risk j to risk </a:t>
                      </a:r>
                      <a:r>
                        <a:rPr lang="en-AU" sz="1100" dirty="0" err="1">
                          <a:solidFill>
                            <a:srgbClr val="365F91"/>
                          </a:solidFill>
                          <a:effectLst/>
                        </a:rPr>
                        <a:t>i</a:t>
                      </a:r>
                      <a:r>
                        <a:rPr lang="en-AU" sz="1100" dirty="0">
                          <a:solidFill>
                            <a:srgbClr val="365F91"/>
                          </a:solidFill>
                          <a:effectLst/>
                        </a:rPr>
                        <a:t>.</a:t>
                      </a:r>
                      <a:endParaRPr lang="en-AU" sz="1100" dirty="0">
                        <a:solidFill>
                          <a:srgbClr val="365F91"/>
                        </a:solidFill>
                        <a:effectLst/>
                        <a:latin typeface="Univers 45 Light" pitchFamily="2" charset="0"/>
                        <a:ea typeface="Times New Roman" panose="02020603050405020304" pitchFamily="18" charset="0"/>
                        <a:cs typeface="Times New Roman" panose="02020603050405020304" pitchFamily="18" charset="0"/>
                      </a:endParaRPr>
                    </a:p>
                  </a:txBody>
                  <a:tcPr marL="37528" marR="37528" marT="5212" marB="0"/>
                </a:tc>
                <a:tc>
                  <a:txBody>
                    <a:bodyPr/>
                    <a:lstStyle/>
                    <a:p>
                      <a:pPr algn="l">
                        <a:lnSpc>
                          <a:spcPct val="125000"/>
                        </a:lnSpc>
                        <a:spcBef>
                          <a:spcPts val="600"/>
                        </a:spcBef>
                        <a:spcAft>
                          <a:spcPts val="600"/>
                        </a:spcAft>
                      </a:pPr>
                      <a:r>
                        <a:rPr lang="en-AU" sz="1100" dirty="0">
                          <a:solidFill>
                            <a:srgbClr val="365F91"/>
                          </a:solidFill>
                          <a:effectLst/>
                        </a:rPr>
                        <a:t>-100% to 100%</a:t>
                      </a:r>
                      <a:endParaRPr lang="en-AU" sz="1100" dirty="0">
                        <a:solidFill>
                          <a:srgbClr val="365F91"/>
                        </a:solidFill>
                        <a:effectLst/>
                        <a:latin typeface="Univers 45 Light" pitchFamily="2" charset="0"/>
                        <a:ea typeface="Times New Roman" panose="02020603050405020304" pitchFamily="18" charset="0"/>
                        <a:cs typeface="Times New Roman" panose="02020603050405020304" pitchFamily="18" charset="0"/>
                      </a:endParaRPr>
                    </a:p>
                  </a:txBody>
                  <a:tcPr marL="0" marR="0" marT="0" marB="0"/>
                </a:tc>
                <a:tc>
                  <a:txBody>
                    <a:bodyPr/>
                    <a:lstStyle/>
                    <a:p>
                      <a:pPr algn="l">
                        <a:lnSpc>
                          <a:spcPct val="125000"/>
                        </a:lnSpc>
                        <a:spcBef>
                          <a:spcPts val="600"/>
                        </a:spcBef>
                        <a:spcAft>
                          <a:spcPts val="600"/>
                        </a:spcAft>
                      </a:pPr>
                      <a:r>
                        <a:rPr lang="en-AU" sz="1100" dirty="0">
                          <a:solidFill>
                            <a:srgbClr val="365F91"/>
                          </a:solidFill>
                          <a:effectLst/>
                        </a:rPr>
                        <a:t>87%</a:t>
                      </a:r>
                      <a:endParaRPr lang="en-AU" sz="1100" dirty="0">
                        <a:solidFill>
                          <a:srgbClr val="365F91"/>
                        </a:solidFill>
                        <a:effectLst/>
                        <a:latin typeface="Univers 45 Light" pitchFamily="2" charset="0"/>
                        <a:ea typeface="Times New Roman" panose="02020603050405020304" pitchFamily="18" charset="0"/>
                        <a:cs typeface="Times New Roman" panose="02020603050405020304" pitchFamily="18" charset="0"/>
                      </a:endParaRPr>
                    </a:p>
                  </a:txBody>
                  <a:tcPr marL="0" marR="0" marT="0" marB="0"/>
                </a:tc>
                <a:tc>
                  <a:txBody>
                    <a:bodyPr/>
                    <a:lstStyle/>
                    <a:p>
                      <a:pPr algn="l">
                        <a:lnSpc>
                          <a:spcPct val="125000"/>
                        </a:lnSpc>
                        <a:spcBef>
                          <a:spcPts val="600"/>
                        </a:spcBef>
                        <a:spcAft>
                          <a:spcPts val="600"/>
                        </a:spcAft>
                      </a:pPr>
                      <a:r>
                        <a:rPr lang="en-AU" sz="1100" dirty="0">
                          <a:solidFill>
                            <a:srgbClr val="365F91"/>
                          </a:solidFill>
                          <a:effectLst/>
                        </a:rPr>
                        <a:t>46%-92%</a:t>
                      </a:r>
                      <a:endParaRPr lang="en-AU" sz="1100" dirty="0">
                        <a:solidFill>
                          <a:srgbClr val="365F91"/>
                        </a:solidFill>
                        <a:effectLst/>
                        <a:latin typeface="Univers 45 Light" pitchFamily="2" charset="0"/>
                        <a:ea typeface="Times New Roman" panose="02020603050405020304" pitchFamily="18" charset="0"/>
                        <a:cs typeface="Times New Roman" panose="02020603050405020304" pitchFamily="18" charset="0"/>
                      </a:endParaRPr>
                    </a:p>
                  </a:txBody>
                  <a:tcPr marL="0" marR="0" marT="0" marB="0"/>
                </a:tc>
                <a:tc>
                  <a:txBody>
                    <a:bodyPr/>
                    <a:lstStyle/>
                    <a:p>
                      <a:pPr algn="l">
                        <a:lnSpc>
                          <a:spcPct val="125000"/>
                        </a:lnSpc>
                        <a:spcBef>
                          <a:spcPts val="600"/>
                        </a:spcBef>
                        <a:spcAft>
                          <a:spcPts val="600"/>
                        </a:spcAft>
                      </a:pPr>
                      <a:r>
                        <a:rPr lang="en-AU" sz="1100" dirty="0" smtClean="0">
                          <a:solidFill>
                            <a:srgbClr val="365F91"/>
                          </a:solidFill>
                          <a:effectLst/>
                        </a:rPr>
                        <a:t>94%</a:t>
                      </a:r>
                      <a:endParaRPr lang="en-AU" sz="1100" dirty="0">
                        <a:solidFill>
                          <a:srgbClr val="365F91"/>
                        </a:solidFill>
                        <a:effectLst/>
                        <a:latin typeface="Univers 45 Light" pitchFamily="2" charset="0"/>
                        <a:ea typeface="Times New Roman" panose="02020603050405020304" pitchFamily="18" charset="0"/>
                        <a:cs typeface="Times New Roman" panose="02020603050405020304" pitchFamily="18" charset="0"/>
                      </a:endParaRPr>
                    </a:p>
                  </a:txBody>
                  <a:tcPr marL="37528" marR="37528" marT="5212" marB="0"/>
                </a:tc>
                <a:tc>
                  <a:txBody>
                    <a:bodyPr/>
                    <a:lstStyle/>
                    <a:p>
                      <a:pPr algn="l">
                        <a:lnSpc>
                          <a:spcPct val="125000"/>
                        </a:lnSpc>
                        <a:spcBef>
                          <a:spcPts val="600"/>
                        </a:spcBef>
                        <a:spcAft>
                          <a:spcPts val="600"/>
                        </a:spcAft>
                      </a:pPr>
                      <a:r>
                        <a:rPr lang="en-AU" sz="1100" dirty="0" smtClean="0">
                          <a:solidFill>
                            <a:srgbClr val="365F91"/>
                          </a:solidFill>
                          <a:effectLst/>
                        </a:rPr>
                        <a:t>IAG</a:t>
                      </a:r>
                      <a:r>
                        <a:rPr lang="en-AU" sz="1100" baseline="0" dirty="0" smtClean="0">
                          <a:solidFill>
                            <a:srgbClr val="365F91"/>
                          </a:solidFill>
                          <a:effectLst/>
                        </a:rPr>
                        <a:t>’s</a:t>
                      </a:r>
                      <a:r>
                        <a:rPr lang="en-AU" sz="1100" dirty="0" smtClean="0">
                          <a:solidFill>
                            <a:srgbClr val="365F91"/>
                          </a:solidFill>
                          <a:effectLst/>
                        </a:rPr>
                        <a:t> </a:t>
                      </a:r>
                      <a:r>
                        <a:rPr lang="en-AU" sz="1100" dirty="0">
                          <a:solidFill>
                            <a:srgbClr val="365F91"/>
                          </a:solidFill>
                          <a:effectLst/>
                        </a:rPr>
                        <a:t>current reciprocity is close to </a:t>
                      </a:r>
                      <a:r>
                        <a:rPr lang="en-AU" sz="1100" dirty="0" smtClean="0">
                          <a:solidFill>
                            <a:srgbClr val="365F91"/>
                          </a:solidFill>
                          <a:effectLst/>
                        </a:rPr>
                        <a:t>one, </a:t>
                      </a:r>
                      <a:r>
                        <a:rPr lang="en-AU" sz="1100" dirty="0">
                          <a:solidFill>
                            <a:srgbClr val="365F91"/>
                          </a:solidFill>
                          <a:effectLst/>
                        </a:rPr>
                        <a:t>which means that there is little differentiation between the direction of a connection between any two risks. This is consistent with the median of the </a:t>
                      </a:r>
                      <a:r>
                        <a:rPr lang="en-AU" sz="1100" dirty="0" smtClean="0">
                          <a:solidFill>
                            <a:srgbClr val="365F91"/>
                          </a:solidFill>
                          <a:effectLst/>
                        </a:rPr>
                        <a:t>benchmark,</a:t>
                      </a:r>
                      <a:r>
                        <a:rPr lang="en-AU" sz="1100" baseline="0" dirty="0" smtClean="0">
                          <a:solidFill>
                            <a:srgbClr val="365F91"/>
                          </a:solidFill>
                          <a:effectLst/>
                        </a:rPr>
                        <a:t> and does not mitigate the systemic characteristics of the KPMG network observed above</a:t>
                      </a:r>
                      <a:r>
                        <a:rPr lang="en-AU" sz="1100" dirty="0" smtClean="0">
                          <a:solidFill>
                            <a:srgbClr val="365F91"/>
                          </a:solidFill>
                          <a:effectLst/>
                        </a:rPr>
                        <a:t>.</a:t>
                      </a:r>
                      <a:endParaRPr lang="en-AU" sz="1100" dirty="0">
                        <a:solidFill>
                          <a:srgbClr val="365F91"/>
                        </a:solidFill>
                        <a:effectLst/>
                        <a:latin typeface="Univers 45 Light" pitchFamily="2" charset="0"/>
                        <a:ea typeface="Times New Roman" panose="02020603050405020304" pitchFamily="18" charset="0"/>
                        <a:cs typeface="Times New Roman" panose="02020603050405020304" pitchFamily="18" charset="0"/>
                      </a:endParaRPr>
                    </a:p>
                  </a:txBody>
                  <a:tcPr marL="0" marR="0" marT="0" marB="0"/>
                </a:tc>
              </a:tr>
            </a:tbl>
          </a:graphicData>
        </a:graphic>
      </p:graphicFrame>
    </p:spTree>
    <p:extLst>
      <p:ext uri="{BB962C8B-B14F-4D97-AF65-F5344CB8AC3E}">
        <p14:creationId xmlns:p14="http://schemas.microsoft.com/office/powerpoint/2010/main" val="8426376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
            </a:r>
            <a:br>
              <a:rPr lang="en-AU" dirty="0" smtClean="0"/>
            </a:br>
            <a:r>
              <a:rPr lang="en-AU" dirty="0" smtClean="0"/>
              <a:t>8. Severity Likelihood</a:t>
            </a:r>
            <a:endParaRPr lang="en-AU" dirty="0"/>
          </a:p>
        </p:txBody>
      </p:sp>
      <p:pic>
        <p:nvPicPr>
          <p:cNvPr id="8" name="Picture 7"/>
          <p:cNvPicPr/>
          <p:nvPr/>
        </p:nvPicPr>
        <p:blipFill>
          <a:blip r:embed="rId2" cstate="print"/>
          <a:srcRect/>
          <a:stretch>
            <a:fillRect/>
          </a:stretch>
        </p:blipFill>
        <p:spPr bwMode="auto">
          <a:xfrm>
            <a:off x="395536" y="1268760"/>
            <a:ext cx="7628002" cy="465968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2"/>
          <a:stretch>
            <a:fillRect/>
          </a:stretch>
        </p:blipFill>
        <p:spPr>
          <a:xfrm>
            <a:off x="-276604" y="1217071"/>
            <a:ext cx="8409583" cy="5119200"/>
          </a:xfrm>
          <a:prstGeom prst="rect">
            <a:avLst/>
          </a:prstGeom>
        </p:spPr>
      </p:pic>
      <p:sp>
        <p:nvSpPr>
          <p:cNvPr id="2" name="Title 1"/>
          <p:cNvSpPr>
            <a:spLocks noGrp="1"/>
          </p:cNvSpPr>
          <p:nvPr>
            <p:ph type="title"/>
          </p:nvPr>
        </p:nvSpPr>
        <p:spPr/>
        <p:txBody>
          <a:bodyPr/>
          <a:lstStyle/>
          <a:p>
            <a:r>
              <a:rPr lang="en-AU" dirty="0" smtClean="0"/>
              <a:t/>
            </a:r>
            <a:br>
              <a:rPr lang="en-AU" dirty="0" smtClean="0"/>
            </a:br>
            <a:r>
              <a:rPr lang="en-AU" dirty="0" smtClean="0"/>
              <a:t>8. Severity Likelihood (continued)</a:t>
            </a:r>
            <a:endParaRPr lang="en-AU" dirty="0"/>
          </a:p>
        </p:txBody>
      </p:sp>
      <p:cxnSp>
        <p:nvCxnSpPr>
          <p:cNvPr id="6" name="Straight Arrow Connector 5"/>
          <p:cNvCxnSpPr/>
          <p:nvPr/>
        </p:nvCxnSpPr>
        <p:spPr>
          <a:xfrm>
            <a:off x="2239347" y="1716834"/>
            <a:ext cx="261257" cy="569167"/>
          </a:xfrm>
          <a:prstGeom prst="straightConnector1">
            <a:avLst/>
          </a:prstGeom>
          <a:ln w="38100">
            <a:solidFill>
              <a:srgbClr val="8099C6"/>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567543" y="1222311"/>
            <a:ext cx="1903445" cy="447869"/>
          </a:xfrm>
          <a:prstGeom prst="rect">
            <a:avLst/>
          </a:prstGeom>
          <a:noFill/>
          <a:ln w="19050">
            <a:solidFill>
              <a:srgbClr val="00338D"/>
            </a:solidFill>
          </a:ln>
        </p:spPr>
        <p:txBody>
          <a:bodyPr wrap="square" lIns="54000" tIns="54000" rIns="54000" bIns="54000" rtlCol="0">
            <a:noAutofit/>
          </a:bodyPr>
          <a:lstStyle/>
          <a:p>
            <a:r>
              <a:rPr lang="en-AU" sz="800" dirty="0" smtClean="0">
                <a:solidFill>
                  <a:srgbClr val="00338D"/>
                </a:solidFill>
                <a:cs typeface="Arial" pitchFamily="34" charset="0"/>
              </a:rPr>
              <a:t>Consistent with the Previous survey, Reinsurance Program Failure is the most severe and least likely risk</a:t>
            </a:r>
          </a:p>
        </p:txBody>
      </p:sp>
      <p:cxnSp>
        <p:nvCxnSpPr>
          <p:cNvPr id="9" name="Straight Arrow Connector 8"/>
          <p:cNvCxnSpPr/>
          <p:nvPr/>
        </p:nvCxnSpPr>
        <p:spPr>
          <a:xfrm flipH="1" flipV="1">
            <a:off x="8047491" y="3661464"/>
            <a:ext cx="763165" cy="233075"/>
          </a:xfrm>
          <a:prstGeom prst="straightConnector1">
            <a:avLst/>
          </a:prstGeom>
          <a:ln w="38100">
            <a:solidFill>
              <a:srgbClr val="8099C6"/>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403223" y="1653419"/>
            <a:ext cx="1651521" cy="914399"/>
          </a:xfrm>
          <a:prstGeom prst="rect">
            <a:avLst/>
          </a:prstGeom>
          <a:noFill/>
          <a:ln w="19050">
            <a:solidFill>
              <a:srgbClr val="00338D"/>
            </a:solidFill>
          </a:ln>
        </p:spPr>
        <p:txBody>
          <a:bodyPr wrap="square" lIns="54000" tIns="54000" rIns="54000" bIns="54000" rtlCol="0">
            <a:noAutofit/>
          </a:bodyPr>
          <a:lstStyle/>
          <a:p>
            <a:r>
              <a:rPr lang="en-AU" sz="800" dirty="0" smtClean="0">
                <a:solidFill>
                  <a:srgbClr val="00338D"/>
                </a:solidFill>
                <a:cs typeface="Arial" pitchFamily="34" charset="0"/>
              </a:rPr>
              <a:t>Competitors Successfully Attack Our Markets is considered to be the second most likely and third most severe risk. This risk was also considered the second most likely in the Previous Survey but was ranked seventh in severity.</a:t>
            </a:r>
          </a:p>
        </p:txBody>
      </p:sp>
      <p:cxnSp>
        <p:nvCxnSpPr>
          <p:cNvPr id="13" name="Straight Arrow Connector 12"/>
          <p:cNvCxnSpPr/>
          <p:nvPr/>
        </p:nvCxnSpPr>
        <p:spPr>
          <a:xfrm flipH="1">
            <a:off x="6308432" y="2452053"/>
            <a:ext cx="1045028" cy="270587"/>
          </a:xfrm>
          <a:prstGeom prst="straightConnector1">
            <a:avLst/>
          </a:prstGeom>
          <a:ln w="38100">
            <a:solidFill>
              <a:srgbClr val="8099C6"/>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113756" y="3987234"/>
            <a:ext cx="898850" cy="802432"/>
          </a:xfrm>
          <a:prstGeom prst="rect">
            <a:avLst/>
          </a:prstGeom>
          <a:noFill/>
          <a:ln w="19050">
            <a:solidFill>
              <a:srgbClr val="00338D"/>
            </a:solidFill>
          </a:ln>
        </p:spPr>
        <p:txBody>
          <a:bodyPr wrap="square" lIns="54000" tIns="54000" rIns="54000" bIns="54000" rtlCol="0">
            <a:noAutofit/>
          </a:bodyPr>
          <a:lstStyle/>
          <a:p>
            <a:r>
              <a:rPr lang="en-AU" sz="800" dirty="0" smtClean="0">
                <a:solidFill>
                  <a:srgbClr val="00338D"/>
                </a:solidFill>
                <a:cs typeface="Arial" pitchFamily="34" charset="0"/>
              </a:rPr>
              <a:t>Consistent with the Previous survey, Regulatory Risk is the most likely risk</a:t>
            </a:r>
          </a:p>
        </p:txBody>
      </p:sp>
      <p:sp>
        <p:nvSpPr>
          <p:cNvPr id="17" name="Oval 16"/>
          <p:cNvSpPr/>
          <p:nvPr/>
        </p:nvSpPr>
        <p:spPr>
          <a:xfrm>
            <a:off x="3453014" y="3306710"/>
            <a:ext cx="2062065" cy="1175657"/>
          </a:xfrm>
          <a:prstGeom prst="ellipse">
            <a:avLst/>
          </a:prstGeom>
          <a:noFill/>
          <a:ln w="25400" cmpd="sng">
            <a:solidFill>
              <a:srgbClr val="8099C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AU"/>
          </a:p>
        </p:txBody>
      </p:sp>
      <p:cxnSp>
        <p:nvCxnSpPr>
          <p:cNvPr id="18" name="Straight Arrow Connector 17"/>
          <p:cNvCxnSpPr/>
          <p:nvPr/>
        </p:nvCxnSpPr>
        <p:spPr>
          <a:xfrm flipH="1">
            <a:off x="5141167" y="1716834"/>
            <a:ext cx="614178" cy="1464905"/>
          </a:xfrm>
          <a:prstGeom prst="straightConnector1">
            <a:avLst/>
          </a:prstGeom>
          <a:ln w="38100">
            <a:solidFill>
              <a:srgbClr val="8099C6"/>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939889" y="943468"/>
            <a:ext cx="2349189" cy="686018"/>
          </a:xfrm>
          <a:prstGeom prst="rect">
            <a:avLst/>
          </a:prstGeom>
          <a:noFill/>
          <a:ln w="19050">
            <a:solidFill>
              <a:srgbClr val="00338D"/>
            </a:solidFill>
          </a:ln>
        </p:spPr>
        <p:txBody>
          <a:bodyPr wrap="square" lIns="54000" tIns="54000" rIns="54000" bIns="54000" rtlCol="0">
            <a:noAutofit/>
          </a:bodyPr>
          <a:lstStyle/>
          <a:p>
            <a:r>
              <a:rPr lang="en-AU" sz="800" dirty="0" smtClean="0">
                <a:solidFill>
                  <a:srgbClr val="00338D"/>
                </a:solidFill>
                <a:cs typeface="Arial" pitchFamily="34" charset="0"/>
              </a:rPr>
              <a:t>Most of the risks are perceived to be medium to high in likelihood and severity. In the Previous Survey, they were considered to be low to medium in likelihood and medium in severity</a:t>
            </a:r>
          </a:p>
        </p:txBody>
      </p:sp>
      <p:cxnSp>
        <p:nvCxnSpPr>
          <p:cNvPr id="15" name="Straight Connector 14"/>
          <p:cNvCxnSpPr/>
          <p:nvPr/>
        </p:nvCxnSpPr>
        <p:spPr>
          <a:xfrm flipV="1">
            <a:off x="4164531" y="1217071"/>
            <a:ext cx="0" cy="4718586"/>
          </a:xfrm>
          <a:prstGeom prst="line">
            <a:avLst/>
          </a:prstGeom>
          <a:ln w="25400">
            <a:solidFill>
              <a:srgbClr val="FF0000">
                <a:alpha val="5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599059" y="3684579"/>
            <a:ext cx="7053942" cy="0"/>
          </a:xfrm>
          <a:prstGeom prst="line">
            <a:avLst/>
          </a:prstGeom>
          <a:ln w="25400">
            <a:solidFill>
              <a:srgbClr val="FF0000">
                <a:alpha val="50000"/>
              </a:srgbClr>
            </a:solidFill>
            <a:prstDash val="dash"/>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895159" y="5027978"/>
            <a:ext cx="443620" cy="181070"/>
          </a:xfrm>
          <a:prstGeom prst="rect">
            <a:avLst/>
          </a:prstGeom>
          <a:solidFill>
            <a:srgbClr val="FAEDBF"/>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AU"/>
          </a:p>
        </p:txBody>
      </p:sp>
      <p:sp>
        <p:nvSpPr>
          <p:cNvPr id="28" name="Rectangle 27"/>
          <p:cNvSpPr/>
          <p:nvPr/>
        </p:nvSpPr>
        <p:spPr>
          <a:xfrm>
            <a:off x="6891633" y="5296712"/>
            <a:ext cx="443620" cy="181070"/>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AU"/>
          </a:p>
        </p:txBody>
      </p:sp>
      <p:sp>
        <p:nvSpPr>
          <p:cNvPr id="29" name="TextBox 28"/>
          <p:cNvSpPr txBox="1"/>
          <p:nvPr/>
        </p:nvSpPr>
        <p:spPr>
          <a:xfrm>
            <a:off x="7414155" y="4994250"/>
            <a:ext cx="2598344" cy="316872"/>
          </a:xfrm>
          <a:prstGeom prst="rect">
            <a:avLst/>
          </a:prstGeom>
          <a:noFill/>
        </p:spPr>
        <p:txBody>
          <a:bodyPr wrap="square" lIns="54000" tIns="54000" rIns="54000" bIns="54000" rtlCol="0">
            <a:noAutofit/>
          </a:bodyPr>
          <a:lstStyle/>
          <a:p>
            <a:r>
              <a:rPr lang="en-AU" sz="900" dirty="0" smtClean="0">
                <a:latin typeface="Arial" pitchFamily="34" charset="0"/>
                <a:cs typeface="Arial" pitchFamily="34" charset="0"/>
              </a:rPr>
              <a:t>Top 5 Risks in terms of Centrality</a:t>
            </a:r>
          </a:p>
          <a:p>
            <a:r>
              <a:rPr lang="en-AU" sz="900" dirty="0" smtClean="0">
                <a:latin typeface="Arial" pitchFamily="34" charset="0"/>
                <a:cs typeface="Arial" pitchFamily="34" charset="0"/>
              </a:rPr>
              <a:t> - Cause</a:t>
            </a:r>
          </a:p>
        </p:txBody>
      </p:sp>
      <p:sp>
        <p:nvSpPr>
          <p:cNvPr id="30" name="TextBox 29"/>
          <p:cNvSpPr txBox="1"/>
          <p:nvPr/>
        </p:nvSpPr>
        <p:spPr>
          <a:xfrm>
            <a:off x="7414155" y="5296712"/>
            <a:ext cx="2598344" cy="316872"/>
          </a:xfrm>
          <a:prstGeom prst="rect">
            <a:avLst/>
          </a:prstGeom>
          <a:noFill/>
        </p:spPr>
        <p:txBody>
          <a:bodyPr wrap="square" lIns="54000" tIns="54000" rIns="54000" bIns="54000" rtlCol="0">
            <a:noAutofit/>
          </a:bodyPr>
          <a:lstStyle/>
          <a:p>
            <a:r>
              <a:rPr lang="en-AU" sz="900" dirty="0" smtClean="0">
                <a:latin typeface="Arial" pitchFamily="34" charset="0"/>
                <a:cs typeface="Arial" pitchFamily="34" charset="0"/>
              </a:rPr>
              <a:t>Top 5 Risks in terms of Centrality</a:t>
            </a:r>
          </a:p>
          <a:p>
            <a:r>
              <a:rPr lang="en-AU" sz="900" dirty="0" smtClean="0">
                <a:latin typeface="Arial" pitchFamily="34" charset="0"/>
                <a:cs typeface="Arial" pitchFamily="34" charset="0"/>
              </a:rPr>
              <a:t> - Effect</a:t>
            </a:r>
          </a:p>
        </p:txBody>
      </p:sp>
      <p:sp>
        <p:nvSpPr>
          <p:cNvPr id="31" name="Rectangle 30"/>
          <p:cNvSpPr/>
          <p:nvPr/>
        </p:nvSpPr>
        <p:spPr>
          <a:xfrm>
            <a:off x="6836210" y="4914211"/>
            <a:ext cx="2307790" cy="7348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AU"/>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
            </a:r>
            <a:br>
              <a:rPr lang="en-AU" dirty="0"/>
            </a:br>
            <a:r>
              <a:rPr lang="en-AU" dirty="0" smtClean="0"/>
              <a:t>9. Velocity Interconnectedness</a:t>
            </a:r>
            <a:endParaRPr lang="en-AU" dirty="0"/>
          </a:p>
        </p:txBody>
      </p:sp>
      <p:pic>
        <p:nvPicPr>
          <p:cNvPr id="5" name="Picture 4"/>
          <p:cNvPicPr/>
          <p:nvPr/>
        </p:nvPicPr>
        <p:blipFill>
          <a:blip r:embed="rId2" cstate="print"/>
          <a:srcRect/>
          <a:stretch>
            <a:fillRect/>
          </a:stretch>
        </p:blipFill>
        <p:spPr bwMode="auto">
          <a:xfrm>
            <a:off x="404262" y="1087655"/>
            <a:ext cx="7658010" cy="489081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2. </a:t>
            </a:r>
            <a:r>
              <a:rPr lang="en-AU" dirty="0" err="1" smtClean="0"/>
              <a:t>Reliances</a:t>
            </a:r>
            <a:r>
              <a:rPr lang="en-AU" dirty="0" smtClean="0"/>
              <a:t> &amp; Limitations</a:t>
            </a:r>
            <a:endParaRPr lang="en-AU" dirty="0"/>
          </a:p>
        </p:txBody>
      </p:sp>
      <p:sp>
        <p:nvSpPr>
          <p:cNvPr id="3" name="Text Placeholder 2"/>
          <p:cNvSpPr>
            <a:spLocks noGrp="1"/>
          </p:cNvSpPr>
          <p:nvPr>
            <p:ph type="body" sz="quarter" idx="10"/>
          </p:nvPr>
        </p:nvSpPr>
        <p:spPr>
          <a:xfrm>
            <a:off x="188843" y="854155"/>
            <a:ext cx="4081706" cy="4968552"/>
          </a:xfrm>
        </p:spPr>
        <p:txBody>
          <a:bodyPr/>
          <a:lstStyle/>
          <a:p>
            <a:pPr>
              <a:lnSpc>
                <a:spcPct val="125000"/>
              </a:lnSpc>
              <a:spcBef>
                <a:spcPts val="0"/>
              </a:spcBef>
              <a:spcAft>
                <a:spcPts val="600"/>
              </a:spcAft>
            </a:pPr>
            <a:r>
              <a:rPr lang="en-AU" sz="1000" dirty="0">
                <a:solidFill>
                  <a:srgbClr val="7AB800"/>
                </a:solidFill>
                <a:latin typeface="Univers 45 Light" pitchFamily="2" charset="0"/>
              </a:rPr>
              <a:t>Inherent Limitations</a:t>
            </a:r>
          </a:p>
          <a:p>
            <a:pPr>
              <a:lnSpc>
                <a:spcPct val="125000"/>
              </a:lnSpc>
              <a:spcBef>
                <a:spcPts val="0"/>
              </a:spcBef>
              <a:spcAft>
                <a:spcPts val="600"/>
              </a:spcAft>
            </a:pPr>
            <a:r>
              <a:rPr lang="en-AU" sz="1000" b="0" dirty="0" smtClean="0">
                <a:latin typeface="Univers 45 Light" pitchFamily="2" charset="0"/>
              </a:rPr>
              <a:t>This report </a:t>
            </a:r>
            <a:r>
              <a:rPr lang="en-AU" sz="1000" b="0" dirty="0">
                <a:latin typeface="Univers 45 Light" pitchFamily="2" charset="0"/>
              </a:rPr>
              <a:t>has been prepared as outlined in </a:t>
            </a:r>
            <a:r>
              <a:rPr lang="en-AU" sz="1000" b="0" dirty="0" smtClean="0">
                <a:latin typeface="Univers 45 Light" pitchFamily="2" charset="0"/>
              </a:rPr>
              <a:t>the Background &amp; Scope Section.  </a:t>
            </a:r>
            <a:r>
              <a:rPr lang="en-AU" sz="1000" b="0" dirty="0">
                <a:latin typeface="Univers 45 Light" pitchFamily="2" charset="0"/>
              </a:rPr>
              <a:t>The services provided in connection with this engagement comprise an advisory engagement which is not subject to Australian Auditing Standards or Australian Standards on Review or Assurance Engagements, and consequently no opinions or conclusions intended to convey assurance have been expressed. </a:t>
            </a:r>
          </a:p>
          <a:p>
            <a:pPr>
              <a:lnSpc>
                <a:spcPct val="125000"/>
              </a:lnSpc>
              <a:spcBef>
                <a:spcPts val="0"/>
              </a:spcBef>
              <a:spcAft>
                <a:spcPts val="600"/>
              </a:spcAft>
            </a:pPr>
            <a:r>
              <a:rPr lang="en-AU" sz="1000" b="0" dirty="0" smtClean="0">
                <a:latin typeface="Univers 45 Light" pitchFamily="2" charset="0"/>
              </a:rPr>
              <a:t>The </a:t>
            </a:r>
            <a:r>
              <a:rPr lang="en-AU" sz="1000" b="0" dirty="0">
                <a:latin typeface="Univers 45 Light" pitchFamily="2" charset="0"/>
              </a:rPr>
              <a:t>findings in this </a:t>
            </a:r>
            <a:r>
              <a:rPr lang="en-AU" sz="1000" b="0" dirty="0" smtClean="0">
                <a:latin typeface="Univers 45 Light" pitchFamily="2" charset="0"/>
              </a:rPr>
              <a:t>report </a:t>
            </a:r>
            <a:r>
              <a:rPr lang="en-AU" sz="1000" b="0" dirty="0">
                <a:latin typeface="Univers 45 Light" pitchFamily="2" charset="0"/>
              </a:rPr>
              <a:t>are based on </a:t>
            </a:r>
            <a:r>
              <a:rPr lang="en-AU" sz="1000" b="0" dirty="0" smtClean="0">
                <a:latin typeface="Univers 45 Light" pitchFamily="2" charset="0"/>
              </a:rPr>
              <a:t>data output from the survey undertaken by a list of </a:t>
            </a:r>
            <a:r>
              <a:rPr lang="en-AU" sz="1000" b="0" dirty="0">
                <a:latin typeface="Univers 45 Light" pitchFamily="2" charset="0"/>
              </a:rPr>
              <a:t>[management and personnel / stakeholders</a:t>
            </a:r>
            <a:r>
              <a:rPr lang="en-AU" sz="1000" b="0" dirty="0" smtClean="0">
                <a:latin typeface="Univers 45 Light" pitchFamily="2" charset="0"/>
              </a:rPr>
              <a:t>] agreed with IAG. This does not represent our view of the key risks facing </a:t>
            </a:r>
            <a:r>
              <a:rPr lang="en-AU" sz="1000" b="0" dirty="0" err="1" smtClean="0">
                <a:latin typeface="Univers 45 Light" pitchFamily="2" charset="0"/>
              </a:rPr>
              <a:t>IAG</a:t>
            </a:r>
            <a:r>
              <a:rPr lang="en-AU" sz="1000" b="0" dirty="0" smtClean="0">
                <a:latin typeface="Univers 45 Light" pitchFamily="2" charset="0"/>
              </a:rPr>
              <a:t>.</a:t>
            </a:r>
          </a:p>
          <a:p>
            <a:pPr>
              <a:lnSpc>
                <a:spcPct val="125000"/>
              </a:lnSpc>
              <a:spcBef>
                <a:spcPts val="0"/>
              </a:spcBef>
              <a:spcAft>
                <a:spcPts val="600"/>
              </a:spcAft>
            </a:pPr>
            <a:r>
              <a:rPr lang="en-AU" sz="1000" b="0" dirty="0" smtClean="0">
                <a:latin typeface="Univers 45 Light" pitchFamily="2" charset="0"/>
              </a:rPr>
              <a:t>No </a:t>
            </a:r>
            <a:r>
              <a:rPr lang="en-AU" sz="1000" b="0" dirty="0">
                <a:latin typeface="Univers 45 Light" pitchFamily="2" charset="0"/>
              </a:rPr>
              <a:t>warranty of completeness, accuracy or reliability is given in relation to the statements and representations made by, and the information </a:t>
            </a:r>
            <a:r>
              <a:rPr lang="en-AU" sz="1000" b="0" dirty="0" smtClean="0">
                <a:latin typeface="Univers 45 Light" pitchFamily="2" charset="0"/>
              </a:rPr>
              <a:t>and documentation provided by, </a:t>
            </a:r>
            <a:r>
              <a:rPr lang="en-AU" sz="1000" b="0" dirty="0" err="1" smtClean="0">
                <a:latin typeface="Univers 45 Light" pitchFamily="2" charset="0"/>
              </a:rPr>
              <a:t>IAG</a:t>
            </a:r>
            <a:r>
              <a:rPr lang="en-AU" sz="1000" b="0" dirty="0" smtClean="0">
                <a:latin typeface="Univers 45 Light" pitchFamily="2" charset="0"/>
              </a:rPr>
              <a:t> [management and personnel / stakeholders] consulted as part of the process. In particular, we have not independently verified the survey data responses.</a:t>
            </a:r>
            <a:endParaRPr lang="en-AU" sz="1000" b="0" dirty="0">
              <a:latin typeface="Univers 45 Light" pitchFamily="2" charset="0"/>
            </a:endParaRPr>
          </a:p>
          <a:p>
            <a:pPr>
              <a:lnSpc>
                <a:spcPct val="125000"/>
              </a:lnSpc>
              <a:spcBef>
                <a:spcPts val="0"/>
              </a:spcBef>
              <a:spcAft>
                <a:spcPts val="600"/>
              </a:spcAft>
            </a:pPr>
            <a:r>
              <a:rPr lang="en-AU" sz="1000" b="0" dirty="0">
                <a:latin typeface="Univers 45 Light" pitchFamily="2" charset="0"/>
              </a:rPr>
              <a:t>KPMG have indicated </a:t>
            </a:r>
            <a:r>
              <a:rPr lang="en-AU" sz="1000" b="0" dirty="0" smtClean="0">
                <a:latin typeface="Univers 45 Light" pitchFamily="2" charset="0"/>
              </a:rPr>
              <a:t>within </a:t>
            </a:r>
            <a:r>
              <a:rPr lang="en-AU" sz="1000" b="0" dirty="0">
                <a:latin typeface="Univers 45 Light" pitchFamily="2" charset="0"/>
              </a:rPr>
              <a:t>this </a:t>
            </a:r>
            <a:r>
              <a:rPr lang="en-AU" sz="1000" b="0" dirty="0" smtClean="0">
                <a:latin typeface="Univers 45 Light" pitchFamily="2" charset="0"/>
              </a:rPr>
              <a:t>report </a:t>
            </a:r>
            <a:r>
              <a:rPr lang="en-AU" sz="1000" b="0" dirty="0">
                <a:latin typeface="Univers 45 Light" pitchFamily="2" charset="0"/>
              </a:rPr>
              <a:t>the sources of the information provided.  We have not sought to independently verify those sources unless otherwise noted within the </a:t>
            </a:r>
            <a:r>
              <a:rPr lang="en-AU" sz="1000" b="0" dirty="0" smtClean="0">
                <a:latin typeface="Univers 45 Light" pitchFamily="2" charset="0"/>
              </a:rPr>
              <a:t>report.</a:t>
            </a:r>
            <a:endParaRPr lang="en-AU" sz="1000" b="0" dirty="0">
              <a:latin typeface="Univers 45 Light" pitchFamily="2" charset="0"/>
            </a:endParaRPr>
          </a:p>
          <a:p>
            <a:pPr>
              <a:lnSpc>
                <a:spcPct val="125000"/>
              </a:lnSpc>
              <a:spcBef>
                <a:spcPts val="0"/>
              </a:spcBef>
              <a:spcAft>
                <a:spcPts val="600"/>
              </a:spcAft>
            </a:pPr>
            <a:r>
              <a:rPr lang="en-AU" sz="1000" b="0" dirty="0" smtClean="0">
                <a:latin typeface="Univers 45 Light" pitchFamily="2" charset="0"/>
              </a:rPr>
              <a:t>KPMG </a:t>
            </a:r>
            <a:r>
              <a:rPr lang="en-AU" sz="1000" b="0" dirty="0">
                <a:latin typeface="Univers 45 Light" pitchFamily="2" charset="0"/>
              </a:rPr>
              <a:t>is under no obligation in any circumstance to update this </a:t>
            </a:r>
            <a:r>
              <a:rPr lang="en-AU" sz="1000" b="0" dirty="0" smtClean="0">
                <a:latin typeface="Univers 45 Light" pitchFamily="2" charset="0"/>
              </a:rPr>
              <a:t>report, </a:t>
            </a:r>
            <a:r>
              <a:rPr lang="en-AU" sz="1000" b="0" dirty="0">
                <a:latin typeface="Univers 45 Light" pitchFamily="2" charset="0"/>
              </a:rPr>
              <a:t>in either oral or written form, for events occurring after the </a:t>
            </a:r>
            <a:r>
              <a:rPr lang="en-AU" sz="1000" b="0" dirty="0" smtClean="0">
                <a:latin typeface="Univers 45 Light" pitchFamily="2" charset="0"/>
              </a:rPr>
              <a:t>report </a:t>
            </a:r>
            <a:r>
              <a:rPr lang="en-AU" sz="1000" b="0" dirty="0">
                <a:latin typeface="Univers 45 Light" pitchFamily="2" charset="0"/>
              </a:rPr>
              <a:t>has been issued in final form</a:t>
            </a:r>
            <a:r>
              <a:rPr lang="en-AU" sz="1000" b="0" dirty="0" smtClean="0">
                <a:latin typeface="Univers 45 Light" pitchFamily="2" charset="0"/>
              </a:rPr>
              <a:t>.</a:t>
            </a:r>
          </a:p>
          <a:p>
            <a:pPr>
              <a:lnSpc>
                <a:spcPct val="125000"/>
              </a:lnSpc>
              <a:spcBef>
                <a:spcPts val="0"/>
              </a:spcBef>
              <a:spcAft>
                <a:spcPts val="600"/>
              </a:spcAft>
            </a:pPr>
            <a:r>
              <a:rPr lang="en-AU" sz="1000" b="0" dirty="0" smtClean="0">
                <a:latin typeface="Univers 45 Light" pitchFamily="2" charset="0"/>
              </a:rPr>
              <a:t>The </a:t>
            </a:r>
            <a:r>
              <a:rPr lang="en-AU" sz="1000" b="0" dirty="0">
                <a:latin typeface="Univers 45 Light" pitchFamily="2" charset="0"/>
              </a:rPr>
              <a:t>findings in this </a:t>
            </a:r>
            <a:r>
              <a:rPr lang="en-AU" sz="1000" b="0" dirty="0" smtClean="0">
                <a:latin typeface="Univers 45 Light" pitchFamily="2" charset="0"/>
              </a:rPr>
              <a:t>report </a:t>
            </a:r>
            <a:r>
              <a:rPr lang="en-AU" sz="1000" b="0" dirty="0">
                <a:latin typeface="Univers 45 Light" pitchFamily="2" charset="0"/>
              </a:rPr>
              <a:t>have been formed on the above basis</a:t>
            </a:r>
            <a:r>
              <a:rPr lang="en-AU" sz="1000" b="0" dirty="0" smtClean="0">
                <a:latin typeface="Univers 45 Light" pitchFamily="2" charset="0"/>
              </a:rPr>
              <a:t>.</a:t>
            </a:r>
            <a:endParaRPr lang="en-AU" sz="1000" b="0" dirty="0">
              <a:latin typeface="Univers 45 Light" pitchFamily="2" charset="0"/>
            </a:endParaRPr>
          </a:p>
        </p:txBody>
      </p:sp>
      <p:sp>
        <p:nvSpPr>
          <p:cNvPr id="4" name="Text Placeholder 2"/>
          <p:cNvSpPr txBox="1">
            <a:spLocks/>
          </p:cNvSpPr>
          <p:nvPr/>
        </p:nvSpPr>
        <p:spPr bwMode="gray">
          <a:xfrm>
            <a:off x="4621852" y="896027"/>
            <a:ext cx="4081706" cy="4968552"/>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Font typeface="Arial" pitchFamily="34" charset="0"/>
              <a:buNone/>
              <a:defRPr lang="en-US" sz="1600" b="1" kern="1200" noProof="0" dirty="0" smtClean="0">
                <a:solidFill>
                  <a:srgbClr val="00338D"/>
                </a:solidFill>
                <a:latin typeface="Arial"/>
                <a:ea typeface="+mn-ea"/>
                <a:cs typeface="Arial" pitchFamily="34" charset="0"/>
              </a:defRPr>
            </a:lvl1pPr>
            <a:lvl2pPr marL="0" indent="0" algn="l" defTabSz="914400" rtl="0" eaLnBrk="1" latinLnBrk="0" hangingPunct="1">
              <a:lnSpc>
                <a:spcPct val="100000"/>
              </a:lnSpc>
              <a:spcBef>
                <a:spcPts val="1200"/>
              </a:spcBef>
              <a:buFont typeface="Arial" pitchFamily="34" charset="0"/>
              <a:buNone/>
              <a:defRPr lang="en-US" sz="1600" b="0" kern="1200" noProof="0" dirty="0" smtClean="0">
                <a:solidFill>
                  <a:schemeClr val="tx1"/>
                </a:solidFill>
                <a:latin typeface="Arial"/>
                <a:ea typeface="+mn-ea"/>
                <a:cs typeface="Arial" pitchFamily="34" charset="0"/>
              </a:defRPr>
            </a:lvl2pPr>
            <a:lvl3pPr marL="273050" indent="-273050" algn="l" defTabSz="914400" rtl="0" eaLnBrk="1" latinLnBrk="0" hangingPunct="1">
              <a:lnSpc>
                <a:spcPct val="100000"/>
              </a:lnSpc>
              <a:spcBef>
                <a:spcPts val="1200"/>
              </a:spcBef>
              <a:buClr>
                <a:srgbClr val="97989A"/>
              </a:buClr>
              <a:buFont typeface="Arial" pitchFamily="34" charset="0"/>
              <a:buChar char="■"/>
              <a:defRPr lang="en-US" sz="1600" b="0" kern="1200" noProof="0" dirty="0" smtClean="0">
                <a:solidFill>
                  <a:schemeClr val="tx1"/>
                </a:solidFill>
                <a:latin typeface="Arial"/>
                <a:ea typeface="+mn-ea"/>
                <a:cs typeface="Arial" pitchFamily="34" charset="0"/>
              </a:defRPr>
            </a:lvl3pPr>
            <a:lvl4pPr marL="536575" indent="-263525" algn="l" defTabSz="914400" rtl="0" eaLnBrk="1" latinLnBrk="0" hangingPunct="1">
              <a:lnSpc>
                <a:spcPct val="100000"/>
              </a:lnSpc>
              <a:spcBef>
                <a:spcPts val="1200"/>
              </a:spcBef>
              <a:buClr>
                <a:srgbClr val="97989A"/>
              </a:buClr>
              <a:buFont typeface="Arial" pitchFamily="34" charset="0"/>
              <a:buChar char="–"/>
              <a:tabLst/>
              <a:defRPr lang="en-US" sz="1600" b="0" kern="1200" noProof="0" dirty="0" smtClean="0">
                <a:solidFill>
                  <a:schemeClr val="tx1"/>
                </a:solidFill>
                <a:latin typeface="Arial"/>
                <a:ea typeface="+mn-ea"/>
                <a:cs typeface="Arial" pitchFamily="34" charset="0"/>
              </a:defRPr>
            </a:lvl4pPr>
            <a:lvl5pPr marL="809625" indent="-271463" algn="l" defTabSz="914400" rtl="0" eaLnBrk="1" latinLnBrk="0" hangingPunct="1">
              <a:lnSpc>
                <a:spcPct val="100000"/>
              </a:lnSpc>
              <a:spcBef>
                <a:spcPts val="1200"/>
              </a:spcBef>
              <a:buClr>
                <a:srgbClr val="97989A"/>
              </a:buClr>
              <a:buFont typeface="Arial" pitchFamily="34" charset="0"/>
              <a:buChar char="■"/>
              <a:tabLst/>
              <a:defRPr lang="en-GB" sz="1600" b="0" kern="1200" baseline="0" noProof="0" dirty="0" smtClean="0">
                <a:solidFill>
                  <a:schemeClr val="tx1"/>
                </a:solidFill>
                <a:latin typeface="Arial"/>
                <a:ea typeface="+mn-ea"/>
                <a:cs typeface="Arial" pitchFamily="34" charset="0"/>
              </a:defRPr>
            </a:lvl5pPr>
            <a:lvl6pPr marL="1082675" indent="-273050" algn="l" defTabSz="893763" rtl="0" eaLnBrk="1" latinLnBrk="0" hangingPunct="1">
              <a:lnSpc>
                <a:spcPct val="100000"/>
              </a:lnSpc>
              <a:spcBef>
                <a:spcPts val="1200"/>
              </a:spcBef>
              <a:buClr>
                <a:srgbClr val="97989A"/>
              </a:buClr>
              <a:buFont typeface="Arial" pitchFamily="34" charset="0"/>
              <a:buChar char="–"/>
              <a:defRPr lang="en-GB" sz="1600" kern="1200" dirty="0" smtClean="0">
                <a:solidFill>
                  <a:schemeClr val="tx1"/>
                </a:solidFill>
                <a:latin typeface="Arial"/>
                <a:ea typeface="+mn-ea"/>
                <a:cs typeface="Arial" pitchFamily="34" charset="0"/>
              </a:defRPr>
            </a:lvl6pPr>
            <a:lvl7pPr marL="1344613" indent="-266700" algn="l" defTabSz="914400" rtl="0" eaLnBrk="1" latinLnBrk="0" hangingPunct="1">
              <a:lnSpc>
                <a:spcPct val="100000"/>
              </a:lnSpc>
              <a:spcBef>
                <a:spcPts val="1200"/>
              </a:spcBef>
              <a:buClr>
                <a:srgbClr val="97989A"/>
              </a:buClr>
              <a:buFont typeface="Arial" pitchFamily="34" charset="0"/>
              <a:buChar char="■"/>
              <a:defRPr lang="en-GB" sz="1600" kern="1200" baseline="0" dirty="0" smtClean="0">
                <a:solidFill>
                  <a:schemeClr val="tx1"/>
                </a:solidFill>
                <a:latin typeface="Arial"/>
                <a:ea typeface="+mn-ea"/>
                <a:cs typeface="Arial" pitchFamily="34" charset="0"/>
              </a:defRPr>
            </a:lvl7pPr>
            <a:lvl8pPr marL="1619250" indent="-274638" algn="l" defTabSz="914400" rtl="0" eaLnBrk="1" latinLnBrk="0" hangingPunct="1">
              <a:lnSpc>
                <a:spcPct val="100000"/>
              </a:lnSpc>
              <a:spcBef>
                <a:spcPts val="1200"/>
              </a:spcBef>
              <a:buClr>
                <a:srgbClr val="97989A"/>
              </a:buClr>
              <a:buFont typeface="Arial" pitchFamily="34" charset="0"/>
              <a:buChar char="–"/>
              <a:defRPr lang="en-GB" sz="1600" kern="1200" dirty="0" smtClean="0">
                <a:solidFill>
                  <a:schemeClr val="tx1"/>
                </a:solidFill>
                <a:latin typeface="Arial"/>
                <a:ea typeface="+mn-ea"/>
                <a:cs typeface="+mn-cs"/>
              </a:defRPr>
            </a:lvl8pPr>
            <a:lvl9pPr marL="1876425" indent="-257175" algn="l" defTabSz="914400" rtl="0" eaLnBrk="1" latinLnBrk="0" hangingPunct="1">
              <a:lnSpc>
                <a:spcPct val="100000"/>
              </a:lnSpc>
              <a:spcBef>
                <a:spcPts val="1200"/>
              </a:spcBef>
              <a:buClr>
                <a:srgbClr val="97989A"/>
              </a:buClr>
              <a:buFont typeface="Arial" pitchFamily="34" charset="0"/>
              <a:buChar char="■"/>
              <a:defRPr lang="en-GB" sz="1600" kern="1200" dirty="0" smtClean="0">
                <a:solidFill>
                  <a:schemeClr val="tx1"/>
                </a:solidFill>
                <a:latin typeface="Arial"/>
                <a:ea typeface="+mn-ea"/>
                <a:cs typeface="Arial" pitchFamily="34" charset="0"/>
              </a:defRPr>
            </a:lvl9pPr>
          </a:lstStyle>
          <a:p>
            <a:pPr>
              <a:lnSpc>
                <a:spcPct val="125000"/>
              </a:lnSpc>
              <a:spcBef>
                <a:spcPts val="0"/>
              </a:spcBef>
              <a:spcAft>
                <a:spcPts val="600"/>
              </a:spcAft>
            </a:pPr>
            <a:r>
              <a:rPr lang="en-AU" sz="1000" dirty="0" smtClean="0">
                <a:solidFill>
                  <a:srgbClr val="7AB800"/>
                </a:solidFill>
                <a:latin typeface="Univers 45 Light" pitchFamily="2" charset="0"/>
              </a:rPr>
              <a:t>Third Party Reliance</a:t>
            </a:r>
          </a:p>
          <a:p>
            <a:pPr>
              <a:lnSpc>
                <a:spcPct val="125000"/>
              </a:lnSpc>
              <a:spcBef>
                <a:spcPts val="0"/>
              </a:spcBef>
              <a:spcAft>
                <a:spcPts val="600"/>
              </a:spcAft>
            </a:pPr>
            <a:r>
              <a:rPr lang="en-AU" sz="1000" b="0" dirty="0" smtClean="0">
                <a:latin typeface="Univers 45 Light" pitchFamily="2" charset="0"/>
              </a:rPr>
              <a:t>This report has been prepared at the request of IAG in accordance with the terms of KPMG’s engagement letter/contract dated [date].  Other than our responsibility to IAG, neither KPMG nor any member or employee of KPMG undertakes responsibility arising in any way from reliance placed by a third party on this presentation.  Any reliance placed is that party’s sole responsibility.</a:t>
            </a:r>
          </a:p>
          <a:p>
            <a:pPr>
              <a:lnSpc>
                <a:spcPct val="125000"/>
              </a:lnSpc>
              <a:spcBef>
                <a:spcPts val="0"/>
              </a:spcBef>
              <a:spcAft>
                <a:spcPts val="600"/>
              </a:spcAft>
            </a:pPr>
            <a:r>
              <a:rPr lang="en-AU" sz="1000" b="0" dirty="0" smtClean="0">
                <a:latin typeface="Univers 45 Light" pitchFamily="2" charset="0"/>
              </a:rPr>
              <a:t>The presentation and the accompanying slide pack are provided solely for the benefit of the parties identified in the engagement letter/contract and are not to be copied, quoted or referred to in whole or in part without KPMG’s prior written consent.  KPMG accepts no responsibility to anyone other than the parties identified in the engagement letter/contract for the information contained in this presentation.</a:t>
            </a:r>
            <a:endParaRPr lang="en-AU" sz="1000" b="0" dirty="0">
              <a:latin typeface="Univers 45 Light" pitchFamily="2"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
            </a:r>
            <a:br>
              <a:rPr lang="en-AU" dirty="0"/>
            </a:br>
            <a:r>
              <a:rPr lang="en-AU" dirty="0" smtClean="0"/>
              <a:t>9. Velocity Interconnectedness (continued)</a:t>
            </a:r>
            <a:endParaRPr lang="en-AU" dirty="0"/>
          </a:p>
        </p:txBody>
      </p:sp>
      <p:sp>
        <p:nvSpPr>
          <p:cNvPr id="13" name="TextBox 12"/>
          <p:cNvSpPr txBox="1"/>
          <p:nvPr/>
        </p:nvSpPr>
        <p:spPr>
          <a:xfrm>
            <a:off x="994336" y="3765188"/>
            <a:ext cx="979319" cy="1094832"/>
          </a:xfrm>
          <a:prstGeom prst="rect">
            <a:avLst/>
          </a:prstGeom>
          <a:noFill/>
          <a:ln w="19050">
            <a:solidFill>
              <a:srgbClr val="00338D"/>
            </a:solidFill>
          </a:ln>
        </p:spPr>
        <p:txBody>
          <a:bodyPr wrap="square" lIns="54000" tIns="54000" rIns="54000" bIns="54000" rtlCol="0">
            <a:noAutofit/>
          </a:bodyPr>
          <a:lstStyle/>
          <a:p>
            <a:r>
              <a:rPr lang="en-AU" sz="800" dirty="0">
                <a:solidFill>
                  <a:srgbClr val="00338D"/>
                </a:solidFill>
                <a:cs typeface="Arial" pitchFamily="34" charset="0"/>
              </a:rPr>
              <a:t>IT Data Security has moved from the risk with the fastest velocity in the Previous Survey to the third fastest in this survey</a:t>
            </a:r>
            <a:endParaRPr lang="en-AU" sz="800" dirty="0" smtClean="0">
              <a:solidFill>
                <a:srgbClr val="00338D"/>
              </a:solidFill>
              <a:cs typeface="Arial" pitchFamily="34" charset="0"/>
            </a:endParaRPr>
          </a:p>
        </p:txBody>
      </p:sp>
      <p:cxnSp>
        <p:nvCxnSpPr>
          <p:cNvPr id="14" name="Straight Arrow Connector 13"/>
          <p:cNvCxnSpPr/>
          <p:nvPr/>
        </p:nvCxnSpPr>
        <p:spPr>
          <a:xfrm>
            <a:off x="2023449" y="4309556"/>
            <a:ext cx="1497418" cy="647005"/>
          </a:xfrm>
          <a:prstGeom prst="straightConnector1">
            <a:avLst/>
          </a:prstGeom>
          <a:ln w="38100">
            <a:solidFill>
              <a:srgbClr val="8099C6"/>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207822" y="1521782"/>
            <a:ext cx="244821" cy="110465"/>
          </a:xfrm>
          <a:prstGeom prst="straightConnector1">
            <a:avLst/>
          </a:prstGeom>
          <a:ln w="38100">
            <a:solidFill>
              <a:srgbClr val="8099C6"/>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94336" y="875944"/>
            <a:ext cx="2404333" cy="582043"/>
          </a:xfrm>
          <a:prstGeom prst="rect">
            <a:avLst/>
          </a:prstGeom>
          <a:noFill/>
          <a:ln w="19050">
            <a:solidFill>
              <a:srgbClr val="00338D"/>
            </a:solidFill>
          </a:ln>
        </p:spPr>
        <p:txBody>
          <a:bodyPr wrap="square" lIns="54000" tIns="54000" rIns="54000" bIns="54000" rtlCol="0">
            <a:noAutofit/>
          </a:bodyPr>
          <a:lstStyle/>
          <a:p>
            <a:r>
              <a:rPr lang="en-AU" sz="800" dirty="0" smtClean="0">
                <a:solidFill>
                  <a:srgbClr val="00338D"/>
                </a:solidFill>
                <a:cs typeface="Arial" pitchFamily="34" charset="0"/>
              </a:rPr>
              <a:t>Regulatory Risk, one of the two most connected risks, is perceived to be the risk with the fastest velocity in the current survey (seventh in the Previous Survey). </a:t>
            </a:r>
          </a:p>
        </p:txBody>
      </p:sp>
      <p:sp>
        <p:nvSpPr>
          <p:cNvPr id="17" name="Oval 16"/>
          <p:cNvSpPr/>
          <p:nvPr/>
        </p:nvSpPr>
        <p:spPr>
          <a:xfrm>
            <a:off x="3572848" y="1391155"/>
            <a:ext cx="2067376" cy="864935"/>
          </a:xfrm>
          <a:prstGeom prst="ellipse">
            <a:avLst/>
          </a:prstGeom>
          <a:noFill/>
          <a:ln w="25400" cmpd="sng">
            <a:solidFill>
              <a:srgbClr val="8099C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AU"/>
          </a:p>
        </p:txBody>
      </p:sp>
      <p:cxnSp>
        <p:nvCxnSpPr>
          <p:cNvPr id="18" name="Straight Arrow Connector 17"/>
          <p:cNvCxnSpPr/>
          <p:nvPr/>
        </p:nvCxnSpPr>
        <p:spPr>
          <a:xfrm flipH="1">
            <a:off x="5184905" y="1170329"/>
            <a:ext cx="174179" cy="238366"/>
          </a:xfrm>
          <a:prstGeom prst="straightConnector1">
            <a:avLst/>
          </a:prstGeom>
          <a:ln w="38100">
            <a:solidFill>
              <a:srgbClr val="8099C6"/>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359084" y="875944"/>
            <a:ext cx="2555415" cy="515211"/>
          </a:xfrm>
          <a:prstGeom prst="rect">
            <a:avLst/>
          </a:prstGeom>
          <a:noFill/>
          <a:ln w="19050">
            <a:solidFill>
              <a:srgbClr val="00338D"/>
            </a:solidFill>
          </a:ln>
        </p:spPr>
        <p:txBody>
          <a:bodyPr wrap="square" lIns="54000" tIns="54000" rIns="54000" bIns="54000" rtlCol="0">
            <a:noAutofit/>
          </a:bodyPr>
          <a:lstStyle/>
          <a:p>
            <a:r>
              <a:rPr lang="en-AU" sz="800" dirty="0" smtClean="0">
                <a:solidFill>
                  <a:srgbClr val="00338D"/>
                </a:solidFill>
                <a:cs typeface="Arial" pitchFamily="34" charset="0"/>
              </a:rPr>
              <a:t>Besides Regulatory Risk, the other three most connected risks are all perceived to be approximately medium term velocity.</a:t>
            </a:r>
          </a:p>
        </p:txBody>
      </p:sp>
      <p:pic>
        <p:nvPicPr>
          <p:cNvPr id="22" name="Picture 21"/>
          <p:cNvPicPr>
            <a:picLocks noChangeAspect="1"/>
          </p:cNvPicPr>
          <p:nvPr/>
        </p:nvPicPr>
        <p:blipFill>
          <a:blip r:embed="rId2"/>
          <a:stretch>
            <a:fillRect/>
          </a:stretch>
        </p:blipFill>
        <p:spPr>
          <a:xfrm>
            <a:off x="0" y="1166965"/>
            <a:ext cx="8415497" cy="5122800"/>
          </a:xfrm>
          <a:prstGeom prst="rect">
            <a:avLst/>
          </a:prstGeom>
        </p:spPr>
      </p:pic>
      <p:cxnSp>
        <p:nvCxnSpPr>
          <p:cNvPr id="23" name="Straight Connector 22"/>
          <p:cNvCxnSpPr/>
          <p:nvPr/>
        </p:nvCxnSpPr>
        <p:spPr>
          <a:xfrm flipV="1">
            <a:off x="4441374" y="1180202"/>
            <a:ext cx="0" cy="4718586"/>
          </a:xfrm>
          <a:prstGeom prst="line">
            <a:avLst/>
          </a:prstGeom>
          <a:ln w="25400">
            <a:solidFill>
              <a:srgbClr val="FF0000">
                <a:alpha val="5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931818" y="3754844"/>
            <a:ext cx="7053942" cy="0"/>
          </a:xfrm>
          <a:prstGeom prst="line">
            <a:avLst/>
          </a:prstGeom>
          <a:ln w="25400">
            <a:solidFill>
              <a:srgbClr val="FF0000">
                <a:alpha val="50000"/>
              </a:srgbClr>
            </a:solidFill>
            <a:prstDash val="dash"/>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158633" y="2706409"/>
            <a:ext cx="443620" cy="181070"/>
          </a:xfrm>
          <a:prstGeom prst="rect">
            <a:avLst/>
          </a:prstGeom>
          <a:solidFill>
            <a:srgbClr val="FAEDBF"/>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AU"/>
          </a:p>
        </p:txBody>
      </p:sp>
      <p:sp>
        <p:nvSpPr>
          <p:cNvPr id="28" name="Rectangle 27"/>
          <p:cNvSpPr/>
          <p:nvPr/>
        </p:nvSpPr>
        <p:spPr>
          <a:xfrm>
            <a:off x="6155107" y="2975143"/>
            <a:ext cx="443620" cy="181070"/>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AU"/>
          </a:p>
        </p:txBody>
      </p:sp>
      <p:sp>
        <p:nvSpPr>
          <p:cNvPr id="31" name="TextBox 30"/>
          <p:cNvSpPr txBox="1"/>
          <p:nvPr/>
        </p:nvSpPr>
        <p:spPr>
          <a:xfrm>
            <a:off x="6677629" y="2672681"/>
            <a:ext cx="2598344" cy="316872"/>
          </a:xfrm>
          <a:prstGeom prst="rect">
            <a:avLst/>
          </a:prstGeom>
          <a:noFill/>
        </p:spPr>
        <p:txBody>
          <a:bodyPr wrap="square" lIns="54000" tIns="54000" rIns="54000" bIns="54000" rtlCol="0">
            <a:noAutofit/>
          </a:bodyPr>
          <a:lstStyle/>
          <a:p>
            <a:r>
              <a:rPr lang="en-AU" sz="900" dirty="0" smtClean="0">
                <a:latin typeface="Arial" pitchFamily="34" charset="0"/>
                <a:cs typeface="Arial" pitchFamily="34" charset="0"/>
              </a:rPr>
              <a:t>Top 5 Risks in terms of Centrality - Cause</a:t>
            </a:r>
          </a:p>
        </p:txBody>
      </p:sp>
      <p:sp>
        <p:nvSpPr>
          <p:cNvPr id="32" name="TextBox 31"/>
          <p:cNvSpPr txBox="1"/>
          <p:nvPr/>
        </p:nvSpPr>
        <p:spPr>
          <a:xfrm>
            <a:off x="6685679" y="2973141"/>
            <a:ext cx="2598344" cy="316872"/>
          </a:xfrm>
          <a:prstGeom prst="rect">
            <a:avLst/>
          </a:prstGeom>
          <a:noFill/>
        </p:spPr>
        <p:txBody>
          <a:bodyPr wrap="square" lIns="54000" tIns="54000" rIns="54000" bIns="54000" rtlCol="0">
            <a:noAutofit/>
          </a:bodyPr>
          <a:lstStyle/>
          <a:p>
            <a:r>
              <a:rPr lang="en-AU" sz="900" dirty="0" smtClean="0">
                <a:latin typeface="Arial" pitchFamily="34" charset="0"/>
                <a:cs typeface="Arial" pitchFamily="34" charset="0"/>
              </a:rPr>
              <a:t>Top 5 Risks in terms of Centrality - Effect</a:t>
            </a:r>
          </a:p>
        </p:txBody>
      </p:sp>
      <p:sp>
        <p:nvSpPr>
          <p:cNvPr id="33" name="Rectangle 32"/>
          <p:cNvSpPr/>
          <p:nvPr/>
        </p:nvSpPr>
        <p:spPr>
          <a:xfrm>
            <a:off x="5982056" y="2555193"/>
            <a:ext cx="3059394" cy="7348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AU"/>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
            </a:r>
            <a:br>
              <a:rPr lang="en-AU" dirty="0"/>
            </a:br>
            <a:r>
              <a:rPr lang="en-AU" dirty="0" smtClean="0"/>
              <a:t>10. Likelihood </a:t>
            </a:r>
            <a:r>
              <a:rPr lang="en-AU" dirty="0"/>
              <a:t>Interconnectedness</a:t>
            </a:r>
          </a:p>
        </p:txBody>
      </p:sp>
      <p:pic>
        <p:nvPicPr>
          <p:cNvPr id="7" name="Picture 6"/>
          <p:cNvPicPr/>
          <p:nvPr/>
        </p:nvPicPr>
        <p:blipFill>
          <a:blip r:embed="rId2" cstate="print"/>
          <a:srcRect/>
          <a:stretch>
            <a:fillRect/>
          </a:stretch>
        </p:blipFill>
        <p:spPr bwMode="auto">
          <a:xfrm>
            <a:off x="302400" y="1123200"/>
            <a:ext cx="8128800" cy="481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
            </a:r>
            <a:br>
              <a:rPr lang="en-AU" dirty="0"/>
            </a:br>
            <a:r>
              <a:rPr lang="en-AU" dirty="0" smtClean="0"/>
              <a:t>10. Likelihood Interconnectedness (continued)</a:t>
            </a:r>
            <a:endParaRPr lang="en-AU" dirty="0"/>
          </a:p>
        </p:txBody>
      </p:sp>
      <p:pic>
        <p:nvPicPr>
          <p:cNvPr id="11" name="Picture 10"/>
          <p:cNvPicPr>
            <a:picLocks noChangeAspect="1"/>
          </p:cNvPicPr>
          <p:nvPr/>
        </p:nvPicPr>
        <p:blipFill>
          <a:blip r:embed="rId2"/>
          <a:stretch>
            <a:fillRect/>
          </a:stretch>
        </p:blipFill>
        <p:spPr>
          <a:xfrm>
            <a:off x="-60098" y="878149"/>
            <a:ext cx="8433238" cy="5133600"/>
          </a:xfrm>
          <a:prstGeom prst="rect">
            <a:avLst/>
          </a:prstGeom>
        </p:spPr>
      </p:pic>
      <p:sp>
        <p:nvSpPr>
          <p:cNvPr id="14" name="TextBox 13"/>
          <p:cNvSpPr txBox="1"/>
          <p:nvPr/>
        </p:nvSpPr>
        <p:spPr>
          <a:xfrm>
            <a:off x="4367353" y="4828652"/>
            <a:ext cx="2065768" cy="572290"/>
          </a:xfrm>
          <a:prstGeom prst="rect">
            <a:avLst/>
          </a:prstGeom>
          <a:noFill/>
          <a:ln w="19050">
            <a:solidFill>
              <a:srgbClr val="00338D"/>
            </a:solidFill>
          </a:ln>
        </p:spPr>
        <p:txBody>
          <a:bodyPr wrap="square" lIns="54000" tIns="54000" rIns="54000" bIns="54000" rtlCol="0">
            <a:noAutofit/>
          </a:bodyPr>
          <a:lstStyle/>
          <a:p>
            <a:r>
              <a:rPr lang="en-AU" sz="800" dirty="0" smtClean="0">
                <a:solidFill>
                  <a:srgbClr val="00338D"/>
                </a:solidFill>
                <a:cs typeface="Arial" pitchFamily="34" charset="0"/>
              </a:rPr>
              <a:t>Risks </a:t>
            </a:r>
            <a:r>
              <a:rPr lang="en-AU" sz="800" dirty="0">
                <a:solidFill>
                  <a:srgbClr val="00338D"/>
                </a:solidFill>
                <a:cs typeface="Arial" pitchFamily="34" charset="0"/>
              </a:rPr>
              <a:t>that are rated low in likelihood tend to have fewer connections. A similar relationship was seen in the Previous Survey</a:t>
            </a:r>
            <a:endParaRPr lang="en-AU" sz="800" dirty="0" smtClean="0">
              <a:solidFill>
                <a:srgbClr val="00338D"/>
              </a:solidFill>
              <a:cs typeface="Arial" pitchFamily="34" charset="0"/>
            </a:endParaRPr>
          </a:p>
        </p:txBody>
      </p:sp>
      <p:sp>
        <p:nvSpPr>
          <p:cNvPr id="15" name="Oval 14"/>
          <p:cNvSpPr/>
          <p:nvPr/>
        </p:nvSpPr>
        <p:spPr>
          <a:xfrm>
            <a:off x="6889898" y="1789429"/>
            <a:ext cx="1399523" cy="1644887"/>
          </a:xfrm>
          <a:prstGeom prst="ellipse">
            <a:avLst/>
          </a:prstGeom>
          <a:noFill/>
          <a:ln w="25400" cmpd="sng">
            <a:solidFill>
              <a:srgbClr val="8099C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AU"/>
          </a:p>
        </p:txBody>
      </p:sp>
      <p:cxnSp>
        <p:nvCxnSpPr>
          <p:cNvPr id="17" name="Straight Arrow Connector 16"/>
          <p:cNvCxnSpPr/>
          <p:nvPr/>
        </p:nvCxnSpPr>
        <p:spPr>
          <a:xfrm flipH="1" flipV="1">
            <a:off x="8144540" y="3168502"/>
            <a:ext cx="457200" cy="552894"/>
          </a:xfrm>
          <a:prstGeom prst="straightConnector1">
            <a:avLst/>
          </a:prstGeom>
          <a:ln w="38100">
            <a:solidFill>
              <a:srgbClr val="8099C6"/>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976590" y="3707664"/>
            <a:ext cx="1075141" cy="1066355"/>
          </a:xfrm>
          <a:prstGeom prst="rect">
            <a:avLst/>
          </a:prstGeom>
          <a:noFill/>
          <a:ln w="19050">
            <a:solidFill>
              <a:srgbClr val="00338D"/>
            </a:solidFill>
          </a:ln>
        </p:spPr>
        <p:txBody>
          <a:bodyPr wrap="square" lIns="54000" tIns="54000" rIns="54000" bIns="54000" rtlCol="0">
            <a:noAutofit/>
          </a:bodyPr>
          <a:lstStyle/>
          <a:p>
            <a:r>
              <a:rPr lang="en-AU" sz="800" dirty="0" smtClean="0">
                <a:solidFill>
                  <a:srgbClr val="00338D"/>
                </a:solidFill>
                <a:cs typeface="Arial" pitchFamily="34" charset="0"/>
              </a:rPr>
              <a:t>The four most connected risks are perceived to be medium to high likelihood with Regulatory Risk the highest.</a:t>
            </a:r>
          </a:p>
        </p:txBody>
      </p:sp>
      <p:sp>
        <p:nvSpPr>
          <p:cNvPr id="19" name="Oval 18"/>
          <p:cNvSpPr/>
          <p:nvPr/>
        </p:nvSpPr>
        <p:spPr>
          <a:xfrm>
            <a:off x="958719" y="3569857"/>
            <a:ext cx="3903838" cy="1204162"/>
          </a:xfrm>
          <a:prstGeom prst="ellipse">
            <a:avLst/>
          </a:prstGeom>
          <a:noFill/>
          <a:ln w="25400" cmpd="sng">
            <a:solidFill>
              <a:srgbClr val="8099C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AU"/>
          </a:p>
        </p:txBody>
      </p:sp>
      <p:cxnSp>
        <p:nvCxnSpPr>
          <p:cNvPr id="20" name="Straight Arrow Connector 19"/>
          <p:cNvCxnSpPr/>
          <p:nvPr/>
        </p:nvCxnSpPr>
        <p:spPr>
          <a:xfrm flipH="1" flipV="1">
            <a:off x="3956704" y="4708904"/>
            <a:ext cx="341831" cy="471287"/>
          </a:xfrm>
          <a:prstGeom prst="straightConnector1">
            <a:avLst/>
          </a:prstGeom>
          <a:ln w="38100">
            <a:solidFill>
              <a:srgbClr val="8099C6"/>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595174" y="1125438"/>
            <a:ext cx="443620" cy="181070"/>
          </a:xfrm>
          <a:prstGeom prst="rect">
            <a:avLst/>
          </a:prstGeom>
          <a:solidFill>
            <a:srgbClr val="FAEDBF"/>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AU"/>
          </a:p>
        </p:txBody>
      </p:sp>
      <p:sp>
        <p:nvSpPr>
          <p:cNvPr id="22" name="Rectangle 21"/>
          <p:cNvSpPr/>
          <p:nvPr/>
        </p:nvSpPr>
        <p:spPr>
          <a:xfrm>
            <a:off x="1591648" y="1394172"/>
            <a:ext cx="443620" cy="181070"/>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AU"/>
          </a:p>
        </p:txBody>
      </p:sp>
      <p:sp>
        <p:nvSpPr>
          <p:cNvPr id="23" name="TextBox 22"/>
          <p:cNvSpPr txBox="1"/>
          <p:nvPr/>
        </p:nvSpPr>
        <p:spPr>
          <a:xfrm>
            <a:off x="2114170" y="1091710"/>
            <a:ext cx="2598344" cy="316872"/>
          </a:xfrm>
          <a:prstGeom prst="rect">
            <a:avLst/>
          </a:prstGeom>
          <a:noFill/>
        </p:spPr>
        <p:txBody>
          <a:bodyPr wrap="square" lIns="54000" tIns="54000" rIns="54000" bIns="54000" rtlCol="0">
            <a:noAutofit/>
          </a:bodyPr>
          <a:lstStyle/>
          <a:p>
            <a:r>
              <a:rPr lang="en-AU" sz="900" dirty="0" smtClean="0">
                <a:latin typeface="Arial" pitchFamily="34" charset="0"/>
                <a:cs typeface="Arial" pitchFamily="34" charset="0"/>
              </a:rPr>
              <a:t>Top 5 Risks in terms of Centrality - Cause</a:t>
            </a:r>
          </a:p>
        </p:txBody>
      </p:sp>
      <p:sp>
        <p:nvSpPr>
          <p:cNvPr id="24" name="TextBox 23"/>
          <p:cNvSpPr txBox="1"/>
          <p:nvPr/>
        </p:nvSpPr>
        <p:spPr>
          <a:xfrm>
            <a:off x="2122220" y="1392170"/>
            <a:ext cx="2598344" cy="316872"/>
          </a:xfrm>
          <a:prstGeom prst="rect">
            <a:avLst/>
          </a:prstGeom>
          <a:noFill/>
        </p:spPr>
        <p:txBody>
          <a:bodyPr wrap="square" lIns="54000" tIns="54000" rIns="54000" bIns="54000" rtlCol="0">
            <a:noAutofit/>
          </a:bodyPr>
          <a:lstStyle/>
          <a:p>
            <a:r>
              <a:rPr lang="en-AU" sz="900" dirty="0" smtClean="0">
                <a:latin typeface="Arial" pitchFamily="34" charset="0"/>
                <a:cs typeface="Arial" pitchFamily="34" charset="0"/>
              </a:rPr>
              <a:t>Top 5 Risks in terms of Centrality - Effect</a:t>
            </a:r>
          </a:p>
        </p:txBody>
      </p:sp>
      <p:sp>
        <p:nvSpPr>
          <p:cNvPr id="25" name="Rectangle 24"/>
          <p:cNvSpPr/>
          <p:nvPr/>
        </p:nvSpPr>
        <p:spPr>
          <a:xfrm>
            <a:off x="1418597" y="974222"/>
            <a:ext cx="3059394" cy="7348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AU"/>
          </a:p>
        </p:txBody>
      </p:sp>
      <p:cxnSp>
        <p:nvCxnSpPr>
          <p:cNvPr id="26" name="Straight Connector 25"/>
          <p:cNvCxnSpPr/>
          <p:nvPr/>
        </p:nvCxnSpPr>
        <p:spPr>
          <a:xfrm flipV="1">
            <a:off x="4367353" y="878149"/>
            <a:ext cx="0" cy="4718586"/>
          </a:xfrm>
          <a:prstGeom prst="line">
            <a:avLst/>
          </a:prstGeom>
          <a:ln w="25400">
            <a:solidFill>
              <a:srgbClr val="FF0000">
                <a:alpha val="5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857797" y="3452791"/>
            <a:ext cx="7053942" cy="0"/>
          </a:xfrm>
          <a:prstGeom prst="line">
            <a:avLst/>
          </a:prstGeom>
          <a:ln w="25400">
            <a:solidFill>
              <a:srgbClr val="FF0000">
                <a:alpha val="50000"/>
              </a:srgbClr>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
            </a:r>
            <a:br>
              <a:rPr lang="en-AU" dirty="0" smtClean="0"/>
            </a:br>
            <a:r>
              <a:rPr lang="en-AU" dirty="0" smtClean="0"/>
              <a:t>11. 4D Chart</a:t>
            </a:r>
            <a:endParaRPr lang="en-AU" dirty="0"/>
          </a:p>
        </p:txBody>
      </p:sp>
      <p:pic>
        <p:nvPicPr>
          <p:cNvPr id="11" name="Picture 10"/>
          <p:cNvPicPr/>
          <p:nvPr/>
        </p:nvPicPr>
        <p:blipFill>
          <a:blip r:embed="rId2" cstate="print"/>
          <a:srcRect l="7508" t="59686" r="12300" b="9162"/>
          <a:stretch>
            <a:fillRect/>
          </a:stretch>
        </p:blipFill>
        <p:spPr bwMode="auto">
          <a:xfrm>
            <a:off x="577996" y="5306035"/>
            <a:ext cx="4654737" cy="1022337"/>
          </a:xfrm>
          <a:prstGeom prst="rect">
            <a:avLst/>
          </a:prstGeom>
          <a:noFill/>
          <a:ln w="9525">
            <a:solidFill>
              <a:schemeClr val="tx1"/>
            </a:solidFill>
            <a:miter lim="800000"/>
            <a:headEnd/>
            <a:tailEnd/>
          </a:ln>
        </p:spPr>
      </p:pic>
      <p:pic>
        <p:nvPicPr>
          <p:cNvPr id="12" name="Picture 11"/>
          <p:cNvPicPr>
            <a:picLocks noChangeAspect="1"/>
          </p:cNvPicPr>
          <p:nvPr/>
        </p:nvPicPr>
        <p:blipFill>
          <a:blip r:embed="rId3"/>
          <a:stretch>
            <a:fillRect/>
          </a:stretch>
        </p:blipFill>
        <p:spPr>
          <a:xfrm>
            <a:off x="376015" y="742385"/>
            <a:ext cx="7703576" cy="4689430"/>
          </a:xfrm>
          <a:prstGeom prst="rect">
            <a:avLst/>
          </a:prstGeom>
        </p:spPr>
      </p:pic>
      <p:sp>
        <p:nvSpPr>
          <p:cNvPr id="13" name="Rectangle 12"/>
          <p:cNvSpPr/>
          <p:nvPr/>
        </p:nvSpPr>
        <p:spPr>
          <a:xfrm>
            <a:off x="5500605" y="5603438"/>
            <a:ext cx="443620" cy="181070"/>
          </a:xfrm>
          <a:prstGeom prst="rect">
            <a:avLst/>
          </a:prstGeom>
          <a:solidFill>
            <a:srgbClr val="FAEDBF"/>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AU"/>
          </a:p>
        </p:txBody>
      </p:sp>
      <p:sp>
        <p:nvSpPr>
          <p:cNvPr id="14" name="Rectangle 13"/>
          <p:cNvSpPr/>
          <p:nvPr/>
        </p:nvSpPr>
        <p:spPr>
          <a:xfrm>
            <a:off x="5497079" y="5872172"/>
            <a:ext cx="443620" cy="181070"/>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AU"/>
          </a:p>
        </p:txBody>
      </p:sp>
      <p:sp>
        <p:nvSpPr>
          <p:cNvPr id="15" name="TextBox 14"/>
          <p:cNvSpPr txBox="1"/>
          <p:nvPr/>
        </p:nvSpPr>
        <p:spPr>
          <a:xfrm>
            <a:off x="5942689" y="5569710"/>
            <a:ext cx="2598344" cy="316872"/>
          </a:xfrm>
          <a:prstGeom prst="rect">
            <a:avLst/>
          </a:prstGeom>
          <a:noFill/>
        </p:spPr>
        <p:txBody>
          <a:bodyPr wrap="square" lIns="54000" tIns="54000" rIns="54000" bIns="54000" rtlCol="0">
            <a:noAutofit/>
          </a:bodyPr>
          <a:lstStyle/>
          <a:p>
            <a:r>
              <a:rPr lang="en-AU" sz="900" dirty="0" smtClean="0">
                <a:latin typeface="Arial" pitchFamily="34" charset="0"/>
                <a:cs typeface="Arial" pitchFamily="34" charset="0"/>
              </a:rPr>
              <a:t>Top 5 Risks in terms of Centrality - Cause</a:t>
            </a:r>
          </a:p>
        </p:txBody>
      </p:sp>
      <p:sp>
        <p:nvSpPr>
          <p:cNvPr id="16" name="TextBox 15"/>
          <p:cNvSpPr txBox="1"/>
          <p:nvPr/>
        </p:nvSpPr>
        <p:spPr>
          <a:xfrm>
            <a:off x="5950739" y="5870170"/>
            <a:ext cx="2598344" cy="316872"/>
          </a:xfrm>
          <a:prstGeom prst="rect">
            <a:avLst/>
          </a:prstGeom>
          <a:noFill/>
        </p:spPr>
        <p:txBody>
          <a:bodyPr wrap="square" lIns="54000" tIns="54000" rIns="54000" bIns="54000" rtlCol="0">
            <a:noAutofit/>
          </a:bodyPr>
          <a:lstStyle/>
          <a:p>
            <a:r>
              <a:rPr lang="en-AU" sz="900" dirty="0" smtClean="0">
                <a:latin typeface="Arial" pitchFamily="34" charset="0"/>
                <a:cs typeface="Arial" pitchFamily="34" charset="0"/>
              </a:rPr>
              <a:t>Top 5 Risks in terms of Centrality - Effect</a:t>
            </a:r>
          </a:p>
        </p:txBody>
      </p:sp>
      <p:sp>
        <p:nvSpPr>
          <p:cNvPr id="17" name="Rectangle 16"/>
          <p:cNvSpPr/>
          <p:nvPr/>
        </p:nvSpPr>
        <p:spPr>
          <a:xfrm>
            <a:off x="5324028" y="5452222"/>
            <a:ext cx="3059394" cy="7348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AU"/>
          </a:p>
        </p:txBody>
      </p:sp>
      <p:cxnSp>
        <p:nvCxnSpPr>
          <p:cNvPr id="18" name="Straight Connector 17"/>
          <p:cNvCxnSpPr/>
          <p:nvPr/>
        </p:nvCxnSpPr>
        <p:spPr>
          <a:xfrm flipV="1">
            <a:off x="4409632" y="999858"/>
            <a:ext cx="8546" cy="4050706"/>
          </a:xfrm>
          <a:prstGeom prst="line">
            <a:avLst/>
          </a:prstGeom>
          <a:ln w="25400">
            <a:solidFill>
              <a:srgbClr val="FF0000">
                <a:alpha val="5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1191085" y="3059686"/>
            <a:ext cx="7053942" cy="0"/>
          </a:xfrm>
          <a:prstGeom prst="line">
            <a:avLst/>
          </a:prstGeom>
          <a:ln w="25400">
            <a:solidFill>
              <a:srgbClr val="FF0000">
                <a:alpha val="50000"/>
              </a:srgbClr>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Appendix A</a:t>
            </a:r>
            <a:br>
              <a:rPr lang="en-AU" dirty="0" smtClean="0"/>
            </a:br>
            <a:r>
              <a:rPr lang="en-AU" sz="2000" dirty="0" smtClean="0"/>
              <a:t/>
            </a:r>
            <a:br>
              <a:rPr lang="en-AU" sz="2000" dirty="0" smtClean="0"/>
            </a:br>
            <a:endParaRPr lang="en-AU"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600" dirty="0" smtClean="0"/>
              <a:t/>
            </a:r>
            <a:br>
              <a:rPr lang="en-US" sz="1600" dirty="0" smtClean="0"/>
            </a:br>
            <a:r>
              <a:rPr lang="en-US" dirty="0"/>
              <a:t>Example </a:t>
            </a:r>
            <a:r>
              <a:rPr lang="en-US" dirty="0" smtClean="0"/>
              <a:t>Survey Questions</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51520" y="980728"/>
            <a:ext cx="5292725" cy="2125663"/>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4967907" y="980728"/>
            <a:ext cx="5292725" cy="2125663"/>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cstate="print"/>
          <a:srcRect/>
          <a:stretch>
            <a:fillRect/>
          </a:stretch>
        </p:blipFill>
        <p:spPr bwMode="auto">
          <a:xfrm>
            <a:off x="251520" y="2852936"/>
            <a:ext cx="5292725" cy="17494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cstate="print"/>
          <a:srcRect/>
          <a:stretch>
            <a:fillRect/>
          </a:stretch>
        </p:blipFill>
        <p:spPr bwMode="auto">
          <a:xfrm>
            <a:off x="287387" y="4422353"/>
            <a:ext cx="5292725" cy="1958975"/>
          </a:xfrm>
          <a:prstGeom prst="rect">
            <a:avLst/>
          </a:prstGeom>
          <a:noFill/>
          <a:ln w="9525">
            <a:noFill/>
            <a:miter lim="800000"/>
            <a:headEnd/>
            <a:tailEnd/>
          </a:ln>
          <a:effectLst/>
        </p:spPr>
      </p:pic>
    </p:spTree>
    <p:extLst>
      <p:ext uri="{BB962C8B-B14F-4D97-AF65-F5344CB8AC3E}">
        <p14:creationId xmlns:p14="http://schemas.microsoft.com/office/powerpoint/2010/main" val="8900302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Appendix B</a:t>
            </a:r>
            <a:br>
              <a:rPr lang="en-AU" dirty="0" smtClean="0"/>
            </a:br>
            <a:endParaRPr lang="en-AU" dirty="0"/>
          </a:p>
        </p:txBody>
      </p:sp>
      <p:sp>
        <p:nvSpPr>
          <p:cNvPr id="3" name="Text Placeholder 2"/>
          <p:cNvSpPr>
            <a:spLocks noGrp="1"/>
          </p:cNvSpPr>
          <p:nvPr>
            <p:ph type="body" sz="quarter" idx="10"/>
          </p:nvPr>
        </p:nvSpPr>
        <p:spPr/>
        <p:txBody>
          <a:bodyPr/>
          <a:lstStyle/>
          <a:p>
            <a:endParaRPr lang="en-AU"/>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Overview of Methodology</a:t>
            </a:r>
            <a:endParaRPr lang="en-AU" dirty="0"/>
          </a:p>
        </p:txBody>
      </p:sp>
      <p:sp>
        <p:nvSpPr>
          <p:cNvPr id="3" name="Text Placeholder 2"/>
          <p:cNvSpPr>
            <a:spLocks noGrp="1"/>
          </p:cNvSpPr>
          <p:nvPr>
            <p:ph type="body" sz="quarter" idx="10"/>
          </p:nvPr>
        </p:nvSpPr>
        <p:spPr/>
        <p:txBody>
          <a:bodyPr/>
          <a:lstStyle/>
          <a:p>
            <a:endParaRPr lang="en-AU" smtClean="0"/>
          </a:p>
          <a:p>
            <a:endParaRPr lang="en-AU" dirty="0"/>
          </a:p>
        </p:txBody>
      </p:sp>
      <p:sp>
        <p:nvSpPr>
          <p:cNvPr id="5" name="TextBox 4"/>
          <p:cNvSpPr txBox="1"/>
          <p:nvPr/>
        </p:nvSpPr>
        <p:spPr>
          <a:xfrm>
            <a:off x="242129" y="1048534"/>
            <a:ext cx="8578343" cy="1617002"/>
          </a:xfrm>
          <a:prstGeom prst="rect">
            <a:avLst/>
          </a:prstGeom>
          <a:noFill/>
        </p:spPr>
        <p:txBody>
          <a:bodyPr wrap="square" lIns="54000" tIns="54000" rIns="54000" bIns="54000" rtlCol="0">
            <a:noAutofit/>
          </a:bodyPr>
          <a:lstStyle/>
          <a:p>
            <a:r>
              <a:rPr lang="en-AU" sz="1000" b="1" dirty="0">
                <a:solidFill>
                  <a:schemeClr val="accent4"/>
                </a:solidFill>
                <a:latin typeface="Univers 45 Light" pitchFamily="2" charset="0"/>
                <a:cs typeface="Arial" pitchFamily="34" charset="0"/>
              </a:rPr>
              <a:t>Overall Methodology</a:t>
            </a:r>
          </a:p>
          <a:p>
            <a:pPr>
              <a:lnSpc>
                <a:spcPct val="125000"/>
              </a:lnSpc>
              <a:spcBef>
                <a:spcPts val="600"/>
              </a:spcBef>
              <a:buClr>
                <a:srgbClr val="7AB800"/>
              </a:buClr>
            </a:pPr>
            <a:r>
              <a:rPr lang="en-AU" sz="1000" dirty="0">
                <a:solidFill>
                  <a:schemeClr val="accent4"/>
                </a:solidFill>
                <a:latin typeface="Univers 45 Light" pitchFamily="2" charset="0"/>
                <a:cs typeface="Arial" pitchFamily="34" charset="0"/>
              </a:rPr>
              <a:t>The survey responses for each question are converted into quantitative measures for each risk on the following basis:</a:t>
            </a:r>
          </a:p>
          <a:p>
            <a:pPr marL="269875" indent="-269875">
              <a:lnSpc>
                <a:spcPct val="125000"/>
              </a:lnSpc>
              <a:spcBef>
                <a:spcPts val="600"/>
              </a:spcBef>
              <a:buClr>
                <a:schemeClr val="accent4"/>
              </a:buClr>
              <a:buFont typeface="Arial" pitchFamily="34" charset="0"/>
              <a:buChar char="•"/>
            </a:pPr>
            <a:r>
              <a:rPr lang="en-AU" sz="1000" dirty="0">
                <a:solidFill>
                  <a:schemeClr val="accent4"/>
                </a:solidFill>
                <a:latin typeface="Univers 45 Light" pitchFamily="2" charset="0"/>
                <a:cs typeface="Arial" pitchFamily="34" charset="0"/>
              </a:rPr>
              <a:t>Only complete responses are included in the analysis to reduce the potential for bias within the results.</a:t>
            </a:r>
          </a:p>
          <a:p>
            <a:pPr marL="269875" indent="-269875">
              <a:lnSpc>
                <a:spcPct val="125000"/>
              </a:lnSpc>
              <a:spcBef>
                <a:spcPts val="600"/>
              </a:spcBef>
              <a:buClr>
                <a:schemeClr val="accent4"/>
              </a:buClr>
              <a:buFont typeface="Arial" pitchFamily="34" charset="0"/>
              <a:buChar char="•"/>
            </a:pPr>
            <a:r>
              <a:rPr lang="en-AU" sz="1000" dirty="0">
                <a:solidFill>
                  <a:schemeClr val="accent4"/>
                </a:solidFill>
                <a:latin typeface="Univers 45 Light" pitchFamily="2" charset="0"/>
                <a:cs typeface="Arial" pitchFamily="34" charset="0"/>
              </a:rPr>
              <a:t>The responses from each participant for severity and likelihood are converted into numeric values and a single score is determined for each measure using an arithmetic average. For presentation in the charts the single scores are then converted back to the initial survey categories.</a:t>
            </a:r>
          </a:p>
          <a:p>
            <a:pPr marL="269875" indent="-269875">
              <a:lnSpc>
                <a:spcPct val="125000"/>
              </a:lnSpc>
              <a:spcBef>
                <a:spcPts val="600"/>
              </a:spcBef>
              <a:buClr>
                <a:schemeClr val="accent4"/>
              </a:buClr>
              <a:buFont typeface="Arial" pitchFamily="34" charset="0"/>
              <a:buChar char="•"/>
            </a:pPr>
            <a:r>
              <a:rPr lang="en-AU" sz="1000" dirty="0">
                <a:solidFill>
                  <a:schemeClr val="accent4"/>
                </a:solidFill>
                <a:latin typeface="Univers 45 Light" pitchFamily="2" charset="0"/>
                <a:cs typeface="Arial" pitchFamily="34" charset="0"/>
              </a:rPr>
              <a:t>The connections are determined by summing the number of times another risk was identified as being made more severe or likely to occur by the risk in question. The systemic interconnectedness chart shows only those connections above a certain threshold i.e. at least </a:t>
            </a:r>
            <a:r>
              <a:rPr lang="en-AU" sz="1000" dirty="0">
                <a:solidFill>
                  <a:srgbClr val="FF0000"/>
                </a:solidFill>
                <a:latin typeface="Univers 45 Light" pitchFamily="2" charset="0"/>
                <a:cs typeface="Arial" pitchFamily="34" charset="0"/>
              </a:rPr>
              <a:t>11 of the 36 </a:t>
            </a:r>
            <a:r>
              <a:rPr lang="en-AU" sz="1000" dirty="0">
                <a:solidFill>
                  <a:schemeClr val="accent4"/>
                </a:solidFill>
                <a:latin typeface="Univers 45 Light" pitchFamily="2" charset="0"/>
                <a:cs typeface="Arial" pitchFamily="34" charset="0"/>
              </a:rPr>
              <a:t>respondents selected there was a connection. It is noted that no thresholds are applied when determining the centrality or risk clusters.</a:t>
            </a:r>
          </a:p>
          <a:p>
            <a:endParaRPr lang="en-AU" sz="1000" b="1" dirty="0">
              <a:solidFill>
                <a:schemeClr val="accent4"/>
              </a:solidFill>
              <a:latin typeface="Univers 45 Light" pitchFamily="2" charset="0"/>
              <a:cs typeface="Arial" pitchFamily="34" charset="0"/>
            </a:endParaRPr>
          </a:p>
          <a:p>
            <a:r>
              <a:rPr lang="en-AU" sz="1000" b="1" dirty="0">
                <a:solidFill>
                  <a:schemeClr val="accent4"/>
                </a:solidFill>
                <a:latin typeface="Univers 45 Light" pitchFamily="2" charset="0"/>
                <a:cs typeface="Arial" pitchFamily="34" charset="0"/>
              </a:rPr>
              <a:t>Risk Clusters</a:t>
            </a:r>
          </a:p>
          <a:p>
            <a:pPr>
              <a:lnSpc>
                <a:spcPct val="125000"/>
              </a:lnSpc>
              <a:spcBef>
                <a:spcPts val="600"/>
              </a:spcBef>
              <a:buClr>
                <a:srgbClr val="7AB800"/>
              </a:buClr>
            </a:pPr>
            <a:r>
              <a:rPr lang="en-AU" sz="1000" dirty="0">
                <a:solidFill>
                  <a:schemeClr val="accent4"/>
                </a:solidFill>
                <a:latin typeface="Univers 45 Light" pitchFamily="2" charset="0"/>
                <a:cs typeface="Arial" pitchFamily="34" charset="0"/>
              </a:rPr>
              <a:t>Risk clusters are determined using the following approach:</a:t>
            </a:r>
          </a:p>
          <a:p>
            <a:pPr marL="269875" indent="-269875">
              <a:lnSpc>
                <a:spcPct val="125000"/>
              </a:lnSpc>
              <a:spcBef>
                <a:spcPts val="600"/>
              </a:spcBef>
              <a:buClr>
                <a:schemeClr val="accent4"/>
              </a:buClr>
              <a:buFont typeface="Arial" pitchFamily="34" charset="0"/>
              <a:buChar char="•"/>
            </a:pPr>
            <a:r>
              <a:rPr lang="en-AU" sz="1000" dirty="0">
                <a:solidFill>
                  <a:schemeClr val="accent4"/>
                </a:solidFill>
                <a:latin typeface="Univers 45 Light" pitchFamily="2" charset="0"/>
                <a:cs typeface="Arial" pitchFamily="34" charset="0"/>
              </a:rPr>
              <a:t>An algorithm identifies potential risk clusters based on a subset of at least three risks that meet minimum criteria based on the number of connections within the group and the strength of those connections. This may identify multiple clusters with similar risks. For example, one potential cluster could be identified with four risks while another potential cluster could be the same four risks plus another risk.</a:t>
            </a:r>
          </a:p>
          <a:p>
            <a:pPr marL="269875" indent="-269875">
              <a:lnSpc>
                <a:spcPct val="125000"/>
              </a:lnSpc>
              <a:spcBef>
                <a:spcPts val="600"/>
              </a:spcBef>
              <a:buClr>
                <a:schemeClr val="accent4"/>
              </a:buClr>
              <a:buFont typeface="Arial" pitchFamily="34" charset="0"/>
              <a:buChar char="•"/>
            </a:pPr>
            <a:r>
              <a:rPr lang="en-AU" sz="1000" dirty="0">
                <a:solidFill>
                  <a:schemeClr val="accent4"/>
                </a:solidFill>
                <a:latin typeface="Univers 45 Light" pitchFamily="2" charset="0"/>
                <a:cs typeface="Arial" pitchFamily="34" charset="0"/>
              </a:rPr>
              <a:t>If multiple clusters are identified with similar risks, judgement is applied to determine a single risk cluster based on the cluster with the highest degree of completeness and average strength of connection. </a:t>
            </a:r>
          </a:p>
          <a:p>
            <a:endParaRPr lang="en-AU" sz="1000" dirty="0" smtClean="0">
              <a:solidFill>
                <a:schemeClr val="accent4"/>
              </a:solidFill>
              <a:cs typeface="Arial" pitchFamily="34" charset="0"/>
            </a:endParaRPr>
          </a:p>
        </p:txBody>
      </p:sp>
    </p:spTree>
    <p:extLst>
      <p:ext uri="{BB962C8B-B14F-4D97-AF65-F5344CB8AC3E}">
        <p14:creationId xmlns:p14="http://schemas.microsoft.com/office/powerpoint/2010/main" val="15918323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Overview of Methodology (continued)</a:t>
            </a:r>
            <a:endParaRPr lang="en-AU" dirty="0"/>
          </a:p>
        </p:txBody>
      </p:sp>
      <p:sp>
        <p:nvSpPr>
          <p:cNvPr id="3" name="Text Placeholder 2"/>
          <p:cNvSpPr>
            <a:spLocks noGrp="1"/>
          </p:cNvSpPr>
          <p:nvPr>
            <p:ph type="body" sz="quarter" idx="10"/>
          </p:nvPr>
        </p:nvSpPr>
        <p:spPr/>
        <p:txBody>
          <a:bodyPr/>
          <a:lstStyle/>
          <a:p>
            <a:endParaRPr lang="en-AU" dirty="0" smtClean="0"/>
          </a:p>
          <a:p>
            <a:endParaRPr lang="en-AU" dirty="0"/>
          </a:p>
        </p:txBody>
      </p:sp>
      <p:sp>
        <p:nvSpPr>
          <p:cNvPr id="5" name="TextBox 4"/>
          <p:cNvSpPr txBox="1"/>
          <p:nvPr/>
        </p:nvSpPr>
        <p:spPr>
          <a:xfrm>
            <a:off x="242129" y="1048534"/>
            <a:ext cx="8578343" cy="1617002"/>
          </a:xfrm>
          <a:prstGeom prst="rect">
            <a:avLst/>
          </a:prstGeom>
          <a:noFill/>
        </p:spPr>
        <p:txBody>
          <a:bodyPr wrap="square" lIns="54000" tIns="54000" rIns="54000" bIns="54000" rtlCol="0">
            <a:noAutofit/>
          </a:bodyPr>
          <a:lstStyle/>
          <a:p>
            <a:r>
              <a:rPr lang="en-AU" sz="1000" b="1" dirty="0">
                <a:solidFill>
                  <a:schemeClr val="accent4"/>
                </a:solidFill>
                <a:latin typeface="Univers 45 Light" pitchFamily="2" charset="0"/>
                <a:cs typeface="Arial" pitchFamily="34" charset="0"/>
              </a:rPr>
              <a:t>Centrality</a:t>
            </a:r>
          </a:p>
          <a:p>
            <a:pPr>
              <a:lnSpc>
                <a:spcPct val="125000"/>
              </a:lnSpc>
              <a:spcBef>
                <a:spcPts val="600"/>
              </a:spcBef>
              <a:buClr>
                <a:srgbClr val="7AB800"/>
              </a:buClr>
            </a:pPr>
            <a:r>
              <a:rPr lang="en-AU" sz="1000" dirty="0">
                <a:solidFill>
                  <a:schemeClr val="accent4"/>
                </a:solidFill>
                <a:latin typeface="Univers 45 Light" pitchFamily="2" charset="0"/>
                <a:cs typeface="Arial" pitchFamily="34" charset="0"/>
              </a:rPr>
              <a:t>There are a number of alternative approaches in network theory (e.g. </a:t>
            </a:r>
            <a:r>
              <a:rPr lang="en-AU" sz="1000" dirty="0" err="1">
                <a:solidFill>
                  <a:schemeClr val="accent4"/>
                </a:solidFill>
                <a:latin typeface="Univers 45 Light" pitchFamily="2" charset="0"/>
                <a:cs typeface="Arial" pitchFamily="34" charset="0"/>
              </a:rPr>
              <a:t>betweenness</a:t>
            </a:r>
            <a:r>
              <a:rPr lang="en-AU" sz="1000" dirty="0">
                <a:solidFill>
                  <a:schemeClr val="accent4"/>
                </a:solidFill>
                <a:latin typeface="Univers 45 Light" pitchFamily="2" charset="0"/>
                <a:cs typeface="Arial" pitchFamily="34" charset="0"/>
              </a:rPr>
              <a:t>, closeness) used to determine centrality, however there is no universally accepted approach. </a:t>
            </a:r>
            <a:r>
              <a:rPr lang="en-AU" sz="1000" dirty="0" err="1">
                <a:solidFill>
                  <a:schemeClr val="accent4"/>
                </a:solidFill>
                <a:latin typeface="Univers 45 Light" pitchFamily="2" charset="0"/>
                <a:cs typeface="Arial" pitchFamily="34" charset="0"/>
              </a:rPr>
              <a:t>Bonacich</a:t>
            </a:r>
            <a:r>
              <a:rPr lang="en-AU" sz="1000" dirty="0">
                <a:solidFill>
                  <a:schemeClr val="accent4"/>
                </a:solidFill>
                <a:latin typeface="Univers 45 Light" pitchFamily="2" charset="0"/>
                <a:cs typeface="Arial" pitchFamily="34" charset="0"/>
              </a:rPr>
              <a:t> Centrality, a widely used approach, has been adopted for risk analysis. It captures: </a:t>
            </a:r>
          </a:p>
          <a:p>
            <a:pPr marL="269875" indent="-269875">
              <a:lnSpc>
                <a:spcPct val="125000"/>
              </a:lnSpc>
              <a:spcBef>
                <a:spcPts val="600"/>
              </a:spcBef>
              <a:buClr>
                <a:schemeClr val="accent4"/>
              </a:buClr>
              <a:buFont typeface="Arial" pitchFamily="34" charset="0"/>
              <a:buChar char="•"/>
            </a:pPr>
            <a:r>
              <a:rPr lang="en-AU" sz="1000" dirty="0">
                <a:solidFill>
                  <a:schemeClr val="accent4"/>
                </a:solidFill>
                <a:latin typeface="Univers 45 Light" pitchFamily="2" charset="0"/>
                <a:cs typeface="Arial" pitchFamily="34" charset="0"/>
              </a:rPr>
              <a:t>The number of connections of the risk;</a:t>
            </a:r>
          </a:p>
          <a:p>
            <a:pPr marL="269875" indent="-269875">
              <a:lnSpc>
                <a:spcPct val="125000"/>
              </a:lnSpc>
              <a:spcBef>
                <a:spcPts val="600"/>
              </a:spcBef>
              <a:buClr>
                <a:schemeClr val="accent4"/>
              </a:buClr>
              <a:buFont typeface="Arial" pitchFamily="34" charset="0"/>
              <a:buChar char="•"/>
            </a:pPr>
            <a:r>
              <a:rPr lang="en-AU" sz="1000" dirty="0">
                <a:solidFill>
                  <a:schemeClr val="accent4"/>
                </a:solidFill>
                <a:latin typeface="Univers 45 Light" pitchFamily="2" charset="0"/>
                <a:cs typeface="Arial" pitchFamily="34" charset="0"/>
              </a:rPr>
              <a:t>The strength of these connections; and</a:t>
            </a:r>
          </a:p>
          <a:p>
            <a:pPr marL="269875" indent="-269875">
              <a:lnSpc>
                <a:spcPct val="125000"/>
              </a:lnSpc>
              <a:spcBef>
                <a:spcPts val="600"/>
              </a:spcBef>
              <a:buClr>
                <a:schemeClr val="accent4"/>
              </a:buClr>
              <a:buFont typeface="Arial" pitchFamily="34" charset="0"/>
              <a:buChar char="•"/>
            </a:pPr>
            <a:r>
              <a:rPr lang="en-AU" sz="1000" dirty="0">
                <a:solidFill>
                  <a:schemeClr val="accent4"/>
                </a:solidFill>
                <a:latin typeface="Univers 45 Light" pitchFamily="2" charset="0"/>
                <a:cs typeface="Arial" pitchFamily="34" charset="0"/>
              </a:rPr>
              <a:t>The number and strength of the subsequent connections of the risks to which the risk connects (its “neighbours”).</a:t>
            </a:r>
          </a:p>
          <a:p>
            <a:pPr>
              <a:lnSpc>
                <a:spcPct val="125000"/>
              </a:lnSpc>
              <a:spcBef>
                <a:spcPts val="600"/>
              </a:spcBef>
              <a:buClr>
                <a:srgbClr val="7AB800"/>
              </a:buClr>
            </a:pPr>
            <a:r>
              <a:rPr lang="en-AU" sz="1000" dirty="0">
                <a:solidFill>
                  <a:schemeClr val="accent4"/>
                </a:solidFill>
                <a:latin typeface="Univers 45 Light" pitchFamily="2" charset="0"/>
                <a:cs typeface="Arial" pitchFamily="34" charset="0"/>
              </a:rPr>
              <a:t>A number of alternative measures only capture one or two of the above factors .</a:t>
            </a:r>
          </a:p>
          <a:p>
            <a:pPr>
              <a:lnSpc>
                <a:spcPct val="125000"/>
              </a:lnSpc>
              <a:spcBef>
                <a:spcPts val="600"/>
              </a:spcBef>
              <a:buClr>
                <a:srgbClr val="7AB800"/>
              </a:buClr>
            </a:pPr>
            <a:r>
              <a:rPr lang="en-AU" sz="1000" dirty="0">
                <a:solidFill>
                  <a:schemeClr val="accent4"/>
                </a:solidFill>
                <a:latin typeface="Univers 45 Light" pitchFamily="2" charset="0"/>
                <a:cs typeface="Arial" pitchFamily="34" charset="0"/>
              </a:rPr>
              <a:t>The measure can be calculated either from the perspective of which risks are the key causes in the network or which risks are the key effects from others in the network. Both calculations have been undertaken.</a:t>
            </a:r>
          </a:p>
          <a:p>
            <a:pPr>
              <a:lnSpc>
                <a:spcPct val="125000"/>
              </a:lnSpc>
              <a:spcBef>
                <a:spcPts val="600"/>
              </a:spcBef>
              <a:buClr>
                <a:srgbClr val="7AB800"/>
              </a:buClr>
            </a:pPr>
            <a:r>
              <a:rPr lang="en-AU" sz="1000" dirty="0">
                <a:solidFill>
                  <a:schemeClr val="accent4"/>
                </a:solidFill>
                <a:latin typeface="Univers 45 Light" pitchFamily="2" charset="0"/>
                <a:cs typeface="Arial" pitchFamily="34" charset="0"/>
              </a:rPr>
              <a:t>A key parameter in applying the </a:t>
            </a:r>
            <a:r>
              <a:rPr lang="en-AU" sz="1000" dirty="0" err="1">
                <a:solidFill>
                  <a:schemeClr val="accent4"/>
                </a:solidFill>
                <a:latin typeface="Univers 45 Light" pitchFamily="2" charset="0"/>
                <a:cs typeface="Arial" pitchFamily="34" charset="0"/>
              </a:rPr>
              <a:t>Bonacich</a:t>
            </a:r>
            <a:r>
              <a:rPr lang="en-AU" sz="1000" dirty="0">
                <a:solidFill>
                  <a:schemeClr val="accent4"/>
                </a:solidFill>
                <a:latin typeface="Univers 45 Light" pitchFamily="2" charset="0"/>
                <a:cs typeface="Arial" pitchFamily="34" charset="0"/>
              </a:rPr>
              <a:t> Centrality is a decay factor which determines whether the centrality of a risk’s neighbours positively or negatively impacts the risk’s centrality that is being determined. For risk analysis, this decay factor has been set such that the risk’s neighbours have a positive impact on the risk’s centrality. This is consistent with using centrality to identify the systemic importance of the risk.</a:t>
            </a:r>
          </a:p>
          <a:p>
            <a:pPr marL="269875" indent="-269875">
              <a:lnSpc>
                <a:spcPct val="125000"/>
              </a:lnSpc>
              <a:spcBef>
                <a:spcPts val="600"/>
              </a:spcBef>
              <a:buClr>
                <a:srgbClr val="7AB800"/>
              </a:buClr>
              <a:buFont typeface="Arial" pitchFamily="34" charset="0"/>
              <a:buChar char="•"/>
            </a:pPr>
            <a:endParaRPr lang="en-AU" sz="1000" dirty="0">
              <a:solidFill>
                <a:schemeClr val="accent4"/>
              </a:solidFill>
              <a:cs typeface="Arial" pitchFamily="34" charset="0"/>
            </a:endParaRPr>
          </a:p>
          <a:p>
            <a:endParaRPr lang="en-AU" sz="1000" dirty="0" smtClean="0">
              <a:solidFill>
                <a:schemeClr val="accent4"/>
              </a:solidFill>
              <a:cs typeface="Arial" pitchFamily="34" charset="0"/>
            </a:endParaRPr>
          </a:p>
        </p:txBody>
      </p:sp>
    </p:spTree>
    <p:extLst>
      <p:ext uri="{BB962C8B-B14F-4D97-AF65-F5344CB8AC3E}">
        <p14:creationId xmlns:p14="http://schemas.microsoft.com/office/powerpoint/2010/main" val="15262559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
            </a:r>
            <a:br>
              <a:rPr lang="en-AU" dirty="0" smtClean="0"/>
            </a:br>
            <a:r>
              <a:rPr lang="en-AU" dirty="0" smtClean="0"/>
              <a:t>Degree of Completeness</a:t>
            </a:r>
            <a:endParaRPr lang="en-AU" dirty="0"/>
          </a:p>
        </p:txBody>
      </p:sp>
      <p:sp>
        <p:nvSpPr>
          <p:cNvPr id="22" name="TextBox 21"/>
          <p:cNvSpPr txBox="1"/>
          <p:nvPr/>
        </p:nvSpPr>
        <p:spPr>
          <a:xfrm>
            <a:off x="202020" y="882502"/>
            <a:ext cx="8718696" cy="5348177"/>
          </a:xfrm>
          <a:prstGeom prst="rect">
            <a:avLst/>
          </a:prstGeom>
          <a:noFill/>
        </p:spPr>
        <p:txBody>
          <a:bodyPr wrap="square" lIns="54000" tIns="54000" rIns="54000" bIns="54000" rtlCol="0">
            <a:noAutofit/>
          </a:bodyPr>
          <a:lstStyle/>
          <a:p>
            <a:r>
              <a:rPr lang="en-AU" sz="1300" dirty="0" smtClean="0">
                <a:solidFill>
                  <a:srgbClr val="00338D"/>
                </a:solidFill>
                <a:latin typeface="Univers 45 Light" pitchFamily="2" charset="0"/>
                <a:ea typeface="Times New Roman" pitchFamily="18" charset="0"/>
                <a:cs typeface="Times New Roman" pitchFamily="18" charset="0"/>
              </a:rPr>
              <a:t>The Degree of Completeness summarises the actual number of connections relative to the potential number of connections for the risk network. The higher the Degree of Completeness, the higher the systemic risk within the network.</a:t>
            </a:r>
          </a:p>
          <a:p>
            <a:endParaRPr lang="en-AU" sz="1300" dirty="0" smtClean="0">
              <a:solidFill>
                <a:srgbClr val="00338D"/>
              </a:solidFill>
              <a:latin typeface="Univers 45 Light" pitchFamily="2" charset="0"/>
              <a:ea typeface="Times New Roman" pitchFamily="18" charset="0"/>
              <a:cs typeface="Times New Roman" pitchFamily="18" charset="0"/>
            </a:endParaRPr>
          </a:p>
          <a:p>
            <a:r>
              <a:rPr lang="en-AU" sz="1300" dirty="0" smtClean="0">
                <a:solidFill>
                  <a:srgbClr val="00338D"/>
                </a:solidFill>
                <a:latin typeface="Univers 45 Light" pitchFamily="2" charset="0"/>
                <a:ea typeface="Times New Roman" pitchFamily="18" charset="0"/>
                <a:cs typeface="Times New Roman" pitchFamily="18" charset="0"/>
              </a:rPr>
              <a:t>Result</a:t>
            </a:r>
          </a:p>
          <a:p>
            <a:r>
              <a:rPr lang="en-AU" sz="1300" dirty="0" smtClean="0">
                <a:solidFill>
                  <a:srgbClr val="00338D"/>
                </a:solidFill>
                <a:latin typeface="Univers 45 Light" pitchFamily="2" charset="0"/>
                <a:ea typeface="Times New Roman" pitchFamily="18" charset="0"/>
                <a:cs typeface="Times New Roman" pitchFamily="18" charset="0"/>
              </a:rPr>
              <a:t>For this risk network, the Degree of Completeness is </a:t>
            </a:r>
            <a:r>
              <a:rPr lang="en-AU" sz="1300" b="1" dirty="0" smtClean="0">
                <a:solidFill>
                  <a:srgbClr val="00338D"/>
                </a:solidFill>
                <a:latin typeface="Univers 45 Light" pitchFamily="2" charset="0"/>
                <a:ea typeface="Times New Roman" pitchFamily="18" charset="0"/>
                <a:cs typeface="Times New Roman" pitchFamily="18" charset="0"/>
              </a:rPr>
              <a:t>32%</a:t>
            </a:r>
            <a:r>
              <a:rPr lang="en-AU" sz="1300" dirty="0" smtClean="0">
                <a:solidFill>
                  <a:srgbClr val="00338D"/>
                </a:solidFill>
                <a:latin typeface="Univers 45 Light" pitchFamily="2" charset="0"/>
                <a:ea typeface="Times New Roman" pitchFamily="18" charset="0"/>
                <a:cs typeface="Times New Roman" pitchFamily="18" charset="0"/>
              </a:rPr>
              <a:t>. </a:t>
            </a:r>
          </a:p>
          <a:p>
            <a:endParaRPr lang="en-AU" sz="1300" dirty="0" smtClean="0">
              <a:solidFill>
                <a:srgbClr val="00338D"/>
              </a:solidFill>
              <a:latin typeface="Univers 45 Light" pitchFamily="2" charset="0"/>
              <a:ea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Table of Contents</a:t>
            </a:r>
            <a:endParaRPr lang="en-AU" dirty="0"/>
          </a:p>
        </p:txBody>
      </p:sp>
      <p:graphicFrame>
        <p:nvGraphicFramePr>
          <p:cNvPr id="6" name="Table 5"/>
          <p:cNvGraphicFramePr>
            <a:graphicFrameLocks noGrp="1"/>
          </p:cNvGraphicFramePr>
          <p:nvPr>
            <p:extLst>
              <p:ext uri="{D42A27DB-BD31-4B8C-83A1-F6EECF244321}">
                <p14:modId xmlns:p14="http://schemas.microsoft.com/office/powerpoint/2010/main" val="27785722"/>
              </p:ext>
            </p:extLst>
          </p:nvPr>
        </p:nvGraphicFramePr>
        <p:xfrm>
          <a:off x="2233062" y="891290"/>
          <a:ext cx="4206239" cy="5181600"/>
        </p:xfrm>
        <a:graphic>
          <a:graphicData uri="http://schemas.openxmlformats.org/drawingml/2006/table">
            <a:tbl>
              <a:tblPr firstRow="1" bandRow="1">
                <a:tableStyleId>{5C22544A-7EE6-4342-B048-85BDC9FD1C3A}</a:tableStyleId>
              </a:tblPr>
              <a:tblGrid>
                <a:gridCol w="3455469"/>
                <a:gridCol w="750770"/>
              </a:tblGrid>
              <a:tr h="2932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400" b="1" kern="1200" noProof="0" dirty="0" smtClean="0">
                          <a:solidFill>
                            <a:srgbClr val="00338D"/>
                          </a:solidFill>
                          <a:latin typeface="Arial"/>
                          <a:ea typeface="+mn-ea"/>
                          <a:cs typeface="Arial" pitchFamily="34" charset="0"/>
                        </a:rPr>
                        <a:t>1. Background and Scope</a:t>
                      </a:r>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AU" sz="1400" b="1" kern="1200" noProof="0" dirty="0" smtClean="0">
                          <a:solidFill>
                            <a:srgbClr val="00338D"/>
                          </a:solidFill>
                          <a:latin typeface="Arial"/>
                          <a:ea typeface="+mn-ea"/>
                          <a:cs typeface="Arial" pitchFamily="34" charset="0"/>
                        </a:rPr>
                        <a:t>3</a:t>
                      </a: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tr>
              <a:tr h="293250">
                <a:tc>
                  <a:txBody>
                    <a:bodyPr/>
                    <a:lstStyle/>
                    <a:p>
                      <a:r>
                        <a:rPr lang="en-AU" sz="1400" b="1" kern="1200" noProof="0" dirty="0" smtClean="0">
                          <a:solidFill>
                            <a:srgbClr val="00338D"/>
                          </a:solidFill>
                          <a:latin typeface="Arial"/>
                          <a:ea typeface="+mn-ea"/>
                          <a:cs typeface="Arial" pitchFamily="34" charset="0"/>
                        </a:rPr>
                        <a:t>3. Key Findings</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AU" sz="1400" b="1" kern="1200" noProof="0" dirty="0" smtClean="0">
                          <a:solidFill>
                            <a:srgbClr val="00338D"/>
                          </a:solidFill>
                          <a:latin typeface="Arial"/>
                          <a:ea typeface="+mn-ea"/>
                          <a:cs typeface="Arial" pitchFamily="34" charset="0"/>
                        </a:rPr>
                        <a:t>5</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93250">
                <a:tc>
                  <a:txBody>
                    <a:bodyPr/>
                    <a:lstStyle/>
                    <a:p>
                      <a:r>
                        <a:rPr lang="en-AU" sz="1400" b="1" kern="1200" noProof="0" dirty="0" smtClean="0">
                          <a:solidFill>
                            <a:srgbClr val="00338D"/>
                          </a:solidFill>
                          <a:latin typeface="Arial"/>
                          <a:ea typeface="+mn-ea"/>
                          <a:cs typeface="Arial" pitchFamily="34" charset="0"/>
                        </a:rPr>
                        <a:t>4. Survey Questions and Participation</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AU" sz="1400" b="1" kern="1200" noProof="0" dirty="0" smtClean="0">
                          <a:solidFill>
                            <a:srgbClr val="00338D"/>
                          </a:solidFill>
                          <a:latin typeface="Arial"/>
                          <a:ea typeface="+mn-ea"/>
                          <a:cs typeface="Arial" pitchFamily="34" charset="0"/>
                        </a:rPr>
                        <a:t>6</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93250">
                <a:tc>
                  <a:txBody>
                    <a:bodyPr/>
                    <a:lstStyle/>
                    <a:p>
                      <a:r>
                        <a:rPr lang="en-AU" sz="1400" b="1" kern="1200" noProof="0" dirty="0" smtClean="0">
                          <a:solidFill>
                            <a:srgbClr val="00338D"/>
                          </a:solidFill>
                          <a:latin typeface="Arial"/>
                          <a:ea typeface="+mn-ea"/>
                          <a:cs typeface="Arial" pitchFamily="34" charset="0"/>
                        </a:rPr>
                        <a:t>5. Methodology and Approach</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AU" sz="1400" b="1" kern="1200" noProof="0" dirty="0" smtClean="0">
                          <a:solidFill>
                            <a:srgbClr val="00338D"/>
                          </a:solidFill>
                          <a:latin typeface="Arial"/>
                          <a:ea typeface="+mn-ea"/>
                          <a:cs typeface="Arial" pitchFamily="34" charset="0"/>
                        </a:rPr>
                        <a:t>X</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932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400" b="1" kern="1200" noProof="0" dirty="0" smtClean="0">
                          <a:solidFill>
                            <a:srgbClr val="00338D"/>
                          </a:solidFill>
                          <a:latin typeface="Arial"/>
                          <a:ea typeface="+mn-ea"/>
                          <a:cs typeface="Arial" pitchFamily="34" charset="0"/>
                        </a:rPr>
                        <a:t>6. Systemic Interconnectedness</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AU" sz="1400" b="1" kern="1200" noProof="0" dirty="0" smtClean="0">
                          <a:solidFill>
                            <a:srgbClr val="00338D"/>
                          </a:solidFill>
                          <a:latin typeface="Arial"/>
                          <a:ea typeface="+mn-ea"/>
                          <a:cs typeface="Arial" pitchFamily="34" charset="0"/>
                        </a:rPr>
                        <a:t>X</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93250">
                <a:tc>
                  <a:txBody>
                    <a:bodyPr/>
                    <a:lstStyle/>
                    <a:p>
                      <a:r>
                        <a:rPr lang="en-AU" sz="1400" b="1" kern="1200" noProof="0" dirty="0" smtClean="0">
                          <a:solidFill>
                            <a:srgbClr val="00338D"/>
                          </a:solidFill>
                          <a:latin typeface="Arial"/>
                          <a:ea typeface="+mn-ea"/>
                          <a:cs typeface="Arial" pitchFamily="34" charset="0"/>
                        </a:rPr>
                        <a:t>7. Risk Clusters</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AU" sz="1400" b="1" kern="1200" noProof="0" dirty="0" smtClean="0">
                          <a:solidFill>
                            <a:srgbClr val="00338D"/>
                          </a:solidFill>
                          <a:latin typeface="Arial"/>
                          <a:ea typeface="+mn-ea"/>
                          <a:cs typeface="Arial" pitchFamily="34" charset="0"/>
                        </a:rPr>
                        <a:t>X</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93250">
                <a:tc>
                  <a:txBody>
                    <a:bodyPr/>
                    <a:lstStyle/>
                    <a:p>
                      <a:r>
                        <a:rPr lang="en-AU" sz="1400" b="1" kern="1200" noProof="0" dirty="0" smtClean="0">
                          <a:solidFill>
                            <a:srgbClr val="00338D"/>
                          </a:solidFill>
                          <a:latin typeface="Arial"/>
                          <a:ea typeface="+mn-ea"/>
                          <a:cs typeface="Arial" pitchFamily="34" charset="0"/>
                        </a:rPr>
                        <a:t>8.</a:t>
                      </a:r>
                      <a:r>
                        <a:rPr lang="en-AU" sz="1400" b="1" kern="1200" baseline="0" noProof="0" dirty="0" smtClean="0">
                          <a:solidFill>
                            <a:srgbClr val="00338D"/>
                          </a:solidFill>
                          <a:latin typeface="Arial"/>
                          <a:ea typeface="+mn-ea"/>
                          <a:cs typeface="Arial" pitchFamily="34" charset="0"/>
                        </a:rPr>
                        <a:t> Network Measures</a:t>
                      </a:r>
                      <a:endParaRPr lang="en-AU" sz="1400" b="1" kern="1200" noProof="0" dirty="0" smtClean="0">
                        <a:solidFill>
                          <a:srgbClr val="00338D"/>
                        </a:solidFill>
                        <a:latin typeface="Arial"/>
                        <a:ea typeface="+mn-ea"/>
                        <a:cs typeface="Arial"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AU" sz="1400" b="1" kern="1200" noProof="0" dirty="0" smtClean="0">
                          <a:solidFill>
                            <a:srgbClr val="00338D"/>
                          </a:solidFill>
                          <a:latin typeface="Arial"/>
                          <a:ea typeface="+mn-ea"/>
                          <a:cs typeface="Arial" pitchFamily="34" charset="0"/>
                        </a:rPr>
                        <a:t>X</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93250">
                <a:tc>
                  <a:txBody>
                    <a:bodyPr/>
                    <a:lstStyle/>
                    <a:p>
                      <a:r>
                        <a:rPr lang="en-AU" sz="1400" b="1" kern="1200" noProof="0" dirty="0" smtClean="0">
                          <a:solidFill>
                            <a:srgbClr val="00338D"/>
                          </a:solidFill>
                          <a:latin typeface="Arial"/>
                          <a:ea typeface="+mn-ea"/>
                          <a:cs typeface="Arial" pitchFamily="34" charset="0"/>
                        </a:rPr>
                        <a:t>9. Severity Likelihood</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AU" sz="1400" b="1" kern="1200" noProof="0" dirty="0" smtClean="0">
                          <a:solidFill>
                            <a:srgbClr val="00338D"/>
                          </a:solidFill>
                          <a:latin typeface="Arial"/>
                          <a:ea typeface="+mn-ea"/>
                          <a:cs typeface="Arial" pitchFamily="34" charset="0"/>
                        </a:rPr>
                        <a:t>X</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932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400" b="1" kern="1200" noProof="0" dirty="0" smtClean="0">
                          <a:solidFill>
                            <a:srgbClr val="00338D"/>
                          </a:solidFill>
                          <a:latin typeface="Arial"/>
                          <a:ea typeface="+mn-ea"/>
                          <a:cs typeface="Arial" pitchFamily="34" charset="0"/>
                        </a:rPr>
                        <a:t>10. Velocity Interconnectedness</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AU" sz="1400" b="1" kern="1200" noProof="0" dirty="0" smtClean="0">
                          <a:solidFill>
                            <a:srgbClr val="00338D"/>
                          </a:solidFill>
                          <a:latin typeface="Arial"/>
                          <a:ea typeface="+mn-ea"/>
                          <a:cs typeface="Arial" pitchFamily="34" charset="0"/>
                        </a:rPr>
                        <a:t>X</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932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400" b="1" kern="1200" noProof="0" dirty="0" smtClean="0">
                          <a:solidFill>
                            <a:srgbClr val="00338D"/>
                          </a:solidFill>
                          <a:latin typeface="Arial"/>
                          <a:ea typeface="+mn-ea"/>
                          <a:cs typeface="Arial" pitchFamily="34" charset="0"/>
                        </a:rPr>
                        <a:t>11. Likelihood Interconnectedness</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AU" sz="1400" b="1" kern="1200" noProof="0" dirty="0" smtClean="0">
                          <a:solidFill>
                            <a:srgbClr val="00338D"/>
                          </a:solidFill>
                          <a:latin typeface="Arial"/>
                          <a:ea typeface="+mn-ea"/>
                          <a:cs typeface="Arial" pitchFamily="34" charset="0"/>
                        </a:rPr>
                        <a:t>X</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93250">
                <a:tc>
                  <a:txBody>
                    <a:bodyPr/>
                    <a:lstStyle/>
                    <a:p>
                      <a:r>
                        <a:rPr lang="en-AU" sz="1400" b="1" kern="1200" noProof="0" dirty="0" smtClean="0">
                          <a:solidFill>
                            <a:srgbClr val="00338D"/>
                          </a:solidFill>
                          <a:latin typeface="Arial"/>
                          <a:ea typeface="+mn-ea"/>
                          <a:cs typeface="Arial" pitchFamily="34" charset="0"/>
                        </a:rPr>
                        <a:t>12. 4D Chart</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AU" sz="1400" b="1" kern="1200" noProof="0" dirty="0" smtClean="0">
                          <a:solidFill>
                            <a:srgbClr val="00338D"/>
                          </a:solidFill>
                          <a:latin typeface="Arial"/>
                          <a:ea typeface="+mn-ea"/>
                          <a:cs typeface="Arial" pitchFamily="34" charset="0"/>
                        </a:rPr>
                        <a:t>X</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93250">
                <a:tc>
                  <a:txBody>
                    <a:bodyPr/>
                    <a:lstStyle/>
                    <a:p>
                      <a:r>
                        <a:rPr lang="en-AU" sz="1400" b="1" kern="1200" noProof="0" dirty="0" smtClean="0">
                          <a:solidFill>
                            <a:srgbClr val="00338D"/>
                          </a:solidFill>
                          <a:latin typeface="Arial"/>
                          <a:ea typeface="+mn-ea"/>
                          <a:cs typeface="Arial" pitchFamily="34" charset="0"/>
                        </a:rPr>
                        <a:t>Appendices</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AU" sz="1400" b="1" kern="1200" noProof="0" dirty="0" smtClean="0">
                        <a:solidFill>
                          <a:srgbClr val="00338D"/>
                        </a:solidFill>
                        <a:latin typeface="Arial"/>
                        <a:ea typeface="+mn-ea"/>
                        <a:cs typeface="Arial" pitchFamily="34"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932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400" b="1" kern="1200" noProof="0" dirty="0" smtClean="0">
                          <a:solidFill>
                            <a:srgbClr val="00338D"/>
                          </a:solidFill>
                          <a:latin typeface="Arial"/>
                          <a:ea typeface="+mn-ea"/>
                          <a:cs typeface="Arial" pitchFamily="34" charset="0"/>
                        </a:rPr>
                        <a:t>A. Example Survey Questions</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AU" sz="1400" b="1" kern="1200" noProof="0" dirty="0" smtClean="0">
                          <a:solidFill>
                            <a:srgbClr val="00338D"/>
                          </a:solidFill>
                          <a:latin typeface="Arial"/>
                          <a:ea typeface="+mn-ea"/>
                          <a:cs typeface="Arial" pitchFamily="34" charset="0"/>
                        </a:rPr>
                        <a:t>X</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932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400" b="1" kern="1200" noProof="0" dirty="0" smtClean="0">
                          <a:solidFill>
                            <a:srgbClr val="00338D"/>
                          </a:solidFill>
                          <a:latin typeface="Arial"/>
                          <a:ea typeface="+mn-ea"/>
                          <a:cs typeface="Arial" pitchFamily="34" charset="0"/>
                        </a:rPr>
                        <a:t>B. Network</a:t>
                      </a:r>
                      <a:r>
                        <a:rPr lang="en-AU" sz="1400" b="1" kern="1200" baseline="0" noProof="0" dirty="0" smtClean="0">
                          <a:solidFill>
                            <a:srgbClr val="00338D"/>
                          </a:solidFill>
                          <a:latin typeface="Arial"/>
                          <a:ea typeface="+mn-ea"/>
                          <a:cs typeface="Arial" pitchFamily="34" charset="0"/>
                        </a:rPr>
                        <a:t> Measures – Further Details</a:t>
                      </a:r>
                      <a:endParaRPr lang="en-AU" sz="1400" b="1" kern="1200" noProof="0" dirty="0" smtClean="0">
                        <a:solidFill>
                          <a:srgbClr val="00338D"/>
                        </a:solidFill>
                        <a:latin typeface="Arial"/>
                        <a:ea typeface="+mn-ea"/>
                        <a:cs typeface="Arial"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AU" sz="1400" b="1" kern="1200" noProof="0" dirty="0" smtClean="0">
                          <a:solidFill>
                            <a:srgbClr val="00338D"/>
                          </a:solidFill>
                          <a:latin typeface="Arial"/>
                          <a:ea typeface="+mn-ea"/>
                          <a:cs typeface="Arial" pitchFamily="34" charset="0"/>
                        </a:rPr>
                        <a:t>X</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932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400" b="1" kern="1200" noProof="0" dirty="0" smtClean="0">
                          <a:solidFill>
                            <a:srgbClr val="00338D"/>
                          </a:solidFill>
                          <a:latin typeface="Arial"/>
                          <a:ea typeface="+mn-ea"/>
                          <a:cs typeface="Arial" pitchFamily="34" charset="0"/>
                        </a:rPr>
                        <a:t>C. Highest and Lowest Connections</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AU" sz="1400" b="1" kern="1200" noProof="0" dirty="0" smtClean="0">
                          <a:solidFill>
                            <a:srgbClr val="00338D"/>
                          </a:solidFill>
                          <a:latin typeface="Arial"/>
                          <a:ea typeface="+mn-ea"/>
                          <a:cs typeface="Arial" pitchFamily="34" charset="0"/>
                        </a:rPr>
                        <a:t>X</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932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400" b="1" kern="1200" noProof="0" dirty="0" smtClean="0">
                          <a:solidFill>
                            <a:srgbClr val="00338D"/>
                          </a:solidFill>
                          <a:latin typeface="Arial"/>
                          <a:ea typeface="+mn-ea"/>
                          <a:cs typeface="Arial" pitchFamily="34" charset="0"/>
                        </a:rPr>
                        <a:t>D. Centrality</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AU" sz="1400" b="1" kern="1200" noProof="0" dirty="0" smtClean="0">
                        <a:solidFill>
                          <a:srgbClr val="00338D"/>
                        </a:solidFill>
                        <a:latin typeface="Arial"/>
                        <a:ea typeface="+mn-ea"/>
                        <a:cs typeface="Arial" pitchFamily="34"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93250">
                <a:tc>
                  <a:txBody>
                    <a:bodyPr/>
                    <a:lstStyle/>
                    <a:p>
                      <a:r>
                        <a:rPr lang="en-AU" sz="1400" b="1" kern="1200" noProof="0" dirty="0" smtClean="0">
                          <a:solidFill>
                            <a:srgbClr val="00338D"/>
                          </a:solidFill>
                          <a:latin typeface="Arial"/>
                          <a:ea typeface="+mn-ea"/>
                          <a:cs typeface="Arial" pitchFamily="34" charset="0"/>
                        </a:rPr>
                        <a:t>E. [Results by Division]</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AU" sz="1400" b="1" kern="1200" noProof="0" dirty="0" smtClean="0">
                          <a:solidFill>
                            <a:srgbClr val="00338D"/>
                          </a:solidFill>
                          <a:latin typeface="Arial"/>
                          <a:ea typeface="+mn-ea"/>
                          <a:cs typeface="Arial" pitchFamily="34" charset="0"/>
                        </a:rPr>
                        <a:t>X</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
            </a:r>
            <a:br>
              <a:rPr lang="en-AU" dirty="0" smtClean="0"/>
            </a:br>
            <a:r>
              <a:rPr lang="en-AU" dirty="0" smtClean="0"/>
              <a:t>Degree of Reciprocity</a:t>
            </a:r>
            <a:endParaRPr lang="en-AU" dirty="0"/>
          </a:p>
        </p:txBody>
      </p:sp>
      <p:sp>
        <p:nvSpPr>
          <p:cNvPr id="22" name="TextBox 21"/>
          <p:cNvSpPr txBox="1"/>
          <p:nvPr/>
        </p:nvSpPr>
        <p:spPr>
          <a:xfrm>
            <a:off x="202020" y="882502"/>
            <a:ext cx="8718696" cy="5348177"/>
          </a:xfrm>
          <a:prstGeom prst="rect">
            <a:avLst/>
          </a:prstGeom>
          <a:noFill/>
        </p:spPr>
        <p:txBody>
          <a:bodyPr wrap="square" lIns="54000" tIns="54000" rIns="54000" bIns="54000" rtlCol="0">
            <a:noAutofit/>
          </a:bodyPr>
          <a:lstStyle/>
          <a:p>
            <a:r>
              <a:rPr lang="en-AU" sz="1100" b="1" dirty="0" smtClean="0">
                <a:solidFill>
                  <a:srgbClr val="00338D"/>
                </a:solidFill>
                <a:latin typeface="Univers 45 Light" pitchFamily="2" charset="0"/>
                <a:ea typeface="Times New Roman" pitchFamily="18" charset="0"/>
                <a:cs typeface="Times New Roman" pitchFamily="18" charset="0"/>
              </a:rPr>
              <a:t>Explanation</a:t>
            </a:r>
          </a:p>
          <a:p>
            <a:r>
              <a:rPr lang="en-AU" sz="1100" dirty="0" smtClean="0">
                <a:solidFill>
                  <a:srgbClr val="00338D"/>
                </a:solidFill>
                <a:latin typeface="Univers 45 Light" pitchFamily="2" charset="0"/>
                <a:ea typeface="Times New Roman" pitchFamily="18" charset="0"/>
                <a:cs typeface="Times New Roman" pitchFamily="18" charset="0"/>
              </a:rPr>
              <a:t>The Reciprocity represents the probability within the risk network, that if there is a connection from risk A to risk B, there is also a connection from risk B to risk A. The higher the reciprocity, the higher the systemic risk within the network. The following table summarises how to interpret reciprocity scores </a:t>
            </a:r>
          </a:p>
          <a:p>
            <a:endParaRPr lang="en-AU" sz="1100" dirty="0" smtClean="0">
              <a:solidFill>
                <a:srgbClr val="00338D"/>
              </a:solidFill>
              <a:latin typeface="Univers 45 Light" pitchFamily="2" charset="0"/>
              <a:ea typeface="Times New Roman" pitchFamily="18" charset="0"/>
              <a:cs typeface="Times New Roman" pitchFamily="18" charset="0"/>
            </a:endParaRPr>
          </a:p>
          <a:p>
            <a:endParaRPr lang="en-AU" sz="1100" dirty="0" smtClean="0">
              <a:solidFill>
                <a:srgbClr val="00338D"/>
              </a:solidFill>
              <a:latin typeface="Univers 45 Light" pitchFamily="2" charset="0"/>
              <a:ea typeface="Times New Roman" pitchFamily="18" charset="0"/>
              <a:cs typeface="Times New Roman" pitchFamily="18" charset="0"/>
            </a:endParaRPr>
          </a:p>
          <a:p>
            <a:endParaRPr lang="en-AU" sz="1100" dirty="0" smtClean="0">
              <a:solidFill>
                <a:srgbClr val="00338D"/>
              </a:solidFill>
              <a:latin typeface="Univers 45 Light" pitchFamily="2" charset="0"/>
              <a:ea typeface="Times New Roman" pitchFamily="18" charset="0"/>
              <a:cs typeface="Times New Roman" pitchFamily="18" charset="0"/>
            </a:endParaRPr>
          </a:p>
          <a:p>
            <a:endParaRPr lang="en-AU" sz="1100" dirty="0" smtClean="0">
              <a:solidFill>
                <a:srgbClr val="00338D"/>
              </a:solidFill>
              <a:latin typeface="Univers 45 Light" pitchFamily="2" charset="0"/>
              <a:ea typeface="Times New Roman" pitchFamily="18" charset="0"/>
              <a:cs typeface="Times New Roman" pitchFamily="18" charset="0"/>
            </a:endParaRPr>
          </a:p>
          <a:p>
            <a:endParaRPr lang="en-AU" sz="1100" dirty="0" smtClean="0">
              <a:solidFill>
                <a:srgbClr val="00338D"/>
              </a:solidFill>
              <a:latin typeface="Univers 45 Light" pitchFamily="2" charset="0"/>
              <a:ea typeface="Times New Roman" pitchFamily="18" charset="0"/>
              <a:cs typeface="Times New Roman" pitchFamily="18" charset="0"/>
            </a:endParaRPr>
          </a:p>
          <a:p>
            <a:endParaRPr lang="en-AU" sz="1100" dirty="0" smtClean="0">
              <a:solidFill>
                <a:srgbClr val="00338D"/>
              </a:solidFill>
              <a:latin typeface="Univers 45 Light" pitchFamily="2" charset="0"/>
              <a:ea typeface="Times New Roman" pitchFamily="18" charset="0"/>
              <a:cs typeface="Times New Roman" pitchFamily="18" charset="0"/>
            </a:endParaRPr>
          </a:p>
          <a:p>
            <a:endParaRPr lang="en-AU" sz="1100" dirty="0" smtClean="0">
              <a:solidFill>
                <a:srgbClr val="00338D"/>
              </a:solidFill>
              <a:latin typeface="Univers 45 Light" pitchFamily="2" charset="0"/>
              <a:ea typeface="Times New Roman" pitchFamily="18" charset="0"/>
              <a:cs typeface="Times New Roman" pitchFamily="18" charset="0"/>
            </a:endParaRPr>
          </a:p>
          <a:p>
            <a:endParaRPr lang="en-AU" sz="1100" dirty="0" smtClean="0">
              <a:solidFill>
                <a:srgbClr val="00338D"/>
              </a:solidFill>
              <a:latin typeface="Univers 45 Light" pitchFamily="2" charset="0"/>
              <a:ea typeface="Times New Roman" pitchFamily="18" charset="0"/>
              <a:cs typeface="Times New Roman" pitchFamily="18" charset="0"/>
            </a:endParaRPr>
          </a:p>
          <a:p>
            <a:endParaRPr lang="en-AU" sz="1100" dirty="0" smtClean="0">
              <a:solidFill>
                <a:srgbClr val="00338D"/>
              </a:solidFill>
              <a:latin typeface="Univers 45 Light" pitchFamily="2" charset="0"/>
              <a:ea typeface="Times New Roman" pitchFamily="18" charset="0"/>
              <a:cs typeface="Times New Roman" pitchFamily="18" charset="0"/>
            </a:endParaRPr>
          </a:p>
          <a:p>
            <a:endParaRPr lang="en-AU" sz="1100" dirty="0" smtClean="0">
              <a:solidFill>
                <a:srgbClr val="00338D"/>
              </a:solidFill>
              <a:latin typeface="Univers 45 Light" pitchFamily="2" charset="0"/>
              <a:ea typeface="Times New Roman" pitchFamily="18" charset="0"/>
              <a:cs typeface="Times New Roman" pitchFamily="18" charset="0"/>
            </a:endParaRPr>
          </a:p>
          <a:p>
            <a:endParaRPr lang="en-AU" sz="1100" dirty="0" smtClean="0">
              <a:solidFill>
                <a:srgbClr val="00338D"/>
              </a:solidFill>
              <a:latin typeface="Univers 45 Light" pitchFamily="2" charset="0"/>
              <a:ea typeface="Times New Roman" pitchFamily="18" charset="0"/>
              <a:cs typeface="Times New Roman" pitchFamily="18" charset="0"/>
            </a:endParaRPr>
          </a:p>
          <a:p>
            <a:endParaRPr lang="en-AU" sz="1100" dirty="0" smtClean="0">
              <a:solidFill>
                <a:srgbClr val="00338D"/>
              </a:solidFill>
              <a:latin typeface="Univers 45 Light" pitchFamily="2" charset="0"/>
              <a:ea typeface="Times New Roman" pitchFamily="18" charset="0"/>
              <a:cs typeface="Times New Roman" pitchFamily="18" charset="0"/>
            </a:endParaRPr>
          </a:p>
          <a:p>
            <a:endParaRPr lang="en-AU" sz="1100" dirty="0" smtClean="0">
              <a:solidFill>
                <a:srgbClr val="00338D"/>
              </a:solidFill>
              <a:latin typeface="Univers 45 Light" pitchFamily="2" charset="0"/>
              <a:ea typeface="Times New Roman" pitchFamily="18" charset="0"/>
              <a:cs typeface="Times New Roman" pitchFamily="18" charset="0"/>
            </a:endParaRPr>
          </a:p>
          <a:p>
            <a:endParaRPr lang="en-AU" sz="1100" dirty="0" smtClean="0">
              <a:solidFill>
                <a:srgbClr val="00338D"/>
              </a:solidFill>
              <a:latin typeface="Univers 45 Light" pitchFamily="2" charset="0"/>
              <a:ea typeface="Times New Roman" pitchFamily="18" charset="0"/>
              <a:cs typeface="Times New Roman" pitchFamily="18" charset="0"/>
            </a:endParaRPr>
          </a:p>
          <a:p>
            <a:endParaRPr lang="en-AU" sz="1100" dirty="0" smtClean="0">
              <a:solidFill>
                <a:srgbClr val="00338D"/>
              </a:solidFill>
              <a:latin typeface="Univers 45 Light" pitchFamily="2" charset="0"/>
              <a:ea typeface="Times New Roman" pitchFamily="18" charset="0"/>
              <a:cs typeface="Times New Roman" pitchFamily="18" charset="0"/>
            </a:endParaRPr>
          </a:p>
          <a:p>
            <a:endParaRPr lang="en-AU" sz="1100" b="1" dirty="0" smtClean="0">
              <a:solidFill>
                <a:srgbClr val="00338D"/>
              </a:solidFill>
              <a:latin typeface="Univers 45 Light" pitchFamily="2" charset="0"/>
              <a:ea typeface="Times New Roman" pitchFamily="18" charset="0"/>
              <a:cs typeface="Times New Roman" pitchFamily="18" charset="0"/>
            </a:endParaRPr>
          </a:p>
          <a:p>
            <a:r>
              <a:rPr lang="en-AU" sz="1100" b="1" dirty="0" smtClean="0">
                <a:solidFill>
                  <a:srgbClr val="00338D"/>
                </a:solidFill>
                <a:latin typeface="Univers 45 Light" pitchFamily="2" charset="0"/>
                <a:ea typeface="Times New Roman" pitchFamily="18" charset="0"/>
                <a:cs typeface="Times New Roman" pitchFamily="18" charset="0"/>
              </a:rPr>
              <a:t>Result</a:t>
            </a:r>
          </a:p>
          <a:p>
            <a:r>
              <a:rPr lang="en-AU" sz="1100" dirty="0" smtClean="0">
                <a:solidFill>
                  <a:srgbClr val="00338D"/>
                </a:solidFill>
                <a:latin typeface="Univers 45 Light" pitchFamily="2" charset="0"/>
                <a:ea typeface="Times New Roman" pitchFamily="18" charset="0"/>
                <a:cs typeface="Times New Roman" pitchFamily="18" charset="0"/>
              </a:rPr>
              <a:t>The Reciprocity for this risk network is </a:t>
            </a:r>
            <a:r>
              <a:rPr lang="en-AU" sz="1100" b="1" dirty="0" smtClean="0">
                <a:solidFill>
                  <a:srgbClr val="00338D"/>
                </a:solidFill>
                <a:latin typeface="Univers 45 Light" pitchFamily="2" charset="0"/>
                <a:ea typeface="Times New Roman" pitchFamily="18" charset="0"/>
                <a:cs typeface="Times New Roman" pitchFamily="18" charset="0"/>
              </a:rPr>
              <a:t>87%</a:t>
            </a:r>
            <a:r>
              <a:rPr lang="en-AU" sz="1100" dirty="0" smtClean="0">
                <a:solidFill>
                  <a:srgbClr val="00338D"/>
                </a:solidFill>
                <a:latin typeface="Univers 45 Light" pitchFamily="2" charset="0"/>
                <a:ea typeface="Times New Roman" pitchFamily="18" charset="0"/>
                <a:cs typeface="Times New Roman" pitchFamily="18" charset="0"/>
              </a:rPr>
              <a:t>. This means that ...........</a:t>
            </a:r>
          </a:p>
          <a:p>
            <a:endParaRPr lang="en-AU" sz="1100" dirty="0" smtClean="0">
              <a:solidFill>
                <a:srgbClr val="00338D"/>
              </a:solidFill>
              <a:latin typeface="Univers 45 Light" pitchFamily="2" charset="0"/>
              <a:ea typeface="Times New Roman" pitchFamily="18" charset="0"/>
              <a:cs typeface="Times New Roman" pitchFamily="18" charset="0"/>
            </a:endParaRPr>
          </a:p>
          <a:p>
            <a:endParaRPr lang="en-AU" sz="1100" dirty="0" smtClean="0">
              <a:solidFill>
                <a:srgbClr val="00338D"/>
              </a:solidFill>
              <a:latin typeface="Univers 45 Light" pitchFamily="2" charset="0"/>
              <a:ea typeface="Times New Roman" pitchFamily="18" charset="0"/>
              <a:cs typeface="Times New Roman" pitchFamily="18" charset="0"/>
            </a:endParaRPr>
          </a:p>
          <a:p>
            <a:endParaRPr lang="en-AU" sz="1100" dirty="0" smtClean="0">
              <a:solidFill>
                <a:srgbClr val="00338D"/>
              </a:solidFill>
              <a:latin typeface="Univers 45 Light" pitchFamily="2" charset="0"/>
              <a:ea typeface="Times New Roman" pitchFamily="18" charset="0"/>
              <a:cs typeface="Times New Roman" pitchFamily="18" charset="0"/>
            </a:endParaRPr>
          </a:p>
          <a:p>
            <a:endParaRPr lang="en-AU" sz="1100" dirty="0" smtClean="0">
              <a:solidFill>
                <a:srgbClr val="00338D"/>
              </a:solidFill>
              <a:latin typeface="Univers 45 Light" pitchFamily="2" charset="0"/>
              <a:ea typeface="Times New Roman" pitchFamily="18" charset="0"/>
              <a:cs typeface="Times New Roman" pitchFamily="18" charset="0"/>
            </a:endParaRPr>
          </a:p>
          <a:p>
            <a:endParaRPr lang="en-AU" sz="1100" dirty="0" smtClean="0">
              <a:solidFill>
                <a:srgbClr val="00338D"/>
              </a:solidFill>
              <a:latin typeface="Univers 45 Light" pitchFamily="2" charset="0"/>
              <a:ea typeface="Times New Roman" pitchFamily="18" charset="0"/>
              <a:cs typeface="Times New Roman" pitchFamily="18" charset="0"/>
            </a:endParaRPr>
          </a:p>
          <a:p>
            <a:endParaRPr lang="en-AU" sz="1100" dirty="0" smtClean="0">
              <a:solidFill>
                <a:srgbClr val="00338D"/>
              </a:solidFill>
              <a:latin typeface="Univers 45 Light" pitchFamily="2" charset="0"/>
              <a:ea typeface="Times New Roman" pitchFamily="18" charset="0"/>
              <a:cs typeface="Times New Roman" pitchFamily="18" charset="0"/>
            </a:endParaRPr>
          </a:p>
          <a:p>
            <a:endParaRPr lang="en-AU" sz="1100" dirty="0" smtClean="0">
              <a:solidFill>
                <a:srgbClr val="00338D"/>
              </a:solidFill>
              <a:latin typeface="Univers 45 Light" pitchFamily="2" charset="0"/>
              <a:ea typeface="Times New Roman" pitchFamily="18" charset="0"/>
              <a:cs typeface="Times New Roman" pitchFamily="18" charset="0"/>
            </a:endParaRPr>
          </a:p>
          <a:p>
            <a:endParaRPr lang="en-AU" sz="1100" dirty="0" smtClean="0">
              <a:solidFill>
                <a:srgbClr val="00338D"/>
              </a:solidFill>
              <a:latin typeface="Univers 45 Light" pitchFamily="2" charset="0"/>
              <a:ea typeface="Times New Roman" pitchFamily="18" charset="0"/>
              <a:cs typeface="Times New Roman" pitchFamily="18" charset="0"/>
            </a:endParaRPr>
          </a:p>
          <a:p>
            <a:endParaRPr lang="en-AU" sz="1100" dirty="0" smtClean="0">
              <a:solidFill>
                <a:srgbClr val="00338D"/>
              </a:solidFill>
              <a:latin typeface="Univers 45 Light" pitchFamily="2" charset="0"/>
              <a:ea typeface="Times New Roman" pitchFamily="18" charset="0"/>
              <a:cs typeface="Times New Roman" pitchFamily="18" charset="0"/>
            </a:endParaRPr>
          </a:p>
          <a:p>
            <a:endParaRPr lang="en-AU" sz="1100" dirty="0" smtClean="0">
              <a:solidFill>
                <a:srgbClr val="00338D"/>
              </a:solidFill>
              <a:latin typeface="Univers 45 Light" pitchFamily="2" charset="0"/>
              <a:ea typeface="Times New Roman" pitchFamily="18" charset="0"/>
              <a:cs typeface="Times New Roman" pitchFamily="18" charset="0"/>
            </a:endParaRPr>
          </a:p>
          <a:p>
            <a:endParaRPr lang="en-AU" sz="1100" dirty="0" smtClean="0">
              <a:solidFill>
                <a:srgbClr val="00338D"/>
              </a:solidFill>
              <a:latin typeface="Univers 45 Light" pitchFamily="2" charset="0"/>
              <a:ea typeface="Times New Roman" pitchFamily="18" charset="0"/>
              <a:cs typeface="Times New Roman" pitchFamily="18" charset="0"/>
            </a:endParaRPr>
          </a:p>
          <a:p>
            <a:endParaRPr lang="en-AU" sz="1100" dirty="0" smtClean="0">
              <a:solidFill>
                <a:srgbClr val="00338D"/>
              </a:solidFill>
              <a:latin typeface="Univers 45 Light" pitchFamily="2" charset="0"/>
              <a:ea typeface="Times New Roman" pitchFamily="18" charset="0"/>
              <a:cs typeface="Times New Roman" pitchFamily="18" charset="0"/>
            </a:endParaRPr>
          </a:p>
          <a:p>
            <a:endParaRPr lang="en-AU" sz="1100" dirty="0" smtClean="0">
              <a:solidFill>
                <a:srgbClr val="00338D"/>
              </a:solidFill>
              <a:latin typeface="Univers 45 Light" pitchFamily="2" charset="0"/>
              <a:ea typeface="Times New Roman" pitchFamily="18" charset="0"/>
              <a:cs typeface="Times New Roman" pitchFamily="18" charset="0"/>
            </a:endParaRPr>
          </a:p>
          <a:p>
            <a:endParaRPr lang="en-AU" sz="1100" dirty="0" smtClean="0">
              <a:solidFill>
                <a:srgbClr val="00338D"/>
              </a:solidFill>
              <a:latin typeface="Univers 45 Light" pitchFamily="2" charset="0"/>
              <a:ea typeface="Times New Roman" pitchFamily="18" charset="0"/>
              <a:cs typeface="Times New Roman" pitchFamily="18" charset="0"/>
            </a:endParaRPr>
          </a:p>
          <a:p>
            <a:endParaRPr lang="en-AU" sz="1100" dirty="0" smtClean="0">
              <a:solidFill>
                <a:srgbClr val="00338D"/>
              </a:solidFill>
              <a:latin typeface="Univers 45 Light" pitchFamily="2" charset="0"/>
              <a:ea typeface="Times New Roman" pitchFamily="18" charset="0"/>
              <a:cs typeface="Times New Roman" pitchFamily="18" charset="0"/>
            </a:endParaRPr>
          </a:p>
          <a:p>
            <a:r>
              <a:rPr lang="en-AU" sz="1100" dirty="0" smtClean="0">
                <a:solidFill>
                  <a:srgbClr val="00338D"/>
                </a:solidFill>
                <a:latin typeface="Univers 45 Light" pitchFamily="2" charset="0"/>
                <a:ea typeface="Times New Roman" pitchFamily="18" charset="0"/>
                <a:cs typeface="Times New Roman" pitchFamily="18" charset="0"/>
              </a:rPr>
              <a:t>A reciprocity score of X is considered ............</a:t>
            </a:r>
          </a:p>
        </p:txBody>
      </p:sp>
      <p:graphicFrame>
        <p:nvGraphicFramePr>
          <p:cNvPr id="4" name="Table 3"/>
          <p:cNvGraphicFramePr>
            <a:graphicFrameLocks noGrp="1"/>
          </p:cNvGraphicFramePr>
          <p:nvPr/>
        </p:nvGraphicFramePr>
        <p:xfrm>
          <a:off x="535173" y="1769110"/>
          <a:ext cx="5036287" cy="2225040"/>
        </p:xfrm>
        <a:graphic>
          <a:graphicData uri="http://schemas.openxmlformats.org/drawingml/2006/table">
            <a:tbl>
              <a:tblPr firstRow="1" bandRow="1">
                <a:tableStyleId>{5C22544A-7EE6-4342-B048-85BDC9FD1C3A}</a:tableStyleId>
              </a:tblPr>
              <a:tblGrid>
                <a:gridCol w="1102241"/>
                <a:gridCol w="3934046"/>
              </a:tblGrid>
              <a:tr h="370840">
                <a:tc>
                  <a:txBody>
                    <a:bodyPr/>
                    <a:lstStyle/>
                    <a:p>
                      <a:r>
                        <a:rPr lang="en-AU" sz="1100" dirty="0" smtClean="0"/>
                        <a:t>Coefficient</a:t>
                      </a:r>
                      <a:endParaRPr lang="en-AU" sz="1100" dirty="0"/>
                    </a:p>
                  </a:txBody>
                  <a:tcPr/>
                </a:tc>
                <a:tc>
                  <a:txBody>
                    <a:bodyPr/>
                    <a:lstStyle/>
                    <a:p>
                      <a:endParaRPr lang="en-AU" sz="1100" dirty="0"/>
                    </a:p>
                  </a:txBody>
                  <a:tcPr/>
                </a:tc>
              </a:tr>
              <a:tr h="370840">
                <a:tc>
                  <a:txBody>
                    <a:bodyPr/>
                    <a:lstStyle/>
                    <a:p>
                      <a:r>
                        <a:rPr lang="en-AU" sz="1100" dirty="0" smtClean="0"/>
                        <a:t>100%</a:t>
                      </a:r>
                      <a:endParaRPr lang="en-AU" sz="1100" dirty="0"/>
                    </a:p>
                  </a:txBody>
                  <a:tcPr/>
                </a:tc>
                <a:tc>
                  <a:txBody>
                    <a:bodyPr/>
                    <a:lstStyle/>
                    <a:p>
                      <a:r>
                        <a:rPr lang="en-AU" sz="1100" dirty="0" smtClean="0"/>
                        <a:t>Perfect</a:t>
                      </a:r>
                      <a:r>
                        <a:rPr lang="en-AU" sz="1100" baseline="0" dirty="0" smtClean="0"/>
                        <a:t> Reciprocity</a:t>
                      </a:r>
                      <a:endParaRPr lang="en-AU" sz="1100" dirty="0"/>
                    </a:p>
                  </a:txBody>
                  <a:tcPr/>
                </a:tc>
              </a:tr>
              <a:tr h="370840">
                <a:tc>
                  <a:txBody>
                    <a:bodyPr/>
                    <a:lstStyle/>
                    <a:p>
                      <a:endParaRPr lang="en-AU" sz="1100" dirty="0"/>
                    </a:p>
                  </a:txBody>
                  <a:tcPr/>
                </a:tc>
                <a:tc>
                  <a:txBody>
                    <a:bodyPr/>
                    <a:lstStyle/>
                    <a:p>
                      <a:r>
                        <a:rPr lang="en-AU" sz="1100" dirty="0" smtClean="0"/>
                        <a:t>High</a:t>
                      </a:r>
                      <a:r>
                        <a:rPr lang="en-AU" sz="1100" baseline="0" dirty="0" smtClean="0"/>
                        <a:t> Reciprocity</a:t>
                      </a:r>
                      <a:endParaRPr lang="en-AU" sz="1100" dirty="0"/>
                    </a:p>
                  </a:txBody>
                  <a:tcPr/>
                </a:tc>
              </a:tr>
              <a:tr h="370840">
                <a:tc>
                  <a:txBody>
                    <a:bodyPr/>
                    <a:lstStyle/>
                    <a:p>
                      <a:endParaRPr lang="en-AU" sz="1100" dirty="0"/>
                    </a:p>
                  </a:txBody>
                  <a:tcPr/>
                </a:tc>
                <a:tc>
                  <a:txBody>
                    <a:bodyPr/>
                    <a:lstStyle/>
                    <a:p>
                      <a:r>
                        <a:rPr lang="en-AU" sz="1100" dirty="0" smtClean="0"/>
                        <a:t>Average Reciprocity</a:t>
                      </a:r>
                      <a:endParaRPr lang="en-AU" sz="1100" dirty="0"/>
                    </a:p>
                  </a:txBody>
                  <a:tcPr/>
                </a:tc>
              </a:tr>
              <a:tr h="370840">
                <a:tc>
                  <a:txBody>
                    <a:bodyPr/>
                    <a:lstStyle/>
                    <a:p>
                      <a:endParaRPr lang="en-AU" sz="1100" dirty="0"/>
                    </a:p>
                  </a:txBody>
                  <a:tcPr/>
                </a:tc>
                <a:tc>
                  <a:txBody>
                    <a:bodyPr/>
                    <a:lstStyle/>
                    <a:p>
                      <a:r>
                        <a:rPr lang="en-AU" sz="1100" dirty="0" smtClean="0"/>
                        <a:t>Low Reciprocity</a:t>
                      </a:r>
                      <a:endParaRPr lang="en-AU" sz="1100" dirty="0"/>
                    </a:p>
                  </a:txBody>
                  <a:tcPr/>
                </a:tc>
              </a:tr>
              <a:tr h="370840">
                <a:tc>
                  <a:txBody>
                    <a:bodyPr/>
                    <a:lstStyle/>
                    <a:p>
                      <a:r>
                        <a:rPr lang="en-AU" sz="1100" dirty="0" smtClean="0"/>
                        <a:t>-46%</a:t>
                      </a:r>
                      <a:endParaRPr lang="en-AU" sz="1100" dirty="0"/>
                    </a:p>
                  </a:txBody>
                  <a:tcPr/>
                </a:tc>
                <a:tc>
                  <a:txBody>
                    <a:bodyPr/>
                    <a:lstStyle/>
                    <a:p>
                      <a:r>
                        <a:rPr lang="en-AU" sz="1100" dirty="0" smtClean="0"/>
                        <a:t>No Reciprocity</a:t>
                      </a:r>
                      <a:endParaRPr lang="en-AU" sz="1100" dirty="0"/>
                    </a:p>
                  </a:txBody>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Distance and Diameter</a:t>
            </a:r>
            <a:endParaRPr lang="en-AU" dirty="0"/>
          </a:p>
        </p:txBody>
      </p:sp>
      <p:sp>
        <p:nvSpPr>
          <p:cNvPr id="3" name="Text Placeholder 2"/>
          <p:cNvSpPr>
            <a:spLocks noGrp="1"/>
          </p:cNvSpPr>
          <p:nvPr>
            <p:ph type="body" sz="quarter" idx="10"/>
          </p:nvPr>
        </p:nvSpPr>
        <p:spPr>
          <a:xfrm>
            <a:off x="179512" y="890829"/>
            <a:ext cx="8712968" cy="4968552"/>
          </a:xfrm>
        </p:spPr>
        <p:txBody>
          <a:bodyPr/>
          <a:lstStyle/>
          <a:p>
            <a:pPr>
              <a:lnSpc>
                <a:spcPct val="125000"/>
              </a:lnSpc>
              <a:spcBef>
                <a:spcPts val="600"/>
              </a:spcBef>
            </a:pPr>
            <a:r>
              <a:rPr lang="en-AU" sz="1300" b="0" dirty="0" smtClean="0">
                <a:latin typeface="Univers 45 Light" pitchFamily="2" charset="0"/>
              </a:rPr>
              <a:t>Distance and diameter provide measurements of how long it can take risks within the network to impact one another</a:t>
            </a:r>
            <a:r>
              <a:rPr lang="en-AU" sz="1300" b="0" dirty="0">
                <a:latin typeface="Univers 45 Light" pitchFamily="2" charset="0"/>
              </a:rPr>
              <a:t>. Distance measures the minimum number of steps to go from one risk to another through connected risks. It is calculated for every pair of risks in the network. Diameter measures the maximum distance across all pairs of risks in the risk network</a:t>
            </a:r>
            <a:r>
              <a:rPr lang="en-AU" sz="1300" b="0" dirty="0" smtClean="0">
                <a:latin typeface="Univers 45 Light" pitchFamily="2" charset="0"/>
              </a:rPr>
              <a:t>. A lower diameter therefore indicates a higher level of systemic risk.</a:t>
            </a:r>
          </a:p>
          <a:p>
            <a:pPr>
              <a:lnSpc>
                <a:spcPct val="125000"/>
              </a:lnSpc>
              <a:spcBef>
                <a:spcPts val="600"/>
              </a:spcBef>
            </a:pPr>
            <a:r>
              <a:rPr lang="en-AU" sz="1300" b="0" dirty="0" smtClean="0">
                <a:latin typeface="Univers 45 Light" pitchFamily="2" charset="0"/>
              </a:rPr>
              <a:t>The diameter for this risk network is 5. I.e. once any risk is triggered, all other risks in the network could be triggered in at most 5 steps.</a:t>
            </a:r>
          </a:p>
          <a:p>
            <a:pPr>
              <a:lnSpc>
                <a:spcPct val="125000"/>
              </a:lnSpc>
              <a:spcBef>
                <a:spcPts val="600"/>
              </a:spcBef>
            </a:pPr>
            <a:r>
              <a:rPr lang="en-AU" sz="1300" b="0" dirty="0" smtClean="0">
                <a:latin typeface="Univers 45 Light" pitchFamily="2" charset="0"/>
              </a:rPr>
              <a:t>The following table shows the top five risks in terms of lowest average distance. These risks represent high systemic risk to IAG, as once triggered they could trigger the other risks in the network very quickly.</a:t>
            </a:r>
          </a:p>
          <a:p>
            <a:pPr>
              <a:lnSpc>
                <a:spcPct val="125000"/>
              </a:lnSpc>
              <a:spcBef>
                <a:spcPts val="600"/>
              </a:spcBef>
            </a:pPr>
            <a:endParaRPr lang="en-AU" sz="1300" b="0" dirty="0">
              <a:latin typeface="Univers 45 Light" pitchFamily="2" charset="0"/>
            </a:endParaRPr>
          </a:p>
        </p:txBody>
      </p:sp>
      <p:graphicFrame>
        <p:nvGraphicFramePr>
          <p:cNvPr id="4" name="Table 3"/>
          <p:cNvGraphicFramePr>
            <a:graphicFrameLocks noGrp="1"/>
          </p:cNvGraphicFramePr>
          <p:nvPr/>
        </p:nvGraphicFramePr>
        <p:xfrm>
          <a:off x="2519916" y="3125974"/>
          <a:ext cx="4007690" cy="2751501"/>
        </p:xfrm>
        <a:graphic>
          <a:graphicData uri="http://schemas.openxmlformats.org/drawingml/2006/table">
            <a:tbl>
              <a:tblPr firstRow="1" bandRow="1">
                <a:tableStyleId>{00A15C55-8517-42AA-B614-E9B94910E393}</a:tableStyleId>
              </a:tblPr>
              <a:tblGrid>
                <a:gridCol w="3221666"/>
                <a:gridCol w="786024"/>
              </a:tblGrid>
              <a:tr h="393402">
                <a:tc gridSpan="2">
                  <a:txBody>
                    <a:bodyPr/>
                    <a:lstStyle/>
                    <a:p>
                      <a:pPr algn="l">
                        <a:lnSpc>
                          <a:spcPct val="125000"/>
                        </a:lnSpc>
                        <a:spcBef>
                          <a:spcPts val="600"/>
                        </a:spcBef>
                        <a:spcAft>
                          <a:spcPts val="0"/>
                        </a:spcAft>
                      </a:pPr>
                      <a:r>
                        <a:rPr lang="en-AU" sz="1400" dirty="0" smtClean="0">
                          <a:solidFill>
                            <a:schemeClr val="bg1"/>
                          </a:solidFill>
                          <a:latin typeface="Univers 45 Light" pitchFamily="2" charset="0"/>
                          <a:ea typeface="Times New Roman"/>
                          <a:cs typeface="Times New Roman"/>
                        </a:rPr>
                        <a:t>Average Distance</a:t>
                      </a:r>
                      <a:endParaRPr lang="en-AU" sz="1400" dirty="0">
                        <a:solidFill>
                          <a:schemeClr val="bg1"/>
                        </a:solidFill>
                        <a:latin typeface="Univers 45 Light" pitchFamily="2" charset="0"/>
                        <a:ea typeface="Times New Roman"/>
                        <a:cs typeface="Times New Roman"/>
                      </a:endParaRPr>
                    </a:p>
                  </a:txBody>
                  <a:tcPr marL="68580" marR="68580" marT="0" marB="0" anchor="b">
                    <a:lnR w="12700" cmpd="sng">
                      <a:noFill/>
                    </a:lnR>
                    <a:solidFill>
                      <a:srgbClr val="002060"/>
                    </a:solidFill>
                  </a:tcPr>
                </a:tc>
                <a:tc hMerge="1">
                  <a:txBody>
                    <a:bodyPr/>
                    <a:lstStyle/>
                    <a:p>
                      <a:pPr algn="l">
                        <a:lnSpc>
                          <a:spcPct val="125000"/>
                        </a:lnSpc>
                        <a:spcBef>
                          <a:spcPts val="600"/>
                        </a:spcBef>
                        <a:spcAft>
                          <a:spcPts val="0"/>
                        </a:spcAft>
                      </a:pPr>
                      <a:endParaRPr lang="en-AU" sz="1400" dirty="0">
                        <a:solidFill>
                          <a:srgbClr val="365F91"/>
                        </a:solidFill>
                        <a:latin typeface="Univers 45 Light" pitchFamily="2" charset="0"/>
                        <a:ea typeface="Times New Roman"/>
                        <a:cs typeface="Times New Roman"/>
                      </a:endParaRPr>
                    </a:p>
                  </a:txBody>
                  <a:tcPr marL="68580" marR="68580" marT="0" marB="0" anchor="b">
                    <a:lnL w="12700" cmpd="sng">
                      <a:noFill/>
                    </a:lnL>
                    <a:lnR w="12700" cmpd="sng">
                      <a:noFill/>
                    </a:lnR>
                    <a:solidFill>
                      <a:srgbClr val="002060"/>
                    </a:solidFill>
                  </a:tcPr>
                </a:tc>
              </a:tr>
              <a:tr h="433605">
                <a:tc>
                  <a:txBody>
                    <a:bodyPr/>
                    <a:lstStyle/>
                    <a:p>
                      <a:pPr algn="l" fontAlgn="b"/>
                      <a:r>
                        <a:rPr lang="en-AU" sz="1400" b="0" i="0" u="none" strike="noStrike" dirty="0" smtClean="0">
                          <a:solidFill>
                            <a:srgbClr val="365F91"/>
                          </a:solidFill>
                          <a:latin typeface="Univers 45 Light"/>
                        </a:rPr>
                        <a:t>1. Supply </a:t>
                      </a:r>
                      <a:r>
                        <a:rPr lang="en-AU" sz="1400" b="0" i="0" u="none" strike="noStrike" dirty="0">
                          <a:solidFill>
                            <a:srgbClr val="365F91"/>
                          </a:solidFill>
                          <a:latin typeface="Univers 45 Light"/>
                        </a:rPr>
                        <a:t>Chain Leverage &amp; Resilience</a:t>
                      </a:r>
                    </a:p>
                  </a:txBody>
                  <a:tcPr marL="0" marR="0" marT="0" marB="0" anchor="b">
                    <a:lnR w="12700" cmpd="sng">
                      <a:noFill/>
                    </a:lnR>
                    <a:lnB w="12700" cmpd="sng">
                      <a:noFill/>
                    </a:lnB>
                  </a:tcPr>
                </a:tc>
                <a:tc>
                  <a:txBody>
                    <a:bodyPr/>
                    <a:lstStyle/>
                    <a:p>
                      <a:pPr algn="r" fontAlgn="b"/>
                      <a:r>
                        <a:rPr lang="en-AU" sz="1400" b="0" i="0" u="none" strike="noStrike">
                          <a:solidFill>
                            <a:srgbClr val="365F91"/>
                          </a:solidFill>
                          <a:latin typeface="Univers 45 Light"/>
                        </a:rPr>
                        <a:t>1.71</a:t>
                      </a:r>
                    </a:p>
                  </a:txBody>
                  <a:tcPr marL="0" marR="0" marT="0" marB="0" anchor="b">
                    <a:lnL w="12700" cmpd="sng">
                      <a:noFill/>
                    </a:lnL>
                    <a:lnR w="12700" cmpd="sng">
                      <a:noFill/>
                    </a:lnR>
                    <a:lnB w="12700" cmpd="sng">
                      <a:noFill/>
                    </a:lnB>
                  </a:tcPr>
                </a:tc>
              </a:tr>
              <a:tr h="623679">
                <a:tc>
                  <a:txBody>
                    <a:bodyPr/>
                    <a:lstStyle/>
                    <a:p>
                      <a:pPr algn="l" fontAlgn="b"/>
                      <a:r>
                        <a:rPr lang="en-AU" sz="1400" b="0" i="0" u="none" strike="noStrike" dirty="0" smtClean="0">
                          <a:solidFill>
                            <a:srgbClr val="365F91"/>
                          </a:solidFill>
                          <a:latin typeface="Univers 45 Light"/>
                        </a:rPr>
                        <a:t>2. Severe </a:t>
                      </a:r>
                      <a:r>
                        <a:rPr lang="en-AU" sz="1400" b="0" i="0" u="none" strike="noStrike" dirty="0">
                          <a:solidFill>
                            <a:srgbClr val="365F91"/>
                          </a:solidFill>
                          <a:latin typeface="Univers 45 Light"/>
                        </a:rPr>
                        <a:t>Economic Crisis</a:t>
                      </a:r>
                    </a:p>
                  </a:txBody>
                  <a:tcPr marL="0" marR="0" marT="0" marB="0" anchor="b">
                    <a:lnR w="12700" cmpd="sng">
                      <a:noFill/>
                    </a:lnR>
                    <a:lnT w="12700" cmpd="sng">
                      <a:noFill/>
                    </a:lnT>
                    <a:lnB w="12700" cmpd="sng">
                      <a:noFill/>
                    </a:lnB>
                  </a:tcPr>
                </a:tc>
                <a:tc>
                  <a:txBody>
                    <a:bodyPr/>
                    <a:lstStyle/>
                    <a:p>
                      <a:pPr algn="r" fontAlgn="b"/>
                      <a:r>
                        <a:rPr lang="en-AU" sz="1400" b="0" i="0" u="none" strike="noStrike">
                          <a:solidFill>
                            <a:srgbClr val="365F91"/>
                          </a:solidFill>
                          <a:latin typeface="Univers 45 Light"/>
                        </a:rPr>
                        <a:t>1.79</a:t>
                      </a:r>
                    </a:p>
                  </a:txBody>
                  <a:tcPr marL="0" marR="0" marT="0" marB="0" anchor="b">
                    <a:lnL w="12700" cmpd="sng">
                      <a:noFill/>
                    </a:lnL>
                    <a:lnR w="12700" cmpd="sng">
                      <a:noFill/>
                    </a:lnR>
                    <a:lnT w="12700" cmpd="sng">
                      <a:noFill/>
                    </a:lnT>
                    <a:lnB w="12700" cmpd="sng">
                      <a:noFill/>
                    </a:lnB>
                  </a:tcPr>
                </a:tc>
              </a:tr>
              <a:tr h="433605">
                <a:tc>
                  <a:txBody>
                    <a:bodyPr/>
                    <a:lstStyle/>
                    <a:p>
                      <a:pPr algn="l" fontAlgn="b"/>
                      <a:r>
                        <a:rPr lang="en-AU" sz="1400" b="0" i="0" u="none" strike="noStrike" dirty="0" smtClean="0">
                          <a:solidFill>
                            <a:srgbClr val="365F91"/>
                          </a:solidFill>
                          <a:latin typeface="Univers 45 Light"/>
                        </a:rPr>
                        <a:t>=2. Insurance </a:t>
                      </a:r>
                      <a:r>
                        <a:rPr lang="en-AU" sz="1400" b="0" i="0" u="none" strike="noStrike" dirty="0">
                          <a:solidFill>
                            <a:srgbClr val="365F91"/>
                          </a:solidFill>
                          <a:latin typeface="Univers 45 Light"/>
                        </a:rPr>
                        <a:t>Risk</a:t>
                      </a:r>
                    </a:p>
                  </a:txBody>
                  <a:tcPr marL="0" marR="0" marT="0" marB="0" anchor="b">
                    <a:lnR w="12700" cmpd="sng">
                      <a:noFill/>
                    </a:lnR>
                    <a:lnT w="12700" cmpd="sng">
                      <a:noFill/>
                    </a:lnT>
                    <a:lnB w="12700" cmpd="sng">
                      <a:noFill/>
                    </a:lnB>
                  </a:tcPr>
                </a:tc>
                <a:tc>
                  <a:txBody>
                    <a:bodyPr/>
                    <a:lstStyle/>
                    <a:p>
                      <a:pPr algn="r" fontAlgn="b"/>
                      <a:r>
                        <a:rPr lang="en-AU" sz="1400" b="0" i="0" u="none" strike="noStrike">
                          <a:solidFill>
                            <a:srgbClr val="365F91"/>
                          </a:solidFill>
                          <a:latin typeface="Univers 45 Light"/>
                        </a:rPr>
                        <a:t>1.79</a:t>
                      </a:r>
                    </a:p>
                  </a:txBody>
                  <a:tcPr marL="0" marR="0" marT="0" marB="0" anchor="b">
                    <a:lnL w="12700" cmpd="sng">
                      <a:noFill/>
                    </a:lnL>
                    <a:lnR w="12700" cmpd="sng">
                      <a:noFill/>
                    </a:lnR>
                    <a:lnT w="12700" cmpd="sng">
                      <a:noFill/>
                    </a:lnT>
                    <a:lnB w="12700" cmpd="sng">
                      <a:noFill/>
                    </a:lnB>
                  </a:tcPr>
                </a:tc>
              </a:tr>
              <a:tr h="433605">
                <a:tc>
                  <a:txBody>
                    <a:bodyPr/>
                    <a:lstStyle/>
                    <a:p>
                      <a:pPr algn="l" fontAlgn="b"/>
                      <a:r>
                        <a:rPr lang="en-AU" sz="1400" b="0" i="0" u="none" strike="noStrike" dirty="0" smtClean="0">
                          <a:solidFill>
                            <a:srgbClr val="365F91"/>
                          </a:solidFill>
                          <a:latin typeface="Univers 45 Light"/>
                        </a:rPr>
                        <a:t>=2. Regulatory </a:t>
                      </a:r>
                      <a:r>
                        <a:rPr lang="en-AU" sz="1400" b="0" i="0" u="none" strike="noStrike" dirty="0">
                          <a:solidFill>
                            <a:srgbClr val="365F91"/>
                          </a:solidFill>
                          <a:latin typeface="Univers 45 Light"/>
                        </a:rPr>
                        <a:t>Risk </a:t>
                      </a:r>
                    </a:p>
                  </a:txBody>
                  <a:tcPr marL="0" marR="0" marT="0" marB="0" anchor="b">
                    <a:lnR w="12700" cmpd="sng">
                      <a:noFill/>
                    </a:lnR>
                    <a:lnT w="12700" cmpd="sng">
                      <a:noFill/>
                    </a:lnT>
                    <a:lnB w="12700" cmpd="sng">
                      <a:noFill/>
                    </a:lnB>
                  </a:tcPr>
                </a:tc>
                <a:tc>
                  <a:txBody>
                    <a:bodyPr/>
                    <a:lstStyle/>
                    <a:p>
                      <a:pPr algn="r" fontAlgn="b"/>
                      <a:r>
                        <a:rPr lang="en-AU" sz="1400" b="0" i="0" u="none" strike="noStrike">
                          <a:solidFill>
                            <a:srgbClr val="365F91"/>
                          </a:solidFill>
                          <a:latin typeface="Univers 45 Light"/>
                        </a:rPr>
                        <a:t>1.79</a:t>
                      </a:r>
                    </a:p>
                  </a:txBody>
                  <a:tcPr marL="0" marR="0" marT="0" marB="0" anchor="b">
                    <a:lnL w="12700" cmpd="sng">
                      <a:noFill/>
                    </a:lnL>
                    <a:lnR w="12700" cmpd="sng">
                      <a:noFill/>
                    </a:lnR>
                    <a:lnT w="12700" cmpd="sng">
                      <a:noFill/>
                    </a:lnT>
                    <a:lnB w="12700" cmpd="sng">
                      <a:noFill/>
                    </a:lnB>
                  </a:tcPr>
                </a:tc>
              </a:tr>
              <a:tr h="433605">
                <a:tc>
                  <a:txBody>
                    <a:bodyPr/>
                    <a:lstStyle/>
                    <a:p>
                      <a:pPr algn="l" fontAlgn="b"/>
                      <a:r>
                        <a:rPr lang="en-AU" sz="1400" b="0" i="0" u="none" strike="noStrike" dirty="0" smtClean="0">
                          <a:solidFill>
                            <a:srgbClr val="365F91"/>
                          </a:solidFill>
                          <a:latin typeface="Univers 45 Light"/>
                        </a:rPr>
                        <a:t>=2. Reinsurance </a:t>
                      </a:r>
                      <a:r>
                        <a:rPr lang="en-AU" sz="1400" b="0" i="0" u="none" strike="noStrike" dirty="0">
                          <a:solidFill>
                            <a:srgbClr val="365F91"/>
                          </a:solidFill>
                          <a:latin typeface="Univers 45 Light"/>
                        </a:rPr>
                        <a:t>Program Failure</a:t>
                      </a:r>
                    </a:p>
                  </a:txBody>
                  <a:tcPr marL="0" marR="0" marT="0" marB="0" anchor="b">
                    <a:lnR w="12700" cmpd="sng">
                      <a:noFill/>
                    </a:lnR>
                    <a:lnT w="12700" cmpd="sng">
                      <a:noFill/>
                    </a:lnT>
                    <a:lnB w="12700" cmpd="sng">
                      <a:noFill/>
                    </a:lnB>
                  </a:tcPr>
                </a:tc>
                <a:tc>
                  <a:txBody>
                    <a:bodyPr/>
                    <a:lstStyle/>
                    <a:p>
                      <a:pPr algn="r" fontAlgn="b"/>
                      <a:r>
                        <a:rPr lang="en-AU" sz="1400" b="0" i="0" u="none" strike="noStrike" dirty="0">
                          <a:solidFill>
                            <a:srgbClr val="365F91"/>
                          </a:solidFill>
                          <a:latin typeface="Univers 45 Light"/>
                        </a:rPr>
                        <a:t>1.79</a:t>
                      </a:r>
                    </a:p>
                  </a:txBody>
                  <a:tcPr marL="0" marR="0" marT="0" marB="0" anchor="b">
                    <a:lnL w="12700" cmpd="sng">
                      <a:noFill/>
                    </a:lnL>
                    <a:lnR w="12700" cmpd="sng">
                      <a:noFill/>
                    </a:lnR>
                    <a:lnT w="12700" cmpd="sng">
                      <a:noFill/>
                    </a:lnT>
                    <a:lnB w="12700" cmpd="sng">
                      <a:noFill/>
                    </a:lnB>
                  </a:tcPr>
                </a:tc>
              </a:tr>
            </a:tbl>
          </a:graphicData>
        </a:graphic>
      </p:graphicFrame>
      <p:sp>
        <p:nvSpPr>
          <p:cNvPr id="5" name="TextBox 4"/>
          <p:cNvSpPr txBox="1"/>
          <p:nvPr/>
        </p:nvSpPr>
        <p:spPr>
          <a:xfrm>
            <a:off x="180753" y="5433237"/>
            <a:ext cx="8718698" cy="723014"/>
          </a:xfrm>
          <a:prstGeom prst="rect">
            <a:avLst/>
          </a:prstGeom>
          <a:noFill/>
        </p:spPr>
        <p:txBody>
          <a:bodyPr wrap="square" lIns="54000" tIns="54000" rIns="54000" bIns="54000" rtlCol="0">
            <a:noAutofit/>
          </a:bodyPr>
          <a:lstStyle/>
          <a:p>
            <a:endParaRPr lang="en-AU" sz="1300" dirty="0" smtClean="0">
              <a:solidFill>
                <a:srgbClr val="00338D"/>
              </a:solidFill>
              <a:latin typeface="Univers 45 Light" pitchFamily="2" charset="0"/>
              <a:cs typeface="Arial" pitchFamily="34" charset="0"/>
            </a:endParaRPr>
          </a:p>
        </p:txBody>
      </p:sp>
      <p:sp>
        <p:nvSpPr>
          <p:cNvPr id="7" name="TextBox 6"/>
          <p:cNvSpPr txBox="1"/>
          <p:nvPr/>
        </p:nvSpPr>
        <p:spPr>
          <a:xfrm>
            <a:off x="180755" y="6007396"/>
            <a:ext cx="7793665" cy="467832"/>
          </a:xfrm>
          <a:prstGeom prst="rect">
            <a:avLst/>
          </a:prstGeom>
          <a:noFill/>
        </p:spPr>
        <p:txBody>
          <a:bodyPr wrap="square" lIns="54000" tIns="54000" rIns="54000" bIns="54000" rtlCol="0">
            <a:noAutofit/>
          </a:bodyPr>
          <a:lstStyle/>
          <a:p>
            <a:r>
              <a:rPr lang="en-AU" sz="1300" dirty="0" smtClean="0">
                <a:solidFill>
                  <a:srgbClr val="00338D"/>
                </a:solidFill>
                <a:latin typeface="Univers 45 Light" pitchFamily="2" charset="0"/>
                <a:cs typeface="Arial" pitchFamily="34" charset="0"/>
              </a:rPr>
              <a:t>The risk with the highest average distance was Inability to Execute &amp; Manage Change.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Clustering Coefficient</a:t>
            </a:r>
            <a:endParaRPr lang="en-AU" dirty="0"/>
          </a:p>
        </p:txBody>
      </p:sp>
      <p:sp>
        <p:nvSpPr>
          <p:cNvPr id="3" name="Text Placeholder 2"/>
          <p:cNvSpPr>
            <a:spLocks noGrp="1"/>
          </p:cNvSpPr>
          <p:nvPr>
            <p:ph type="body" sz="quarter" idx="10"/>
          </p:nvPr>
        </p:nvSpPr>
        <p:spPr>
          <a:xfrm>
            <a:off x="200777" y="965257"/>
            <a:ext cx="8712968" cy="4968552"/>
          </a:xfrm>
        </p:spPr>
        <p:txBody>
          <a:bodyPr/>
          <a:lstStyle/>
          <a:p>
            <a:pPr>
              <a:lnSpc>
                <a:spcPct val="125000"/>
              </a:lnSpc>
              <a:spcBef>
                <a:spcPts val="600"/>
              </a:spcBef>
            </a:pPr>
            <a:r>
              <a:rPr lang="en-AU" sz="1300" dirty="0" smtClean="0">
                <a:latin typeface="Univers 45 Light" pitchFamily="2" charset="0"/>
              </a:rPr>
              <a:t>Explanation</a:t>
            </a:r>
          </a:p>
          <a:p>
            <a:pPr>
              <a:lnSpc>
                <a:spcPct val="125000"/>
              </a:lnSpc>
              <a:spcBef>
                <a:spcPts val="600"/>
              </a:spcBef>
              <a:spcAft>
                <a:spcPts val="600"/>
              </a:spcAft>
            </a:pPr>
            <a:r>
              <a:rPr lang="en-AU" sz="1300" b="0" dirty="0" smtClean="0">
                <a:latin typeface="Univers 45 Light" pitchFamily="2" charset="0"/>
              </a:rPr>
              <a:t>The clustering co-efficient measures </a:t>
            </a:r>
            <a:r>
              <a:rPr lang="en-AU" sz="1300" b="0" dirty="0">
                <a:latin typeface="Univers 45 Light" pitchFamily="2" charset="0"/>
              </a:rPr>
              <a:t>the level of triangulation within the network (i.e. groups of 3 risks all connected to each other</a:t>
            </a:r>
            <a:r>
              <a:rPr lang="en-AU" sz="1300" b="0" dirty="0" smtClean="0">
                <a:latin typeface="Univers 45 Light" pitchFamily="2" charset="0"/>
              </a:rPr>
              <a:t>). To </a:t>
            </a:r>
            <a:r>
              <a:rPr lang="en-AU" sz="1300" b="0" dirty="0">
                <a:latin typeface="Univers 45 Light" pitchFamily="2" charset="0"/>
              </a:rPr>
              <a:t>achieve this, it calculates the probability that any two risks that are connected to a single risk are also connected to each other</a:t>
            </a:r>
            <a:r>
              <a:rPr lang="en-AU" sz="1300" b="0" dirty="0" smtClean="0">
                <a:latin typeface="Univers 45 Light" pitchFamily="2" charset="0"/>
              </a:rPr>
              <a:t>. The higher the clustering co-efficient, the higher the systemic risk within the network, as there is a greater chance of more than one risk occurring at a time.</a:t>
            </a:r>
          </a:p>
          <a:p>
            <a:pPr>
              <a:lnSpc>
                <a:spcPct val="125000"/>
              </a:lnSpc>
              <a:spcBef>
                <a:spcPts val="600"/>
              </a:spcBef>
              <a:spcAft>
                <a:spcPts val="600"/>
              </a:spcAft>
            </a:pPr>
            <a:r>
              <a:rPr lang="en-AU" sz="1300" b="0" dirty="0" smtClean="0">
                <a:latin typeface="Univers 45 Light" pitchFamily="2" charset="0"/>
              </a:rPr>
              <a:t>The following table summarises how to interpret the clustering coefficient</a:t>
            </a:r>
          </a:p>
          <a:p>
            <a:pPr>
              <a:lnSpc>
                <a:spcPct val="125000"/>
              </a:lnSpc>
              <a:spcBef>
                <a:spcPts val="600"/>
              </a:spcBef>
            </a:pPr>
            <a:r>
              <a:rPr lang="en-AU" sz="1300" b="0" dirty="0" smtClean="0">
                <a:latin typeface="Univers 45 Light" pitchFamily="2" charset="0"/>
              </a:rPr>
              <a:t> </a:t>
            </a:r>
          </a:p>
          <a:p>
            <a:pPr>
              <a:lnSpc>
                <a:spcPct val="125000"/>
              </a:lnSpc>
              <a:spcBef>
                <a:spcPts val="600"/>
              </a:spcBef>
            </a:pPr>
            <a:endParaRPr lang="en-AU" sz="1300" b="0" dirty="0">
              <a:latin typeface="Univers 45 Light" pitchFamily="2" charset="0"/>
            </a:endParaRPr>
          </a:p>
        </p:txBody>
      </p:sp>
      <p:sp>
        <p:nvSpPr>
          <p:cNvPr id="5" name="TextBox 4"/>
          <p:cNvSpPr txBox="1"/>
          <p:nvPr/>
        </p:nvSpPr>
        <p:spPr>
          <a:xfrm>
            <a:off x="200776" y="4543125"/>
            <a:ext cx="8691704" cy="327259"/>
          </a:xfrm>
          <a:prstGeom prst="rect">
            <a:avLst/>
          </a:prstGeom>
          <a:noFill/>
        </p:spPr>
        <p:txBody>
          <a:bodyPr wrap="square" lIns="54000" tIns="54000" rIns="54000" bIns="54000" rtlCol="0">
            <a:noAutofit/>
          </a:bodyPr>
          <a:lstStyle/>
          <a:p>
            <a:r>
              <a:rPr lang="en-AU" sz="1100" dirty="0" smtClean="0">
                <a:solidFill>
                  <a:srgbClr val="00338D"/>
                </a:solidFill>
                <a:latin typeface="Univers 45 Light" pitchFamily="2" charset="0"/>
                <a:cs typeface="Arial" pitchFamily="34" charset="0"/>
              </a:rPr>
              <a:t>1. Average clustering defined as that of a random network with the same number of connections and is equal to the degree of completeness</a:t>
            </a:r>
          </a:p>
        </p:txBody>
      </p:sp>
      <p:graphicFrame>
        <p:nvGraphicFramePr>
          <p:cNvPr id="6" name="Table 5"/>
          <p:cNvGraphicFramePr>
            <a:graphicFrameLocks noGrp="1"/>
          </p:cNvGraphicFramePr>
          <p:nvPr>
            <p:extLst/>
          </p:nvPr>
        </p:nvGraphicFramePr>
        <p:xfrm>
          <a:off x="276633" y="2732827"/>
          <a:ext cx="2969578" cy="1818014"/>
        </p:xfrm>
        <a:graphic>
          <a:graphicData uri="http://schemas.openxmlformats.org/drawingml/2006/table">
            <a:tbl>
              <a:tblPr firstRow="1" bandRow="1">
                <a:tableStyleId>{00A15C55-8517-42AA-B614-E9B94910E393}</a:tableStyleId>
              </a:tblPr>
              <a:tblGrid>
                <a:gridCol w="936150"/>
                <a:gridCol w="2033428"/>
              </a:tblGrid>
              <a:tr h="272996">
                <a:tc>
                  <a:txBody>
                    <a:bodyPr/>
                    <a:lstStyle/>
                    <a:p>
                      <a:pPr algn="l">
                        <a:lnSpc>
                          <a:spcPct val="125000"/>
                        </a:lnSpc>
                        <a:spcBef>
                          <a:spcPts val="600"/>
                        </a:spcBef>
                        <a:spcAft>
                          <a:spcPts val="0"/>
                        </a:spcAft>
                      </a:pPr>
                      <a:r>
                        <a:rPr lang="en-AU" sz="1100" dirty="0" smtClean="0">
                          <a:solidFill>
                            <a:schemeClr val="bg1"/>
                          </a:solidFill>
                          <a:latin typeface="Univers 45 Light" pitchFamily="2" charset="0"/>
                          <a:ea typeface="Times New Roman"/>
                          <a:cs typeface="Times New Roman"/>
                        </a:rPr>
                        <a:t>Coefficient</a:t>
                      </a:r>
                      <a:endParaRPr lang="en-AU" sz="1100" dirty="0">
                        <a:solidFill>
                          <a:schemeClr val="bg1"/>
                        </a:solidFill>
                        <a:latin typeface="Univers 45 Light" pitchFamily="2" charset="0"/>
                        <a:ea typeface="Times New Roman"/>
                        <a:cs typeface="Times New Roman"/>
                      </a:endParaRPr>
                    </a:p>
                  </a:txBody>
                  <a:tcPr marL="68580" marR="68580" marT="0" marB="0" anchor="b">
                    <a:lnR w="12700" cmpd="sng">
                      <a:noFill/>
                    </a:lnR>
                    <a:solidFill>
                      <a:srgbClr val="002060"/>
                    </a:solidFill>
                  </a:tcPr>
                </a:tc>
                <a:tc>
                  <a:txBody>
                    <a:bodyPr/>
                    <a:lstStyle/>
                    <a:p>
                      <a:pPr marL="0" marR="0" indent="0" algn="l" defTabSz="914400" rtl="0" eaLnBrk="1" fontAlgn="auto" latinLnBrk="0" hangingPunct="1">
                        <a:lnSpc>
                          <a:spcPct val="125000"/>
                        </a:lnSpc>
                        <a:spcBef>
                          <a:spcPts val="600"/>
                        </a:spcBef>
                        <a:spcAft>
                          <a:spcPts val="0"/>
                        </a:spcAft>
                        <a:buClrTx/>
                        <a:buSzTx/>
                        <a:buFontTx/>
                        <a:buNone/>
                        <a:tabLst/>
                        <a:defRPr/>
                      </a:pPr>
                      <a:endParaRPr lang="en-AU" sz="1100" dirty="0" smtClean="0">
                        <a:solidFill>
                          <a:schemeClr val="bg1"/>
                        </a:solidFill>
                        <a:latin typeface="Univers 45 Light" pitchFamily="2" charset="0"/>
                        <a:ea typeface="Times New Roman"/>
                        <a:cs typeface="Times New Roman"/>
                      </a:endParaRPr>
                    </a:p>
                  </a:txBody>
                  <a:tcPr marL="68580" marR="68580" marT="0" marB="0" anchor="b">
                    <a:lnL w="12700" cmpd="sng">
                      <a:noFill/>
                    </a:lnL>
                    <a:solidFill>
                      <a:srgbClr val="002060"/>
                    </a:solidFill>
                  </a:tcPr>
                </a:tc>
              </a:tr>
              <a:tr h="340358">
                <a:tc>
                  <a:txBody>
                    <a:bodyPr/>
                    <a:lstStyle/>
                    <a:p>
                      <a:pPr marL="0" algn="l" defTabSz="914400" rtl="0" eaLnBrk="1" fontAlgn="b" latinLnBrk="0" hangingPunct="1">
                        <a:lnSpc>
                          <a:spcPct val="125000"/>
                        </a:lnSpc>
                        <a:spcBef>
                          <a:spcPts val="600"/>
                        </a:spcBef>
                        <a:spcAft>
                          <a:spcPts val="0"/>
                        </a:spcAft>
                      </a:pPr>
                      <a:r>
                        <a:rPr lang="en-AU" sz="1100" kern="1200" dirty="0" smtClean="0">
                          <a:solidFill>
                            <a:srgbClr val="365F91"/>
                          </a:solidFill>
                          <a:latin typeface="Univers 45 Light" pitchFamily="2" charset="0"/>
                          <a:ea typeface="Times New Roman"/>
                          <a:cs typeface="Times New Roman"/>
                        </a:rPr>
                        <a:t>100%</a:t>
                      </a:r>
                    </a:p>
                  </a:txBody>
                  <a:tcPr marL="0" marR="0" marT="0" marB="0" anchor="b">
                    <a:lnR w="12700" cmpd="sng">
                      <a:noFill/>
                    </a:lnR>
                    <a:lnB w="12700" cmpd="sng">
                      <a:noFill/>
                    </a:lnB>
                  </a:tcPr>
                </a:tc>
                <a:tc>
                  <a:txBody>
                    <a:bodyPr/>
                    <a:lstStyle/>
                    <a:p>
                      <a:pPr algn="just">
                        <a:lnSpc>
                          <a:spcPct val="125000"/>
                        </a:lnSpc>
                        <a:spcBef>
                          <a:spcPts val="600"/>
                        </a:spcBef>
                        <a:spcAft>
                          <a:spcPts val="0"/>
                        </a:spcAft>
                      </a:pPr>
                      <a:r>
                        <a:rPr lang="en-AU" sz="1100" dirty="0" smtClean="0">
                          <a:solidFill>
                            <a:srgbClr val="365F91"/>
                          </a:solidFill>
                          <a:latin typeface="Univers 45 Light" pitchFamily="2" charset="0"/>
                          <a:ea typeface="Times New Roman"/>
                          <a:cs typeface="Times New Roman"/>
                        </a:rPr>
                        <a:t>Complete Clustering</a:t>
                      </a:r>
                      <a:endParaRPr lang="en-AU" sz="1100" dirty="0">
                        <a:solidFill>
                          <a:srgbClr val="365F91"/>
                        </a:solidFill>
                        <a:latin typeface="Univers 45 Light" pitchFamily="2" charset="0"/>
                        <a:ea typeface="Times New Roman"/>
                        <a:cs typeface="Times New Roman"/>
                      </a:endParaRPr>
                    </a:p>
                  </a:txBody>
                  <a:tcPr marL="68580" marR="68580" marT="0" marB="0" anchor="b">
                    <a:lnL w="12700" cmpd="sng">
                      <a:noFill/>
                    </a:lnL>
                    <a:lnR w="12700" cmpd="sng">
                      <a:noFill/>
                    </a:lnR>
                    <a:lnB w="12700" cmpd="sng">
                      <a:noFill/>
                    </a:lnB>
                  </a:tcPr>
                </a:tc>
              </a:tr>
              <a:tr h="301165">
                <a:tc>
                  <a:txBody>
                    <a:bodyPr/>
                    <a:lstStyle/>
                    <a:p>
                      <a:pPr marL="0" algn="l" defTabSz="914400" rtl="0" eaLnBrk="1" fontAlgn="b" latinLnBrk="0" hangingPunct="1">
                        <a:lnSpc>
                          <a:spcPct val="125000"/>
                        </a:lnSpc>
                        <a:spcBef>
                          <a:spcPts val="600"/>
                        </a:spcBef>
                        <a:spcAft>
                          <a:spcPts val="0"/>
                        </a:spcAft>
                      </a:pPr>
                      <a:r>
                        <a:rPr lang="en-AU" sz="1100" kern="1200" dirty="0" smtClean="0">
                          <a:solidFill>
                            <a:srgbClr val="365F91"/>
                          </a:solidFill>
                          <a:latin typeface="Univers 45 Light" pitchFamily="2" charset="0"/>
                          <a:ea typeface="Times New Roman"/>
                          <a:cs typeface="Times New Roman"/>
                        </a:rPr>
                        <a:t>?</a:t>
                      </a:r>
                    </a:p>
                  </a:txBody>
                  <a:tcPr marL="0" marR="0" marT="0" marB="0" anchor="b">
                    <a:lnR w="12700" cmpd="sng">
                      <a:noFill/>
                    </a:lnR>
                    <a:lnT w="12700" cmpd="sng">
                      <a:noFill/>
                    </a:lnT>
                    <a:lnB w="12700" cmpd="sng">
                      <a:noFill/>
                    </a:lnB>
                  </a:tcPr>
                </a:tc>
                <a:tc>
                  <a:txBody>
                    <a:bodyPr/>
                    <a:lstStyle/>
                    <a:p>
                      <a:pPr algn="just">
                        <a:lnSpc>
                          <a:spcPct val="125000"/>
                        </a:lnSpc>
                        <a:spcBef>
                          <a:spcPts val="600"/>
                        </a:spcBef>
                        <a:spcAft>
                          <a:spcPts val="0"/>
                        </a:spcAft>
                      </a:pPr>
                      <a:r>
                        <a:rPr lang="en-AU" sz="1100" dirty="0" smtClean="0">
                          <a:solidFill>
                            <a:srgbClr val="365F91"/>
                          </a:solidFill>
                          <a:latin typeface="Univers 45 Light" pitchFamily="2" charset="0"/>
                          <a:ea typeface="Times New Roman"/>
                          <a:cs typeface="Times New Roman"/>
                        </a:rPr>
                        <a:t>High Clustering</a:t>
                      </a:r>
                      <a:endParaRPr lang="en-AU" sz="1100" dirty="0">
                        <a:solidFill>
                          <a:srgbClr val="365F91"/>
                        </a:solidFill>
                        <a:latin typeface="Univers 45 Light" pitchFamily="2" charset="0"/>
                        <a:ea typeface="Times New Roman"/>
                        <a:cs typeface="Times New Roman"/>
                      </a:endParaRPr>
                    </a:p>
                  </a:txBody>
                  <a:tcPr marL="68580" marR="68580" marT="0" marB="0" anchor="b">
                    <a:lnL w="12700" cmpd="sng">
                      <a:noFill/>
                    </a:lnL>
                    <a:lnR w="12700" cmpd="sng">
                      <a:noFill/>
                    </a:lnR>
                    <a:lnT w="12700" cmpd="sng">
                      <a:noFill/>
                    </a:lnT>
                    <a:lnB w="12700" cmpd="sng">
                      <a:noFill/>
                    </a:lnB>
                  </a:tcPr>
                </a:tc>
              </a:tr>
              <a:tr h="301165">
                <a:tc>
                  <a:txBody>
                    <a:bodyPr/>
                    <a:lstStyle/>
                    <a:p>
                      <a:pPr marL="0" algn="l" defTabSz="914400" rtl="0" eaLnBrk="1" fontAlgn="b" latinLnBrk="0" hangingPunct="1">
                        <a:lnSpc>
                          <a:spcPct val="125000"/>
                        </a:lnSpc>
                        <a:spcBef>
                          <a:spcPts val="600"/>
                        </a:spcBef>
                        <a:spcAft>
                          <a:spcPts val="0"/>
                        </a:spcAft>
                      </a:pPr>
                      <a:r>
                        <a:rPr lang="en-AU" sz="1100" kern="1200" dirty="0" smtClean="0">
                          <a:solidFill>
                            <a:srgbClr val="365F91"/>
                          </a:solidFill>
                          <a:latin typeface="Univers 45 Light" pitchFamily="2" charset="0"/>
                          <a:ea typeface="Times New Roman"/>
                          <a:cs typeface="Times New Roman"/>
                        </a:rPr>
                        <a:t>64%</a:t>
                      </a:r>
                    </a:p>
                  </a:txBody>
                  <a:tcPr marL="0" marR="0" marT="0" marB="0" anchor="b">
                    <a:lnR w="12700" cmpd="sng">
                      <a:noFill/>
                    </a:lnR>
                    <a:lnT w="12700" cmpd="sng">
                      <a:noFill/>
                    </a:lnT>
                    <a:lnB w="12700" cmpd="sng">
                      <a:noFill/>
                    </a:lnB>
                  </a:tcPr>
                </a:tc>
                <a:tc>
                  <a:txBody>
                    <a:bodyPr/>
                    <a:lstStyle/>
                    <a:p>
                      <a:pPr algn="just">
                        <a:lnSpc>
                          <a:spcPct val="125000"/>
                        </a:lnSpc>
                        <a:spcBef>
                          <a:spcPts val="0"/>
                        </a:spcBef>
                        <a:spcAft>
                          <a:spcPts val="0"/>
                        </a:spcAft>
                      </a:pPr>
                      <a:r>
                        <a:rPr lang="en-AU" sz="1100" dirty="0" smtClean="0">
                          <a:solidFill>
                            <a:srgbClr val="365F91"/>
                          </a:solidFill>
                          <a:latin typeface="Univers 45 Light" pitchFamily="2" charset="0"/>
                          <a:ea typeface="Times New Roman"/>
                          <a:cs typeface="Times New Roman"/>
                        </a:rPr>
                        <a:t>Average Clustering</a:t>
                      </a:r>
                      <a:r>
                        <a:rPr lang="en-AU" sz="1100" baseline="30000" dirty="0" smtClean="0">
                          <a:solidFill>
                            <a:srgbClr val="365F91"/>
                          </a:solidFill>
                          <a:latin typeface="Univers 45 Light" pitchFamily="2" charset="0"/>
                          <a:ea typeface="Times New Roman"/>
                          <a:cs typeface="Times New Roman"/>
                        </a:rPr>
                        <a:t>1</a:t>
                      </a:r>
                      <a:endParaRPr lang="en-AU" sz="1100" dirty="0">
                        <a:solidFill>
                          <a:srgbClr val="365F91"/>
                        </a:solidFill>
                        <a:latin typeface="Univers 45 Light" pitchFamily="2" charset="0"/>
                        <a:ea typeface="Times New Roman"/>
                        <a:cs typeface="Times New Roman"/>
                      </a:endParaRPr>
                    </a:p>
                  </a:txBody>
                  <a:tcPr marL="68580" marR="68580" marT="0" marB="0" anchor="b">
                    <a:lnL w="12700" cmpd="sng">
                      <a:noFill/>
                    </a:lnL>
                    <a:lnR w="12700" cmpd="sng">
                      <a:noFill/>
                    </a:lnR>
                    <a:lnT w="12700" cmpd="sng">
                      <a:noFill/>
                    </a:lnT>
                    <a:lnB w="12700" cmpd="sng">
                      <a:noFill/>
                    </a:lnB>
                  </a:tcPr>
                </a:tc>
              </a:tr>
              <a:tr h="301165">
                <a:tc>
                  <a:txBody>
                    <a:bodyPr/>
                    <a:lstStyle/>
                    <a:p>
                      <a:pPr marL="0" algn="l" defTabSz="914400" rtl="0" eaLnBrk="1" fontAlgn="b" latinLnBrk="0" hangingPunct="1">
                        <a:lnSpc>
                          <a:spcPct val="125000"/>
                        </a:lnSpc>
                        <a:spcBef>
                          <a:spcPts val="600"/>
                        </a:spcBef>
                        <a:spcAft>
                          <a:spcPts val="0"/>
                        </a:spcAft>
                      </a:pPr>
                      <a:r>
                        <a:rPr lang="en-AU" sz="1100" kern="1200" dirty="0" smtClean="0">
                          <a:solidFill>
                            <a:srgbClr val="365F91"/>
                          </a:solidFill>
                          <a:latin typeface="Univers 45 Light" pitchFamily="2" charset="0"/>
                          <a:ea typeface="Times New Roman"/>
                          <a:cs typeface="Times New Roman"/>
                        </a:rPr>
                        <a:t>?</a:t>
                      </a:r>
                    </a:p>
                  </a:txBody>
                  <a:tcPr marL="0" marR="0" marT="0" marB="0" anchor="b">
                    <a:lnR w="12700" cmpd="sng">
                      <a:noFill/>
                    </a:lnR>
                    <a:lnT w="12700" cmpd="sng">
                      <a:noFill/>
                    </a:lnT>
                    <a:lnB w="12700" cmpd="sng">
                      <a:noFill/>
                    </a:lnB>
                  </a:tcPr>
                </a:tc>
                <a:tc>
                  <a:txBody>
                    <a:bodyPr/>
                    <a:lstStyle/>
                    <a:p>
                      <a:pPr algn="just">
                        <a:lnSpc>
                          <a:spcPct val="125000"/>
                        </a:lnSpc>
                        <a:spcBef>
                          <a:spcPts val="600"/>
                        </a:spcBef>
                        <a:spcAft>
                          <a:spcPts val="0"/>
                        </a:spcAft>
                      </a:pPr>
                      <a:r>
                        <a:rPr lang="en-AU" sz="1100" dirty="0" smtClean="0">
                          <a:solidFill>
                            <a:srgbClr val="365F91"/>
                          </a:solidFill>
                          <a:latin typeface="Univers 45 Light" pitchFamily="2" charset="0"/>
                          <a:ea typeface="Times New Roman"/>
                          <a:cs typeface="Times New Roman"/>
                        </a:rPr>
                        <a:t>Low Clustering</a:t>
                      </a:r>
                      <a:endParaRPr lang="en-AU" sz="1100" dirty="0">
                        <a:solidFill>
                          <a:srgbClr val="365F91"/>
                        </a:solidFill>
                        <a:latin typeface="Univers 45 Light" pitchFamily="2" charset="0"/>
                        <a:ea typeface="Times New Roman"/>
                        <a:cs typeface="Times New Roman"/>
                      </a:endParaRPr>
                    </a:p>
                  </a:txBody>
                  <a:tcPr marL="68580" marR="68580" marT="0" marB="0" anchor="b">
                    <a:lnL w="12700" cmpd="sng">
                      <a:noFill/>
                    </a:lnL>
                    <a:lnR w="12700" cmpd="sng">
                      <a:noFill/>
                    </a:lnR>
                    <a:lnT w="12700" cmpd="sng">
                      <a:noFill/>
                    </a:lnT>
                    <a:lnB w="12700" cmpd="sng">
                      <a:noFill/>
                    </a:lnB>
                  </a:tcPr>
                </a:tc>
              </a:tr>
              <a:tr h="301165">
                <a:tc>
                  <a:txBody>
                    <a:bodyPr/>
                    <a:lstStyle/>
                    <a:p>
                      <a:pPr marL="0" algn="l" defTabSz="914400" rtl="0" eaLnBrk="1" fontAlgn="b" latinLnBrk="0" hangingPunct="1">
                        <a:lnSpc>
                          <a:spcPct val="125000"/>
                        </a:lnSpc>
                        <a:spcBef>
                          <a:spcPts val="600"/>
                        </a:spcBef>
                        <a:spcAft>
                          <a:spcPts val="0"/>
                        </a:spcAft>
                      </a:pPr>
                      <a:r>
                        <a:rPr lang="en-AU" sz="1100" kern="1200" dirty="0" smtClean="0">
                          <a:solidFill>
                            <a:srgbClr val="365F91"/>
                          </a:solidFill>
                          <a:latin typeface="Univers 45 Light" pitchFamily="2" charset="0"/>
                          <a:ea typeface="Times New Roman"/>
                          <a:cs typeface="Times New Roman"/>
                        </a:rPr>
                        <a:t>0%</a:t>
                      </a:r>
                    </a:p>
                  </a:txBody>
                  <a:tcPr marL="0" marR="0" marT="0" marB="0" anchor="b">
                    <a:lnR w="12700" cmpd="sng">
                      <a:noFill/>
                    </a:lnR>
                    <a:lnT w="12700" cmpd="sng">
                      <a:noFill/>
                    </a:lnT>
                    <a:lnB w="12700" cmpd="sng">
                      <a:noFill/>
                    </a:lnB>
                  </a:tcPr>
                </a:tc>
                <a:tc>
                  <a:txBody>
                    <a:bodyPr/>
                    <a:lstStyle/>
                    <a:p>
                      <a:pPr algn="just">
                        <a:lnSpc>
                          <a:spcPct val="125000"/>
                        </a:lnSpc>
                        <a:spcBef>
                          <a:spcPts val="600"/>
                        </a:spcBef>
                        <a:spcAft>
                          <a:spcPts val="0"/>
                        </a:spcAft>
                      </a:pPr>
                      <a:r>
                        <a:rPr lang="en-AU" sz="1100" dirty="0" smtClean="0">
                          <a:solidFill>
                            <a:srgbClr val="365F91"/>
                          </a:solidFill>
                          <a:latin typeface="Univers 45 Light" pitchFamily="2" charset="0"/>
                          <a:ea typeface="Times New Roman"/>
                          <a:cs typeface="Times New Roman"/>
                        </a:rPr>
                        <a:t>No Clustering</a:t>
                      </a:r>
                      <a:endParaRPr lang="en-AU" sz="1100" dirty="0">
                        <a:solidFill>
                          <a:srgbClr val="365F91"/>
                        </a:solidFill>
                        <a:latin typeface="Univers 45 Light" pitchFamily="2" charset="0"/>
                        <a:ea typeface="Times New Roman"/>
                        <a:cs typeface="Times New Roman"/>
                      </a:endParaRPr>
                    </a:p>
                  </a:txBody>
                  <a:tcPr marL="68580" marR="68580" marT="0" marB="0" anchor="b">
                    <a:lnL w="12700" cmpd="sng">
                      <a:noFill/>
                    </a:lnL>
                    <a:lnR w="12700" cmpd="sng">
                      <a:noFill/>
                    </a:lnR>
                    <a:lnT w="12700" cmpd="sng">
                      <a:noFill/>
                    </a:lnT>
                    <a:lnB w="12700" cmpd="sng">
                      <a:noFill/>
                    </a:lnB>
                  </a:tcPr>
                </a:tc>
              </a:tr>
            </a:tbl>
          </a:graphicData>
        </a:graphic>
      </p:graphicFrame>
      <p:sp>
        <p:nvSpPr>
          <p:cNvPr id="7" name="TextBox 6"/>
          <p:cNvSpPr txBox="1"/>
          <p:nvPr/>
        </p:nvSpPr>
        <p:spPr>
          <a:xfrm>
            <a:off x="200777" y="4966636"/>
            <a:ext cx="7759316" cy="967173"/>
          </a:xfrm>
          <a:prstGeom prst="rect">
            <a:avLst/>
          </a:prstGeom>
          <a:noFill/>
        </p:spPr>
        <p:txBody>
          <a:bodyPr wrap="square" lIns="54000" tIns="54000" rIns="54000" bIns="54000" rtlCol="0">
            <a:noAutofit/>
          </a:bodyPr>
          <a:lstStyle/>
          <a:p>
            <a:r>
              <a:rPr lang="en-AU" sz="1200" b="1" dirty="0" smtClean="0">
                <a:solidFill>
                  <a:srgbClr val="00338D"/>
                </a:solidFill>
                <a:latin typeface="Univers 45 Light" pitchFamily="2" charset="0"/>
                <a:cs typeface="Arial" pitchFamily="34" charset="0"/>
              </a:rPr>
              <a:t>Result</a:t>
            </a:r>
          </a:p>
          <a:p>
            <a:r>
              <a:rPr lang="en-AU" sz="1200" dirty="0" smtClean="0">
                <a:solidFill>
                  <a:srgbClr val="00338D"/>
                </a:solidFill>
                <a:latin typeface="Univers 45 Light" pitchFamily="2" charset="0"/>
                <a:cs typeface="Arial" pitchFamily="34" charset="0"/>
              </a:rPr>
              <a:t>The clustering co-efficient for this network is </a:t>
            </a:r>
            <a:r>
              <a:rPr lang="en-AU" sz="1200" b="1" dirty="0" smtClean="0">
                <a:solidFill>
                  <a:srgbClr val="00338D"/>
                </a:solidFill>
                <a:latin typeface="Univers 45 Light" pitchFamily="2" charset="0"/>
                <a:cs typeface="Arial" pitchFamily="34" charset="0"/>
              </a:rPr>
              <a:t>72%</a:t>
            </a:r>
            <a:r>
              <a:rPr lang="en-AU" sz="1200" dirty="0" smtClean="0">
                <a:solidFill>
                  <a:srgbClr val="00338D"/>
                </a:solidFill>
                <a:latin typeface="Univers 45 Light" pitchFamily="2" charset="0"/>
                <a:cs typeface="Arial" pitchFamily="34" charset="0"/>
              </a:rPr>
              <a:t>. This is higher than average for a network of this size, indicating that there is higher clustering in IAG’s network i.e. higher likelihood of three or more risks occurring in a short period of time. </a:t>
            </a:r>
          </a:p>
          <a:p>
            <a:endParaRPr lang="en-AU" sz="1200" dirty="0" smtClean="0">
              <a:solidFill>
                <a:srgbClr val="365F91"/>
              </a:solidFill>
              <a:latin typeface="Univers 45 Light" pitchFamily="2" charset="0"/>
              <a:cs typeface="Arial" pitchFamily="34" charset="0"/>
            </a:endParaRPr>
          </a:p>
        </p:txBody>
      </p:sp>
    </p:spTree>
    <p:extLst>
      <p:ext uri="{BB962C8B-B14F-4D97-AF65-F5344CB8AC3E}">
        <p14:creationId xmlns:p14="http://schemas.microsoft.com/office/powerpoint/2010/main" val="6407247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Clustering Coefficient</a:t>
            </a:r>
            <a:endParaRPr lang="en-AU" dirty="0"/>
          </a:p>
        </p:txBody>
      </p:sp>
      <p:sp>
        <p:nvSpPr>
          <p:cNvPr id="3" name="Text Placeholder 2"/>
          <p:cNvSpPr>
            <a:spLocks noGrp="1"/>
          </p:cNvSpPr>
          <p:nvPr>
            <p:ph type="body" sz="quarter" idx="10"/>
          </p:nvPr>
        </p:nvSpPr>
        <p:spPr>
          <a:xfrm>
            <a:off x="179512" y="890829"/>
            <a:ext cx="8712968" cy="4968552"/>
          </a:xfrm>
        </p:spPr>
        <p:txBody>
          <a:bodyPr/>
          <a:lstStyle/>
          <a:p>
            <a:pPr>
              <a:lnSpc>
                <a:spcPct val="125000"/>
              </a:lnSpc>
              <a:spcBef>
                <a:spcPts val="600"/>
              </a:spcBef>
            </a:pPr>
            <a:r>
              <a:rPr lang="en-AU" sz="1300" b="0" dirty="0" smtClean="0">
                <a:latin typeface="Univers 45 Light" pitchFamily="2" charset="0"/>
              </a:rPr>
              <a:t>An indicator of the amount of clustering within the risk network is the Clustering Coefficient. This measures the </a:t>
            </a:r>
            <a:r>
              <a:rPr lang="en-AU" sz="1300" b="0" dirty="0">
                <a:latin typeface="Univers 45 Light" pitchFamily="2" charset="0"/>
              </a:rPr>
              <a:t>probability that two risks connected to a single risk are also connected to each other</a:t>
            </a:r>
            <a:r>
              <a:rPr lang="en-AU" sz="1300" b="0" dirty="0" smtClean="0">
                <a:latin typeface="Univers 45 Light" pitchFamily="2" charset="0"/>
              </a:rPr>
              <a:t>.</a:t>
            </a:r>
          </a:p>
          <a:p>
            <a:pPr>
              <a:lnSpc>
                <a:spcPct val="125000"/>
              </a:lnSpc>
              <a:spcBef>
                <a:spcPts val="600"/>
              </a:spcBef>
            </a:pPr>
            <a:r>
              <a:rPr lang="en-AU" sz="1300" b="0" dirty="0" smtClean="0">
                <a:latin typeface="Univers 45 Light" pitchFamily="2" charset="0"/>
              </a:rPr>
              <a:t>For this risk network, the Weighted In Clustering Coefficient is 22%. I.e. if there is a connection from each of Risk A and Risk B to Risk C there is a 22% probability that there is also a connection between Risk A and Risk B. The Weighted Out Clustering Coefficient is 44%.</a:t>
            </a:r>
          </a:p>
          <a:p>
            <a:pPr>
              <a:lnSpc>
                <a:spcPct val="125000"/>
              </a:lnSpc>
              <a:spcBef>
                <a:spcPts val="600"/>
              </a:spcBef>
            </a:pPr>
            <a:r>
              <a:rPr lang="en-AU" sz="1300" b="0" dirty="0" smtClean="0">
                <a:latin typeface="Univers 45 Light" pitchFamily="2" charset="0"/>
              </a:rPr>
              <a:t>Clustering Coefficients can also be calculated for individual risks. The following table shows the top five risks in terms of in and out clustering coefficients. </a:t>
            </a:r>
          </a:p>
          <a:p>
            <a:pPr>
              <a:lnSpc>
                <a:spcPct val="125000"/>
              </a:lnSpc>
              <a:spcBef>
                <a:spcPts val="600"/>
              </a:spcBef>
            </a:pPr>
            <a:endParaRPr lang="en-AU" sz="1300" b="0" dirty="0">
              <a:latin typeface="Univers 45 Light" pitchFamily="2" charset="0"/>
            </a:endParaRPr>
          </a:p>
        </p:txBody>
      </p:sp>
      <p:graphicFrame>
        <p:nvGraphicFramePr>
          <p:cNvPr id="4" name="Table 3"/>
          <p:cNvGraphicFramePr>
            <a:graphicFrameLocks noGrp="1"/>
          </p:cNvGraphicFramePr>
          <p:nvPr/>
        </p:nvGraphicFramePr>
        <p:xfrm>
          <a:off x="584790" y="2788835"/>
          <a:ext cx="7931888" cy="2392680"/>
        </p:xfrm>
        <a:graphic>
          <a:graphicData uri="http://schemas.openxmlformats.org/drawingml/2006/table">
            <a:tbl>
              <a:tblPr firstRow="1" bandRow="1">
                <a:tableStyleId>{00A15C55-8517-42AA-B614-E9B94910E393}</a:tableStyleId>
              </a:tblPr>
              <a:tblGrid>
                <a:gridCol w="3221666"/>
                <a:gridCol w="786024"/>
                <a:gridCol w="3148022"/>
                <a:gridCol w="776176"/>
              </a:tblGrid>
              <a:tr h="370840">
                <a:tc gridSpan="2">
                  <a:txBody>
                    <a:bodyPr/>
                    <a:lstStyle/>
                    <a:p>
                      <a:pPr algn="l">
                        <a:lnSpc>
                          <a:spcPct val="125000"/>
                        </a:lnSpc>
                        <a:spcBef>
                          <a:spcPts val="600"/>
                        </a:spcBef>
                        <a:spcAft>
                          <a:spcPts val="0"/>
                        </a:spcAft>
                      </a:pPr>
                      <a:r>
                        <a:rPr lang="en-AU" sz="1400" dirty="0" smtClean="0">
                          <a:solidFill>
                            <a:schemeClr val="bg1"/>
                          </a:solidFill>
                          <a:latin typeface="Univers 45 Light" pitchFamily="2" charset="0"/>
                          <a:ea typeface="Times New Roman"/>
                          <a:cs typeface="Times New Roman"/>
                        </a:rPr>
                        <a:t>Weighted Out Clustering Coefficient</a:t>
                      </a:r>
                      <a:endParaRPr lang="en-AU" sz="1400" dirty="0">
                        <a:solidFill>
                          <a:schemeClr val="bg1"/>
                        </a:solidFill>
                        <a:latin typeface="Univers 45 Light" pitchFamily="2" charset="0"/>
                        <a:ea typeface="Times New Roman"/>
                        <a:cs typeface="Times New Roman"/>
                      </a:endParaRPr>
                    </a:p>
                  </a:txBody>
                  <a:tcPr marL="68580" marR="68580" marT="0" marB="0" anchor="b">
                    <a:lnR w="12700" cmpd="sng">
                      <a:noFill/>
                    </a:lnR>
                    <a:solidFill>
                      <a:srgbClr val="002060"/>
                    </a:solidFill>
                  </a:tcPr>
                </a:tc>
                <a:tc hMerge="1">
                  <a:txBody>
                    <a:bodyPr/>
                    <a:lstStyle/>
                    <a:p>
                      <a:pPr algn="l">
                        <a:lnSpc>
                          <a:spcPct val="125000"/>
                        </a:lnSpc>
                        <a:spcBef>
                          <a:spcPts val="600"/>
                        </a:spcBef>
                        <a:spcAft>
                          <a:spcPts val="0"/>
                        </a:spcAft>
                      </a:pPr>
                      <a:endParaRPr lang="en-AU" sz="1400" dirty="0">
                        <a:solidFill>
                          <a:srgbClr val="365F91"/>
                        </a:solidFill>
                        <a:latin typeface="Univers 45 Light" pitchFamily="2" charset="0"/>
                        <a:ea typeface="Times New Roman"/>
                        <a:cs typeface="Times New Roman"/>
                      </a:endParaRPr>
                    </a:p>
                  </a:txBody>
                  <a:tcPr marL="68580" marR="68580" marT="0" marB="0" anchor="b">
                    <a:lnL w="12700" cmpd="sng">
                      <a:noFill/>
                    </a:lnL>
                    <a:lnR w="12700" cmpd="sng">
                      <a:noFill/>
                    </a:lnR>
                    <a:solidFill>
                      <a:srgbClr val="002060"/>
                    </a:solidFill>
                  </a:tcPr>
                </a:tc>
                <a:tc gridSpan="2">
                  <a:txBody>
                    <a:bodyPr/>
                    <a:lstStyle/>
                    <a:p>
                      <a:pPr marL="0" marR="0" indent="0" algn="l" defTabSz="914400" rtl="0" eaLnBrk="1" fontAlgn="auto" latinLnBrk="0" hangingPunct="1">
                        <a:lnSpc>
                          <a:spcPct val="125000"/>
                        </a:lnSpc>
                        <a:spcBef>
                          <a:spcPts val="600"/>
                        </a:spcBef>
                        <a:spcAft>
                          <a:spcPts val="0"/>
                        </a:spcAft>
                        <a:buClrTx/>
                        <a:buSzTx/>
                        <a:buFontTx/>
                        <a:buNone/>
                        <a:tabLst/>
                        <a:defRPr/>
                      </a:pPr>
                      <a:r>
                        <a:rPr lang="en-AU" sz="1400" dirty="0" smtClean="0">
                          <a:solidFill>
                            <a:schemeClr val="bg1"/>
                          </a:solidFill>
                          <a:latin typeface="Univers 45 Light" pitchFamily="2" charset="0"/>
                          <a:ea typeface="Times New Roman"/>
                          <a:cs typeface="Times New Roman"/>
                        </a:rPr>
                        <a:t>Weighted In Clustering Coefficient</a:t>
                      </a:r>
                    </a:p>
                  </a:txBody>
                  <a:tcPr marL="68580" marR="68580" marT="0" marB="0" anchor="b">
                    <a:lnL w="12700" cmpd="sng">
                      <a:noFill/>
                    </a:lnL>
                    <a:solidFill>
                      <a:srgbClr val="002060"/>
                    </a:solidFill>
                  </a:tcPr>
                </a:tc>
                <a:tc hMerge="1">
                  <a:txBody>
                    <a:bodyPr/>
                    <a:lstStyle/>
                    <a:p>
                      <a:pPr algn="ctr">
                        <a:lnSpc>
                          <a:spcPct val="125000"/>
                        </a:lnSpc>
                        <a:spcBef>
                          <a:spcPts val="600"/>
                        </a:spcBef>
                        <a:spcAft>
                          <a:spcPts val="0"/>
                        </a:spcAft>
                      </a:pPr>
                      <a:endParaRPr lang="en-AU" sz="1400" dirty="0">
                        <a:solidFill>
                          <a:srgbClr val="365F91"/>
                        </a:solidFill>
                        <a:latin typeface="Univers 45 Light" pitchFamily="2" charset="0"/>
                        <a:ea typeface="Times New Roman"/>
                        <a:cs typeface="Times New Roman"/>
                      </a:endParaRPr>
                    </a:p>
                  </a:txBody>
                  <a:tcPr marL="68580" marR="68580" marT="0" marB="0" anchor="b">
                    <a:lnL w="12700" cmpd="sng">
                      <a:noFill/>
                    </a:lnL>
                    <a:gradFill>
                      <a:gsLst>
                        <a:gs pos="67000">
                          <a:srgbClr val="002060"/>
                        </a:gs>
                        <a:gs pos="100000">
                          <a:srgbClr val="00B0F0"/>
                        </a:gs>
                      </a:gsLst>
                      <a:lin ang="3600000" scaled="0"/>
                    </a:gradFill>
                  </a:tcPr>
                </a:tc>
              </a:tr>
              <a:tr h="370840">
                <a:tc>
                  <a:txBody>
                    <a:bodyPr/>
                    <a:lstStyle/>
                    <a:p>
                      <a:pPr algn="l" fontAlgn="b"/>
                      <a:r>
                        <a:rPr lang="en-AU" sz="1400" b="0" i="0" u="none" strike="noStrike" dirty="0" smtClean="0">
                          <a:solidFill>
                            <a:srgbClr val="365F91"/>
                          </a:solidFill>
                          <a:latin typeface="Univers 45 Light"/>
                        </a:rPr>
                        <a:t>1. Talent </a:t>
                      </a:r>
                      <a:r>
                        <a:rPr lang="en-AU" sz="1400" b="0" i="0" u="none" strike="noStrike" dirty="0">
                          <a:solidFill>
                            <a:srgbClr val="365F91"/>
                          </a:solidFill>
                          <a:latin typeface="Univers 45 Light"/>
                        </a:rPr>
                        <a:t>&amp; Mobility</a:t>
                      </a:r>
                    </a:p>
                  </a:txBody>
                  <a:tcPr marL="0" marR="0" marT="0" marB="0" anchor="b">
                    <a:lnR w="12700" cmpd="sng">
                      <a:noFill/>
                    </a:lnR>
                    <a:lnB w="12700" cmpd="sng">
                      <a:noFill/>
                    </a:lnB>
                  </a:tcPr>
                </a:tc>
                <a:tc>
                  <a:txBody>
                    <a:bodyPr/>
                    <a:lstStyle/>
                    <a:p>
                      <a:pPr algn="r" fontAlgn="b"/>
                      <a:r>
                        <a:rPr lang="en-AU" sz="1400" b="0" i="0" u="none" strike="noStrike">
                          <a:solidFill>
                            <a:srgbClr val="365F91"/>
                          </a:solidFill>
                          <a:latin typeface="Univers 45 Light"/>
                        </a:rPr>
                        <a:t>0.69</a:t>
                      </a:r>
                    </a:p>
                  </a:txBody>
                  <a:tcPr marL="0" marR="0" marT="0" marB="0" anchor="b">
                    <a:lnL w="12700" cmpd="sng">
                      <a:noFill/>
                    </a:lnL>
                    <a:lnR w="12700" cmpd="sng">
                      <a:noFill/>
                    </a:lnR>
                    <a:lnB w="12700" cmpd="sng">
                      <a:noFill/>
                    </a:lnB>
                  </a:tcPr>
                </a:tc>
                <a:tc>
                  <a:txBody>
                    <a:bodyPr/>
                    <a:lstStyle/>
                    <a:p>
                      <a:pPr algn="l" fontAlgn="b"/>
                      <a:r>
                        <a:rPr lang="en-AU" sz="1400" b="0" i="0" u="none" strike="noStrike" dirty="0" smtClean="0">
                          <a:solidFill>
                            <a:srgbClr val="365F91"/>
                          </a:solidFill>
                          <a:latin typeface="Univers 45 Light"/>
                        </a:rPr>
                        <a:t>1. IT </a:t>
                      </a:r>
                      <a:r>
                        <a:rPr lang="en-AU" sz="1400" b="0" i="0" u="none" strike="noStrike" dirty="0">
                          <a:solidFill>
                            <a:srgbClr val="365F91"/>
                          </a:solidFill>
                          <a:latin typeface="Univers 45 Light"/>
                        </a:rPr>
                        <a:t>&amp; Data Security</a:t>
                      </a:r>
                    </a:p>
                  </a:txBody>
                  <a:tcPr marL="0" marR="0" marT="0" marB="0" anchor="b">
                    <a:lnL w="12700" cmpd="sng">
                      <a:noFill/>
                    </a:lnL>
                    <a:lnR w="12700" cmpd="sng">
                      <a:noFill/>
                    </a:lnR>
                    <a:lnB w="12700" cmpd="sng">
                      <a:noFill/>
                    </a:lnB>
                  </a:tcPr>
                </a:tc>
                <a:tc>
                  <a:txBody>
                    <a:bodyPr/>
                    <a:lstStyle/>
                    <a:p>
                      <a:pPr algn="r" fontAlgn="b"/>
                      <a:r>
                        <a:rPr lang="en-AU" sz="1400" b="0" i="0" u="none" strike="noStrike">
                          <a:solidFill>
                            <a:srgbClr val="365F91"/>
                          </a:solidFill>
                          <a:latin typeface="Univers 45 Light"/>
                        </a:rPr>
                        <a:t>0.76</a:t>
                      </a:r>
                    </a:p>
                  </a:txBody>
                  <a:tcPr marL="0" marR="0" marT="0" marB="0" anchor="b">
                    <a:lnL w="12700" cmpd="sng">
                      <a:noFill/>
                    </a:lnL>
                    <a:lnB w="12700" cmpd="sng">
                      <a:noFill/>
                    </a:lnB>
                  </a:tcPr>
                </a:tc>
              </a:tr>
              <a:tr h="370840">
                <a:tc>
                  <a:txBody>
                    <a:bodyPr/>
                    <a:lstStyle/>
                    <a:p>
                      <a:pPr algn="l" fontAlgn="b"/>
                      <a:r>
                        <a:rPr lang="en-AU" sz="1400" b="0" i="0" u="none" strike="noStrike" dirty="0" smtClean="0">
                          <a:solidFill>
                            <a:srgbClr val="365F91"/>
                          </a:solidFill>
                          <a:latin typeface="Univers 45 Light"/>
                        </a:rPr>
                        <a:t>2. Distribution </a:t>
                      </a:r>
                      <a:r>
                        <a:rPr lang="en-AU" sz="1400" b="0" i="0" u="none" strike="noStrike" dirty="0">
                          <a:solidFill>
                            <a:srgbClr val="365F91"/>
                          </a:solidFill>
                          <a:latin typeface="Univers 45 Light"/>
                        </a:rPr>
                        <a:t>Risk</a:t>
                      </a:r>
                    </a:p>
                  </a:txBody>
                  <a:tcPr marL="0" marR="0" marT="0" marB="0" anchor="b">
                    <a:lnR w="12700" cmpd="sng">
                      <a:noFill/>
                    </a:lnR>
                    <a:lnT w="12700" cmpd="sng">
                      <a:noFill/>
                    </a:lnT>
                    <a:lnB w="12700" cmpd="sng">
                      <a:noFill/>
                    </a:lnB>
                  </a:tcPr>
                </a:tc>
                <a:tc>
                  <a:txBody>
                    <a:bodyPr/>
                    <a:lstStyle/>
                    <a:p>
                      <a:pPr algn="r" fontAlgn="b"/>
                      <a:r>
                        <a:rPr lang="en-AU" sz="1400" b="0" i="0" u="none" strike="noStrike">
                          <a:solidFill>
                            <a:srgbClr val="365F91"/>
                          </a:solidFill>
                          <a:latin typeface="Univers 45 Light"/>
                        </a:rPr>
                        <a:t>0.68</a:t>
                      </a:r>
                    </a:p>
                  </a:txBody>
                  <a:tcPr marL="0" marR="0" marT="0" marB="0" anchor="b">
                    <a:lnL w="12700" cmpd="sng">
                      <a:noFill/>
                    </a:lnL>
                    <a:lnR w="12700" cmpd="sng">
                      <a:noFill/>
                    </a:lnR>
                    <a:lnT w="12700" cmpd="sng">
                      <a:noFill/>
                    </a:lnT>
                    <a:lnB w="12700" cmpd="sng">
                      <a:noFill/>
                    </a:lnB>
                  </a:tcPr>
                </a:tc>
                <a:tc>
                  <a:txBody>
                    <a:bodyPr/>
                    <a:lstStyle/>
                    <a:p>
                      <a:pPr algn="l" fontAlgn="b"/>
                      <a:r>
                        <a:rPr lang="en-AU" sz="1400" b="0" i="0" u="none" strike="noStrike" dirty="0" smtClean="0">
                          <a:solidFill>
                            <a:srgbClr val="365F91"/>
                          </a:solidFill>
                          <a:latin typeface="Univers 45 Light"/>
                        </a:rPr>
                        <a:t>2. IT </a:t>
                      </a:r>
                      <a:r>
                        <a:rPr lang="en-AU" sz="1400" b="0" i="0" u="none" strike="noStrike" dirty="0">
                          <a:solidFill>
                            <a:srgbClr val="365F91"/>
                          </a:solidFill>
                          <a:latin typeface="Univers 45 Light"/>
                        </a:rPr>
                        <a:t>Business Resilience </a:t>
                      </a:r>
                    </a:p>
                  </a:txBody>
                  <a:tcPr marL="0" marR="0" marT="0" marB="0" anchor="b">
                    <a:lnL w="12700" cmpd="sng">
                      <a:noFill/>
                    </a:lnL>
                    <a:lnR w="12700" cmpd="sng">
                      <a:noFill/>
                    </a:lnR>
                    <a:lnT w="12700" cmpd="sng">
                      <a:noFill/>
                    </a:lnT>
                    <a:lnB w="12700" cmpd="sng">
                      <a:noFill/>
                    </a:lnB>
                  </a:tcPr>
                </a:tc>
                <a:tc>
                  <a:txBody>
                    <a:bodyPr/>
                    <a:lstStyle/>
                    <a:p>
                      <a:pPr algn="r" fontAlgn="b"/>
                      <a:r>
                        <a:rPr lang="en-AU" sz="1400" b="0" i="0" u="none" strike="noStrike">
                          <a:solidFill>
                            <a:srgbClr val="365F91"/>
                          </a:solidFill>
                          <a:latin typeface="Univers 45 Light"/>
                        </a:rPr>
                        <a:t>0.68</a:t>
                      </a:r>
                    </a:p>
                  </a:txBody>
                  <a:tcPr marL="0" marR="0" marT="0" marB="0" anchor="b">
                    <a:lnL w="12700" cmpd="sng">
                      <a:noFill/>
                    </a:lnL>
                    <a:lnT w="12700" cmpd="sng">
                      <a:noFill/>
                    </a:lnT>
                    <a:lnB w="12700" cmpd="sng">
                      <a:noFill/>
                    </a:lnB>
                  </a:tcPr>
                </a:tc>
              </a:tr>
              <a:tr h="370840">
                <a:tc>
                  <a:txBody>
                    <a:bodyPr/>
                    <a:lstStyle/>
                    <a:p>
                      <a:pPr algn="l" fontAlgn="b"/>
                      <a:r>
                        <a:rPr lang="en-AU" sz="1400" b="0" i="0" u="none" strike="noStrike" dirty="0" smtClean="0">
                          <a:solidFill>
                            <a:srgbClr val="365F91"/>
                          </a:solidFill>
                          <a:latin typeface="Univers 45 Light"/>
                        </a:rPr>
                        <a:t>3. Changing </a:t>
                      </a:r>
                      <a:r>
                        <a:rPr lang="en-AU" sz="1400" b="0" i="0" u="none" strike="noStrike" dirty="0">
                          <a:solidFill>
                            <a:srgbClr val="365F91"/>
                          </a:solidFill>
                          <a:latin typeface="Univers 45 Light"/>
                        </a:rPr>
                        <a:t>Customer Behaviours &amp; Preferences </a:t>
                      </a:r>
                    </a:p>
                  </a:txBody>
                  <a:tcPr marL="0" marR="0" marT="0" marB="0" anchor="b">
                    <a:lnR w="12700" cmpd="sng">
                      <a:noFill/>
                    </a:lnR>
                    <a:lnT w="12700" cmpd="sng">
                      <a:noFill/>
                    </a:lnT>
                    <a:lnB w="12700" cmpd="sng">
                      <a:noFill/>
                    </a:lnB>
                  </a:tcPr>
                </a:tc>
                <a:tc>
                  <a:txBody>
                    <a:bodyPr/>
                    <a:lstStyle/>
                    <a:p>
                      <a:pPr algn="r" fontAlgn="b"/>
                      <a:r>
                        <a:rPr lang="en-AU" sz="1400" b="0" i="0" u="none" strike="noStrike">
                          <a:solidFill>
                            <a:srgbClr val="365F91"/>
                          </a:solidFill>
                          <a:latin typeface="Univers 45 Light"/>
                        </a:rPr>
                        <a:t>0.68</a:t>
                      </a:r>
                    </a:p>
                  </a:txBody>
                  <a:tcPr marL="0" marR="0" marT="0" marB="0" anchor="b">
                    <a:lnL w="12700" cmpd="sng">
                      <a:noFill/>
                    </a:lnL>
                    <a:lnR w="12700" cmpd="sng">
                      <a:noFill/>
                    </a:lnR>
                    <a:lnT w="12700" cmpd="sng">
                      <a:noFill/>
                    </a:lnT>
                    <a:lnB w="12700" cmpd="sng">
                      <a:noFill/>
                    </a:lnB>
                  </a:tcPr>
                </a:tc>
                <a:tc>
                  <a:txBody>
                    <a:bodyPr/>
                    <a:lstStyle/>
                    <a:p>
                      <a:pPr algn="l" fontAlgn="b"/>
                      <a:r>
                        <a:rPr lang="en-AU" sz="1400" b="0" i="0" u="none" strike="noStrike" dirty="0" smtClean="0">
                          <a:solidFill>
                            <a:srgbClr val="365F91"/>
                          </a:solidFill>
                          <a:latin typeface="Univers 45 Light"/>
                        </a:rPr>
                        <a:t>3. Severe </a:t>
                      </a:r>
                      <a:r>
                        <a:rPr lang="en-AU" sz="1400" b="0" i="0" u="none" strike="noStrike" dirty="0">
                          <a:solidFill>
                            <a:srgbClr val="365F91"/>
                          </a:solidFill>
                          <a:latin typeface="Univers 45 Light"/>
                        </a:rPr>
                        <a:t>Natural Perils Catastrophes (i.e. Weather or Geological events)</a:t>
                      </a:r>
                    </a:p>
                  </a:txBody>
                  <a:tcPr marL="0" marR="0" marT="0" marB="0" anchor="b">
                    <a:lnL w="12700" cmpd="sng">
                      <a:noFill/>
                    </a:lnL>
                    <a:lnR w="12700" cmpd="sng">
                      <a:noFill/>
                    </a:lnR>
                    <a:lnT w="12700" cmpd="sng">
                      <a:noFill/>
                    </a:lnT>
                    <a:lnB w="12700" cmpd="sng">
                      <a:noFill/>
                    </a:lnB>
                  </a:tcPr>
                </a:tc>
                <a:tc>
                  <a:txBody>
                    <a:bodyPr/>
                    <a:lstStyle/>
                    <a:p>
                      <a:pPr algn="r" fontAlgn="b"/>
                      <a:r>
                        <a:rPr lang="en-AU" sz="1400" b="0" i="0" u="none" strike="noStrike">
                          <a:solidFill>
                            <a:srgbClr val="365F91"/>
                          </a:solidFill>
                          <a:latin typeface="Univers 45 Light"/>
                        </a:rPr>
                        <a:t>0.48</a:t>
                      </a:r>
                    </a:p>
                  </a:txBody>
                  <a:tcPr marL="0" marR="0" marT="0" marB="0" anchor="b">
                    <a:lnL w="12700" cmpd="sng">
                      <a:noFill/>
                    </a:lnL>
                    <a:lnT w="12700" cmpd="sng">
                      <a:noFill/>
                    </a:lnT>
                    <a:lnB w="12700" cmpd="sng">
                      <a:noFill/>
                    </a:lnB>
                  </a:tcPr>
                </a:tc>
              </a:tr>
              <a:tr h="370840">
                <a:tc>
                  <a:txBody>
                    <a:bodyPr/>
                    <a:lstStyle/>
                    <a:p>
                      <a:pPr algn="l" fontAlgn="b"/>
                      <a:r>
                        <a:rPr lang="en-AU" sz="1400" b="0" i="0" u="none" strike="noStrike" dirty="0" smtClean="0">
                          <a:solidFill>
                            <a:srgbClr val="365F91"/>
                          </a:solidFill>
                          <a:latin typeface="Univers 45 Light"/>
                        </a:rPr>
                        <a:t>4. Consequences </a:t>
                      </a:r>
                      <a:r>
                        <a:rPr lang="en-AU" sz="1400" b="0" i="0" u="none" strike="noStrike" dirty="0">
                          <a:solidFill>
                            <a:srgbClr val="365F91"/>
                          </a:solidFill>
                          <a:latin typeface="Univers 45 Light"/>
                        </a:rPr>
                        <a:t>of demographic trends </a:t>
                      </a:r>
                    </a:p>
                  </a:txBody>
                  <a:tcPr marL="0" marR="0" marT="0" marB="0" anchor="b">
                    <a:lnR w="12700" cmpd="sng">
                      <a:noFill/>
                    </a:lnR>
                    <a:lnT w="12700" cmpd="sng">
                      <a:noFill/>
                    </a:lnT>
                    <a:lnB w="12700" cmpd="sng">
                      <a:noFill/>
                    </a:lnB>
                  </a:tcPr>
                </a:tc>
                <a:tc>
                  <a:txBody>
                    <a:bodyPr/>
                    <a:lstStyle/>
                    <a:p>
                      <a:pPr algn="r" fontAlgn="b"/>
                      <a:r>
                        <a:rPr lang="en-AU" sz="1400" b="0" i="0" u="none" strike="noStrike">
                          <a:solidFill>
                            <a:srgbClr val="365F91"/>
                          </a:solidFill>
                          <a:latin typeface="Univers 45 Light"/>
                        </a:rPr>
                        <a:t>0.68</a:t>
                      </a:r>
                    </a:p>
                  </a:txBody>
                  <a:tcPr marL="0" marR="0" marT="0" marB="0" anchor="b">
                    <a:lnL w="12700" cmpd="sng">
                      <a:noFill/>
                    </a:lnL>
                    <a:lnR w="12700" cmpd="sng">
                      <a:noFill/>
                    </a:lnR>
                    <a:lnT w="12700" cmpd="sng">
                      <a:noFill/>
                    </a:lnT>
                    <a:lnB w="12700" cmpd="sng">
                      <a:noFill/>
                    </a:lnB>
                  </a:tcPr>
                </a:tc>
                <a:tc>
                  <a:txBody>
                    <a:bodyPr/>
                    <a:lstStyle/>
                    <a:p>
                      <a:pPr algn="l" fontAlgn="b"/>
                      <a:r>
                        <a:rPr lang="en-AU" sz="1400" b="0" i="0" u="none" strike="noStrike" dirty="0" smtClean="0">
                          <a:solidFill>
                            <a:srgbClr val="365F91"/>
                          </a:solidFill>
                          <a:latin typeface="Univers 45 Light"/>
                        </a:rPr>
                        <a:t>4. Changing </a:t>
                      </a:r>
                      <a:r>
                        <a:rPr lang="en-AU" sz="1400" b="0" i="0" u="none" strike="noStrike" dirty="0">
                          <a:solidFill>
                            <a:srgbClr val="365F91"/>
                          </a:solidFill>
                          <a:latin typeface="Univers 45 Light"/>
                        </a:rPr>
                        <a:t>Customer Behaviours &amp; Preferences </a:t>
                      </a:r>
                    </a:p>
                  </a:txBody>
                  <a:tcPr marL="0" marR="0" marT="0" marB="0" anchor="b">
                    <a:lnL w="12700" cmpd="sng">
                      <a:noFill/>
                    </a:lnL>
                    <a:lnR w="12700" cmpd="sng">
                      <a:noFill/>
                    </a:lnR>
                    <a:lnT w="12700" cmpd="sng">
                      <a:noFill/>
                    </a:lnT>
                    <a:lnB w="12700" cmpd="sng">
                      <a:noFill/>
                    </a:lnB>
                  </a:tcPr>
                </a:tc>
                <a:tc>
                  <a:txBody>
                    <a:bodyPr/>
                    <a:lstStyle/>
                    <a:p>
                      <a:pPr algn="r" fontAlgn="b"/>
                      <a:r>
                        <a:rPr lang="en-AU" sz="1400" b="0" i="0" u="none" strike="noStrike">
                          <a:solidFill>
                            <a:srgbClr val="365F91"/>
                          </a:solidFill>
                          <a:latin typeface="Univers 45 Light"/>
                        </a:rPr>
                        <a:t>0.44</a:t>
                      </a:r>
                    </a:p>
                  </a:txBody>
                  <a:tcPr marL="0" marR="0" marT="0" marB="0" anchor="b">
                    <a:lnL w="12700" cmpd="sng">
                      <a:noFill/>
                    </a:lnL>
                    <a:lnT w="12700" cmpd="sng">
                      <a:noFill/>
                    </a:lnT>
                    <a:lnB w="12700" cmpd="sng">
                      <a:noFill/>
                    </a:lnB>
                  </a:tcPr>
                </a:tc>
              </a:tr>
              <a:tr h="370840">
                <a:tc>
                  <a:txBody>
                    <a:bodyPr/>
                    <a:lstStyle/>
                    <a:p>
                      <a:pPr algn="l" fontAlgn="b"/>
                      <a:r>
                        <a:rPr lang="en-AU" sz="1400" b="0" i="0" u="none" strike="noStrike" dirty="0" smtClean="0">
                          <a:solidFill>
                            <a:srgbClr val="365F91"/>
                          </a:solidFill>
                          <a:latin typeface="Univers 45 Light"/>
                        </a:rPr>
                        <a:t>5. Competitors </a:t>
                      </a:r>
                      <a:r>
                        <a:rPr lang="en-AU" sz="1400" b="0" i="0" u="none" strike="noStrike" dirty="0">
                          <a:solidFill>
                            <a:srgbClr val="365F91"/>
                          </a:solidFill>
                          <a:latin typeface="Univers 45 Light"/>
                        </a:rPr>
                        <a:t>successfully attack our markets </a:t>
                      </a:r>
                    </a:p>
                  </a:txBody>
                  <a:tcPr marL="0" marR="0" marT="0" marB="0" anchor="b">
                    <a:lnR w="12700" cmpd="sng">
                      <a:noFill/>
                    </a:lnR>
                    <a:lnT w="12700" cmpd="sng">
                      <a:noFill/>
                    </a:lnT>
                    <a:lnB w="12700" cmpd="sng">
                      <a:noFill/>
                    </a:lnB>
                  </a:tcPr>
                </a:tc>
                <a:tc>
                  <a:txBody>
                    <a:bodyPr/>
                    <a:lstStyle/>
                    <a:p>
                      <a:pPr algn="r" fontAlgn="b"/>
                      <a:r>
                        <a:rPr lang="en-AU" sz="1400" b="0" i="0" u="none" strike="noStrike" dirty="0">
                          <a:solidFill>
                            <a:srgbClr val="365F91"/>
                          </a:solidFill>
                          <a:latin typeface="Univers 45 Light"/>
                        </a:rPr>
                        <a:t>0.67</a:t>
                      </a:r>
                    </a:p>
                  </a:txBody>
                  <a:tcPr marL="0" marR="0" marT="0" marB="0" anchor="b">
                    <a:lnL w="12700" cmpd="sng">
                      <a:noFill/>
                    </a:lnL>
                    <a:lnR w="12700" cmpd="sng">
                      <a:noFill/>
                    </a:lnR>
                    <a:lnT w="12700" cmpd="sng">
                      <a:noFill/>
                    </a:lnT>
                    <a:lnB w="12700" cmpd="sng">
                      <a:noFill/>
                    </a:lnB>
                  </a:tcPr>
                </a:tc>
                <a:tc>
                  <a:txBody>
                    <a:bodyPr/>
                    <a:lstStyle/>
                    <a:p>
                      <a:pPr algn="l" fontAlgn="b"/>
                      <a:r>
                        <a:rPr lang="en-AU" sz="1400" b="0" i="0" u="none" strike="noStrike" dirty="0" smtClean="0">
                          <a:solidFill>
                            <a:srgbClr val="365F91"/>
                          </a:solidFill>
                          <a:latin typeface="Univers 45 Light"/>
                        </a:rPr>
                        <a:t>5. Distribution </a:t>
                      </a:r>
                      <a:r>
                        <a:rPr lang="en-AU" sz="1400" b="0" i="0" u="none" strike="noStrike" dirty="0">
                          <a:solidFill>
                            <a:srgbClr val="365F91"/>
                          </a:solidFill>
                          <a:latin typeface="Univers 45 Light"/>
                        </a:rPr>
                        <a:t>Risk</a:t>
                      </a:r>
                    </a:p>
                  </a:txBody>
                  <a:tcPr marL="0" marR="0" marT="0" marB="0" anchor="b">
                    <a:lnL w="12700" cmpd="sng">
                      <a:noFill/>
                    </a:lnL>
                    <a:lnR w="12700" cmpd="sng">
                      <a:noFill/>
                    </a:lnR>
                    <a:lnT w="12700" cmpd="sng">
                      <a:noFill/>
                    </a:lnT>
                    <a:lnB w="12700" cmpd="sng">
                      <a:noFill/>
                    </a:lnB>
                  </a:tcPr>
                </a:tc>
                <a:tc>
                  <a:txBody>
                    <a:bodyPr/>
                    <a:lstStyle/>
                    <a:p>
                      <a:pPr algn="r" fontAlgn="b"/>
                      <a:r>
                        <a:rPr lang="en-AU" sz="1400" b="0" i="0" u="none" strike="noStrike" dirty="0">
                          <a:solidFill>
                            <a:srgbClr val="365F91"/>
                          </a:solidFill>
                          <a:latin typeface="Univers 45 Light"/>
                        </a:rPr>
                        <a:t>0.42</a:t>
                      </a:r>
                    </a:p>
                  </a:txBody>
                  <a:tcPr marL="0" marR="0" marT="0" marB="0" anchor="b">
                    <a:lnL w="12700" cmpd="sng">
                      <a:noFill/>
                    </a:lnL>
                    <a:lnT w="12700" cmpd="sng">
                      <a:noFill/>
                    </a:lnT>
                    <a:lnB w="12700" cmpd="sng">
                      <a:noFill/>
                    </a:lnB>
                  </a:tcPr>
                </a:tc>
              </a:tr>
            </a:tbl>
          </a:graphicData>
        </a:graphic>
      </p:graphicFrame>
      <p:sp>
        <p:nvSpPr>
          <p:cNvPr id="5" name="TextBox 4"/>
          <p:cNvSpPr txBox="1"/>
          <p:nvPr/>
        </p:nvSpPr>
        <p:spPr>
          <a:xfrm>
            <a:off x="180753" y="5433237"/>
            <a:ext cx="8718698" cy="723014"/>
          </a:xfrm>
          <a:prstGeom prst="rect">
            <a:avLst/>
          </a:prstGeom>
          <a:noFill/>
        </p:spPr>
        <p:txBody>
          <a:bodyPr wrap="square" lIns="54000" tIns="54000" rIns="54000" bIns="54000" rtlCol="0">
            <a:noAutofit/>
          </a:bodyPr>
          <a:lstStyle/>
          <a:p>
            <a:r>
              <a:rPr lang="en-AU" sz="1300" dirty="0" smtClean="0">
                <a:solidFill>
                  <a:srgbClr val="00338D"/>
                </a:solidFill>
                <a:latin typeface="Univers 45 Light" pitchFamily="2" charset="0"/>
                <a:cs typeface="Arial" pitchFamily="34" charset="0"/>
              </a:rPr>
              <a:t>The risks with the lowest weighted out correlation coefficient are Political Risk  and Canterbury Recovery Risk.</a:t>
            </a:r>
          </a:p>
          <a:p>
            <a:r>
              <a:rPr lang="en-AU" sz="1300" dirty="0" smtClean="0">
                <a:solidFill>
                  <a:srgbClr val="00338D"/>
                </a:solidFill>
                <a:latin typeface="Univers 45 Light" pitchFamily="2" charset="0"/>
                <a:cs typeface="Arial" pitchFamily="34" charset="0"/>
              </a:rPr>
              <a:t>The risks with the lowest weighted in correlation coefficient is Realise Asian Potential</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Degree Correlation</a:t>
            </a:r>
            <a:endParaRPr lang="en-AU" dirty="0"/>
          </a:p>
        </p:txBody>
      </p:sp>
      <p:sp>
        <p:nvSpPr>
          <p:cNvPr id="3" name="Text Placeholder 2"/>
          <p:cNvSpPr>
            <a:spLocks noGrp="1"/>
          </p:cNvSpPr>
          <p:nvPr>
            <p:ph type="body" sz="quarter" idx="10"/>
          </p:nvPr>
        </p:nvSpPr>
        <p:spPr>
          <a:xfrm>
            <a:off x="179512" y="890829"/>
            <a:ext cx="8712968" cy="4968552"/>
          </a:xfrm>
        </p:spPr>
        <p:txBody>
          <a:bodyPr/>
          <a:lstStyle/>
          <a:p>
            <a:pPr>
              <a:lnSpc>
                <a:spcPct val="125000"/>
              </a:lnSpc>
              <a:spcBef>
                <a:spcPts val="600"/>
              </a:spcBef>
            </a:pPr>
            <a:r>
              <a:rPr lang="en-AU" sz="1300" b="0" dirty="0" smtClean="0">
                <a:latin typeface="Univers 45 Light" pitchFamily="2" charset="0"/>
              </a:rPr>
              <a:t>The Out-Degree of Risk A is the number of other risks which more than 10% of respondents thought were made more likely or severe by Risk A. In-Degree is defined similarly.</a:t>
            </a:r>
          </a:p>
          <a:p>
            <a:pPr>
              <a:lnSpc>
                <a:spcPct val="125000"/>
              </a:lnSpc>
              <a:spcBef>
                <a:spcPts val="600"/>
              </a:spcBef>
            </a:pPr>
            <a:r>
              <a:rPr lang="en-AU" sz="1300" b="0" dirty="0" smtClean="0">
                <a:latin typeface="Univers 45 Light" pitchFamily="2" charset="0"/>
              </a:rPr>
              <a:t>The systemic risk in a network can be assessed by measuring whether risks with high degree tend to connect to one another, or to risks with lower degrees.</a:t>
            </a:r>
          </a:p>
          <a:p>
            <a:pPr>
              <a:lnSpc>
                <a:spcPct val="125000"/>
              </a:lnSpc>
              <a:spcBef>
                <a:spcPts val="600"/>
              </a:spcBef>
            </a:pPr>
            <a:r>
              <a:rPr lang="en-AU" sz="1300" dirty="0" smtClean="0">
                <a:latin typeface="Univers 45 Light" pitchFamily="2" charset="0"/>
              </a:rPr>
              <a:t>Weighed  and Unweighted Average Out-Degree of Successors</a:t>
            </a:r>
          </a:p>
          <a:p>
            <a:pPr>
              <a:lnSpc>
                <a:spcPct val="125000"/>
              </a:lnSpc>
              <a:spcBef>
                <a:spcPts val="600"/>
              </a:spcBef>
            </a:pPr>
            <a:r>
              <a:rPr lang="en-AU" sz="1300" b="0" dirty="0">
                <a:latin typeface="Univers 45 Light" pitchFamily="2" charset="0"/>
              </a:rPr>
              <a:t>This </a:t>
            </a:r>
            <a:r>
              <a:rPr lang="en-AU" sz="1300" b="0" dirty="0" smtClean="0">
                <a:latin typeface="Univers 45 Light" pitchFamily="2" charset="0"/>
              </a:rPr>
              <a:t>tests whether there is a relationship between the out-degree of a risk and the out-degree of the risks to which it connects.</a:t>
            </a:r>
            <a:endParaRPr lang="en-AU" sz="1300" b="0" dirty="0">
              <a:latin typeface="Univers 45 Light" pitchFamily="2" charset="0"/>
            </a:endParaRPr>
          </a:p>
          <a:p>
            <a:pPr>
              <a:lnSpc>
                <a:spcPct val="125000"/>
              </a:lnSpc>
              <a:spcBef>
                <a:spcPts val="600"/>
              </a:spcBef>
            </a:pPr>
            <a:endParaRPr lang="en-AU" sz="1300" b="0" dirty="0" smtClean="0">
              <a:latin typeface="Univers 45 Light" pitchFamily="2" charset="0"/>
            </a:endParaRPr>
          </a:p>
          <a:p>
            <a:pPr>
              <a:lnSpc>
                <a:spcPct val="125000"/>
              </a:lnSpc>
              <a:spcBef>
                <a:spcPts val="600"/>
              </a:spcBef>
            </a:pPr>
            <a:endParaRPr lang="en-AU" sz="1300" b="0" dirty="0">
              <a:latin typeface="Univers 45 Light" pitchFamily="2" charset="0"/>
            </a:endParaRPr>
          </a:p>
          <a:p>
            <a:pPr>
              <a:lnSpc>
                <a:spcPct val="125000"/>
              </a:lnSpc>
              <a:spcBef>
                <a:spcPts val="600"/>
              </a:spcBef>
            </a:pPr>
            <a:endParaRPr lang="en-AU" sz="1300" b="0" dirty="0" smtClean="0">
              <a:latin typeface="Univers 45 Light" pitchFamily="2" charset="0"/>
            </a:endParaRPr>
          </a:p>
          <a:p>
            <a:pPr>
              <a:lnSpc>
                <a:spcPct val="125000"/>
              </a:lnSpc>
              <a:spcBef>
                <a:spcPts val="600"/>
              </a:spcBef>
            </a:pPr>
            <a:endParaRPr lang="en-AU" sz="1300" b="0" dirty="0">
              <a:latin typeface="Univers 45 Light" pitchFamily="2" charset="0"/>
            </a:endParaRPr>
          </a:p>
          <a:p>
            <a:pPr>
              <a:lnSpc>
                <a:spcPct val="125000"/>
              </a:lnSpc>
              <a:spcBef>
                <a:spcPts val="600"/>
              </a:spcBef>
            </a:pPr>
            <a:endParaRPr lang="en-AU" sz="1300" b="0" dirty="0" smtClean="0">
              <a:latin typeface="Univers 45 Light" pitchFamily="2" charset="0"/>
            </a:endParaRPr>
          </a:p>
          <a:p>
            <a:pPr>
              <a:lnSpc>
                <a:spcPct val="125000"/>
              </a:lnSpc>
              <a:spcBef>
                <a:spcPts val="600"/>
              </a:spcBef>
            </a:pPr>
            <a:endParaRPr lang="en-AU" sz="1300" b="0" dirty="0">
              <a:latin typeface="Univers 45 Light" pitchFamily="2" charset="0"/>
            </a:endParaRPr>
          </a:p>
        </p:txBody>
      </p:sp>
      <p:sp>
        <p:nvSpPr>
          <p:cNvPr id="5" name="TextBox 4"/>
          <p:cNvSpPr txBox="1"/>
          <p:nvPr/>
        </p:nvSpPr>
        <p:spPr>
          <a:xfrm>
            <a:off x="180753" y="5433237"/>
            <a:ext cx="8718698" cy="723014"/>
          </a:xfrm>
          <a:prstGeom prst="rect">
            <a:avLst/>
          </a:prstGeom>
          <a:noFill/>
        </p:spPr>
        <p:txBody>
          <a:bodyPr wrap="square" lIns="54000" tIns="54000" rIns="54000" bIns="54000" rtlCol="0">
            <a:noAutofit/>
          </a:bodyPr>
          <a:lstStyle/>
          <a:p>
            <a:endParaRPr lang="en-AU" sz="1300" dirty="0" smtClean="0">
              <a:solidFill>
                <a:srgbClr val="00338D"/>
              </a:solidFill>
              <a:latin typeface="Univers 45 Light" pitchFamily="2" charset="0"/>
              <a:cs typeface="Arial" pitchFamily="34" charset="0"/>
            </a:endParaRPr>
          </a:p>
        </p:txBody>
      </p:sp>
      <p:sp>
        <p:nvSpPr>
          <p:cNvPr id="10" name="TextBox 9"/>
          <p:cNvSpPr txBox="1"/>
          <p:nvPr/>
        </p:nvSpPr>
        <p:spPr>
          <a:xfrm>
            <a:off x="244547" y="5241853"/>
            <a:ext cx="8591107" cy="1031358"/>
          </a:xfrm>
          <a:prstGeom prst="rect">
            <a:avLst/>
          </a:prstGeom>
          <a:noFill/>
        </p:spPr>
        <p:txBody>
          <a:bodyPr wrap="square" lIns="54000" tIns="54000" rIns="54000" bIns="54000" rtlCol="0">
            <a:noAutofit/>
          </a:bodyPr>
          <a:lstStyle/>
          <a:p>
            <a:r>
              <a:rPr lang="en-AU" sz="1300" dirty="0" smtClean="0">
                <a:solidFill>
                  <a:srgbClr val="00338D"/>
                </a:solidFill>
                <a:latin typeface="Univers 45 Light" pitchFamily="2" charset="0"/>
                <a:cs typeface="Arial" pitchFamily="34" charset="0"/>
              </a:rPr>
              <a:t>The chart shows there is no clear relationship between the out-degree of a risk and the out-degree of the risks to which it connects.</a:t>
            </a:r>
          </a:p>
        </p:txBody>
      </p:sp>
      <p:pic>
        <p:nvPicPr>
          <p:cNvPr id="92162" name="Picture 2"/>
          <p:cNvPicPr>
            <a:picLocks noChangeAspect="1" noChangeArrowheads="1"/>
          </p:cNvPicPr>
          <p:nvPr/>
        </p:nvPicPr>
        <p:blipFill>
          <a:blip r:embed="rId2" cstate="print"/>
          <a:srcRect/>
          <a:stretch>
            <a:fillRect/>
          </a:stretch>
        </p:blipFill>
        <p:spPr bwMode="auto">
          <a:xfrm>
            <a:off x="2204852" y="2878027"/>
            <a:ext cx="4774915" cy="228939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Degree Correlation (continued)</a:t>
            </a:r>
            <a:endParaRPr lang="en-AU" dirty="0"/>
          </a:p>
        </p:txBody>
      </p:sp>
      <p:sp>
        <p:nvSpPr>
          <p:cNvPr id="3" name="Text Placeholder 2"/>
          <p:cNvSpPr>
            <a:spLocks noGrp="1"/>
          </p:cNvSpPr>
          <p:nvPr>
            <p:ph type="body" sz="quarter" idx="10"/>
          </p:nvPr>
        </p:nvSpPr>
        <p:spPr>
          <a:xfrm>
            <a:off x="179512" y="890829"/>
            <a:ext cx="8712968" cy="4968552"/>
          </a:xfrm>
        </p:spPr>
        <p:txBody>
          <a:bodyPr/>
          <a:lstStyle/>
          <a:p>
            <a:pPr>
              <a:lnSpc>
                <a:spcPct val="125000"/>
              </a:lnSpc>
              <a:spcBef>
                <a:spcPts val="600"/>
              </a:spcBef>
            </a:pPr>
            <a:r>
              <a:rPr lang="en-AU" sz="1300" b="0" dirty="0" smtClean="0">
                <a:latin typeface="Univers 45 Light" pitchFamily="2" charset="0"/>
              </a:rPr>
              <a:t>The average out-degree of the successors of an individual risk can be used to identify risks which represent high systemic risk to IAG. These risks have the potential to affect many other risks in the network if triggered.</a:t>
            </a:r>
          </a:p>
          <a:p>
            <a:pPr>
              <a:lnSpc>
                <a:spcPct val="125000"/>
              </a:lnSpc>
              <a:spcBef>
                <a:spcPts val="600"/>
              </a:spcBef>
            </a:pPr>
            <a:r>
              <a:rPr lang="en-AU" sz="1300" b="0" dirty="0" smtClean="0">
                <a:latin typeface="Univers 45 Light" pitchFamily="2" charset="0"/>
              </a:rPr>
              <a:t>The following table shows the top five risks in terms of the out-degree of connecting risks.</a:t>
            </a:r>
          </a:p>
          <a:p>
            <a:pPr>
              <a:lnSpc>
                <a:spcPct val="125000"/>
              </a:lnSpc>
              <a:spcBef>
                <a:spcPts val="600"/>
              </a:spcBef>
            </a:pPr>
            <a:endParaRPr lang="en-AU" sz="1300" b="0" dirty="0">
              <a:latin typeface="Univers 45 Light" pitchFamily="2" charset="0"/>
            </a:endParaRPr>
          </a:p>
        </p:txBody>
      </p:sp>
      <p:sp>
        <p:nvSpPr>
          <p:cNvPr id="5" name="TextBox 4"/>
          <p:cNvSpPr txBox="1"/>
          <p:nvPr/>
        </p:nvSpPr>
        <p:spPr>
          <a:xfrm>
            <a:off x="180753" y="4178595"/>
            <a:ext cx="8718698" cy="723014"/>
          </a:xfrm>
          <a:prstGeom prst="rect">
            <a:avLst/>
          </a:prstGeom>
          <a:noFill/>
        </p:spPr>
        <p:txBody>
          <a:bodyPr wrap="square" lIns="54000" tIns="54000" rIns="54000" bIns="54000" rtlCol="0">
            <a:noAutofit/>
          </a:bodyPr>
          <a:lstStyle/>
          <a:p>
            <a:r>
              <a:rPr lang="en-AU" sz="1300" dirty="0" smtClean="0">
                <a:solidFill>
                  <a:srgbClr val="00338D"/>
                </a:solidFill>
                <a:latin typeface="Univers 45 Light" pitchFamily="2" charset="0"/>
                <a:cs typeface="Arial" pitchFamily="34" charset="0"/>
              </a:rPr>
              <a:t>The risk with the lowest weighted out-degree of successors was Changing Customer Behaviour and Preferences (6.75.</a:t>
            </a:r>
          </a:p>
        </p:txBody>
      </p:sp>
      <p:graphicFrame>
        <p:nvGraphicFramePr>
          <p:cNvPr id="8" name="Table 7"/>
          <p:cNvGraphicFramePr>
            <a:graphicFrameLocks noGrp="1"/>
          </p:cNvGraphicFramePr>
          <p:nvPr/>
        </p:nvGraphicFramePr>
        <p:xfrm>
          <a:off x="2583712" y="1891178"/>
          <a:ext cx="4007690" cy="2280920"/>
        </p:xfrm>
        <a:graphic>
          <a:graphicData uri="http://schemas.openxmlformats.org/drawingml/2006/table">
            <a:tbl>
              <a:tblPr firstRow="1" bandRow="1">
                <a:tableStyleId>{00A15C55-8517-42AA-B614-E9B94910E393}</a:tableStyleId>
              </a:tblPr>
              <a:tblGrid>
                <a:gridCol w="3221666"/>
                <a:gridCol w="786024"/>
              </a:tblGrid>
              <a:tr h="370840">
                <a:tc gridSpan="2">
                  <a:txBody>
                    <a:bodyPr/>
                    <a:lstStyle/>
                    <a:p>
                      <a:pPr algn="l">
                        <a:lnSpc>
                          <a:spcPct val="125000"/>
                        </a:lnSpc>
                        <a:spcBef>
                          <a:spcPts val="600"/>
                        </a:spcBef>
                        <a:spcAft>
                          <a:spcPts val="0"/>
                        </a:spcAft>
                      </a:pPr>
                      <a:r>
                        <a:rPr lang="en-AU" sz="1400" dirty="0" smtClean="0">
                          <a:solidFill>
                            <a:schemeClr val="bg1"/>
                          </a:solidFill>
                          <a:latin typeface="Univers 45 Light" pitchFamily="2" charset="0"/>
                          <a:ea typeface="Times New Roman"/>
                          <a:cs typeface="Times New Roman"/>
                        </a:rPr>
                        <a:t>Weighted</a:t>
                      </a:r>
                      <a:endParaRPr lang="en-AU" sz="1400" dirty="0">
                        <a:solidFill>
                          <a:schemeClr val="bg1"/>
                        </a:solidFill>
                        <a:latin typeface="Univers 45 Light" pitchFamily="2" charset="0"/>
                        <a:ea typeface="Times New Roman"/>
                        <a:cs typeface="Times New Roman"/>
                      </a:endParaRPr>
                    </a:p>
                  </a:txBody>
                  <a:tcPr marL="68580" marR="68580" marT="0" marB="0" anchor="b">
                    <a:lnR w="12700" cmpd="sng">
                      <a:noFill/>
                    </a:lnR>
                    <a:solidFill>
                      <a:srgbClr val="002060"/>
                    </a:solidFill>
                  </a:tcPr>
                </a:tc>
                <a:tc hMerge="1">
                  <a:txBody>
                    <a:bodyPr/>
                    <a:lstStyle/>
                    <a:p>
                      <a:pPr algn="l">
                        <a:lnSpc>
                          <a:spcPct val="125000"/>
                        </a:lnSpc>
                        <a:spcBef>
                          <a:spcPts val="600"/>
                        </a:spcBef>
                        <a:spcAft>
                          <a:spcPts val="0"/>
                        </a:spcAft>
                      </a:pPr>
                      <a:endParaRPr lang="en-AU" sz="1400" dirty="0">
                        <a:solidFill>
                          <a:srgbClr val="365F91"/>
                        </a:solidFill>
                        <a:latin typeface="Univers 45 Light" pitchFamily="2" charset="0"/>
                        <a:ea typeface="Times New Roman"/>
                        <a:cs typeface="Times New Roman"/>
                      </a:endParaRPr>
                    </a:p>
                  </a:txBody>
                  <a:tcPr marL="68580" marR="68580" marT="0" marB="0" anchor="b">
                    <a:lnL w="12700" cmpd="sng">
                      <a:noFill/>
                    </a:lnL>
                    <a:lnR w="12700" cmpd="sng">
                      <a:noFill/>
                    </a:lnR>
                    <a:solidFill>
                      <a:srgbClr val="002060"/>
                    </a:solidFill>
                  </a:tcPr>
                </a:tc>
              </a:tr>
              <a:tr h="370840">
                <a:tc>
                  <a:txBody>
                    <a:bodyPr/>
                    <a:lstStyle/>
                    <a:p>
                      <a:pPr algn="l" fontAlgn="b"/>
                      <a:r>
                        <a:rPr lang="en-AU" sz="1400" b="0" i="0" u="none" strike="noStrike" dirty="0" smtClean="0">
                          <a:solidFill>
                            <a:srgbClr val="365F91"/>
                          </a:solidFill>
                          <a:latin typeface="Univers 45 Light"/>
                        </a:rPr>
                        <a:t>1. Severe </a:t>
                      </a:r>
                      <a:r>
                        <a:rPr lang="en-AU" sz="1400" b="0" i="0" u="none" strike="noStrike" dirty="0">
                          <a:solidFill>
                            <a:srgbClr val="365F91"/>
                          </a:solidFill>
                          <a:latin typeface="Univers 45 Light"/>
                        </a:rPr>
                        <a:t>Natural Perils Catastrophes (i.e. Weather or Geological events)</a:t>
                      </a:r>
                    </a:p>
                  </a:txBody>
                  <a:tcPr marL="0" marR="0" marT="0" marB="0" anchor="b">
                    <a:lnR w="12700" cmpd="sng">
                      <a:noFill/>
                    </a:lnR>
                    <a:lnB w="12700" cmpd="sng">
                      <a:noFill/>
                    </a:lnB>
                  </a:tcPr>
                </a:tc>
                <a:tc>
                  <a:txBody>
                    <a:bodyPr/>
                    <a:lstStyle/>
                    <a:p>
                      <a:pPr algn="r" fontAlgn="b"/>
                      <a:r>
                        <a:rPr lang="en-AU" sz="1400" b="0" i="0" u="none" strike="noStrike">
                          <a:solidFill>
                            <a:srgbClr val="365F91"/>
                          </a:solidFill>
                          <a:latin typeface="Univers 45 Light"/>
                        </a:rPr>
                        <a:t>8.48</a:t>
                      </a:r>
                    </a:p>
                  </a:txBody>
                  <a:tcPr marL="0" marR="0" marT="0" marB="0" anchor="b">
                    <a:lnL w="12700" cmpd="sng">
                      <a:noFill/>
                    </a:lnL>
                    <a:lnR w="12700" cmpd="sng">
                      <a:noFill/>
                    </a:lnR>
                    <a:lnB w="12700" cmpd="sng">
                      <a:noFill/>
                    </a:lnB>
                  </a:tcPr>
                </a:tc>
              </a:tr>
              <a:tr h="370840">
                <a:tc>
                  <a:txBody>
                    <a:bodyPr/>
                    <a:lstStyle/>
                    <a:p>
                      <a:pPr algn="l" fontAlgn="b"/>
                      <a:r>
                        <a:rPr lang="en-AU" sz="1400" b="0" i="0" u="none" strike="noStrike" dirty="0" smtClean="0">
                          <a:solidFill>
                            <a:srgbClr val="365F91"/>
                          </a:solidFill>
                          <a:latin typeface="Univers 45 Light"/>
                        </a:rPr>
                        <a:t>2. Reinsurance </a:t>
                      </a:r>
                      <a:r>
                        <a:rPr lang="en-AU" sz="1400" b="0" i="0" u="none" strike="noStrike" dirty="0">
                          <a:solidFill>
                            <a:srgbClr val="365F91"/>
                          </a:solidFill>
                          <a:latin typeface="Univers 45 Light"/>
                        </a:rPr>
                        <a:t>Program Failure</a:t>
                      </a:r>
                    </a:p>
                  </a:txBody>
                  <a:tcPr marL="0" marR="0" marT="0" marB="0" anchor="b">
                    <a:lnR w="12700" cmpd="sng">
                      <a:noFill/>
                    </a:lnR>
                    <a:lnT w="12700" cmpd="sng">
                      <a:noFill/>
                    </a:lnT>
                    <a:lnB w="12700" cmpd="sng">
                      <a:noFill/>
                    </a:lnB>
                  </a:tcPr>
                </a:tc>
                <a:tc>
                  <a:txBody>
                    <a:bodyPr/>
                    <a:lstStyle/>
                    <a:p>
                      <a:pPr algn="r" fontAlgn="b"/>
                      <a:r>
                        <a:rPr lang="en-AU" sz="1400" b="0" i="0" u="none" strike="noStrike">
                          <a:solidFill>
                            <a:srgbClr val="365F91"/>
                          </a:solidFill>
                          <a:latin typeface="Univers 45 Light"/>
                        </a:rPr>
                        <a:t>8.33</a:t>
                      </a:r>
                    </a:p>
                  </a:txBody>
                  <a:tcPr marL="0" marR="0" marT="0" marB="0" anchor="b">
                    <a:lnL w="12700" cmpd="sng">
                      <a:noFill/>
                    </a:lnL>
                    <a:lnR w="12700" cmpd="sng">
                      <a:noFill/>
                    </a:lnR>
                    <a:lnT w="12700" cmpd="sng">
                      <a:noFill/>
                    </a:lnT>
                    <a:lnB w="12700" cmpd="sng">
                      <a:noFill/>
                    </a:lnB>
                  </a:tcPr>
                </a:tc>
              </a:tr>
              <a:tr h="370840">
                <a:tc>
                  <a:txBody>
                    <a:bodyPr/>
                    <a:lstStyle/>
                    <a:p>
                      <a:pPr algn="l" fontAlgn="b"/>
                      <a:r>
                        <a:rPr lang="en-AU" sz="1400" b="0" i="0" u="none" strike="noStrike" dirty="0" smtClean="0">
                          <a:solidFill>
                            <a:srgbClr val="365F91"/>
                          </a:solidFill>
                          <a:latin typeface="Univers 45 Light"/>
                        </a:rPr>
                        <a:t>3. Governance </a:t>
                      </a:r>
                      <a:r>
                        <a:rPr lang="en-AU" sz="1400" b="0" i="0" u="none" strike="noStrike" dirty="0">
                          <a:solidFill>
                            <a:srgbClr val="365F91"/>
                          </a:solidFill>
                          <a:latin typeface="Univers 45 Light"/>
                        </a:rPr>
                        <a:t>Failure </a:t>
                      </a:r>
                    </a:p>
                  </a:txBody>
                  <a:tcPr marL="0" marR="0" marT="0" marB="0" anchor="b">
                    <a:lnR w="12700" cmpd="sng">
                      <a:noFill/>
                    </a:lnR>
                    <a:lnT w="12700" cmpd="sng">
                      <a:noFill/>
                    </a:lnT>
                    <a:lnB w="12700" cmpd="sng">
                      <a:noFill/>
                    </a:lnB>
                  </a:tcPr>
                </a:tc>
                <a:tc>
                  <a:txBody>
                    <a:bodyPr/>
                    <a:lstStyle/>
                    <a:p>
                      <a:pPr algn="r" fontAlgn="b"/>
                      <a:r>
                        <a:rPr lang="en-AU" sz="1400" b="0" i="0" u="none" strike="noStrike">
                          <a:solidFill>
                            <a:srgbClr val="365F91"/>
                          </a:solidFill>
                          <a:latin typeface="Univers 45 Light"/>
                        </a:rPr>
                        <a:t>8.05</a:t>
                      </a:r>
                    </a:p>
                  </a:txBody>
                  <a:tcPr marL="0" marR="0" marT="0" marB="0" anchor="b">
                    <a:lnL w="12700" cmpd="sng">
                      <a:noFill/>
                    </a:lnL>
                    <a:lnR w="12700" cmpd="sng">
                      <a:noFill/>
                    </a:lnR>
                    <a:lnT w="12700" cmpd="sng">
                      <a:noFill/>
                    </a:lnT>
                    <a:lnB w="12700" cmpd="sng">
                      <a:noFill/>
                    </a:lnB>
                  </a:tcPr>
                </a:tc>
              </a:tr>
              <a:tr h="370840">
                <a:tc>
                  <a:txBody>
                    <a:bodyPr/>
                    <a:lstStyle/>
                    <a:p>
                      <a:pPr algn="l" fontAlgn="b"/>
                      <a:r>
                        <a:rPr lang="en-AU" sz="1400" b="0" i="0" u="none" strike="noStrike" dirty="0" smtClean="0">
                          <a:solidFill>
                            <a:srgbClr val="365F91"/>
                          </a:solidFill>
                          <a:latin typeface="Univers 45 Light"/>
                        </a:rPr>
                        <a:t>4. IT </a:t>
                      </a:r>
                      <a:r>
                        <a:rPr lang="en-AU" sz="1400" b="0" i="0" u="none" strike="noStrike" dirty="0">
                          <a:solidFill>
                            <a:srgbClr val="365F91"/>
                          </a:solidFill>
                          <a:latin typeface="Univers 45 Light"/>
                        </a:rPr>
                        <a:t>Business Resilience </a:t>
                      </a:r>
                    </a:p>
                  </a:txBody>
                  <a:tcPr marL="0" marR="0" marT="0" marB="0" anchor="b">
                    <a:lnR w="12700" cmpd="sng">
                      <a:noFill/>
                    </a:lnR>
                    <a:lnT w="12700" cmpd="sng">
                      <a:noFill/>
                    </a:lnT>
                    <a:lnB w="12700" cmpd="sng">
                      <a:noFill/>
                    </a:lnB>
                  </a:tcPr>
                </a:tc>
                <a:tc>
                  <a:txBody>
                    <a:bodyPr/>
                    <a:lstStyle/>
                    <a:p>
                      <a:pPr algn="r" fontAlgn="b"/>
                      <a:r>
                        <a:rPr lang="en-AU" sz="1400" b="0" i="0" u="none" strike="noStrike">
                          <a:solidFill>
                            <a:srgbClr val="365F91"/>
                          </a:solidFill>
                          <a:latin typeface="Univers 45 Light"/>
                        </a:rPr>
                        <a:t>8.04</a:t>
                      </a:r>
                    </a:p>
                  </a:txBody>
                  <a:tcPr marL="0" marR="0" marT="0" marB="0" anchor="b">
                    <a:lnL w="12700" cmpd="sng">
                      <a:noFill/>
                    </a:lnL>
                    <a:lnR w="12700" cmpd="sng">
                      <a:noFill/>
                    </a:lnR>
                    <a:lnT w="12700" cmpd="sng">
                      <a:noFill/>
                    </a:lnT>
                    <a:lnB w="12700" cmpd="sng">
                      <a:noFill/>
                    </a:lnB>
                  </a:tcPr>
                </a:tc>
              </a:tr>
              <a:tr h="370840">
                <a:tc>
                  <a:txBody>
                    <a:bodyPr/>
                    <a:lstStyle/>
                    <a:p>
                      <a:pPr algn="l" fontAlgn="b"/>
                      <a:r>
                        <a:rPr lang="en-AU" sz="1400" b="0" i="0" u="none" strike="noStrike" dirty="0" smtClean="0">
                          <a:solidFill>
                            <a:srgbClr val="365F91"/>
                          </a:solidFill>
                          <a:latin typeface="Univers 45 Light"/>
                        </a:rPr>
                        <a:t>5. IT </a:t>
                      </a:r>
                      <a:r>
                        <a:rPr lang="en-AU" sz="1400" b="0" i="0" u="none" strike="noStrike" dirty="0">
                          <a:solidFill>
                            <a:srgbClr val="365F91"/>
                          </a:solidFill>
                          <a:latin typeface="Univers 45 Light"/>
                        </a:rPr>
                        <a:t>&amp; Data Security</a:t>
                      </a:r>
                    </a:p>
                  </a:txBody>
                  <a:tcPr marL="0" marR="0" marT="0" marB="0" anchor="b">
                    <a:lnR w="12700" cmpd="sng">
                      <a:noFill/>
                    </a:lnR>
                    <a:lnT w="12700" cmpd="sng">
                      <a:noFill/>
                    </a:lnT>
                    <a:lnB w="12700" cmpd="sng">
                      <a:noFill/>
                    </a:lnB>
                  </a:tcPr>
                </a:tc>
                <a:tc>
                  <a:txBody>
                    <a:bodyPr/>
                    <a:lstStyle/>
                    <a:p>
                      <a:pPr algn="r" fontAlgn="b"/>
                      <a:r>
                        <a:rPr lang="en-AU" sz="1400" b="0" i="0" u="none" strike="noStrike" dirty="0">
                          <a:solidFill>
                            <a:srgbClr val="365F91"/>
                          </a:solidFill>
                          <a:latin typeface="Univers 45 Light"/>
                        </a:rPr>
                        <a:t>8.01</a:t>
                      </a:r>
                    </a:p>
                  </a:txBody>
                  <a:tcPr marL="0" marR="0" marT="0" marB="0" anchor="b">
                    <a:lnL w="12700" cmpd="sng">
                      <a:noFill/>
                    </a:lnL>
                    <a:lnR w="12700" cmpd="sng">
                      <a:noFill/>
                    </a:lnR>
                    <a:lnT w="12700" cmpd="sng">
                      <a:noFill/>
                    </a:lnT>
                    <a:lnB w="12700" cmpd="sng">
                      <a:noFill/>
                    </a:lnB>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Strength</a:t>
            </a:r>
            <a:endParaRPr lang="en-AU" dirty="0"/>
          </a:p>
        </p:txBody>
      </p:sp>
      <p:sp>
        <p:nvSpPr>
          <p:cNvPr id="3" name="Text Placeholder 2"/>
          <p:cNvSpPr>
            <a:spLocks noGrp="1"/>
          </p:cNvSpPr>
          <p:nvPr>
            <p:ph type="body" sz="quarter" idx="10"/>
          </p:nvPr>
        </p:nvSpPr>
        <p:spPr>
          <a:xfrm>
            <a:off x="179512" y="890829"/>
            <a:ext cx="8712968" cy="4968552"/>
          </a:xfrm>
        </p:spPr>
        <p:txBody>
          <a:bodyPr/>
          <a:lstStyle/>
          <a:p>
            <a:pPr>
              <a:lnSpc>
                <a:spcPct val="125000"/>
              </a:lnSpc>
              <a:spcBef>
                <a:spcPts val="600"/>
              </a:spcBef>
            </a:pPr>
            <a:r>
              <a:rPr lang="en-AU" sz="1300" b="0" dirty="0" smtClean="0">
                <a:latin typeface="Univers 45 Light" pitchFamily="2" charset="0"/>
              </a:rPr>
              <a:t>The Out-Strength of Risk A is the number of times respondents selected it as making another risk more likely or severe, divided by the total number of respondents. In-Strength is defined similarly.</a:t>
            </a:r>
          </a:p>
          <a:p>
            <a:pPr>
              <a:lnSpc>
                <a:spcPct val="125000"/>
              </a:lnSpc>
              <a:spcBef>
                <a:spcPts val="600"/>
              </a:spcBef>
            </a:pPr>
            <a:r>
              <a:rPr lang="en-AU" sz="1300" b="0" dirty="0" smtClean="0">
                <a:latin typeface="Univers 45 Light" pitchFamily="2" charset="0"/>
              </a:rPr>
              <a:t>The following table shows the top five risks in terms of in-strength and out-strength.</a:t>
            </a:r>
          </a:p>
          <a:p>
            <a:pPr>
              <a:lnSpc>
                <a:spcPct val="125000"/>
              </a:lnSpc>
              <a:spcBef>
                <a:spcPts val="600"/>
              </a:spcBef>
            </a:pPr>
            <a:endParaRPr lang="en-AU" sz="1300" b="0" dirty="0">
              <a:latin typeface="Univers 45 Light" pitchFamily="2" charset="0"/>
            </a:endParaRPr>
          </a:p>
        </p:txBody>
      </p:sp>
      <p:sp>
        <p:nvSpPr>
          <p:cNvPr id="7" name="TextBox 6"/>
          <p:cNvSpPr txBox="1"/>
          <p:nvPr/>
        </p:nvSpPr>
        <p:spPr>
          <a:xfrm>
            <a:off x="202019" y="4699591"/>
            <a:ext cx="8665533" cy="467832"/>
          </a:xfrm>
          <a:prstGeom prst="rect">
            <a:avLst/>
          </a:prstGeom>
          <a:noFill/>
        </p:spPr>
        <p:txBody>
          <a:bodyPr wrap="square" lIns="54000" tIns="54000" rIns="54000" bIns="54000" rtlCol="0">
            <a:noAutofit/>
          </a:bodyPr>
          <a:lstStyle/>
          <a:p>
            <a:r>
              <a:rPr lang="en-AU" sz="1300" b="1" dirty="0" smtClean="0">
                <a:solidFill>
                  <a:srgbClr val="00338D"/>
                </a:solidFill>
                <a:latin typeface="Univers 45 Light" pitchFamily="2" charset="0"/>
                <a:cs typeface="Arial" pitchFamily="34" charset="0"/>
              </a:rPr>
              <a:t>Comments</a:t>
            </a:r>
          </a:p>
          <a:p>
            <a:pPr marL="269875" lvl="0" indent="-269875">
              <a:lnSpc>
                <a:spcPct val="125000"/>
              </a:lnSpc>
              <a:spcBef>
                <a:spcPts val="600"/>
              </a:spcBef>
              <a:buClr>
                <a:srgbClr val="7AB800"/>
              </a:buClr>
              <a:buFont typeface="Arial" pitchFamily="34" charset="0"/>
              <a:buChar char="•"/>
            </a:pPr>
            <a:r>
              <a:rPr lang="en-AU" sz="1300" dirty="0" smtClean="0">
                <a:solidFill>
                  <a:srgbClr val="00338D"/>
                </a:solidFill>
                <a:latin typeface="Univers 45 Light" pitchFamily="2" charset="0"/>
                <a:cs typeface="Arial" pitchFamily="34" charset="0"/>
              </a:rPr>
              <a:t>Canterbury Recovery Risk had the equal lowest in-strength of 0.50. Investment and/or Currency Volatility had the lowest out-strength of 0.82. </a:t>
            </a:r>
          </a:p>
          <a:p>
            <a:pPr marL="269875" lvl="0" indent="-269875">
              <a:lnSpc>
                <a:spcPct val="125000"/>
              </a:lnSpc>
              <a:spcBef>
                <a:spcPts val="600"/>
              </a:spcBef>
              <a:buClr>
                <a:srgbClr val="7AB800"/>
              </a:buClr>
              <a:buFont typeface="Arial" pitchFamily="34" charset="0"/>
              <a:buChar char="•"/>
            </a:pPr>
            <a:r>
              <a:rPr lang="en-AU" sz="1300" dirty="0" smtClean="0">
                <a:solidFill>
                  <a:srgbClr val="00338D"/>
                </a:solidFill>
                <a:latin typeface="Univers 45 Light" pitchFamily="2" charset="0"/>
                <a:cs typeface="Arial" pitchFamily="34" charset="0"/>
              </a:rPr>
              <a:t>Most of the risks with high in-strength also had high out-strength. This indicates they are likely to be triggered by another risk and, once triggered, have the potential to trigger many other risks within the network.</a:t>
            </a:r>
          </a:p>
        </p:txBody>
      </p:sp>
      <p:graphicFrame>
        <p:nvGraphicFramePr>
          <p:cNvPr id="8" name="Table 7"/>
          <p:cNvGraphicFramePr>
            <a:graphicFrameLocks noGrp="1"/>
          </p:cNvGraphicFramePr>
          <p:nvPr/>
        </p:nvGraphicFramePr>
        <p:xfrm>
          <a:off x="595423" y="1885068"/>
          <a:ext cx="7931888" cy="2448560"/>
        </p:xfrm>
        <a:graphic>
          <a:graphicData uri="http://schemas.openxmlformats.org/drawingml/2006/table">
            <a:tbl>
              <a:tblPr firstRow="1" bandRow="1">
                <a:tableStyleId>{00A15C55-8517-42AA-B614-E9B94910E393}</a:tableStyleId>
              </a:tblPr>
              <a:tblGrid>
                <a:gridCol w="3221666"/>
                <a:gridCol w="797441"/>
                <a:gridCol w="3136605"/>
                <a:gridCol w="776176"/>
              </a:tblGrid>
              <a:tr h="370840">
                <a:tc gridSpan="2">
                  <a:txBody>
                    <a:bodyPr/>
                    <a:lstStyle/>
                    <a:p>
                      <a:pPr algn="l">
                        <a:lnSpc>
                          <a:spcPct val="125000"/>
                        </a:lnSpc>
                        <a:spcBef>
                          <a:spcPts val="600"/>
                        </a:spcBef>
                        <a:spcAft>
                          <a:spcPts val="0"/>
                        </a:spcAft>
                      </a:pPr>
                      <a:r>
                        <a:rPr lang="en-AU" sz="1400" dirty="0" smtClean="0">
                          <a:solidFill>
                            <a:schemeClr val="bg1"/>
                          </a:solidFill>
                          <a:latin typeface="Univers 45 Light" pitchFamily="2" charset="0"/>
                          <a:ea typeface="Times New Roman"/>
                          <a:cs typeface="Times New Roman"/>
                        </a:rPr>
                        <a:t>In-Strength</a:t>
                      </a:r>
                      <a:endParaRPr lang="en-AU" sz="1400" dirty="0">
                        <a:solidFill>
                          <a:schemeClr val="bg1"/>
                        </a:solidFill>
                        <a:latin typeface="Univers 45 Light" pitchFamily="2" charset="0"/>
                        <a:ea typeface="Times New Roman"/>
                        <a:cs typeface="Times New Roman"/>
                      </a:endParaRPr>
                    </a:p>
                  </a:txBody>
                  <a:tcPr marL="68580" marR="68580" marT="0" marB="0">
                    <a:lnR w="12700" cmpd="sng">
                      <a:noFill/>
                    </a:lnR>
                    <a:solidFill>
                      <a:srgbClr val="002060"/>
                    </a:solidFill>
                  </a:tcPr>
                </a:tc>
                <a:tc hMerge="1">
                  <a:txBody>
                    <a:bodyPr/>
                    <a:lstStyle/>
                    <a:p>
                      <a:pPr algn="l">
                        <a:lnSpc>
                          <a:spcPct val="125000"/>
                        </a:lnSpc>
                        <a:spcBef>
                          <a:spcPts val="600"/>
                        </a:spcBef>
                        <a:spcAft>
                          <a:spcPts val="0"/>
                        </a:spcAft>
                      </a:pPr>
                      <a:endParaRPr lang="en-AU" sz="1400" dirty="0">
                        <a:solidFill>
                          <a:srgbClr val="365F91"/>
                        </a:solidFill>
                        <a:latin typeface="Univers 45 Light" pitchFamily="2" charset="0"/>
                        <a:ea typeface="Times New Roman"/>
                        <a:cs typeface="Times New Roman"/>
                      </a:endParaRPr>
                    </a:p>
                  </a:txBody>
                  <a:tcPr marL="68580" marR="68580" marT="0" marB="0" anchor="b">
                    <a:lnL w="12700" cmpd="sng">
                      <a:noFill/>
                    </a:lnL>
                    <a:lnR w="12700" cmpd="sng">
                      <a:noFill/>
                    </a:lnR>
                    <a:solidFill>
                      <a:srgbClr val="002060"/>
                    </a:solidFill>
                  </a:tcPr>
                </a:tc>
                <a:tc gridSpan="2">
                  <a:txBody>
                    <a:bodyPr/>
                    <a:lstStyle/>
                    <a:p>
                      <a:pPr marL="0" marR="0" indent="0" algn="l" defTabSz="914400" rtl="0" eaLnBrk="1" fontAlgn="auto" latinLnBrk="0" hangingPunct="1">
                        <a:lnSpc>
                          <a:spcPct val="125000"/>
                        </a:lnSpc>
                        <a:spcBef>
                          <a:spcPts val="600"/>
                        </a:spcBef>
                        <a:spcAft>
                          <a:spcPts val="0"/>
                        </a:spcAft>
                        <a:buClrTx/>
                        <a:buSzTx/>
                        <a:buFontTx/>
                        <a:buNone/>
                        <a:tabLst/>
                        <a:defRPr/>
                      </a:pPr>
                      <a:r>
                        <a:rPr lang="en-AU" sz="1400" dirty="0" smtClean="0">
                          <a:solidFill>
                            <a:schemeClr val="bg1"/>
                          </a:solidFill>
                          <a:latin typeface="Univers 45 Light" pitchFamily="2" charset="0"/>
                          <a:ea typeface="Times New Roman"/>
                          <a:cs typeface="Times New Roman"/>
                        </a:rPr>
                        <a:t>Out-Strength</a:t>
                      </a:r>
                    </a:p>
                  </a:txBody>
                  <a:tcPr marL="68580" marR="68580" marT="0" marB="0">
                    <a:lnL w="12700" cmpd="sng">
                      <a:noFill/>
                    </a:lnL>
                    <a:solidFill>
                      <a:srgbClr val="002060"/>
                    </a:solidFill>
                  </a:tcPr>
                </a:tc>
                <a:tc hMerge="1">
                  <a:txBody>
                    <a:bodyPr/>
                    <a:lstStyle/>
                    <a:p>
                      <a:pPr algn="ctr">
                        <a:lnSpc>
                          <a:spcPct val="125000"/>
                        </a:lnSpc>
                        <a:spcBef>
                          <a:spcPts val="600"/>
                        </a:spcBef>
                        <a:spcAft>
                          <a:spcPts val="0"/>
                        </a:spcAft>
                      </a:pPr>
                      <a:endParaRPr lang="en-AU" sz="1400" dirty="0">
                        <a:solidFill>
                          <a:srgbClr val="365F91"/>
                        </a:solidFill>
                        <a:latin typeface="Univers 45 Light" pitchFamily="2" charset="0"/>
                        <a:ea typeface="Times New Roman"/>
                        <a:cs typeface="Times New Roman"/>
                      </a:endParaRPr>
                    </a:p>
                  </a:txBody>
                  <a:tcPr marL="68580" marR="68580" marT="0" marB="0" anchor="b">
                    <a:lnL w="12700" cmpd="sng">
                      <a:noFill/>
                    </a:lnL>
                    <a:gradFill>
                      <a:gsLst>
                        <a:gs pos="67000">
                          <a:srgbClr val="002060"/>
                        </a:gs>
                        <a:gs pos="100000">
                          <a:srgbClr val="00B0F0"/>
                        </a:gs>
                      </a:gsLst>
                      <a:lin ang="3600000" scaled="0"/>
                    </a:gradFill>
                  </a:tcPr>
                </a:tc>
              </a:tr>
              <a:tr h="370840">
                <a:tc>
                  <a:txBody>
                    <a:bodyPr/>
                    <a:lstStyle/>
                    <a:p>
                      <a:pPr algn="l" fontAlgn="b"/>
                      <a:r>
                        <a:rPr lang="en-AU" sz="1400" b="0" i="0" u="none" strike="noStrike" dirty="0" smtClean="0">
                          <a:solidFill>
                            <a:srgbClr val="365F91"/>
                          </a:solidFill>
                          <a:latin typeface="Univers 45 Light"/>
                        </a:rPr>
                        <a:t>1. Competitors </a:t>
                      </a:r>
                      <a:r>
                        <a:rPr lang="en-AU" sz="1400" b="0" i="0" u="none" strike="noStrike" dirty="0">
                          <a:solidFill>
                            <a:srgbClr val="365F91"/>
                          </a:solidFill>
                          <a:latin typeface="Univers 45 Light"/>
                        </a:rPr>
                        <a:t>successfully attack our markets </a:t>
                      </a:r>
                    </a:p>
                  </a:txBody>
                  <a:tcPr marL="0" marR="0" marT="0" marB="0">
                    <a:lnR w="12700" cmpd="sng">
                      <a:noFill/>
                    </a:lnR>
                    <a:lnB w="12700" cmpd="sng">
                      <a:noFill/>
                    </a:lnB>
                  </a:tcPr>
                </a:tc>
                <a:tc>
                  <a:txBody>
                    <a:bodyPr/>
                    <a:lstStyle/>
                    <a:p>
                      <a:pPr algn="ctr" fontAlgn="b"/>
                      <a:r>
                        <a:rPr lang="en-AU" sz="1400" b="0" i="0" u="none" strike="noStrike" dirty="0">
                          <a:solidFill>
                            <a:srgbClr val="365F91"/>
                          </a:solidFill>
                          <a:latin typeface="Univers 45 Light"/>
                        </a:rPr>
                        <a:t>5.64</a:t>
                      </a:r>
                    </a:p>
                  </a:txBody>
                  <a:tcPr marL="0" marR="0" marT="0" marB="0">
                    <a:lnL w="12700" cmpd="sng">
                      <a:noFill/>
                    </a:lnL>
                    <a:lnR w="12700" cmpd="sng">
                      <a:noFill/>
                    </a:lnR>
                    <a:lnB w="12700" cmpd="sng">
                      <a:noFill/>
                    </a:lnB>
                  </a:tcPr>
                </a:tc>
                <a:tc>
                  <a:txBody>
                    <a:bodyPr/>
                    <a:lstStyle/>
                    <a:p>
                      <a:pPr algn="l" fontAlgn="b"/>
                      <a:r>
                        <a:rPr lang="en-AU" sz="1400" b="0" i="0" u="none" strike="noStrike" dirty="0" smtClean="0">
                          <a:solidFill>
                            <a:srgbClr val="365F91"/>
                          </a:solidFill>
                          <a:latin typeface="Univers 45 Light"/>
                        </a:rPr>
                        <a:t>1. Business </a:t>
                      </a:r>
                      <a:r>
                        <a:rPr lang="en-AU" sz="1400" b="0" i="0" u="none" strike="noStrike" dirty="0">
                          <a:solidFill>
                            <a:srgbClr val="365F91"/>
                          </a:solidFill>
                          <a:latin typeface="Univers 45 Light"/>
                        </a:rPr>
                        <a:t>Model Inflexibility and Attitude for Change</a:t>
                      </a:r>
                    </a:p>
                  </a:txBody>
                  <a:tcPr marL="0" marR="0" marT="0" marB="0">
                    <a:lnL w="12700" cmpd="sng">
                      <a:noFill/>
                    </a:lnL>
                    <a:lnR w="12700" cmpd="sng">
                      <a:noFill/>
                    </a:lnR>
                    <a:lnB w="12700" cmpd="sng">
                      <a:noFill/>
                    </a:lnB>
                  </a:tcPr>
                </a:tc>
                <a:tc>
                  <a:txBody>
                    <a:bodyPr/>
                    <a:lstStyle/>
                    <a:p>
                      <a:pPr algn="ctr" fontAlgn="b"/>
                      <a:r>
                        <a:rPr lang="en-AU" sz="1400" b="0" i="0" u="none" strike="noStrike" dirty="0">
                          <a:solidFill>
                            <a:srgbClr val="365F91"/>
                          </a:solidFill>
                          <a:latin typeface="Univers 45 Light"/>
                        </a:rPr>
                        <a:t>2.75</a:t>
                      </a:r>
                    </a:p>
                  </a:txBody>
                  <a:tcPr marL="0" marR="0" marT="0" marB="0">
                    <a:lnL w="12700" cmpd="sng">
                      <a:noFill/>
                    </a:lnL>
                    <a:lnB w="12700" cmpd="sng">
                      <a:noFill/>
                    </a:lnB>
                  </a:tcPr>
                </a:tc>
              </a:tr>
              <a:tr h="370840">
                <a:tc>
                  <a:txBody>
                    <a:bodyPr/>
                    <a:lstStyle/>
                    <a:p>
                      <a:pPr algn="l" fontAlgn="b"/>
                      <a:r>
                        <a:rPr lang="en-AU" sz="1400" b="0" i="0" u="none" strike="noStrike" dirty="0" smtClean="0">
                          <a:solidFill>
                            <a:srgbClr val="365F91"/>
                          </a:solidFill>
                          <a:latin typeface="Univers 45 Light"/>
                        </a:rPr>
                        <a:t>2. Changing </a:t>
                      </a:r>
                      <a:r>
                        <a:rPr lang="en-AU" sz="1400" b="0" i="0" u="none" strike="noStrike" dirty="0">
                          <a:solidFill>
                            <a:srgbClr val="365F91"/>
                          </a:solidFill>
                          <a:latin typeface="Univers 45 Light"/>
                        </a:rPr>
                        <a:t>Customer Behaviours &amp; Preferences </a:t>
                      </a:r>
                    </a:p>
                  </a:txBody>
                  <a:tcPr marL="0" marR="0" marT="0" marB="0">
                    <a:lnR w="12700" cmpd="sng">
                      <a:noFill/>
                    </a:lnR>
                    <a:lnT w="12700" cmpd="sng">
                      <a:noFill/>
                    </a:lnT>
                    <a:lnB w="12700" cmpd="sng">
                      <a:noFill/>
                    </a:lnB>
                  </a:tcPr>
                </a:tc>
                <a:tc>
                  <a:txBody>
                    <a:bodyPr/>
                    <a:lstStyle/>
                    <a:p>
                      <a:pPr algn="ctr" fontAlgn="b"/>
                      <a:r>
                        <a:rPr lang="en-AU" sz="1400" b="0" i="0" u="none" strike="noStrike" dirty="0">
                          <a:solidFill>
                            <a:srgbClr val="365F91"/>
                          </a:solidFill>
                          <a:latin typeface="Univers 45 Light"/>
                        </a:rPr>
                        <a:t>5.25</a:t>
                      </a:r>
                    </a:p>
                  </a:txBody>
                  <a:tcPr marL="0" marR="0" marT="0" marB="0">
                    <a:lnL w="12700" cmpd="sng">
                      <a:noFill/>
                    </a:lnL>
                    <a:lnR w="12700" cmpd="sng">
                      <a:noFill/>
                    </a:lnR>
                    <a:lnT w="12700" cmpd="sng">
                      <a:noFill/>
                    </a:lnT>
                    <a:lnB w="12700" cmpd="sng">
                      <a:noFill/>
                    </a:lnB>
                  </a:tcPr>
                </a:tc>
                <a:tc>
                  <a:txBody>
                    <a:bodyPr/>
                    <a:lstStyle/>
                    <a:p>
                      <a:pPr algn="l" fontAlgn="t"/>
                      <a:r>
                        <a:rPr lang="en-AU" sz="1400" b="0" i="0" u="none" strike="noStrike" dirty="0" smtClean="0">
                          <a:solidFill>
                            <a:srgbClr val="365F91"/>
                          </a:solidFill>
                          <a:latin typeface="Univers 45 Light"/>
                        </a:rPr>
                        <a:t>2. Inappropriate </a:t>
                      </a:r>
                      <a:r>
                        <a:rPr lang="en-AU" sz="1400" b="0" i="0" u="none" strike="noStrike" dirty="0">
                          <a:solidFill>
                            <a:srgbClr val="365F91"/>
                          </a:solidFill>
                          <a:latin typeface="Univers 45 Light"/>
                        </a:rPr>
                        <a:t>Complexity</a:t>
                      </a:r>
                    </a:p>
                  </a:txBody>
                  <a:tcPr marL="0" marR="0" marT="0" marB="0">
                    <a:lnL w="12700" cmpd="sng">
                      <a:noFill/>
                    </a:lnL>
                    <a:lnR w="12700" cmpd="sng">
                      <a:noFill/>
                    </a:lnR>
                    <a:lnT w="12700" cmpd="sng">
                      <a:noFill/>
                    </a:lnT>
                    <a:lnB w="12700" cmpd="sng">
                      <a:noFill/>
                    </a:lnB>
                  </a:tcPr>
                </a:tc>
                <a:tc>
                  <a:txBody>
                    <a:bodyPr/>
                    <a:lstStyle/>
                    <a:p>
                      <a:pPr algn="ctr" fontAlgn="t"/>
                      <a:r>
                        <a:rPr lang="en-AU" sz="1400" b="0" i="0" u="none" strike="noStrike" dirty="0">
                          <a:solidFill>
                            <a:srgbClr val="365F91"/>
                          </a:solidFill>
                          <a:latin typeface="Univers 45 Light"/>
                        </a:rPr>
                        <a:t>2.75</a:t>
                      </a:r>
                    </a:p>
                  </a:txBody>
                  <a:tcPr marL="0" marR="0" marT="0" marB="0">
                    <a:lnL w="12700" cmpd="sng">
                      <a:noFill/>
                    </a:lnL>
                    <a:lnT w="12700" cmpd="sng">
                      <a:noFill/>
                    </a:lnT>
                    <a:lnB w="12700" cmpd="sng">
                      <a:noFill/>
                    </a:lnB>
                  </a:tcPr>
                </a:tc>
              </a:tr>
              <a:tr h="370840">
                <a:tc>
                  <a:txBody>
                    <a:bodyPr/>
                    <a:lstStyle/>
                    <a:p>
                      <a:pPr algn="l" fontAlgn="b"/>
                      <a:r>
                        <a:rPr lang="en-AU" sz="1400" b="0" i="0" u="none" strike="noStrike" dirty="0" smtClean="0">
                          <a:solidFill>
                            <a:srgbClr val="365F91"/>
                          </a:solidFill>
                          <a:latin typeface="Univers 45 Light"/>
                        </a:rPr>
                        <a:t>3. Business </a:t>
                      </a:r>
                      <a:r>
                        <a:rPr lang="en-AU" sz="1400" b="0" i="0" u="none" strike="noStrike" dirty="0">
                          <a:solidFill>
                            <a:srgbClr val="365F91"/>
                          </a:solidFill>
                          <a:latin typeface="Univers 45 Light"/>
                        </a:rPr>
                        <a:t>Model Inflexibility and Attitude for Change</a:t>
                      </a:r>
                    </a:p>
                  </a:txBody>
                  <a:tcPr marL="0" marR="0" marT="0" marB="0">
                    <a:lnR w="12700" cmpd="sng">
                      <a:noFill/>
                    </a:lnR>
                    <a:lnT w="12700" cmpd="sng">
                      <a:noFill/>
                    </a:lnT>
                    <a:lnB w="12700" cmpd="sng">
                      <a:noFill/>
                    </a:lnB>
                  </a:tcPr>
                </a:tc>
                <a:tc>
                  <a:txBody>
                    <a:bodyPr/>
                    <a:lstStyle/>
                    <a:p>
                      <a:pPr algn="ctr" fontAlgn="b"/>
                      <a:r>
                        <a:rPr lang="en-AU" sz="1400" b="0" i="0" u="none" strike="noStrike" dirty="0">
                          <a:solidFill>
                            <a:srgbClr val="365F91"/>
                          </a:solidFill>
                          <a:latin typeface="Univers 45 Light"/>
                        </a:rPr>
                        <a:t>5.25</a:t>
                      </a:r>
                    </a:p>
                  </a:txBody>
                  <a:tcPr marL="0" marR="0" marT="0" marB="0">
                    <a:lnL w="12700" cmpd="sng">
                      <a:noFill/>
                    </a:lnL>
                    <a:lnR w="12700" cmpd="sng">
                      <a:noFill/>
                    </a:lnR>
                    <a:lnT w="12700" cmpd="sng">
                      <a:noFill/>
                    </a:lnT>
                    <a:lnB w="12700" cmpd="sng">
                      <a:noFill/>
                    </a:lnB>
                  </a:tcPr>
                </a:tc>
                <a:tc>
                  <a:txBody>
                    <a:bodyPr/>
                    <a:lstStyle/>
                    <a:p>
                      <a:pPr algn="l" fontAlgn="b"/>
                      <a:r>
                        <a:rPr lang="en-AU" sz="1400" b="0" i="0" u="none" strike="noStrike" dirty="0" smtClean="0">
                          <a:solidFill>
                            <a:srgbClr val="365F91"/>
                          </a:solidFill>
                          <a:latin typeface="Univers 45 Light"/>
                        </a:rPr>
                        <a:t>3. Technology </a:t>
                      </a:r>
                      <a:r>
                        <a:rPr lang="en-AU" sz="1400" b="0" i="0" u="none" strike="noStrike" dirty="0">
                          <a:solidFill>
                            <a:srgbClr val="365F91"/>
                          </a:solidFill>
                          <a:latin typeface="Univers 45 Light"/>
                        </a:rPr>
                        <a:t>Flexibility &amp; Capability</a:t>
                      </a:r>
                    </a:p>
                  </a:txBody>
                  <a:tcPr marL="0" marR="0" marT="0" marB="0">
                    <a:lnL w="12700" cmpd="sng">
                      <a:noFill/>
                    </a:lnL>
                    <a:lnR w="12700" cmpd="sng">
                      <a:noFill/>
                    </a:lnR>
                    <a:lnT w="12700" cmpd="sng">
                      <a:noFill/>
                    </a:lnT>
                    <a:lnB w="12700" cmpd="sng">
                      <a:noFill/>
                    </a:lnB>
                  </a:tcPr>
                </a:tc>
                <a:tc>
                  <a:txBody>
                    <a:bodyPr/>
                    <a:lstStyle/>
                    <a:p>
                      <a:pPr algn="ctr" fontAlgn="b"/>
                      <a:r>
                        <a:rPr lang="en-AU" sz="1400" b="0" i="0" u="none" strike="noStrike" dirty="0">
                          <a:solidFill>
                            <a:srgbClr val="365F91"/>
                          </a:solidFill>
                          <a:latin typeface="Univers 45 Light"/>
                        </a:rPr>
                        <a:t>2.69</a:t>
                      </a:r>
                    </a:p>
                  </a:txBody>
                  <a:tcPr marL="0" marR="0" marT="0" marB="0">
                    <a:lnL w="12700" cmpd="sng">
                      <a:noFill/>
                    </a:lnL>
                    <a:lnT w="12700" cmpd="sng">
                      <a:noFill/>
                    </a:lnT>
                    <a:lnB w="12700" cmpd="sng">
                      <a:noFill/>
                    </a:lnB>
                  </a:tcPr>
                </a:tc>
              </a:tr>
              <a:tr h="370840">
                <a:tc>
                  <a:txBody>
                    <a:bodyPr/>
                    <a:lstStyle/>
                    <a:p>
                      <a:pPr algn="l" fontAlgn="b"/>
                      <a:r>
                        <a:rPr lang="en-AU" sz="1400" b="0" i="0" u="none" strike="noStrike" dirty="0" smtClean="0">
                          <a:solidFill>
                            <a:srgbClr val="365F91"/>
                          </a:solidFill>
                          <a:latin typeface="Univers 45 Light"/>
                        </a:rPr>
                        <a:t>4. Regulatory </a:t>
                      </a:r>
                      <a:r>
                        <a:rPr lang="en-AU" sz="1400" b="0" i="0" u="none" strike="noStrike" dirty="0">
                          <a:solidFill>
                            <a:srgbClr val="365F91"/>
                          </a:solidFill>
                          <a:latin typeface="Univers 45 Light"/>
                        </a:rPr>
                        <a:t>Risk </a:t>
                      </a:r>
                    </a:p>
                  </a:txBody>
                  <a:tcPr marL="0" marR="0" marT="0" marB="0">
                    <a:lnR w="12700" cmpd="sng">
                      <a:noFill/>
                    </a:lnR>
                    <a:lnT w="12700" cmpd="sng">
                      <a:noFill/>
                    </a:lnT>
                    <a:lnB w="12700" cmpd="sng">
                      <a:noFill/>
                    </a:lnB>
                  </a:tcPr>
                </a:tc>
                <a:tc>
                  <a:txBody>
                    <a:bodyPr/>
                    <a:lstStyle/>
                    <a:p>
                      <a:pPr algn="ctr" fontAlgn="b"/>
                      <a:r>
                        <a:rPr lang="en-AU" sz="1400" b="0" i="0" u="none" strike="noStrike" dirty="0">
                          <a:solidFill>
                            <a:srgbClr val="365F91"/>
                          </a:solidFill>
                          <a:latin typeface="Univers 45 Light"/>
                        </a:rPr>
                        <a:t>4.53</a:t>
                      </a:r>
                    </a:p>
                  </a:txBody>
                  <a:tcPr marL="0" marR="0" marT="0" marB="0">
                    <a:lnL w="12700" cmpd="sng">
                      <a:noFill/>
                    </a:lnL>
                    <a:lnR w="12700" cmpd="sng">
                      <a:noFill/>
                    </a:lnR>
                    <a:lnT w="12700" cmpd="sng">
                      <a:noFill/>
                    </a:lnT>
                    <a:lnB w="12700" cmpd="sng">
                      <a:noFill/>
                    </a:lnB>
                  </a:tcPr>
                </a:tc>
                <a:tc>
                  <a:txBody>
                    <a:bodyPr/>
                    <a:lstStyle/>
                    <a:p>
                      <a:pPr algn="l" fontAlgn="b"/>
                      <a:r>
                        <a:rPr lang="en-AU" sz="1400" b="0" i="0" u="none" strike="noStrike" dirty="0" smtClean="0">
                          <a:solidFill>
                            <a:srgbClr val="365F91"/>
                          </a:solidFill>
                          <a:latin typeface="Univers 45 Light"/>
                        </a:rPr>
                        <a:t>4. Regulatory </a:t>
                      </a:r>
                      <a:r>
                        <a:rPr lang="en-AU" sz="1400" b="0" i="0" u="none" strike="noStrike" dirty="0">
                          <a:solidFill>
                            <a:srgbClr val="365F91"/>
                          </a:solidFill>
                          <a:latin typeface="Univers 45 Light"/>
                        </a:rPr>
                        <a:t>Risk </a:t>
                      </a:r>
                    </a:p>
                  </a:txBody>
                  <a:tcPr marL="0" marR="0" marT="0" marB="0">
                    <a:lnL w="12700" cmpd="sng">
                      <a:noFill/>
                    </a:lnL>
                    <a:lnR w="12700" cmpd="sng">
                      <a:noFill/>
                    </a:lnR>
                    <a:lnT w="12700" cmpd="sng">
                      <a:noFill/>
                    </a:lnT>
                    <a:lnB w="12700" cmpd="sng">
                      <a:noFill/>
                    </a:lnB>
                  </a:tcPr>
                </a:tc>
                <a:tc>
                  <a:txBody>
                    <a:bodyPr/>
                    <a:lstStyle/>
                    <a:p>
                      <a:pPr algn="ctr" fontAlgn="b"/>
                      <a:r>
                        <a:rPr lang="en-AU" sz="1400" b="0" i="0" u="none" strike="noStrike" dirty="0">
                          <a:solidFill>
                            <a:srgbClr val="365F91"/>
                          </a:solidFill>
                          <a:latin typeface="Univers 45 Light"/>
                        </a:rPr>
                        <a:t>2.67</a:t>
                      </a:r>
                    </a:p>
                  </a:txBody>
                  <a:tcPr marL="0" marR="0" marT="0" marB="0">
                    <a:lnL w="12700" cmpd="sng">
                      <a:noFill/>
                    </a:lnL>
                    <a:lnT w="12700" cmpd="sng">
                      <a:noFill/>
                    </a:lnT>
                    <a:lnB w="12700" cmpd="sng">
                      <a:noFill/>
                    </a:lnB>
                  </a:tcPr>
                </a:tc>
              </a:tr>
              <a:tr h="370840">
                <a:tc>
                  <a:txBody>
                    <a:bodyPr/>
                    <a:lstStyle/>
                    <a:p>
                      <a:pPr algn="l" fontAlgn="b"/>
                      <a:r>
                        <a:rPr lang="en-AU" sz="1400" b="0" i="0" u="none" strike="noStrike" dirty="0" smtClean="0">
                          <a:solidFill>
                            <a:srgbClr val="365F91"/>
                          </a:solidFill>
                          <a:latin typeface="Univers 45 Light"/>
                        </a:rPr>
                        <a:t>5. Inability </a:t>
                      </a:r>
                      <a:r>
                        <a:rPr lang="en-AU" sz="1400" b="0" i="0" u="none" strike="noStrike" dirty="0">
                          <a:solidFill>
                            <a:srgbClr val="365F91"/>
                          </a:solidFill>
                          <a:latin typeface="Univers 45 Light"/>
                        </a:rPr>
                        <a:t>to Execute &amp; Manage Change</a:t>
                      </a:r>
                    </a:p>
                  </a:txBody>
                  <a:tcPr marL="0" marR="0" marT="0" marB="0">
                    <a:lnR w="12700" cmpd="sng">
                      <a:noFill/>
                    </a:lnR>
                    <a:lnT w="12700" cmpd="sng">
                      <a:noFill/>
                    </a:lnT>
                    <a:lnB w="12700" cmpd="sng">
                      <a:noFill/>
                    </a:lnB>
                  </a:tcPr>
                </a:tc>
                <a:tc>
                  <a:txBody>
                    <a:bodyPr/>
                    <a:lstStyle/>
                    <a:p>
                      <a:pPr algn="ctr" fontAlgn="b"/>
                      <a:r>
                        <a:rPr lang="en-AU" sz="1400" b="0" i="0" u="none" strike="noStrike" dirty="0">
                          <a:solidFill>
                            <a:srgbClr val="365F91"/>
                          </a:solidFill>
                          <a:latin typeface="Univers 45 Light"/>
                        </a:rPr>
                        <a:t>3.89</a:t>
                      </a:r>
                    </a:p>
                  </a:txBody>
                  <a:tcPr marL="0" marR="0" marT="0" marB="0">
                    <a:lnL w="12700" cmpd="sng">
                      <a:noFill/>
                    </a:lnL>
                    <a:lnR w="12700" cmpd="sng">
                      <a:noFill/>
                    </a:lnR>
                    <a:lnT w="12700" cmpd="sng">
                      <a:noFill/>
                    </a:lnT>
                    <a:lnB w="12700" cmpd="sng">
                      <a:noFill/>
                    </a:lnB>
                  </a:tcPr>
                </a:tc>
                <a:tc>
                  <a:txBody>
                    <a:bodyPr/>
                    <a:lstStyle/>
                    <a:p>
                      <a:pPr algn="l" fontAlgn="b"/>
                      <a:r>
                        <a:rPr lang="en-AU" sz="1400" b="0" i="0" u="none" strike="noStrike" dirty="0" smtClean="0">
                          <a:solidFill>
                            <a:srgbClr val="365F91"/>
                          </a:solidFill>
                          <a:latin typeface="Univers 45 Light"/>
                        </a:rPr>
                        <a:t>5. Changing </a:t>
                      </a:r>
                      <a:r>
                        <a:rPr lang="en-AU" sz="1400" b="0" i="0" u="none" strike="noStrike" dirty="0">
                          <a:solidFill>
                            <a:srgbClr val="365F91"/>
                          </a:solidFill>
                          <a:latin typeface="Univers 45 Light"/>
                        </a:rPr>
                        <a:t>Customer Behaviours &amp; Preferences </a:t>
                      </a:r>
                    </a:p>
                  </a:txBody>
                  <a:tcPr marL="0" marR="0" marT="0" marB="0">
                    <a:lnL w="12700" cmpd="sng">
                      <a:noFill/>
                    </a:lnL>
                    <a:lnR w="12700" cmpd="sng">
                      <a:noFill/>
                    </a:lnR>
                    <a:lnT w="12700" cmpd="sng">
                      <a:noFill/>
                    </a:lnT>
                    <a:lnB w="12700" cmpd="sng">
                      <a:noFill/>
                    </a:lnB>
                  </a:tcPr>
                </a:tc>
                <a:tc>
                  <a:txBody>
                    <a:bodyPr/>
                    <a:lstStyle/>
                    <a:p>
                      <a:pPr algn="ctr" fontAlgn="b"/>
                      <a:r>
                        <a:rPr lang="en-AU" sz="1400" b="0" i="0" u="none" strike="noStrike" dirty="0">
                          <a:solidFill>
                            <a:srgbClr val="365F91"/>
                          </a:solidFill>
                          <a:latin typeface="Univers 45 Light"/>
                        </a:rPr>
                        <a:t>2.64</a:t>
                      </a:r>
                    </a:p>
                  </a:txBody>
                  <a:tcPr marL="0" marR="0" marT="0" marB="0">
                    <a:lnL w="12700" cmpd="sng">
                      <a:noFill/>
                    </a:lnL>
                    <a:lnT w="12700" cmpd="sng">
                      <a:noFill/>
                    </a:lnT>
                    <a:lnB w="12700" cmpd="sng">
                      <a:noFill/>
                    </a:lnB>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Centrality</a:t>
            </a:r>
            <a:endParaRPr lang="en-AU" dirty="0"/>
          </a:p>
        </p:txBody>
      </p:sp>
      <p:sp>
        <p:nvSpPr>
          <p:cNvPr id="6" name="Text Placeholder 5"/>
          <p:cNvSpPr>
            <a:spLocks noGrp="1"/>
          </p:cNvSpPr>
          <p:nvPr>
            <p:ph type="body" sz="quarter" idx="10"/>
          </p:nvPr>
        </p:nvSpPr>
        <p:spPr>
          <a:xfrm>
            <a:off x="179512" y="1124745"/>
            <a:ext cx="8352928" cy="4968552"/>
          </a:xfrm>
        </p:spPr>
        <p:txBody>
          <a:bodyPr/>
          <a:lstStyle/>
          <a:p>
            <a:pPr marL="269875" indent="-269875" fontAlgn="base">
              <a:lnSpc>
                <a:spcPct val="125000"/>
              </a:lnSpc>
              <a:spcBef>
                <a:spcPts val="0"/>
              </a:spcBef>
              <a:spcAft>
                <a:spcPts val="600"/>
              </a:spcAft>
              <a:buClr>
                <a:srgbClr val="7AB800"/>
              </a:buClr>
              <a:buFont typeface="Arial" pitchFamily="34" charset="0"/>
              <a:buChar char="•"/>
              <a:tabLst>
                <a:tab pos="306388" algn="l"/>
              </a:tabLst>
            </a:pPr>
            <a:endParaRPr lang="en-AU" sz="1300" b="0" dirty="0">
              <a:latin typeface="Univers 45 Light" pitchFamily="2" charset="0"/>
            </a:endParaRPr>
          </a:p>
          <a:p>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2233710123"/>
              </p:ext>
            </p:extLst>
          </p:nvPr>
        </p:nvGraphicFramePr>
        <p:xfrm>
          <a:off x="1554480" y="962660"/>
          <a:ext cx="5256000" cy="5000446"/>
        </p:xfrm>
        <a:graphic>
          <a:graphicData uri="http://schemas.openxmlformats.org/drawingml/2006/table">
            <a:tbl>
              <a:tblPr firstRow="1" bandRow="1">
                <a:tableStyleId>{775DCB02-9BB8-47FD-8907-85C794F793BA}</a:tableStyleId>
              </a:tblPr>
              <a:tblGrid>
                <a:gridCol w="531495"/>
                <a:gridCol w="2096505"/>
                <a:gridCol w="498162"/>
                <a:gridCol w="2129838"/>
              </a:tblGrid>
              <a:tr h="290994">
                <a:tc gridSpan="2">
                  <a:txBody>
                    <a:bodyPr/>
                    <a:lstStyle/>
                    <a:p>
                      <a:r>
                        <a:rPr lang="en-AU" sz="1100" dirty="0" smtClean="0">
                          <a:latin typeface="Univers 45 Light" pitchFamily="2" charset="0"/>
                        </a:rPr>
                        <a:t>Cause</a:t>
                      </a:r>
                    </a:p>
                    <a:p>
                      <a:r>
                        <a:rPr lang="en-AU" sz="1100" dirty="0" smtClean="0">
                          <a:latin typeface="Univers 45 Light" pitchFamily="2" charset="0"/>
                        </a:rPr>
                        <a:t>Rank    Risk</a:t>
                      </a:r>
                      <a:endParaRPr lang="en-AU" sz="1100" dirty="0">
                        <a:latin typeface="Univers 45 Light" pitchFamily="2" charset="0"/>
                      </a:endParaRPr>
                    </a:p>
                  </a:txBody>
                  <a:tcPr marL="78830" marR="78830" marT="39413" marB="39413"/>
                </a:tc>
                <a:tc hMerge="1">
                  <a:txBody>
                    <a:bodyPr/>
                    <a:lstStyle/>
                    <a:p>
                      <a:endParaRPr lang="en-AU" sz="1200" dirty="0">
                        <a:latin typeface="Univers 45 Light" pitchFamily="2" charset="0"/>
                      </a:endParaRPr>
                    </a:p>
                  </a:txBody>
                  <a:tcPr marL="78830" marR="78830" marT="39413" marB="39413"/>
                </a:tc>
                <a:tc gridSpan="2">
                  <a:txBody>
                    <a:bodyPr/>
                    <a:lstStyle/>
                    <a:p>
                      <a:r>
                        <a:rPr lang="en-AU" sz="1100" dirty="0" smtClean="0">
                          <a:latin typeface="Univers 45 Light" pitchFamily="2" charset="0"/>
                        </a:rPr>
                        <a:t>Effect</a:t>
                      </a:r>
                    </a:p>
                    <a:p>
                      <a:r>
                        <a:rPr lang="en-AU" sz="1100" dirty="0" smtClean="0">
                          <a:latin typeface="Univers 45 Light" pitchFamily="2" charset="0"/>
                        </a:rPr>
                        <a:t>Rank   Risk</a:t>
                      </a:r>
                      <a:endParaRPr lang="en-AU" sz="1100" dirty="0">
                        <a:latin typeface="Univers 45 Light" pitchFamily="2" charset="0"/>
                      </a:endParaRPr>
                    </a:p>
                  </a:txBody>
                  <a:tcPr marL="78830" marR="78830" marT="39413" marB="39413"/>
                </a:tc>
                <a:tc hMerge="1">
                  <a:txBody>
                    <a:bodyPr/>
                    <a:lstStyle/>
                    <a:p>
                      <a:endParaRPr lang="en-AU" sz="1200" dirty="0">
                        <a:latin typeface="Univers 45 Light" pitchFamily="2" charset="0"/>
                      </a:endParaRPr>
                    </a:p>
                  </a:txBody>
                  <a:tcPr marL="78830" marR="78830" marT="39413" marB="39413"/>
                </a:tc>
              </a:tr>
              <a:tr h="290994">
                <a:tc>
                  <a:txBody>
                    <a:bodyPr/>
                    <a:lstStyle/>
                    <a:p>
                      <a:pPr marL="0" algn="l" defTabSz="914400" rtl="0" eaLnBrk="1" fontAlgn="t" latinLnBrk="0" hangingPunct="1"/>
                      <a:r>
                        <a:rPr lang="en-AU" sz="1100" b="0" i="0" u="none" strike="noStrike" kern="1200" dirty="0" smtClean="0">
                          <a:solidFill>
                            <a:srgbClr val="365F91"/>
                          </a:solidFill>
                          <a:effectLst/>
                          <a:latin typeface="Univers 45 Light" pitchFamily="2" charset="0"/>
                          <a:ea typeface="+mn-ea"/>
                          <a:cs typeface="+mn-cs"/>
                        </a:rPr>
                        <a:t>1</a:t>
                      </a:r>
                      <a:endParaRPr lang="en-AU" sz="1100" b="0" i="0" u="none" strike="noStrike" kern="1200" dirty="0">
                        <a:solidFill>
                          <a:srgbClr val="365F91"/>
                        </a:solidFill>
                        <a:effectLst/>
                        <a:latin typeface="Univers 45 Light" pitchFamily="2" charset="0"/>
                        <a:ea typeface="+mn-ea"/>
                        <a:cs typeface="+mn-cs"/>
                      </a:endParaRPr>
                    </a:p>
                  </a:txBody>
                  <a:tcPr marL="78830" marR="78830" marT="39413" marB="39413"/>
                </a:tc>
                <a:tc>
                  <a:txBody>
                    <a:bodyPr/>
                    <a:lstStyle/>
                    <a:p>
                      <a:pPr marL="0" algn="l" defTabSz="914400" rtl="0" eaLnBrk="1" fontAlgn="t" latinLnBrk="0" hangingPunct="1"/>
                      <a:r>
                        <a:rPr lang="en-AU" sz="1100" b="0" i="0" u="none" strike="noStrike" kern="1200" dirty="0" smtClean="0">
                          <a:solidFill>
                            <a:srgbClr val="365F91"/>
                          </a:solidFill>
                          <a:effectLst/>
                          <a:latin typeface="Univers 45 Light" pitchFamily="2" charset="0"/>
                          <a:ea typeface="+mn-ea"/>
                          <a:cs typeface="+mn-cs"/>
                        </a:rPr>
                        <a:t>Strategic Development and Execution</a:t>
                      </a:r>
                      <a:endParaRPr lang="en-AU" sz="1100" b="0" i="0" u="none" strike="noStrike" kern="1200" dirty="0">
                        <a:solidFill>
                          <a:srgbClr val="365F91"/>
                        </a:solidFill>
                        <a:effectLst/>
                        <a:latin typeface="Univers 45 Light" pitchFamily="2" charset="0"/>
                        <a:ea typeface="+mn-ea"/>
                        <a:cs typeface="+mn-cs"/>
                      </a:endParaRPr>
                    </a:p>
                  </a:txBody>
                  <a:tcPr marL="0" marR="0" marT="0" marB="0"/>
                </a:tc>
                <a:tc>
                  <a:txBody>
                    <a:bodyPr/>
                    <a:lstStyle/>
                    <a:p>
                      <a:pPr marL="0" algn="l" defTabSz="914400" rtl="0" eaLnBrk="1" fontAlgn="t" latinLnBrk="0" hangingPunct="1"/>
                      <a:r>
                        <a:rPr lang="en-AU" sz="1100" b="0" i="0" u="none" strike="noStrike" kern="1200" dirty="0" smtClean="0">
                          <a:solidFill>
                            <a:srgbClr val="365F91"/>
                          </a:solidFill>
                          <a:effectLst/>
                          <a:latin typeface="Univers 45 Light" pitchFamily="2" charset="0"/>
                          <a:ea typeface="+mn-ea"/>
                          <a:cs typeface="+mn-cs"/>
                        </a:rPr>
                        <a:t>1</a:t>
                      </a:r>
                      <a:endParaRPr lang="en-AU" sz="1100" b="0" i="0" u="none" strike="noStrike" kern="1200" dirty="0">
                        <a:solidFill>
                          <a:srgbClr val="365F91"/>
                        </a:solidFill>
                        <a:effectLst/>
                        <a:latin typeface="Univers 45 Light" pitchFamily="2" charset="0"/>
                        <a:ea typeface="+mn-ea"/>
                        <a:cs typeface="+mn-cs"/>
                      </a:endParaRPr>
                    </a:p>
                  </a:txBody>
                  <a:tcPr marL="78830" marR="78830" marT="39413" marB="39413"/>
                </a:tc>
                <a:tc>
                  <a:txBody>
                    <a:bodyPr/>
                    <a:lstStyle/>
                    <a:p>
                      <a:pPr algn="l" fontAlgn="t"/>
                      <a:r>
                        <a:rPr lang="en-AU" sz="1100" b="0" i="0" u="none" strike="noStrike">
                          <a:solidFill>
                            <a:srgbClr val="365F91"/>
                          </a:solidFill>
                          <a:effectLst/>
                          <a:latin typeface="Univers 45 Light" pitchFamily="2" charset="0"/>
                        </a:rPr>
                        <a:t>Employee engagement and retention</a:t>
                      </a:r>
                    </a:p>
                  </a:txBody>
                  <a:tcPr marL="0" marR="0" marT="0" marB="0"/>
                </a:tc>
              </a:tr>
              <a:tr h="290994">
                <a:tc>
                  <a:txBody>
                    <a:bodyPr/>
                    <a:lstStyle/>
                    <a:p>
                      <a:pPr marL="0" algn="l" defTabSz="914400" rtl="0" eaLnBrk="1" fontAlgn="t" latinLnBrk="0" hangingPunct="1"/>
                      <a:r>
                        <a:rPr lang="en-AU" sz="1100" b="0" i="0" u="none" strike="noStrike" kern="1200" dirty="0" smtClean="0">
                          <a:solidFill>
                            <a:srgbClr val="365F91"/>
                          </a:solidFill>
                          <a:effectLst/>
                          <a:latin typeface="Univers 45 Light" pitchFamily="2" charset="0"/>
                          <a:ea typeface="+mn-ea"/>
                          <a:cs typeface="+mn-cs"/>
                        </a:rPr>
                        <a:t>2</a:t>
                      </a:r>
                      <a:endParaRPr lang="en-AU" sz="1100" b="0" i="0" u="none" strike="noStrike" kern="1200" dirty="0">
                        <a:solidFill>
                          <a:srgbClr val="365F91"/>
                        </a:solidFill>
                        <a:effectLst/>
                        <a:latin typeface="Univers 45 Light" pitchFamily="2" charset="0"/>
                        <a:ea typeface="+mn-ea"/>
                        <a:cs typeface="+mn-cs"/>
                      </a:endParaRPr>
                    </a:p>
                  </a:txBody>
                  <a:tcPr marL="78830" marR="78830" marT="39413" marB="39413"/>
                </a:tc>
                <a:tc>
                  <a:txBody>
                    <a:bodyPr/>
                    <a:lstStyle/>
                    <a:p>
                      <a:pPr marL="0" algn="l" defTabSz="914400" rtl="0" eaLnBrk="1" fontAlgn="t" latinLnBrk="0" hangingPunct="1"/>
                      <a:r>
                        <a:rPr lang="en-AU" sz="1100" b="0" i="0" u="none" strike="noStrike" kern="1200" dirty="0" smtClean="0">
                          <a:solidFill>
                            <a:srgbClr val="365F91"/>
                          </a:solidFill>
                          <a:effectLst/>
                          <a:latin typeface="Univers 45 Light" pitchFamily="2" charset="0"/>
                          <a:ea typeface="+mn-ea"/>
                          <a:cs typeface="+mn-cs"/>
                        </a:rPr>
                        <a:t>Lack of Strong Definitive Leadership</a:t>
                      </a:r>
                      <a:endParaRPr lang="en-AU" sz="1100" b="0" i="0" u="none" strike="noStrike" kern="1200" dirty="0">
                        <a:solidFill>
                          <a:srgbClr val="365F91"/>
                        </a:solidFill>
                        <a:effectLst/>
                        <a:latin typeface="Univers 45 Light" pitchFamily="2" charset="0"/>
                        <a:ea typeface="+mn-ea"/>
                        <a:cs typeface="+mn-cs"/>
                      </a:endParaRPr>
                    </a:p>
                  </a:txBody>
                  <a:tcPr marL="0" marR="0" marT="0" marB="0"/>
                </a:tc>
                <a:tc>
                  <a:txBody>
                    <a:bodyPr/>
                    <a:lstStyle/>
                    <a:p>
                      <a:pPr marL="0" algn="l" defTabSz="914400" rtl="0" eaLnBrk="1" fontAlgn="t" latinLnBrk="0" hangingPunct="1"/>
                      <a:r>
                        <a:rPr lang="en-AU" sz="1100" b="0" i="0" u="none" strike="noStrike" kern="1200" dirty="0" smtClean="0">
                          <a:solidFill>
                            <a:srgbClr val="365F91"/>
                          </a:solidFill>
                          <a:effectLst/>
                          <a:latin typeface="Univers 45 Light" pitchFamily="2" charset="0"/>
                          <a:ea typeface="+mn-ea"/>
                          <a:cs typeface="+mn-cs"/>
                        </a:rPr>
                        <a:t>2</a:t>
                      </a:r>
                      <a:endParaRPr lang="en-AU" sz="1100" b="0" i="0" u="none" strike="noStrike" kern="1200" dirty="0">
                        <a:solidFill>
                          <a:srgbClr val="365F91"/>
                        </a:solidFill>
                        <a:effectLst/>
                        <a:latin typeface="Univers 45 Light" pitchFamily="2" charset="0"/>
                        <a:ea typeface="+mn-ea"/>
                        <a:cs typeface="+mn-cs"/>
                      </a:endParaRPr>
                    </a:p>
                  </a:txBody>
                  <a:tcPr marL="78830" marR="78830" marT="39413" marB="39413"/>
                </a:tc>
                <a:tc>
                  <a:txBody>
                    <a:bodyPr/>
                    <a:lstStyle/>
                    <a:p>
                      <a:pPr algn="l" fontAlgn="t"/>
                      <a:r>
                        <a:rPr lang="en-AU" sz="1100" b="0" i="0" u="none" strike="noStrike">
                          <a:solidFill>
                            <a:srgbClr val="365F91"/>
                          </a:solidFill>
                          <a:effectLst/>
                          <a:latin typeface="Univers 45 Light" pitchFamily="2" charset="0"/>
                        </a:rPr>
                        <a:t>Organisational agility</a:t>
                      </a:r>
                    </a:p>
                  </a:txBody>
                  <a:tcPr marL="0" marR="0" marT="0" marB="0"/>
                </a:tc>
              </a:tr>
              <a:tr h="290994">
                <a:tc>
                  <a:txBody>
                    <a:bodyPr/>
                    <a:lstStyle/>
                    <a:p>
                      <a:pPr marL="0" algn="l" defTabSz="914400" rtl="0" eaLnBrk="1" fontAlgn="t" latinLnBrk="0" hangingPunct="1"/>
                      <a:r>
                        <a:rPr lang="en-AU" sz="1100" b="0" i="0" u="none" strike="noStrike" kern="1200" dirty="0" smtClean="0">
                          <a:solidFill>
                            <a:srgbClr val="365F91"/>
                          </a:solidFill>
                          <a:effectLst/>
                          <a:latin typeface="Univers 45 Light" pitchFamily="2" charset="0"/>
                          <a:ea typeface="+mn-ea"/>
                          <a:cs typeface="+mn-cs"/>
                        </a:rPr>
                        <a:t>3</a:t>
                      </a:r>
                      <a:endParaRPr lang="en-AU" sz="1100" b="0" i="0" u="none" strike="noStrike" kern="1200" dirty="0">
                        <a:solidFill>
                          <a:srgbClr val="365F91"/>
                        </a:solidFill>
                        <a:effectLst/>
                        <a:latin typeface="Univers 45 Light" pitchFamily="2" charset="0"/>
                        <a:ea typeface="+mn-ea"/>
                        <a:cs typeface="+mn-cs"/>
                      </a:endParaRPr>
                    </a:p>
                  </a:txBody>
                  <a:tcPr marL="78830" marR="78830" marT="39413" marB="39413"/>
                </a:tc>
                <a:tc>
                  <a:txBody>
                    <a:bodyPr/>
                    <a:lstStyle/>
                    <a:p>
                      <a:pPr marL="0" algn="l" defTabSz="914400" rtl="0" eaLnBrk="1" fontAlgn="t" latinLnBrk="0" hangingPunct="1"/>
                      <a:r>
                        <a:rPr lang="en-AU" sz="1100" b="0" i="0" u="none" strike="noStrike" kern="1200" dirty="0" smtClean="0">
                          <a:solidFill>
                            <a:srgbClr val="365F91"/>
                          </a:solidFill>
                          <a:effectLst/>
                          <a:latin typeface="Univers 45 Light" pitchFamily="2" charset="0"/>
                          <a:ea typeface="+mn-ea"/>
                          <a:cs typeface="+mn-cs"/>
                        </a:rPr>
                        <a:t>Organisational Agility</a:t>
                      </a:r>
                    </a:p>
                  </a:txBody>
                  <a:tcPr marL="0" marR="0" marT="0" marB="0"/>
                </a:tc>
                <a:tc>
                  <a:txBody>
                    <a:bodyPr/>
                    <a:lstStyle/>
                    <a:p>
                      <a:pPr marL="0" algn="l" defTabSz="914400" rtl="0" eaLnBrk="1" fontAlgn="t" latinLnBrk="0" hangingPunct="1"/>
                      <a:r>
                        <a:rPr lang="en-AU" sz="1100" b="0" i="0" u="none" strike="noStrike" kern="1200" dirty="0" smtClean="0">
                          <a:solidFill>
                            <a:srgbClr val="365F91"/>
                          </a:solidFill>
                          <a:effectLst/>
                          <a:latin typeface="Univers 45 Light" pitchFamily="2" charset="0"/>
                          <a:ea typeface="+mn-ea"/>
                          <a:cs typeface="+mn-cs"/>
                        </a:rPr>
                        <a:t>3</a:t>
                      </a:r>
                      <a:endParaRPr lang="en-AU" sz="1100" b="0" i="0" u="none" strike="noStrike" kern="1200" dirty="0">
                        <a:solidFill>
                          <a:srgbClr val="365F91"/>
                        </a:solidFill>
                        <a:effectLst/>
                        <a:latin typeface="Univers 45 Light" pitchFamily="2" charset="0"/>
                        <a:ea typeface="+mn-ea"/>
                        <a:cs typeface="+mn-cs"/>
                      </a:endParaRPr>
                    </a:p>
                  </a:txBody>
                  <a:tcPr marL="78830" marR="78830" marT="39413" marB="39413"/>
                </a:tc>
                <a:tc>
                  <a:txBody>
                    <a:bodyPr/>
                    <a:lstStyle/>
                    <a:p>
                      <a:pPr algn="l" fontAlgn="t"/>
                      <a:r>
                        <a:rPr lang="en-AU" sz="1100" b="0" i="0" u="none" strike="noStrike">
                          <a:solidFill>
                            <a:srgbClr val="365F91"/>
                          </a:solidFill>
                          <a:effectLst/>
                          <a:latin typeface="Univers 45 Light" pitchFamily="2" charset="0"/>
                        </a:rPr>
                        <a:t>Strategic Investment </a:t>
                      </a:r>
                    </a:p>
                  </a:txBody>
                  <a:tcPr marL="0" marR="0" marT="0" marB="0"/>
                </a:tc>
              </a:tr>
              <a:tr h="290994">
                <a:tc>
                  <a:txBody>
                    <a:bodyPr/>
                    <a:lstStyle/>
                    <a:p>
                      <a:pPr marL="0" algn="l" defTabSz="914400" rtl="0" eaLnBrk="1" fontAlgn="t" latinLnBrk="0" hangingPunct="1"/>
                      <a:r>
                        <a:rPr lang="en-AU" sz="1100" b="0" i="0" u="none" strike="noStrike" kern="1200" dirty="0" smtClean="0">
                          <a:solidFill>
                            <a:srgbClr val="365F91"/>
                          </a:solidFill>
                          <a:effectLst/>
                          <a:latin typeface="Univers 45 Light" pitchFamily="2" charset="0"/>
                          <a:ea typeface="+mn-ea"/>
                          <a:cs typeface="+mn-cs"/>
                        </a:rPr>
                        <a:t>4</a:t>
                      </a:r>
                      <a:endParaRPr lang="en-AU" sz="1100" b="0" i="0" u="none" strike="noStrike" kern="1200" dirty="0">
                        <a:solidFill>
                          <a:srgbClr val="365F91"/>
                        </a:solidFill>
                        <a:effectLst/>
                        <a:latin typeface="Univers 45 Light" pitchFamily="2" charset="0"/>
                        <a:ea typeface="+mn-ea"/>
                        <a:cs typeface="+mn-cs"/>
                      </a:endParaRPr>
                    </a:p>
                  </a:txBody>
                  <a:tcPr marL="78830" marR="78830" marT="39413" marB="39413"/>
                </a:tc>
                <a:tc>
                  <a:txBody>
                    <a:bodyPr/>
                    <a:lstStyle/>
                    <a:p>
                      <a:pPr marL="0" algn="l" defTabSz="914400" rtl="0" eaLnBrk="1" fontAlgn="t" latinLnBrk="0" hangingPunct="1"/>
                      <a:r>
                        <a:rPr lang="en-AU" sz="1100" b="0" i="0" u="none" strike="noStrike" kern="1200" dirty="0" smtClean="0">
                          <a:solidFill>
                            <a:srgbClr val="365F91"/>
                          </a:solidFill>
                          <a:effectLst/>
                          <a:latin typeface="Univers 45 Light" pitchFamily="2" charset="0"/>
                          <a:ea typeface="+mn-ea"/>
                          <a:cs typeface="+mn-cs"/>
                        </a:rPr>
                        <a:t>Understanding the Market</a:t>
                      </a:r>
                      <a:endParaRPr lang="en-AU" sz="1100" b="0" i="0" u="none" strike="noStrike" kern="1200" dirty="0">
                        <a:solidFill>
                          <a:srgbClr val="365F91"/>
                        </a:solidFill>
                        <a:effectLst/>
                        <a:latin typeface="Univers 45 Light" pitchFamily="2" charset="0"/>
                        <a:ea typeface="+mn-ea"/>
                        <a:cs typeface="+mn-cs"/>
                      </a:endParaRPr>
                    </a:p>
                  </a:txBody>
                  <a:tcPr marL="0" marR="0" marT="0" marB="0"/>
                </a:tc>
                <a:tc>
                  <a:txBody>
                    <a:bodyPr/>
                    <a:lstStyle/>
                    <a:p>
                      <a:pPr marL="0" algn="l" defTabSz="914400" rtl="0" eaLnBrk="1" fontAlgn="t" latinLnBrk="0" hangingPunct="1"/>
                      <a:r>
                        <a:rPr lang="en-AU" sz="1100" b="0" i="0" u="none" strike="noStrike" kern="1200" dirty="0" smtClean="0">
                          <a:solidFill>
                            <a:srgbClr val="365F91"/>
                          </a:solidFill>
                          <a:effectLst/>
                          <a:latin typeface="Univers 45 Light" pitchFamily="2" charset="0"/>
                          <a:ea typeface="+mn-ea"/>
                          <a:cs typeface="+mn-cs"/>
                        </a:rPr>
                        <a:t>4</a:t>
                      </a:r>
                      <a:endParaRPr lang="en-AU" sz="1100" b="0" i="0" u="none" strike="noStrike" kern="1200" dirty="0">
                        <a:solidFill>
                          <a:srgbClr val="365F91"/>
                        </a:solidFill>
                        <a:effectLst/>
                        <a:latin typeface="Univers 45 Light" pitchFamily="2" charset="0"/>
                        <a:ea typeface="+mn-ea"/>
                        <a:cs typeface="+mn-cs"/>
                      </a:endParaRPr>
                    </a:p>
                  </a:txBody>
                  <a:tcPr marL="78830" marR="78830" marT="39413" marB="39413"/>
                </a:tc>
                <a:tc>
                  <a:txBody>
                    <a:bodyPr/>
                    <a:lstStyle/>
                    <a:p>
                      <a:pPr algn="l" fontAlgn="t"/>
                      <a:r>
                        <a:rPr lang="en-AU" sz="1100" b="0" i="0" u="none" strike="noStrike">
                          <a:solidFill>
                            <a:srgbClr val="365F91"/>
                          </a:solidFill>
                          <a:effectLst/>
                          <a:latin typeface="Univers 45 Light" pitchFamily="2" charset="0"/>
                        </a:rPr>
                        <a:t>Innovative culture</a:t>
                      </a:r>
                    </a:p>
                  </a:txBody>
                  <a:tcPr marL="0" marR="0" marT="0" marB="0"/>
                </a:tc>
              </a:tr>
              <a:tr h="290994">
                <a:tc>
                  <a:txBody>
                    <a:bodyPr/>
                    <a:lstStyle/>
                    <a:p>
                      <a:pPr marL="0" algn="l" defTabSz="914400" rtl="0" eaLnBrk="1" fontAlgn="t" latinLnBrk="0" hangingPunct="1"/>
                      <a:r>
                        <a:rPr lang="en-AU" sz="1100" b="0" i="0" u="none" strike="noStrike" kern="1200" dirty="0" smtClean="0">
                          <a:solidFill>
                            <a:srgbClr val="365F91"/>
                          </a:solidFill>
                          <a:effectLst/>
                          <a:latin typeface="Univers 45 Light" pitchFamily="2" charset="0"/>
                          <a:ea typeface="+mn-ea"/>
                          <a:cs typeface="+mn-cs"/>
                        </a:rPr>
                        <a:t>5</a:t>
                      </a:r>
                      <a:endParaRPr lang="en-AU" sz="1100" b="0" i="0" u="none" strike="noStrike" kern="1200" dirty="0">
                        <a:solidFill>
                          <a:srgbClr val="365F91"/>
                        </a:solidFill>
                        <a:effectLst/>
                        <a:latin typeface="Univers 45 Light" pitchFamily="2" charset="0"/>
                        <a:ea typeface="+mn-ea"/>
                        <a:cs typeface="+mn-cs"/>
                      </a:endParaRPr>
                    </a:p>
                  </a:txBody>
                  <a:tcPr marL="78830" marR="78830" marT="39413" marB="39413"/>
                </a:tc>
                <a:tc>
                  <a:txBody>
                    <a:bodyPr/>
                    <a:lstStyle/>
                    <a:p>
                      <a:pPr marL="0" algn="l" defTabSz="914400" rtl="0" eaLnBrk="1" fontAlgn="t" latinLnBrk="0" hangingPunct="1"/>
                      <a:r>
                        <a:rPr lang="en-AU" sz="1100" b="0" i="0" u="none" strike="noStrike" kern="1200" dirty="0" smtClean="0">
                          <a:solidFill>
                            <a:srgbClr val="365F91"/>
                          </a:solidFill>
                          <a:effectLst/>
                          <a:latin typeface="Univers 45 Light" pitchFamily="2" charset="0"/>
                          <a:ea typeface="+mn-ea"/>
                          <a:cs typeface="+mn-cs"/>
                        </a:rPr>
                        <a:t>Strategic Investment</a:t>
                      </a:r>
                      <a:endParaRPr lang="en-AU" sz="1100" b="0" i="0" u="none" strike="noStrike" kern="1200" dirty="0">
                        <a:solidFill>
                          <a:srgbClr val="365F91"/>
                        </a:solidFill>
                        <a:effectLst/>
                        <a:latin typeface="Univers 45 Light" pitchFamily="2" charset="0"/>
                        <a:ea typeface="+mn-ea"/>
                        <a:cs typeface="+mn-cs"/>
                      </a:endParaRPr>
                    </a:p>
                  </a:txBody>
                  <a:tcPr marL="0" marR="0" marT="0" marB="0"/>
                </a:tc>
                <a:tc>
                  <a:txBody>
                    <a:bodyPr/>
                    <a:lstStyle/>
                    <a:p>
                      <a:pPr marL="0" algn="l" defTabSz="914400" rtl="0" eaLnBrk="1" fontAlgn="t" latinLnBrk="0" hangingPunct="1"/>
                      <a:r>
                        <a:rPr lang="en-AU" sz="1100" b="0" i="0" u="none" strike="noStrike" kern="1200" dirty="0" smtClean="0">
                          <a:solidFill>
                            <a:srgbClr val="365F91"/>
                          </a:solidFill>
                          <a:effectLst/>
                          <a:latin typeface="Univers 45 Light" pitchFamily="2" charset="0"/>
                          <a:ea typeface="+mn-ea"/>
                          <a:cs typeface="+mn-cs"/>
                        </a:rPr>
                        <a:t>5</a:t>
                      </a:r>
                      <a:endParaRPr lang="en-AU" sz="1100" b="0" i="0" u="none" strike="noStrike" kern="1200" dirty="0">
                        <a:solidFill>
                          <a:srgbClr val="365F91"/>
                        </a:solidFill>
                        <a:effectLst/>
                        <a:latin typeface="Univers 45 Light" pitchFamily="2" charset="0"/>
                        <a:ea typeface="+mn-ea"/>
                        <a:cs typeface="+mn-cs"/>
                      </a:endParaRPr>
                    </a:p>
                  </a:txBody>
                  <a:tcPr marL="78830" marR="78830" marT="39413" marB="39413"/>
                </a:tc>
                <a:tc>
                  <a:txBody>
                    <a:bodyPr/>
                    <a:lstStyle/>
                    <a:p>
                      <a:pPr algn="l" fontAlgn="t"/>
                      <a:r>
                        <a:rPr lang="en-AU" sz="1100" b="0" i="0" u="none" strike="noStrike">
                          <a:solidFill>
                            <a:srgbClr val="365F91"/>
                          </a:solidFill>
                          <a:effectLst/>
                          <a:latin typeface="Univers 45 Light" pitchFamily="2" charset="0"/>
                        </a:rPr>
                        <a:t>Client satisfaction and retention</a:t>
                      </a:r>
                    </a:p>
                  </a:txBody>
                  <a:tcPr marL="0" marR="0" marT="0" marB="0"/>
                </a:tc>
              </a:tr>
              <a:tr h="290994">
                <a:tc>
                  <a:txBody>
                    <a:bodyPr/>
                    <a:lstStyle/>
                    <a:p>
                      <a:pPr marL="0" algn="l" defTabSz="914400" rtl="0" eaLnBrk="1" fontAlgn="t" latinLnBrk="0" hangingPunct="1"/>
                      <a:r>
                        <a:rPr lang="en-AU" sz="1100" b="0" i="0" u="none" strike="noStrike" kern="1200" dirty="0" smtClean="0">
                          <a:solidFill>
                            <a:srgbClr val="365F91"/>
                          </a:solidFill>
                          <a:effectLst/>
                          <a:latin typeface="Univers 45 Light" pitchFamily="2" charset="0"/>
                          <a:ea typeface="+mn-ea"/>
                          <a:cs typeface="+mn-cs"/>
                        </a:rPr>
                        <a:t>6</a:t>
                      </a:r>
                      <a:endParaRPr lang="en-AU" sz="1100" b="0" i="0" u="none" strike="noStrike" kern="1200" dirty="0">
                        <a:solidFill>
                          <a:srgbClr val="365F91"/>
                        </a:solidFill>
                        <a:effectLst/>
                        <a:latin typeface="Univers 45 Light" pitchFamily="2" charset="0"/>
                        <a:ea typeface="+mn-ea"/>
                        <a:cs typeface="+mn-cs"/>
                      </a:endParaRPr>
                    </a:p>
                  </a:txBody>
                  <a:tcPr marL="78830" marR="78830" marT="39413" marB="39413"/>
                </a:tc>
                <a:tc>
                  <a:txBody>
                    <a:bodyPr/>
                    <a:lstStyle/>
                    <a:p>
                      <a:pPr marL="0" algn="l" defTabSz="914400" rtl="0" eaLnBrk="1" fontAlgn="t" latinLnBrk="0" hangingPunct="1"/>
                      <a:r>
                        <a:rPr lang="en-AU" sz="1100" b="0" i="0" u="none" strike="noStrike" kern="1200" dirty="0" smtClean="0">
                          <a:solidFill>
                            <a:srgbClr val="365F91"/>
                          </a:solidFill>
                          <a:effectLst/>
                          <a:latin typeface="Univers 45 Light" pitchFamily="2" charset="0"/>
                          <a:ea typeface="+mn-ea"/>
                          <a:cs typeface="+mn-cs"/>
                        </a:rPr>
                        <a:t>Client Centric Focus</a:t>
                      </a:r>
                      <a:endParaRPr lang="en-AU" sz="1100" b="0" i="0" u="none" strike="noStrike" kern="1200" dirty="0">
                        <a:solidFill>
                          <a:srgbClr val="365F91"/>
                        </a:solidFill>
                        <a:effectLst/>
                        <a:latin typeface="Univers 45 Light" pitchFamily="2" charset="0"/>
                        <a:ea typeface="+mn-ea"/>
                        <a:cs typeface="+mn-cs"/>
                      </a:endParaRPr>
                    </a:p>
                  </a:txBody>
                  <a:tcPr marL="0" marR="0" marT="0" marB="0"/>
                </a:tc>
                <a:tc>
                  <a:txBody>
                    <a:bodyPr/>
                    <a:lstStyle/>
                    <a:p>
                      <a:pPr marL="0" algn="l" defTabSz="914400" rtl="0" eaLnBrk="1" fontAlgn="t" latinLnBrk="0" hangingPunct="1"/>
                      <a:r>
                        <a:rPr lang="en-AU" sz="1100" b="0" i="0" u="none" strike="noStrike" kern="1200" dirty="0" smtClean="0">
                          <a:solidFill>
                            <a:srgbClr val="365F91"/>
                          </a:solidFill>
                          <a:effectLst/>
                          <a:latin typeface="Univers 45 Light" pitchFamily="2" charset="0"/>
                          <a:ea typeface="+mn-ea"/>
                          <a:cs typeface="+mn-cs"/>
                        </a:rPr>
                        <a:t>6</a:t>
                      </a:r>
                      <a:endParaRPr lang="en-AU" sz="1100" b="0" i="0" u="none" strike="noStrike" kern="1200" dirty="0">
                        <a:solidFill>
                          <a:srgbClr val="365F91"/>
                        </a:solidFill>
                        <a:effectLst/>
                        <a:latin typeface="Univers 45 Light" pitchFamily="2" charset="0"/>
                        <a:ea typeface="+mn-ea"/>
                        <a:cs typeface="+mn-cs"/>
                      </a:endParaRPr>
                    </a:p>
                  </a:txBody>
                  <a:tcPr marL="78830" marR="78830" marT="39413" marB="39413"/>
                </a:tc>
                <a:tc>
                  <a:txBody>
                    <a:bodyPr/>
                    <a:lstStyle/>
                    <a:p>
                      <a:pPr algn="l" fontAlgn="t"/>
                      <a:r>
                        <a:rPr lang="en-AU" sz="1100" b="0" i="0" u="none" strike="noStrike" dirty="0">
                          <a:solidFill>
                            <a:srgbClr val="365F91"/>
                          </a:solidFill>
                          <a:effectLst/>
                          <a:latin typeface="Univers 45 Light" pitchFamily="2" charset="0"/>
                        </a:rPr>
                        <a:t>Lack of strong definitive leadership</a:t>
                      </a:r>
                    </a:p>
                  </a:txBody>
                  <a:tcPr marL="0" marR="0" marT="0" marB="0"/>
                </a:tc>
              </a:tr>
              <a:tr h="290994">
                <a:tc>
                  <a:txBody>
                    <a:bodyPr/>
                    <a:lstStyle/>
                    <a:p>
                      <a:pPr marL="0" algn="l" defTabSz="914400" rtl="0" eaLnBrk="1" fontAlgn="t" latinLnBrk="0" hangingPunct="1"/>
                      <a:r>
                        <a:rPr lang="en-AU" sz="1100" b="0" i="0" u="none" strike="noStrike" kern="1200" dirty="0" smtClean="0">
                          <a:solidFill>
                            <a:srgbClr val="365F91"/>
                          </a:solidFill>
                          <a:effectLst/>
                          <a:latin typeface="Univers 45 Light" pitchFamily="2" charset="0"/>
                          <a:ea typeface="+mn-ea"/>
                          <a:cs typeface="+mn-cs"/>
                        </a:rPr>
                        <a:t>7</a:t>
                      </a:r>
                      <a:endParaRPr lang="en-AU" sz="1100" b="0" i="0" u="none" strike="noStrike" kern="1200" dirty="0">
                        <a:solidFill>
                          <a:srgbClr val="365F91"/>
                        </a:solidFill>
                        <a:effectLst/>
                        <a:latin typeface="Univers 45 Light" pitchFamily="2" charset="0"/>
                        <a:ea typeface="+mn-ea"/>
                        <a:cs typeface="+mn-cs"/>
                      </a:endParaRPr>
                    </a:p>
                  </a:txBody>
                  <a:tcPr marL="78830" marR="78830" marT="39413" marB="39413"/>
                </a:tc>
                <a:tc>
                  <a:txBody>
                    <a:bodyPr/>
                    <a:lstStyle/>
                    <a:p>
                      <a:pPr marL="0" algn="l" defTabSz="914400" rtl="0" eaLnBrk="1" fontAlgn="t" latinLnBrk="0" hangingPunct="1"/>
                      <a:r>
                        <a:rPr lang="en-AU" sz="1100" b="0" i="0" u="none" strike="noStrike" kern="1200" dirty="0" smtClean="0">
                          <a:solidFill>
                            <a:srgbClr val="365F91"/>
                          </a:solidFill>
                          <a:effectLst/>
                          <a:latin typeface="Univers 45 Light" pitchFamily="2" charset="0"/>
                          <a:ea typeface="+mn-ea"/>
                          <a:cs typeface="+mn-cs"/>
                        </a:rPr>
                        <a:t>Innovative Culture</a:t>
                      </a:r>
                      <a:endParaRPr lang="en-AU" sz="1100" b="0" i="0" u="none" strike="noStrike" kern="1200" dirty="0">
                        <a:solidFill>
                          <a:srgbClr val="365F91"/>
                        </a:solidFill>
                        <a:effectLst/>
                        <a:latin typeface="Univers 45 Light" pitchFamily="2" charset="0"/>
                        <a:ea typeface="+mn-ea"/>
                        <a:cs typeface="+mn-cs"/>
                      </a:endParaRPr>
                    </a:p>
                  </a:txBody>
                  <a:tcPr marL="0" marR="0" marT="0" marB="0"/>
                </a:tc>
                <a:tc>
                  <a:txBody>
                    <a:bodyPr/>
                    <a:lstStyle/>
                    <a:p>
                      <a:pPr marL="0" algn="l" defTabSz="914400" rtl="0" eaLnBrk="1" fontAlgn="t" latinLnBrk="0" hangingPunct="1"/>
                      <a:r>
                        <a:rPr lang="en-AU" sz="1100" b="0" i="0" u="none" strike="noStrike" kern="1200" dirty="0" smtClean="0">
                          <a:solidFill>
                            <a:srgbClr val="365F91"/>
                          </a:solidFill>
                          <a:effectLst/>
                          <a:latin typeface="Univers 45 Light" pitchFamily="2" charset="0"/>
                          <a:ea typeface="+mn-ea"/>
                          <a:cs typeface="+mn-cs"/>
                        </a:rPr>
                        <a:t>7</a:t>
                      </a:r>
                      <a:endParaRPr lang="en-AU" sz="1100" b="0" i="0" u="none" strike="noStrike" kern="1200" dirty="0">
                        <a:solidFill>
                          <a:srgbClr val="365F91"/>
                        </a:solidFill>
                        <a:effectLst/>
                        <a:latin typeface="Univers 45 Light" pitchFamily="2" charset="0"/>
                        <a:ea typeface="+mn-ea"/>
                        <a:cs typeface="+mn-cs"/>
                      </a:endParaRPr>
                    </a:p>
                  </a:txBody>
                  <a:tcPr marL="78830" marR="78830" marT="39413" marB="39413"/>
                </a:tc>
                <a:tc>
                  <a:txBody>
                    <a:bodyPr/>
                    <a:lstStyle/>
                    <a:p>
                      <a:pPr algn="l" fontAlgn="t"/>
                      <a:r>
                        <a:rPr lang="en-AU" sz="1100" b="0" i="0" u="none" strike="noStrike" dirty="0">
                          <a:solidFill>
                            <a:srgbClr val="365F91"/>
                          </a:solidFill>
                          <a:effectLst/>
                          <a:latin typeface="Univers 45 Light" pitchFamily="2" charset="0"/>
                        </a:rPr>
                        <a:t>Strategic development and execution</a:t>
                      </a:r>
                    </a:p>
                  </a:txBody>
                  <a:tcPr marL="0" marR="0" marT="0" marB="0"/>
                </a:tc>
              </a:tr>
              <a:tr h="290994">
                <a:tc>
                  <a:txBody>
                    <a:bodyPr/>
                    <a:lstStyle/>
                    <a:p>
                      <a:pPr marL="0" algn="l" defTabSz="914400" rtl="0" eaLnBrk="1" fontAlgn="t" latinLnBrk="0" hangingPunct="1"/>
                      <a:r>
                        <a:rPr lang="en-AU" sz="1100" b="0" i="0" u="none" strike="noStrike" kern="1200" dirty="0" smtClean="0">
                          <a:solidFill>
                            <a:srgbClr val="365F91"/>
                          </a:solidFill>
                          <a:effectLst/>
                          <a:latin typeface="Univers 45 Light" pitchFamily="2" charset="0"/>
                          <a:ea typeface="+mn-ea"/>
                          <a:cs typeface="+mn-cs"/>
                        </a:rPr>
                        <a:t>8</a:t>
                      </a:r>
                      <a:endParaRPr lang="en-AU" sz="1100" b="0" i="0" u="none" strike="noStrike" kern="1200" dirty="0">
                        <a:solidFill>
                          <a:srgbClr val="365F91"/>
                        </a:solidFill>
                        <a:effectLst/>
                        <a:latin typeface="Univers 45 Light" pitchFamily="2" charset="0"/>
                        <a:ea typeface="+mn-ea"/>
                        <a:cs typeface="+mn-cs"/>
                      </a:endParaRPr>
                    </a:p>
                  </a:txBody>
                  <a:tcPr marL="78830" marR="78830" marT="39413" marB="39413"/>
                </a:tc>
                <a:tc>
                  <a:txBody>
                    <a:bodyPr/>
                    <a:lstStyle/>
                    <a:p>
                      <a:pPr marL="0" algn="l" defTabSz="914400" rtl="0" eaLnBrk="1" fontAlgn="t" latinLnBrk="0" hangingPunct="1"/>
                      <a:r>
                        <a:rPr lang="en-AU" sz="1100" b="0" i="0" u="none" strike="noStrike" kern="1200" dirty="0" smtClean="0">
                          <a:solidFill>
                            <a:srgbClr val="365F91"/>
                          </a:solidFill>
                          <a:effectLst/>
                          <a:latin typeface="Univers 45 Light" pitchFamily="2" charset="0"/>
                          <a:ea typeface="+mn-ea"/>
                          <a:cs typeface="+mn-cs"/>
                        </a:rPr>
                        <a:t>Diversity</a:t>
                      </a:r>
                      <a:endParaRPr lang="en-AU" sz="1100" b="0" i="0" u="none" strike="noStrike" kern="1200" dirty="0">
                        <a:solidFill>
                          <a:srgbClr val="365F91"/>
                        </a:solidFill>
                        <a:effectLst/>
                        <a:latin typeface="Univers 45 Light" pitchFamily="2" charset="0"/>
                        <a:ea typeface="+mn-ea"/>
                        <a:cs typeface="+mn-cs"/>
                      </a:endParaRPr>
                    </a:p>
                  </a:txBody>
                  <a:tcPr marL="0" marR="0" marT="0" marB="0"/>
                </a:tc>
                <a:tc>
                  <a:txBody>
                    <a:bodyPr/>
                    <a:lstStyle/>
                    <a:p>
                      <a:pPr marL="0" algn="l" defTabSz="914400" rtl="0" eaLnBrk="1" fontAlgn="t" latinLnBrk="0" hangingPunct="1"/>
                      <a:r>
                        <a:rPr lang="en-AU" sz="1100" b="0" i="0" u="none" strike="noStrike" kern="1200" dirty="0" smtClean="0">
                          <a:solidFill>
                            <a:srgbClr val="365F91"/>
                          </a:solidFill>
                          <a:effectLst/>
                          <a:latin typeface="Univers 45 Light" pitchFamily="2" charset="0"/>
                          <a:ea typeface="+mn-ea"/>
                          <a:cs typeface="+mn-cs"/>
                        </a:rPr>
                        <a:t>8</a:t>
                      </a:r>
                      <a:endParaRPr lang="en-AU" sz="1100" b="0" i="0" u="none" strike="noStrike" kern="1200" dirty="0">
                        <a:solidFill>
                          <a:srgbClr val="365F91"/>
                        </a:solidFill>
                        <a:effectLst/>
                        <a:latin typeface="Univers 45 Light" pitchFamily="2" charset="0"/>
                        <a:ea typeface="+mn-ea"/>
                        <a:cs typeface="+mn-cs"/>
                      </a:endParaRPr>
                    </a:p>
                  </a:txBody>
                  <a:tcPr marL="78830" marR="78830" marT="39413" marB="39413"/>
                </a:tc>
                <a:tc>
                  <a:txBody>
                    <a:bodyPr/>
                    <a:lstStyle/>
                    <a:p>
                      <a:pPr algn="l" fontAlgn="t"/>
                      <a:r>
                        <a:rPr lang="en-AU" sz="1100" b="0" i="0" u="none" strike="noStrike" dirty="0">
                          <a:solidFill>
                            <a:srgbClr val="365F91"/>
                          </a:solidFill>
                          <a:effectLst/>
                          <a:latin typeface="Univers 45 Light" pitchFamily="2" charset="0"/>
                        </a:rPr>
                        <a:t>Client centric focus</a:t>
                      </a:r>
                    </a:p>
                  </a:txBody>
                  <a:tcPr marL="0" marR="0" marT="0" marB="0"/>
                </a:tc>
              </a:tr>
              <a:tr h="290994">
                <a:tc>
                  <a:txBody>
                    <a:bodyPr/>
                    <a:lstStyle/>
                    <a:p>
                      <a:pPr marL="0" algn="l" defTabSz="914400" rtl="0" eaLnBrk="1" fontAlgn="t" latinLnBrk="0" hangingPunct="1"/>
                      <a:r>
                        <a:rPr lang="en-AU" sz="1100" b="0" i="0" u="none" strike="noStrike" kern="1200" dirty="0" smtClean="0">
                          <a:solidFill>
                            <a:srgbClr val="365F91"/>
                          </a:solidFill>
                          <a:effectLst/>
                          <a:latin typeface="Univers 45 Light" pitchFamily="2" charset="0"/>
                          <a:ea typeface="+mn-ea"/>
                          <a:cs typeface="+mn-cs"/>
                        </a:rPr>
                        <a:t>9</a:t>
                      </a:r>
                      <a:endParaRPr lang="en-AU" sz="1100" b="0" i="0" u="none" strike="noStrike" kern="1200" dirty="0">
                        <a:solidFill>
                          <a:srgbClr val="365F91"/>
                        </a:solidFill>
                        <a:effectLst/>
                        <a:latin typeface="Univers 45 Light" pitchFamily="2" charset="0"/>
                        <a:ea typeface="+mn-ea"/>
                        <a:cs typeface="+mn-cs"/>
                      </a:endParaRPr>
                    </a:p>
                  </a:txBody>
                  <a:tcPr marL="78830" marR="78830" marT="39413" marB="39413"/>
                </a:tc>
                <a:tc>
                  <a:txBody>
                    <a:bodyPr/>
                    <a:lstStyle/>
                    <a:p>
                      <a:pPr marL="0" algn="l" defTabSz="914400" rtl="0" eaLnBrk="1" fontAlgn="t" latinLnBrk="0" hangingPunct="1"/>
                      <a:r>
                        <a:rPr lang="en-AU" sz="1100" b="0" i="0" u="none" strike="noStrike" kern="1200" dirty="0" smtClean="0">
                          <a:solidFill>
                            <a:srgbClr val="365F91"/>
                          </a:solidFill>
                          <a:effectLst/>
                          <a:latin typeface="Univers 45 Light" pitchFamily="2" charset="0"/>
                          <a:ea typeface="+mn-ea"/>
                          <a:cs typeface="+mn-cs"/>
                        </a:rPr>
                        <a:t>Disruptive Competition</a:t>
                      </a:r>
                      <a:endParaRPr lang="en-AU" sz="1100" b="0" i="0" u="none" strike="noStrike" kern="1200" dirty="0">
                        <a:solidFill>
                          <a:srgbClr val="365F91"/>
                        </a:solidFill>
                        <a:effectLst/>
                        <a:latin typeface="Univers 45 Light" pitchFamily="2" charset="0"/>
                        <a:ea typeface="+mn-ea"/>
                        <a:cs typeface="+mn-cs"/>
                      </a:endParaRPr>
                    </a:p>
                  </a:txBody>
                  <a:tcPr marL="0" marR="0" marT="0" marB="0"/>
                </a:tc>
                <a:tc>
                  <a:txBody>
                    <a:bodyPr/>
                    <a:lstStyle/>
                    <a:p>
                      <a:pPr marL="0" algn="l" defTabSz="914400" rtl="0" eaLnBrk="1" fontAlgn="t" latinLnBrk="0" hangingPunct="1"/>
                      <a:r>
                        <a:rPr lang="en-AU" sz="1100" b="0" i="0" u="none" strike="noStrike" kern="1200" dirty="0" smtClean="0">
                          <a:solidFill>
                            <a:srgbClr val="365F91"/>
                          </a:solidFill>
                          <a:effectLst/>
                          <a:latin typeface="Univers 45 Light" pitchFamily="2" charset="0"/>
                          <a:ea typeface="+mn-ea"/>
                          <a:cs typeface="+mn-cs"/>
                        </a:rPr>
                        <a:t>9</a:t>
                      </a:r>
                      <a:endParaRPr lang="en-AU" sz="1100" b="0" i="0" u="none" strike="noStrike" kern="1200" dirty="0">
                        <a:solidFill>
                          <a:srgbClr val="365F91"/>
                        </a:solidFill>
                        <a:effectLst/>
                        <a:latin typeface="Univers 45 Light" pitchFamily="2" charset="0"/>
                        <a:ea typeface="+mn-ea"/>
                        <a:cs typeface="+mn-cs"/>
                      </a:endParaRPr>
                    </a:p>
                  </a:txBody>
                  <a:tcPr marL="78830" marR="78830" marT="39413" marB="39413"/>
                </a:tc>
                <a:tc>
                  <a:txBody>
                    <a:bodyPr/>
                    <a:lstStyle/>
                    <a:p>
                      <a:pPr algn="l" fontAlgn="t"/>
                      <a:r>
                        <a:rPr lang="en-AU" sz="1100" b="0" i="0" u="none" strike="noStrike" dirty="0">
                          <a:solidFill>
                            <a:srgbClr val="365F91"/>
                          </a:solidFill>
                          <a:effectLst/>
                          <a:latin typeface="Univers 45 Light" pitchFamily="2" charset="0"/>
                        </a:rPr>
                        <a:t>Disruptive Competition</a:t>
                      </a:r>
                    </a:p>
                  </a:txBody>
                  <a:tcPr marL="0" marR="0" marT="0" marB="0"/>
                </a:tc>
              </a:tr>
              <a:tr h="290994">
                <a:tc>
                  <a:txBody>
                    <a:bodyPr/>
                    <a:lstStyle/>
                    <a:p>
                      <a:pPr marL="0" algn="l" defTabSz="914400" rtl="0" eaLnBrk="1" fontAlgn="t" latinLnBrk="0" hangingPunct="1"/>
                      <a:r>
                        <a:rPr lang="en-AU" sz="1100" b="0" i="0" u="none" strike="noStrike" kern="1200" dirty="0" smtClean="0">
                          <a:solidFill>
                            <a:srgbClr val="365F91"/>
                          </a:solidFill>
                          <a:effectLst/>
                          <a:latin typeface="Univers 45 Light" pitchFamily="2" charset="0"/>
                          <a:ea typeface="+mn-ea"/>
                          <a:cs typeface="+mn-cs"/>
                        </a:rPr>
                        <a:t>10</a:t>
                      </a:r>
                      <a:endParaRPr lang="en-AU" sz="1100" b="0" i="0" u="none" strike="noStrike" kern="1200" dirty="0">
                        <a:solidFill>
                          <a:srgbClr val="365F91"/>
                        </a:solidFill>
                        <a:effectLst/>
                        <a:latin typeface="Univers 45 Light" pitchFamily="2" charset="0"/>
                        <a:ea typeface="+mn-ea"/>
                        <a:cs typeface="+mn-cs"/>
                      </a:endParaRPr>
                    </a:p>
                  </a:txBody>
                  <a:tcPr marL="78830" marR="78830" marT="39413" marB="39413"/>
                </a:tc>
                <a:tc>
                  <a:txBody>
                    <a:bodyPr/>
                    <a:lstStyle/>
                    <a:p>
                      <a:pPr marL="0" algn="l" defTabSz="914400" rtl="0" eaLnBrk="1" fontAlgn="t" latinLnBrk="0" hangingPunct="1"/>
                      <a:r>
                        <a:rPr lang="en-AU" sz="1100" b="0" i="0" u="none" strike="noStrike" kern="1200" dirty="0" smtClean="0">
                          <a:solidFill>
                            <a:srgbClr val="365F91"/>
                          </a:solidFill>
                          <a:effectLst/>
                          <a:latin typeface="Univers 45 Light" pitchFamily="2" charset="0"/>
                          <a:ea typeface="+mn-ea"/>
                          <a:cs typeface="+mn-cs"/>
                        </a:rPr>
                        <a:t>Client Satisfaction and Retention</a:t>
                      </a:r>
                      <a:endParaRPr lang="en-AU" sz="1100" b="0" i="0" u="none" strike="noStrike" kern="1200" dirty="0">
                        <a:solidFill>
                          <a:srgbClr val="365F91"/>
                        </a:solidFill>
                        <a:effectLst/>
                        <a:latin typeface="Univers 45 Light" pitchFamily="2" charset="0"/>
                        <a:ea typeface="+mn-ea"/>
                        <a:cs typeface="+mn-cs"/>
                      </a:endParaRPr>
                    </a:p>
                  </a:txBody>
                  <a:tcPr marL="0" marR="0" marT="0" marB="0"/>
                </a:tc>
                <a:tc>
                  <a:txBody>
                    <a:bodyPr/>
                    <a:lstStyle/>
                    <a:p>
                      <a:pPr marL="0" algn="l" defTabSz="914400" rtl="0" eaLnBrk="1" fontAlgn="t" latinLnBrk="0" hangingPunct="1"/>
                      <a:r>
                        <a:rPr lang="en-AU" sz="1100" b="0" i="0" u="none" strike="noStrike" kern="1200" dirty="0" smtClean="0">
                          <a:solidFill>
                            <a:srgbClr val="365F91"/>
                          </a:solidFill>
                          <a:effectLst/>
                          <a:latin typeface="Univers 45 Light" pitchFamily="2" charset="0"/>
                          <a:ea typeface="+mn-ea"/>
                          <a:cs typeface="+mn-cs"/>
                        </a:rPr>
                        <a:t>10</a:t>
                      </a:r>
                      <a:endParaRPr lang="en-AU" sz="1100" b="0" i="0" u="none" strike="noStrike" kern="1200" dirty="0">
                        <a:solidFill>
                          <a:srgbClr val="365F91"/>
                        </a:solidFill>
                        <a:effectLst/>
                        <a:latin typeface="Univers 45 Light" pitchFamily="2" charset="0"/>
                        <a:ea typeface="+mn-ea"/>
                        <a:cs typeface="+mn-cs"/>
                      </a:endParaRPr>
                    </a:p>
                  </a:txBody>
                  <a:tcPr marL="78830" marR="78830" marT="39413" marB="39413"/>
                </a:tc>
                <a:tc>
                  <a:txBody>
                    <a:bodyPr/>
                    <a:lstStyle/>
                    <a:p>
                      <a:pPr algn="l" fontAlgn="t"/>
                      <a:r>
                        <a:rPr lang="en-AU" sz="1100" b="0" i="0" u="none" strike="noStrike" dirty="0">
                          <a:solidFill>
                            <a:srgbClr val="365F91"/>
                          </a:solidFill>
                          <a:effectLst/>
                          <a:latin typeface="Univers 45 Light" pitchFamily="2" charset="0"/>
                        </a:rPr>
                        <a:t>Delivering against expectations</a:t>
                      </a:r>
                    </a:p>
                  </a:txBody>
                  <a:tcPr marL="0" marR="0" marT="0" marB="0"/>
                </a:tc>
              </a:tr>
              <a:tr h="290994">
                <a:tc>
                  <a:txBody>
                    <a:bodyPr/>
                    <a:lstStyle/>
                    <a:p>
                      <a:pPr marL="0" algn="l" defTabSz="914400" rtl="0" eaLnBrk="1" fontAlgn="t" latinLnBrk="0" hangingPunct="1"/>
                      <a:r>
                        <a:rPr lang="en-AU" sz="1100" b="0" i="0" u="none" strike="noStrike" kern="1200" dirty="0" smtClean="0">
                          <a:solidFill>
                            <a:srgbClr val="365F91"/>
                          </a:solidFill>
                          <a:effectLst/>
                          <a:latin typeface="Univers 45 Light" pitchFamily="2" charset="0"/>
                          <a:ea typeface="+mn-ea"/>
                          <a:cs typeface="+mn-cs"/>
                        </a:rPr>
                        <a:t>11</a:t>
                      </a:r>
                      <a:endParaRPr lang="en-AU" sz="1100" b="0" i="0" u="none" strike="noStrike" kern="1200" dirty="0">
                        <a:solidFill>
                          <a:srgbClr val="365F91"/>
                        </a:solidFill>
                        <a:effectLst/>
                        <a:latin typeface="Univers 45 Light" pitchFamily="2" charset="0"/>
                        <a:ea typeface="+mn-ea"/>
                        <a:cs typeface="+mn-cs"/>
                      </a:endParaRPr>
                    </a:p>
                  </a:txBody>
                  <a:tcPr marL="78830" marR="78830" marT="39413" marB="39413"/>
                </a:tc>
                <a:tc>
                  <a:txBody>
                    <a:bodyPr/>
                    <a:lstStyle/>
                    <a:p>
                      <a:pPr marL="0" algn="l" defTabSz="914400" rtl="0" eaLnBrk="1" fontAlgn="t" latinLnBrk="0" hangingPunct="1"/>
                      <a:r>
                        <a:rPr lang="en-AU" sz="1100" b="0" i="0" u="none" strike="noStrike" kern="1200" dirty="0" smtClean="0">
                          <a:solidFill>
                            <a:srgbClr val="365F91"/>
                          </a:solidFill>
                          <a:effectLst/>
                          <a:latin typeface="Univers 45 Light" pitchFamily="2" charset="0"/>
                          <a:ea typeface="+mn-ea"/>
                          <a:cs typeface="+mn-cs"/>
                        </a:rPr>
                        <a:t>Operating/Delivery Model</a:t>
                      </a:r>
                      <a:endParaRPr lang="en-AU" sz="1100" b="0" i="0" u="none" strike="noStrike" kern="1200" dirty="0">
                        <a:solidFill>
                          <a:srgbClr val="365F91"/>
                        </a:solidFill>
                        <a:effectLst/>
                        <a:latin typeface="Univers 45 Light" pitchFamily="2" charset="0"/>
                        <a:ea typeface="+mn-ea"/>
                        <a:cs typeface="+mn-cs"/>
                      </a:endParaRPr>
                    </a:p>
                  </a:txBody>
                  <a:tcPr marL="0" marR="0" marT="0" marB="0"/>
                </a:tc>
                <a:tc>
                  <a:txBody>
                    <a:bodyPr/>
                    <a:lstStyle/>
                    <a:p>
                      <a:pPr marL="0" algn="l" defTabSz="914400" rtl="0" eaLnBrk="1" fontAlgn="t" latinLnBrk="0" hangingPunct="1"/>
                      <a:r>
                        <a:rPr lang="en-AU" sz="1100" b="0" i="0" u="none" strike="noStrike" kern="1200" dirty="0" smtClean="0">
                          <a:solidFill>
                            <a:srgbClr val="365F91"/>
                          </a:solidFill>
                          <a:effectLst/>
                          <a:latin typeface="Univers 45 Light" pitchFamily="2" charset="0"/>
                          <a:ea typeface="+mn-ea"/>
                          <a:cs typeface="+mn-cs"/>
                        </a:rPr>
                        <a:t>11</a:t>
                      </a:r>
                      <a:endParaRPr lang="en-AU" sz="1100" b="0" i="0" u="none" strike="noStrike" kern="1200" dirty="0">
                        <a:solidFill>
                          <a:srgbClr val="365F91"/>
                        </a:solidFill>
                        <a:effectLst/>
                        <a:latin typeface="Univers 45 Light" pitchFamily="2" charset="0"/>
                        <a:ea typeface="+mn-ea"/>
                        <a:cs typeface="+mn-cs"/>
                      </a:endParaRPr>
                    </a:p>
                  </a:txBody>
                  <a:tcPr marL="78830" marR="78830" marT="39413" marB="39413"/>
                </a:tc>
                <a:tc>
                  <a:txBody>
                    <a:bodyPr/>
                    <a:lstStyle/>
                    <a:p>
                      <a:pPr algn="l" fontAlgn="t"/>
                      <a:r>
                        <a:rPr lang="en-AU" sz="1100" b="0" i="0" u="none" strike="noStrike" dirty="0">
                          <a:solidFill>
                            <a:srgbClr val="365F91"/>
                          </a:solidFill>
                          <a:effectLst/>
                          <a:latin typeface="Univers 45 Light" pitchFamily="2" charset="0"/>
                        </a:rPr>
                        <a:t>Understanding the Market</a:t>
                      </a:r>
                    </a:p>
                  </a:txBody>
                  <a:tcPr marL="0" marR="0" marT="0" marB="0"/>
                </a:tc>
              </a:tr>
              <a:tr h="290994">
                <a:tc>
                  <a:txBody>
                    <a:bodyPr/>
                    <a:lstStyle/>
                    <a:p>
                      <a:pPr marL="0" algn="l" defTabSz="914400" rtl="0" eaLnBrk="1" fontAlgn="t" latinLnBrk="0" hangingPunct="1"/>
                      <a:r>
                        <a:rPr lang="en-AU" sz="1100" b="0" i="0" u="none" strike="noStrike" kern="1200" dirty="0" smtClean="0">
                          <a:solidFill>
                            <a:srgbClr val="365F91"/>
                          </a:solidFill>
                          <a:effectLst/>
                          <a:latin typeface="Univers 45 Light" pitchFamily="2" charset="0"/>
                          <a:ea typeface="+mn-ea"/>
                          <a:cs typeface="+mn-cs"/>
                        </a:rPr>
                        <a:t>12</a:t>
                      </a:r>
                      <a:endParaRPr lang="en-AU" sz="1100" b="0" i="0" u="none" strike="noStrike" kern="1200" dirty="0">
                        <a:solidFill>
                          <a:srgbClr val="365F91"/>
                        </a:solidFill>
                        <a:effectLst/>
                        <a:latin typeface="Univers 45 Light" pitchFamily="2" charset="0"/>
                        <a:ea typeface="+mn-ea"/>
                        <a:cs typeface="+mn-cs"/>
                      </a:endParaRPr>
                    </a:p>
                  </a:txBody>
                  <a:tcPr marL="78830" marR="78830" marT="39413" marB="39413"/>
                </a:tc>
                <a:tc>
                  <a:txBody>
                    <a:bodyPr/>
                    <a:lstStyle/>
                    <a:p>
                      <a:pPr marL="0" algn="l" defTabSz="914400" rtl="0" eaLnBrk="1" fontAlgn="t" latinLnBrk="0" hangingPunct="1"/>
                      <a:r>
                        <a:rPr lang="en-AU" sz="1100" b="0" i="0" u="none" strike="noStrike" kern="1200" dirty="0" smtClean="0">
                          <a:solidFill>
                            <a:srgbClr val="365F91"/>
                          </a:solidFill>
                          <a:effectLst/>
                          <a:latin typeface="Univers 45 Light" pitchFamily="2" charset="0"/>
                          <a:ea typeface="+mn-ea"/>
                          <a:cs typeface="+mn-cs"/>
                        </a:rPr>
                        <a:t>Employee Engagement and Retention</a:t>
                      </a:r>
                      <a:endParaRPr lang="en-AU" sz="1100" b="0" i="0" u="none" strike="noStrike" kern="1200" dirty="0">
                        <a:solidFill>
                          <a:srgbClr val="365F91"/>
                        </a:solidFill>
                        <a:effectLst/>
                        <a:latin typeface="Univers 45 Light" pitchFamily="2" charset="0"/>
                        <a:ea typeface="+mn-ea"/>
                        <a:cs typeface="+mn-cs"/>
                      </a:endParaRPr>
                    </a:p>
                  </a:txBody>
                  <a:tcPr marL="0" marR="0" marT="0" marB="0"/>
                </a:tc>
                <a:tc>
                  <a:txBody>
                    <a:bodyPr/>
                    <a:lstStyle/>
                    <a:p>
                      <a:pPr marL="0" algn="l" defTabSz="914400" rtl="0" eaLnBrk="1" fontAlgn="t" latinLnBrk="0" hangingPunct="1"/>
                      <a:r>
                        <a:rPr lang="en-AU" sz="1100" b="0" i="0" u="none" strike="noStrike" kern="1200" dirty="0" smtClean="0">
                          <a:solidFill>
                            <a:srgbClr val="365F91"/>
                          </a:solidFill>
                          <a:effectLst/>
                          <a:latin typeface="Univers 45 Light" pitchFamily="2" charset="0"/>
                          <a:ea typeface="+mn-ea"/>
                          <a:cs typeface="+mn-cs"/>
                        </a:rPr>
                        <a:t>12</a:t>
                      </a:r>
                      <a:endParaRPr lang="en-AU" sz="1100" b="0" i="0" u="none" strike="noStrike" kern="1200" dirty="0">
                        <a:solidFill>
                          <a:srgbClr val="365F91"/>
                        </a:solidFill>
                        <a:effectLst/>
                        <a:latin typeface="Univers 45 Light" pitchFamily="2" charset="0"/>
                        <a:ea typeface="+mn-ea"/>
                        <a:cs typeface="+mn-cs"/>
                      </a:endParaRPr>
                    </a:p>
                  </a:txBody>
                  <a:tcPr marL="78830" marR="78830" marT="39413" marB="39413"/>
                </a:tc>
                <a:tc>
                  <a:txBody>
                    <a:bodyPr/>
                    <a:lstStyle/>
                    <a:p>
                      <a:pPr algn="l" fontAlgn="t"/>
                      <a:r>
                        <a:rPr lang="en-AU" sz="1100" b="0" i="0" u="none" strike="noStrike" dirty="0">
                          <a:solidFill>
                            <a:srgbClr val="365F91"/>
                          </a:solidFill>
                          <a:effectLst/>
                          <a:latin typeface="Univers 45 Light" pitchFamily="2" charset="0"/>
                        </a:rPr>
                        <a:t>Operating/Delivery model</a:t>
                      </a:r>
                    </a:p>
                  </a:txBody>
                  <a:tcPr marL="0" marR="0" marT="0" marB="0"/>
                </a:tc>
              </a:tr>
              <a:tr h="290994">
                <a:tc>
                  <a:txBody>
                    <a:bodyPr/>
                    <a:lstStyle/>
                    <a:p>
                      <a:pPr marL="0" algn="l" defTabSz="914400" rtl="0" eaLnBrk="1" fontAlgn="t" latinLnBrk="0" hangingPunct="1"/>
                      <a:r>
                        <a:rPr lang="en-AU" sz="1100" b="0" i="0" u="none" strike="noStrike" kern="1200" dirty="0" smtClean="0">
                          <a:solidFill>
                            <a:srgbClr val="365F91"/>
                          </a:solidFill>
                          <a:effectLst/>
                          <a:latin typeface="Univers 45 Light" pitchFamily="2" charset="0"/>
                          <a:ea typeface="+mn-ea"/>
                          <a:cs typeface="+mn-cs"/>
                        </a:rPr>
                        <a:t>13</a:t>
                      </a:r>
                      <a:endParaRPr lang="en-AU" sz="1100" b="0" i="0" u="none" strike="noStrike" kern="1200" dirty="0">
                        <a:solidFill>
                          <a:srgbClr val="365F91"/>
                        </a:solidFill>
                        <a:effectLst/>
                        <a:latin typeface="Univers 45 Light" pitchFamily="2" charset="0"/>
                        <a:ea typeface="+mn-ea"/>
                        <a:cs typeface="+mn-cs"/>
                      </a:endParaRPr>
                    </a:p>
                  </a:txBody>
                  <a:tcPr marL="78830" marR="78830" marT="39413" marB="39413"/>
                </a:tc>
                <a:tc>
                  <a:txBody>
                    <a:bodyPr/>
                    <a:lstStyle/>
                    <a:p>
                      <a:pPr marL="0" algn="l" defTabSz="914400" rtl="0" eaLnBrk="1" fontAlgn="t" latinLnBrk="0" hangingPunct="1"/>
                      <a:r>
                        <a:rPr lang="en-AU" sz="1100" b="0" i="0" u="none" strike="noStrike" kern="1200" dirty="0" smtClean="0">
                          <a:solidFill>
                            <a:srgbClr val="365F91"/>
                          </a:solidFill>
                          <a:effectLst/>
                          <a:latin typeface="Univers 45 Light" pitchFamily="2" charset="0"/>
                          <a:ea typeface="+mn-ea"/>
                          <a:cs typeface="+mn-cs"/>
                        </a:rPr>
                        <a:t>IT and Data Security</a:t>
                      </a:r>
                      <a:endParaRPr lang="en-AU" sz="1100" b="0" i="0" u="none" strike="noStrike" kern="1200" dirty="0">
                        <a:solidFill>
                          <a:srgbClr val="365F91"/>
                        </a:solidFill>
                        <a:effectLst/>
                        <a:latin typeface="Univers 45 Light" pitchFamily="2" charset="0"/>
                        <a:ea typeface="+mn-ea"/>
                        <a:cs typeface="+mn-cs"/>
                      </a:endParaRPr>
                    </a:p>
                  </a:txBody>
                  <a:tcPr marL="0" marR="0" marT="0" marB="0"/>
                </a:tc>
                <a:tc>
                  <a:txBody>
                    <a:bodyPr/>
                    <a:lstStyle/>
                    <a:p>
                      <a:pPr marL="0" algn="l" defTabSz="914400" rtl="0" eaLnBrk="1" fontAlgn="t" latinLnBrk="0" hangingPunct="1"/>
                      <a:r>
                        <a:rPr lang="en-AU" sz="1100" b="0" i="0" u="none" strike="noStrike" kern="1200" dirty="0" smtClean="0">
                          <a:solidFill>
                            <a:srgbClr val="365F91"/>
                          </a:solidFill>
                          <a:effectLst/>
                          <a:latin typeface="Univers 45 Light" pitchFamily="2" charset="0"/>
                          <a:ea typeface="+mn-ea"/>
                          <a:cs typeface="+mn-cs"/>
                        </a:rPr>
                        <a:t>13</a:t>
                      </a:r>
                      <a:endParaRPr lang="en-AU" sz="1100" b="0" i="0" u="none" strike="noStrike" kern="1200" dirty="0">
                        <a:solidFill>
                          <a:srgbClr val="365F91"/>
                        </a:solidFill>
                        <a:effectLst/>
                        <a:latin typeface="Univers 45 Light" pitchFamily="2" charset="0"/>
                        <a:ea typeface="+mn-ea"/>
                        <a:cs typeface="+mn-cs"/>
                      </a:endParaRPr>
                    </a:p>
                  </a:txBody>
                  <a:tcPr marL="78830" marR="78830" marT="39413" marB="39413"/>
                </a:tc>
                <a:tc>
                  <a:txBody>
                    <a:bodyPr/>
                    <a:lstStyle/>
                    <a:p>
                      <a:pPr algn="l" fontAlgn="t"/>
                      <a:r>
                        <a:rPr lang="en-AU" sz="1100" b="0" i="0" u="none" strike="noStrike" dirty="0">
                          <a:solidFill>
                            <a:srgbClr val="365F91"/>
                          </a:solidFill>
                          <a:effectLst/>
                          <a:latin typeface="Univers 45 Light" pitchFamily="2" charset="0"/>
                        </a:rPr>
                        <a:t>Diversity</a:t>
                      </a:r>
                    </a:p>
                  </a:txBody>
                  <a:tcPr marL="0" marR="0" marT="0" marB="0"/>
                </a:tc>
              </a:tr>
              <a:tr h="290994">
                <a:tc>
                  <a:txBody>
                    <a:bodyPr/>
                    <a:lstStyle/>
                    <a:p>
                      <a:pPr marL="0" algn="l" defTabSz="914400" rtl="0" eaLnBrk="1" fontAlgn="t" latinLnBrk="0" hangingPunct="1"/>
                      <a:r>
                        <a:rPr lang="en-AU" sz="1100" b="0" i="0" u="none" strike="noStrike" kern="1200" dirty="0" smtClean="0">
                          <a:solidFill>
                            <a:srgbClr val="365F91"/>
                          </a:solidFill>
                          <a:effectLst/>
                          <a:latin typeface="Univers 45 Light" pitchFamily="2" charset="0"/>
                          <a:ea typeface="+mn-ea"/>
                          <a:cs typeface="+mn-cs"/>
                        </a:rPr>
                        <a:t>14</a:t>
                      </a:r>
                      <a:endParaRPr lang="en-AU" sz="1100" b="0" i="0" u="none" strike="noStrike" kern="1200" dirty="0">
                        <a:solidFill>
                          <a:srgbClr val="365F91"/>
                        </a:solidFill>
                        <a:effectLst/>
                        <a:latin typeface="Univers 45 Light" pitchFamily="2" charset="0"/>
                        <a:ea typeface="+mn-ea"/>
                        <a:cs typeface="+mn-cs"/>
                      </a:endParaRPr>
                    </a:p>
                  </a:txBody>
                  <a:tcPr marL="78830" marR="78830" marT="39413" marB="39413"/>
                </a:tc>
                <a:tc>
                  <a:txBody>
                    <a:bodyPr/>
                    <a:lstStyle/>
                    <a:p>
                      <a:pPr marL="0" algn="l" defTabSz="914400" rtl="0" eaLnBrk="1" fontAlgn="t" latinLnBrk="0" hangingPunct="1"/>
                      <a:r>
                        <a:rPr lang="en-AU" sz="1100" b="0" i="0" u="none" strike="noStrike" kern="1200" dirty="0" smtClean="0">
                          <a:solidFill>
                            <a:srgbClr val="365F91"/>
                          </a:solidFill>
                          <a:effectLst/>
                          <a:latin typeface="Univers 45 Light" pitchFamily="2" charset="0"/>
                          <a:ea typeface="+mn-ea"/>
                          <a:cs typeface="+mn-cs"/>
                        </a:rPr>
                        <a:t>Delivering against Expectations</a:t>
                      </a:r>
                      <a:endParaRPr lang="en-AU" sz="1100" b="0" i="0" u="none" strike="noStrike" kern="1200" dirty="0">
                        <a:solidFill>
                          <a:srgbClr val="365F91"/>
                        </a:solidFill>
                        <a:effectLst/>
                        <a:latin typeface="Univers 45 Light" pitchFamily="2" charset="0"/>
                        <a:ea typeface="+mn-ea"/>
                        <a:cs typeface="+mn-cs"/>
                      </a:endParaRPr>
                    </a:p>
                  </a:txBody>
                  <a:tcPr marL="0" marR="0" marT="0" marB="0"/>
                </a:tc>
                <a:tc>
                  <a:txBody>
                    <a:bodyPr/>
                    <a:lstStyle/>
                    <a:p>
                      <a:pPr marL="0" algn="l" defTabSz="914400" rtl="0" eaLnBrk="1" fontAlgn="t" latinLnBrk="0" hangingPunct="1"/>
                      <a:r>
                        <a:rPr lang="en-AU" sz="1100" b="0" i="0" u="none" strike="noStrike" kern="1200" dirty="0" smtClean="0">
                          <a:solidFill>
                            <a:srgbClr val="365F91"/>
                          </a:solidFill>
                          <a:effectLst/>
                          <a:latin typeface="Univers 45 Light" pitchFamily="2" charset="0"/>
                          <a:ea typeface="+mn-ea"/>
                          <a:cs typeface="+mn-cs"/>
                        </a:rPr>
                        <a:t>14</a:t>
                      </a:r>
                      <a:endParaRPr lang="en-AU" sz="1100" b="0" i="0" u="none" strike="noStrike" kern="1200" dirty="0">
                        <a:solidFill>
                          <a:srgbClr val="365F91"/>
                        </a:solidFill>
                        <a:effectLst/>
                        <a:latin typeface="Univers 45 Light" pitchFamily="2" charset="0"/>
                        <a:ea typeface="+mn-ea"/>
                        <a:cs typeface="+mn-cs"/>
                      </a:endParaRPr>
                    </a:p>
                  </a:txBody>
                  <a:tcPr marL="78830" marR="78830" marT="39413" marB="39413"/>
                </a:tc>
                <a:tc>
                  <a:txBody>
                    <a:bodyPr/>
                    <a:lstStyle/>
                    <a:p>
                      <a:pPr algn="l" fontAlgn="t"/>
                      <a:r>
                        <a:rPr lang="en-AU" sz="1100" b="0" i="0" u="none" strike="noStrike" dirty="0">
                          <a:solidFill>
                            <a:srgbClr val="365F91"/>
                          </a:solidFill>
                          <a:effectLst/>
                          <a:latin typeface="Univers 45 Light" pitchFamily="2" charset="0"/>
                        </a:rPr>
                        <a:t>Severe economic downturn</a:t>
                      </a:r>
                    </a:p>
                  </a:txBody>
                  <a:tcPr marL="0" marR="0" marT="0" marB="0"/>
                </a:tc>
              </a:tr>
              <a:tr h="290994">
                <a:tc>
                  <a:txBody>
                    <a:bodyPr/>
                    <a:lstStyle/>
                    <a:p>
                      <a:pPr marL="0" algn="l" defTabSz="914400" rtl="0" eaLnBrk="1" fontAlgn="t" latinLnBrk="0" hangingPunct="1"/>
                      <a:r>
                        <a:rPr lang="en-AU" sz="1100" b="0" i="0" u="none" strike="noStrike" kern="1200" dirty="0" smtClean="0">
                          <a:solidFill>
                            <a:srgbClr val="365F91"/>
                          </a:solidFill>
                          <a:effectLst/>
                          <a:latin typeface="Univers 45 Light" pitchFamily="2" charset="0"/>
                          <a:ea typeface="+mn-ea"/>
                          <a:cs typeface="+mn-cs"/>
                        </a:rPr>
                        <a:t>15</a:t>
                      </a:r>
                      <a:endParaRPr lang="en-AU" sz="1100" b="0" i="0" u="none" strike="noStrike" kern="1200" dirty="0">
                        <a:solidFill>
                          <a:srgbClr val="365F91"/>
                        </a:solidFill>
                        <a:effectLst/>
                        <a:latin typeface="Univers 45 Light" pitchFamily="2" charset="0"/>
                        <a:ea typeface="+mn-ea"/>
                        <a:cs typeface="+mn-cs"/>
                      </a:endParaRPr>
                    </a:p>
                  </a:txBody>
                  <a:tcPr marL="78830" marR="78830" marT="39413" marB="39413"/>
                </a:tc>
                <a:tc>
                  <a:txBody>
                    <a:bodyPr/>
                    <a:lstStyle/>
                    <a:p>
                      <a:pPr marL="0" algn="l" defTabSz="914400" rtl="0" eaLnBrk="1" fontAlgn="t" latinLnBrk="0" hangingPunct="1"/>
                      <a:r>
                        <a:rPr lang="en-AU" sz="1100" b="0" i="0" u="none" strike="noStrike" kern="1200" dirty="0" smtClean="0">
                          <a:solidFill>
                            <a:srgbClr val="365F91"/>
                          </a:solidFill>
                          <a:effectLst/>
                          <a:latin typeface="Univers 45 Light" pitchFamily="2" charset="0"/>
                          <a:ea typeface="+mn-ea"/>
                          <a:cs typeface="+mn-cs"/>
                        </a:rPr>
                        <a:t>Severe Economic Downturn</a:t>
                      </a:r>
                      <a:endParaRPr lang="en-AU" sz="1100" b="0" i="0" u="none" strike="noStrike" kern="1200" dirty="0">
                        <a:solidFill>
                          <a:srgbClr val="365F91"/>
                        </a:solidFill>
                        <a:effectLst/>
                        <a:latin typeface="Univers 45 Light" pitchFamily="2" charset="0"/>
                        <a:ea typeface="+mn-ea"/>
                        <a:cs typeface="+mn-cs"/>
                      </a:endParaRPr>
                    </a:p>
                  </a:txBody>
                  <a:tcPr marL="0" marR="0" marT="0" marB="0"/>
                </a:tc>
                <a:tc>
                  <a:txBody>
                    <a:bodyPr/>
                    <a:lstStyle/>
                    <a:p>
                      <a:pPr marL="0" algn="l" defTabSz="914400" rtl="0" eaLnBrk="1" fontAlgn="t" latinLnBrk="0" hangingPunct="1"/>
                      <a:r>
                        <a:rPr lang="en-AU" sz="1100" b="0" i="0" u="none" strike="noStrike" kern="1200" dirty="0" smtClean="0">
                          <a:solidFill>
                            <a:srgbClr val="365F91"/>
                          </a:solidFill>
                          <a:effectLst/>
                          <a:latin typeface="Univers 45 Light" pitchFamily="2" charset="0"/>
                          <a:ea typeface="+mn-ea"/>
                          <a:cs typeface="+mn-cs"/>
                        </a:rPr>
                        <a:t>15</a:t>
                      </a:r>
                      <a:endParaRPr lang="en-AU" sz="1100" b="0" i="0" u="none" strike="noStrike" kern="1200" dirty="0">
                        <a:solidFill>
                          <a:srgbClr val="365F91"/>
                        </a:solidFill>
                        <a:effectLst/>
                        <a:latin typeface="Univers 45 Light" pitchFamily="2" charset="0"/>
                        <a:ea typeface="+mn-ea"/>
                        <a:cs typeface="+mn-cs"/>
                      </a:endParaRPr>
                    </a:p>
                  </a:txBody>
                  <a:tcPr marL="78830" marR="78830" marT="39413" marB="39413"/>
                </a:tc>
                <a:tc>
                  <a:txBody>
                    <a:bodyPr/>
                    <a:lstStyle/>
                    <a:p>
                      <a:pPr algn="l" fontAlgn="t"/>
                      <a:r>
                        <a:rPr lang="en-AU" sz="1100" b="0" i="0" u="none" strike="noStrike" dirty="0">
                          <a:solidFill>
                            <a:srgbClr val="365F91"/>
                          </a:solidFill>
                          <a:effectLst/>
                          <a:latin typeface="Univers 45 Light" pitchFamily="2" charset="0"/>
                        </a:rPr>
                        <a:t>IT and data security</a:t>
                      </a:r>
                    </a:p>
                  </a:txBody>
                  <a:tcPr marL="0" marR="0" marT="0" marB="0"/>
                </a:tc>
              </a:tr>
            </a:tbl>
          </a:graphicData>
        </a:graphic>
      </p:graphicFrame>
    </p:spTree>
    <p:extLst>
      <p:ext uri="{BB962C8B-B14F-4D97-AF65-F5344CB8AC3E}">
        <p14:creationId xmlns:p14="http://schemas.microsoft.com/office/powerpoint/2010/main" val="35475770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Appendix C</a:t>
            </a:r>
            <a:r>
              <a:rPr lang="en-AU" sz="2000" dirty="0" smtClean="0"/>
              <a:t/>
            </a:r>
            <a:br>
              <a:rPr lang="en-AU" sz="2000" dirty="0" smtClean="0"/>
            </a:br>
            <a:r>
              <a:rPr lang="en-AU" sz="2000" dirty="0"/>
              <a:t/>
            </a:r>
            <a:br>
              <a:rPr lang="en-AU" sz="2000" dirty="0"/>
            </a:br>
            <a:endParaRPr lang="en-AU" dirty="0"/>
          </a:p>
        </p:txBody>
      </p:sp>
      <p:sp>
        <p:nvSpPr>
          <p:cNvPr id="3" name="Text Placeholder 2"/>
          <p:cNvSpPr>
            <a:spLocks noGrp="1"/>
          </p:cNvSpPr>
          <p:nvPr>
            <p:ph type="body" sz="quarter" idx="10"/>
          </p:nvPr>
        </p:nvSpPr>
        <p:spPr/>
        <p:txBody>
          <a:bodyPr/>
          <a:lstStyle/>
          <a:p>
            <a:endParaRPr lang="en-AU"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Risks with Highest Number of Connections</a:t>
            </a:r>
            <a:endParaRPr lang="en-AU" dirty="0"/>
          </a:p>
        </p:txBody>
      </p:sp>
      <p:sp>
        <p:nvSpPr>
          <p:cNvPr id="3" name="Text Placeholder 2"/>
          <p:cNvSpPr>
            <a:spLocks noGrp="1"/>
          </p:cNvSpPr>
          <p:nvPr>
            <p:ph type="body" sz="quarter" idx="10"/>
          </p:nvPr>
        </p:nvSpPr>
        <p:spPr>
          <a:xfrm>
            <a:off x="179511" y="826165"/>
            <a:ext cx="8824529" cy="4846847"/>
          </a:xfrm>
        </p:spPr>
        <p:txBody>
          <a:bodyPr/>
          <a:lstStyle/>
          <a:p>
            <a:pPr>
              <a:lnSpc>
                <a:spcPct val="125000"/>
              </a:lnSpc>
              <a:spcBef>
                <a:spcPts val="500"/>
              </a:spcBef>
            </a:pPr>
            <a:r>
              <a:rPr lang="en-AU" sz="1200" b="0" dirty="0">
                <a:latin typeface="Univers 45 Light" pitchFamily="2" charset="0"/>
              </a:rPr>
              <a:t>For the net figures, a positive figure means the line is a net transmitter to the risk for that section</a:t>
            </a:r>
            <a:r>
              <a:rPr lang="en-AU" sz="1200" b="0" dirty="0" smtClean="0">
                <a:latin typeface="Univers 45 Light" pitchFamily="2" charset="0"/>
              </a:rPr>
              <a:t>.</a:t>
            </a:r>
            <a:r>
              <a:rPr lang="en-AU" sz="1200" b="0" dirty="0"/>
              <a:t> </a:t>
            </a:r>
            <a:r>
              <a:rPr lang="en-AU" sz="1200" b="0" dirty="0">
                <a:latin typeface="Univers 45 Light" pitchFamily="2" charset="0"/>
              </a:rPr>
              <a:t>An edge is said to flow from Risk A towards Risk B if more respondents identified Risk A as making Risk B more likely or severe, than identified Risk B as making Risk A more likely or severe.</a:t>
            </a:r>
          </a:p>
          <a:p>
            <a:pPr>
              <a:lnSpc>
                <a:spcPct val="125000"/>
              </a:lnSpc>
              <a:spcBef>
                <a:spcPts val="500"/>
              </a:spcBef>
            </a:pPr>
            <a:r>
              <a:rPr lang="en-AU" sz="1200" dirty="0" smtClean="0">
                <a:latin typeface="Univers 45 Light" pitchFamily="2" charset="0"/>
              </a:rPr>
              <a:t>Competitors </a:t>
            </a:r>
            <a:r>
              <a:rPr lang="en-AU" sz="1200" dirty="0">
                <a:latin typeface="Univers 45 Light" pitchFamily="2" charset="0"/>
              </a:rPr>
              <a:t>Successfully Attack Our </a:t>
            </a:r>
            <a:r>
              <a:rPr lang="en-AU" sz="1200" dirty="0" smtClean="0">
                <a:latin typeface="Univers 45 Light" pitchFamily="2" charset="0"/>
              </a:rPr>
              <a:t>Markets</a:t>
            </a:r>
            <a:r>
              <a:rPr lang="en-AU" sz="1200" dirty="0">
                <a:latin typeface="Univers 45 Light" pitchFamily="2" charset="0"/>
              </a:rPr>
              <a:t> </a:t>
            </a:r>
            <a:r>
              <a:rPr lang="en-AU" sz="1200" dirty="0" smtClean="0">
                <a:latin typeface="Univers 45 Light" pitchFamily="2" charset="0"/>
              </a:rPr>
              <a:t>(10 connections)</a:t>
            </a:r>
            <a:endParaRPr lang="en-AU" sz="1200" dirty="0">
              <a:latin typeface="Univers 45 Light" pitchFamily="2" charset="0"/>
            </a:endParaRPr>
          </a:p>
          <a:p>
            <a:pPr>
              <a:lnSpc>
                <a:spcPct val="125000"/>
              </a:lnSpc>
              <a:spcBef>
                <a:spcPts val="500"/>
              </a:spcBef>
            </a:pPr>
            <a:r>
              <a:rPr lang="en-AU" sz="1200" b="0" dirty="0">
                <a:latin typeface="Univers 45 Light" pitchFamily="2" charset="0"/>
              </a:rPr>
              <a:t>Of the 10 edges, 9 were flowing </a:t>
            </a:r>
            <a:r>
              <a:rPr lang="en-AU" sz="1200" b="0" i="1" dirty="0">
                <a:latin typeface="Univers 45 Light" pitchFamily="2" charset="0"/>
              </a:rPr>
              <a:t>towards</a:t>
            </a:r>
            <a:r>
              <a:rPr lang="en-AU" sz="1200" b="0" dirty="0">
                <a:latin typeface="Univers 45 Light" pitchFamily="2" charset="0"/>
              </a:rPr>
              <a:t> Competitors Successfully Attack our Markets from (in order of strength):</a:t>
            </a:r>
          </a:p>
          <a:p>
            <a:pPr marL="269875" indent="-269875">
              <a:lnSpc>
                <a:spcPct val="125000"/>
              </a:lnSpc>
              <a:spcBef>
                <a:spcPts val="500"/>
              </a:spcBef>
              <a:buClr>
                <a:srgbClr val="7AB800"/>
              </a:buClr>
              <a:buFont typeface="Arial" pitchFamily="34" charset="0"/>
              <a:buChar char="•"/>
            </a:pPr>
            <a:r>
              <a:rPr lang="en-AU" sz="1200" b="0" dirty="0">
                <a:latin typeface="Univers 45 Light" pitchFamily="2" charset="0"/>
              </a:rPr>
              <a:t>Supply Chain Leverage &amp; Resilience (14 selections, net 14</a:t>
            </a:r>
            <a:r>
              <a:rPr lang="en-AU" sz="1200" b="0" dirty="0" smtClean="0">
                <a:latin typeface="Univers 45 Light" pitchFamily="2" charset="0"/>
              </a:rPr>
              <a:t>)</a:t>
            </a:r>
            <a:r>
              <a:rPr lang="en-AU" sz="1200" dirty="0"/>
              <a:t> </a:t>
            </a:r>
            <a:r>
              <a:rPr lang="en-AU" sz="1200" b="0" dirty="0">
                <a:latin typeface="Univers 45 Light" pitchFamily="2" charset="0"/>
              </a:rPr>
              <a:t>) (i.e. 14 respondents perceived Supply Chain Leverage &amp; Resilience as having the potential to make Competitors Successfully Attack Our Markets more likely or severe, and no respondents perceived Competitors Successfully Attack Our Markets as having the potential to make Supply Chain Leverage &amp; Resilience more likely or severe)</a:t>
            </a:r>
          </a:p>
          <a:p>
            <a:pPr marL="269875" lvl="0" indent="-269875">
              <a:lnSpc>
                <a:spcPct val="125000"/>
              </a:lnSpc>
              <a:spcBef>
                <a:spcPts val="500"/>
              </a:spcBef>
              <a:buClr>
                <a:srgbClr val="7AB800"/>
              </a:buClr>
              <a:buFont typeface="Arial" pitchFamily="34" charset="0"/>
              <a:buChar char="•"/>
            </a:pPr>
            <a:r>
              <a:rPr lang="en-AU" sz="1200" b="0" dirty="0" smtClean="0">
                <a:latin typeface="Univers 45 Light" pitchFamily="2" charset="0"/>
              </a:rPr>
              <a:t>Data </a:t>
            </a:r>
            <a:r>
              <a:rPr lang="en-AU" sz="1200" b="0" dirty="0">
                <a:latin typeface="Univers 45 Light" pitchFamily="2" charset="0"/>
              </a:rPr>
              <a:t>Quality and Information Management (13 selections, net 12)</a:t>
            </a:r>
          </a:p>
          <a:p>
            <a:pPr marL="269875" lvl="0" indent="-269875">
              <a:lnSpc>
                <a:spcPct val="125000"/>
              </a:lnSpc>
              <a:spcBef>
                <a:spcPts val="500"/>
              </a:spcBef>
              <a:buClr>
                <a:srgbClr val="7AB800"/>
              </a:buClr>
              <a:buFont typeface="Arial" pitchFamily="34" charset="0"/>
              <a:buChar char="•"/>
            </a:pPr>
            <a:r>
              <a:rPr lang="en-AU" sz="1200" b="0" dirty="0">
                <a:latin typeface="Univers 45 Light" pitchFamily="2" charset="0"/>
              </a:rPr>
              <a:t>Consequences of Demographic Trends (13 selections, net 11) </a:t>
            </a:r>
          </a:p>
          <a:p>
            <a:pPr marL="269875" lvl="0" indent="-269875">
              <a:lnSpc>
                <a:spcPct val="125000"/>
              </a:lnSpc>
              <a:spcBef>
                <a:spcPts val="500"/>
              </a:spcBef>
              <a:buClr>
                <a:srgbClr val="7AB800"/>
              </a:buClr>
              <a:buFont typeface="Arial" pitchFamily="34" charset="0"/>
              <a:buChar char="•"/>
            </a:pPr>
            <a:r>
              <a:rPr lang="en-AU" sz="1200" b="0" dirty="0">
                <a:latin typeface="Univers 45 Light" pitchFamily="2" charset="0"/>
              </a:rPr>
              <a:t>Insurance Risk (12 selections, net 11)</a:t>
            </a:r>
          </a:p>
          <a:p>
            <a:pPr marL="269875" lvl="0" indent="-269875">
              <a:lnSpc>
                <a:spcPct val="125000"/>
              </a:lnSpc>
              <a:spcBef>
                <a:spcPts val="500"/>
              </a:spcBef>
              <a:buClr>
                <a:srgbClr val="7AB800"/>
              </a:buClr>
              <a:buFont typeface="Arial" pitchFamily="34" charset="0"/>
              <a:buChar char="•"/>
            </a:pPr>
            <a:r>
              <a:rPr lang="en-AU" sz="1200" b="0" dirty="0">
                <a:latin typeface="Univers 45 Light" pitchFamily="2" charset="0"/>
              </a:rPr>
              <a:t>Inappropriate Complexity (12 selections, net 9)</a:t>
            </a:r>
          </a:p>
          <a:p>
            <a:pPr marL="269875" lvl="0" indent="-269875">
              <a:lnSpc>
                <a:spcPct val="125000"/>
              </a:lnSpc>
              <a:spcBef>
                <a:spcPts val="500"/>
              </a:spcBef>
              <a:buClr>
                <a:srgbClr val="7AB800"/>
              </a:buClr>
              <a:buFont typeface="Arial" pitchFamily="34" charset="0"/>
              <a:buChar char="•"/>
            </a:pPr>
            <a:r>
              <a:rPr lang="en-AU" sz="1200" b="0" dirty="0">
                <a:latin typeface="Univers 45 Light" pitchFamily="2" charset="0"/>
              </a:rPr>
              <a:t>Inability to Execute &amp; Manage Change (14 selections, net 8)</a:t>
            </a:r>
          </a:p>
          <a:p>
            <a:pPr marL="269875" lvl="0" indent="-269875">
              <a:lnSpc>
                <a:spcPct val="125000"/>
              </a:lnSpc>
              <a:spcBef>
                <a:spcPts val="500"/>
              </a:spcBef>
              <a:buClr>
                <a:srgbClr val="7AB800"/>
              </a:buClr>
              <a:buFont typeface="Arial" pitchFamily="34" charset="0"/>
              <a:buChar char="•"/>
            </a:pPr>
            <a:r>
              <a:rPr lang="en-AU" sz="1200" b="0" dirty="0">
                <a:latin typeface="Univers 45 Light" pitchFamily="2" charset="0"/>
              </a:rPr>
              <a:t>Distribution Risk (23 selections, net 7)</a:t>
            </a:r>
          </a:p>
          <a:p>
            <a:pPr marL="269875" indent="-269875">
              <a:lnSpc>
                <a:spcPct val="125000"/>
              </a:lnSpc>
              <a:spcBef>
                <a:spcPts val="500"/>
              </a:spcBef>
              <a:buClr>
                <a:srgbClr val="7AB800"/>
              </a:buClr>
              <a:buFont typeface="Arial" pitchFamily="34" charset="0"/>
              <a:buChar char="•"/>
            </a:pPr>
            <a:r>
              <a:rPr lang="en-AU" sz="1200" b="0" dirty="0">
                <a:latin typeface="Univers 45 Light" pitchFamily="2" charset="0"/>
              </a:rPr>
              <a:t>Changing Customer Behaviour &amp; Preferences (22 selections, net 5)</a:t>
            </a:r>
          </a:p>
          <a:p>
            <a:pPr marL="269875" indent="-269875">
              <a:lnSpc>
                <a:spcPct val="125000"/>
              </a:lnSpc>
              <a:spcBef>
                <a:spcPts val="500"/>
              </a:spcBef>
              <a:buClr>
                <a:srgbClr val="7AB800"/>
              </a:buClr>
              <a:buFont typeface="Arial" pitchFamily="34" charset="0"/>
              <a:buChar char="•"/>
            </a:pPr>
            <a:r>
              <a:rPr lang="en-AU" sz="1200" b="0" dirty="0">
                <a:latin typeface="Univers 45 Light" pitchFamily="2" charset="0"/>
              </a:rPr>
              <a:t>Pressure on Affordability / Accessibility (11 selections, net 2</a:t>
            </a:r>
            <a:r>
              <a:rPr lang="en-AU" sz="1200" b="0" dirty="0" smtClean="0">
                <a:latin typeface="Univers 45 Light" pitchFamily="2" charset="0"/>
              </a:rPr>
              <a:t>)</a:t>
            </a:r>
          </a:p>
          <a:p>
            <a:pPr>
              <a:lnSpc>
                <a:spcPct val="125000"/>
              </a:lnSpc>
              <a:spcBef>
                <a:spcPts val="500"/>
              </a:spcBef>
            </a:pPr>
            <a:r>
              <a:rPr lang="en-AU" sz="1200" b="0" dirty="0">
                <a:latin typeface="Univers 45 Light" pitchFamily="2" charset="0"/>
              </a:rPr>
              <a:t>1 was flowing </a:t>
            </a:r>
            <a:r>
              <a:rPr lang="en-AU" sz="1200" b="0" i="1" dirty="0">
                <a:latin typeface="Univers 45 Light" pitchFamily="2" charset="0"/>
              </a:rPr>
              <a:t>from </a:t>
            </a:r>
            <a:r>
              <a:rPr lang="en-AU" sz="1200" b="0" dirty="0">
                <a:latin typeface="Univers 45 Light" pitchFamily="2" charset="0"/>
              </a:rPr>
              <a:t>and</a:t>
            </a:r>
            <a:r>
              <a:rPr lang="en-AU" sz="1200" b="0" i="1" dirty="0">
                <a:latin typeface="Univers 45 Light" pitchFamily="2" charset="0"/>
              </a:rPr>
              <a:t> towards</a:t>
            </a:r>
            <a:r>
              <a:rPr lang="en-AU" sz="1200" b="0" dirty="0">
                <a:latin typeface="Univers 45 Light" pitchFamily="2" charset="0"/>
              </a:rPr>
              <a:t> Competitors Successfully Attack our Markets with equal strength:</a:t>
            </a:r>
          </a:p>
          <a:p>
            <a:pPr marL="269875" lvl="0" indent="-269875">
              <a:lnSpc>
                <a:spcPct val="125000"/>
              </a:lnSpc>
              <a:spcBef>
                <a:spcPts val="500"/>
              </a:spcBef>
              <a:buClr>
                <a:srgbClr val="7AB800"/>
              </a:buClr>
              <a:buFont typeface="Arial" pitchFamily="34" charset="0"/>
              <a:buChar char="•"/>
            </a:pPr>
            <a:r>
              <a:rPr lang="en-AU" sz="1200" b="0" dirty="0">
                <a:latin typeface="Univers 45 Light" pitchFamily="2" charset="0"/>
              </a:rPr>
              <a:t>Business Model Inflexibility and Attitude for Change (15 selections, net 0)</a:t>
            </a:r>
          </a:p>
          <a:p>
            <a:pPr>
              <a:lnSpc>
                <a:spcPct val="125000"/>
              </a:lnSpc>
              <a:spcBef>
                <a:spcPts val="500"/>
              </a:spcBef>
            </a:pPr>
            <a:r>
              <a:rPr lang="en-AU" sz="1200" b="0" dirty="0">
                <a:latin typeface="Univers 45 Light" pitchFamily="2" charset="0"/>
              </a:rPr>
              <a:t>Competitors Successfully Attack Our Markets was also seen as the most connected risk in the Previous Survey for </a:t>
            </a:r>
            <a:r>
              <a:rPr lang="en-AU" sz="1200" b="0" dirty="0" err="1">
                <a:latin typeface="Univers 45 Light" pitchFamily="2" charset="0"/>
              </a:rPr>
              <a:t>IAG</a:t>
            </a:r>
            <a:r>
              <a:rPr lang="en-AU" sz="1200" b="0" dirty="0">
                <a:latin typeface="Univers 45 Light" pitchFamily="2" charset="0"/>
              </a:rPr>
              <a:t> Group.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1</a:t>
            </a:r>
            <a:r>
              <a:rPr lang="en-AU" dirty="0" smtClean="0"/>
              <a:t>. Background and Scope</a:t>
            </a:r>
            <a:endParaRPr lang="en-AU" dirty="0"/>
          </a:p>
        </p:txBody>
      </p:sp>
      <p:sp>
        <p:nvSpPr>
          <p:cNvPr id="3" name="Text Placeholder 2"/>
          <p:cNvSpPr>
            <a:spLocks noGrp="1"/>
          </p:cNvSpPr>
          <p:nvPr>
            <p:ph type="body" sz="quarter" idx="10"/>
          </p:nvPr>
        </p:nvSpPr>
        <p:spPr>
          <a:xfrm>
            <a:off x="179512" y="907700"/>
            <a:ext cx="4221666" cy="5340699"/>
          </a:xfrm>
        </p:spPr>
        <p:txBody>
          <a:bodyPr/>
          <a:lstStyle/>
          <a:p>
            <a:pPr lvl="0">
              <a:lnSpc>
                <a:spcPct val="125000"/>
              </a:lnSpc>
              <a:spcAft>
                <a:spcPts val="600"/>
              </a:spcAft>
              <a:buClr>
                <a:srgbClr val="7AB800"/>
              </a:buClr>
            </a:pPr>
            <a:r>
              <a:rPr lang="en-AU" sz="1100" dirty="0" smtClean="0">
                <a:latin typeface="Univers 45 Light" pitchFamily="2" charset="0"/>
              </a:rPr>
              <a:t>Background</a:t>
            </a:r>
            <a:r>
              <a:rPr lang="en-AU" sz="1100" b="0" dirty="0" smtClean="0">
                <a:latin typeface="Univers 45 Light" pitchFamily="2" charset="0"/>
              </a:rPr>
              <a:t> </a:t>
            </a:r>
          </a:p>
          <a:p>
            <a:pPr lvl="0">
              <a:lnSpc>
                <a:spcPct val="125000"/>
              </a:lnSpc>
              <a:spcAft>
                <a:spcPts val="600"/>
              </a:spcAft>
              <a:buClr>
                <a:srgbClr val="7AB800"/>
              </a:buClr>
            </a:pPr>
            <a:r>
              <a:rPr lang="en-AU" sz="1100" b="0" dirty="0" smtClean="0">
                <a:latin typeface="Univers 45 Light" pitchFamily="2" charset="0"/>
              </a:rPr>
              <a:t>The GFC highlighted that common risk management tools were ineffective at preventing company failures. In our view this reflects several factors, including:</a:t>
            </a:r>
          </a:p>
          <a:p>
            <a:pPr marL="171450" lvl="0" indent="-171450">
              <a:lnSpc>
                <a:spcPct val="125000"/>
              </a:lnSpc>
              <a:spcAft>
                <a:spcPts val="600"/>
              </a:spcAft>
              <a:buClr>
                <a:srgbClr val="7AB800"/>
              </a:buClr>
              <a:buFont typeface="Arial" panose="020B0604020202020204" pitchFamily="34" charset="0"/>
              <a:buChar char="•"/>
            </a:pPr>
            <a:r>
              <a:rPr lang="en-AU" sz="1100" b="0" dirty="0" smtClean="0">
                <a:latin typeface="Univers 45 Light" pitchFamily="2" charset="0"/>
              </a:rPr>
              <a:t>Common risk management tools, such as risk registers, encourage companies to focus on risks individually and do not capture the interconnections between risks. Research into company failures typically highlights that a number of related risks need to materialise for a company to fail. Therefore understanding the connections between risks is necessary to prevent catastrophic losses.</a:t>
            </a:r>
          </a:p>
          <a:p>
            <a:pPr marL="171450" lvl="0" indent="-171450">
              <a:lnSpc>
                <a:spcPct val="125000"/>
              </a:lnSpc>
              <a:spcAft>
                <a:spcPts val="600"/>
              </a:spcAft>
              <a:buClr>
                <a:srgbClr val="7AB800"/>
              </a:buClr>
              <a:buFont typeface="Arial" panose="020B0604020202020204" pitchFamily="34" charset="0"/>
              <a:buChar char="•"/>
            </a:pPr>
            <a:r>
              <a:rPr lang="en-AU" sz="1100" b="0" dirty="0" smtClean="0">
                <a:latin typeface="Univers 45 Light" pitchFamily="2" charset="0"/>
              </a:rPr>
              <a:t>Common risk management tools, do not focus on risks that are systemically important. Systemic risks are those risks that are more likely to cause a cascading impact, resulting in a company failure. Understanding systemic risks is important because these risks are more likely to be central to company failures. </a:t>
            </a:r>
          </a:p>
          <a:p>
            <a:pPr marL="171450" lvl="0" indent="-171450">
              <a:lnSpc>
                <a:spcPct val="125000"/>
              </a:lnSpc>
              <a:spcAft>
                <a:spcPts val="600"/>
              </a:spcAft>
              <a:buClr>
                <a:srgbClr val="7AB800"/>
              </a:buClr>
              <a:buFont typeface="Arial" panose="020B0604020202020204" pitchFamily="34" charset="0"/>
              <a:buChar char="•"/>
            </a:pPr>
            <a:r>
              <a:rPr lang="en-AU" sz="1100" b="0" dirty="0" smtClean="0">
                <a:latin typeface="Univers 45 Light" pitchFamily="2" charset="0"/>
              </a:rPr>
              <a:t>History indicates that the scenarios that cause catastrophic losses are unlikely to be the cause of the next catastrophic loss. This reflects a range of factors including changes to technology, globalisation and learning from past events </a:t>
            </a:r>
          </a:p>
          <a:p>
            <a:pPr lvl="0">
              <a:lnSpc>
                <a:spcPct val="125000"/>
              </a:lnSpc>
              <a:spcAft>
                <a:spcPts val="600"/>
              </a:spcAft>
              <a:buClr>
                <a:srgbClr val="7AB800"/>
              </a:buClr>
            </a:pPr>
            <a:endParaRPr lang="en-AU" sz="1100" b="0" dirty="0">
              <a:latin typeface="Univers 45 Light" pitchFamily="2" charset="0"/>
            </a:endParaRPr>
          </a:p>
          <a:p>
            <a:pPr lvl="0">
              <a:lnSpc>
                <a:spcPct val="125000"/>
              </a:lnSpc>
              <a:spcAft>
                <a:spcPts val="600"/>
              </a:spcAft>
              <a:buClr>
                <a:srgbClr val="7AB800"/>
              </a:buClr>
            </a:pPr>
            <a:r>
              <a:rPr lang="en-AU" sz="1100" b="0" dirty="0" smtClean="0">
                <a:latin typeface="Univers 45 Light" pitchFamily="2" charset="0"/>
              </a:rPr>
              <a:t>    </a:t>
            </a:r>
          </a:p>
        </p:txBody>
      </p:sp>
      <p:sp>
        <p:nvSpPr>
          <p:cNvPr id="4" name="Text Placeholder 2"/>
          <p:cNvSpPr txBox="1">
            <a:spLocks/>
          </p:cNvSpPr>
          <p:nvPr/>
        </p:nvSpPr>
        <p:spPr bwMode="gray">
          <a:xfrm>
            <a:off x="4535996" y="907701"/>
            <a:ext cx="4221666" cy="4968552"/>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Font typeface="Arial" pitchFamily="34" charset="0"/>
              <a:buNone/>
              <a:defRPr lang="en-US" sz="1600" b="1" kern="1200" noProof="0" dirty="0" smtClean="0">
                <a:solidFill>
                  <a:srgbClr val="00338D"/>
                </a:solidFill>
                <a:latin typeface="Arial"/>
                <a:ea typeface="+mn-ea"/>
                <a:cs typeface="Arial" pitchFamily="34" charset="0"/>
              </a:defRPr>
            </a:lvl1pPr>
            <a:lvl2pPr marL="0" indent="0" algn="l" defTabSz="914400" rtl="0" eaLnBrk="1" latinLnBrk="0" hangingPunct="1">
              <a:lnSpc>
                <a:spcPct val="100000"/>
              </a:lnSpc>
              <a:spcBef>
                <a:spcPts val="1200"/>
              </a:spcBef>
              <a:buFont typeface="Arial" pitchFamily="34" charset="0"/>
              <a:buNone/>
              <a:defRPr lang="en-US" sz="1600" b="0" kern="1200" noProof="0" dirty="0" smtClean="0">
                <a:solidFill>
                  <a:schemeClr val="tx1"/>
                </a:solidFill>
                <a:latin typeface="Arial"/>
                <a:ea typeface="+mn-ea"/>
                <a:cs typeface="Arial" pitchFamily="34" charset="0"/>
              </a:defRPr>
            </a:lvl2pPr>
            <a:lvl3pPr marL="273050" indent="-273050" algn="l" defTabSz="914400" rtl="0" eaLnBrk="1" latinLnBrk="0" hangingPunct="1">
              <a:lnSpc>
                <a:spcPct val="100000"/>
              </a:lnSpc>
              <a:spcBef>
                <a:spcPts val="1200"/>
              </a:spcBef>
              <a:buClr>
                <a:srgbClr val="97989A"/>
              </a:buClr>
              <a:buFont typeface="Arial" pitchFamily="34" charset="0"/>
              <a:buChar char="■"/>
              <a:defRPr lang="en-US" sz="1600" b="0" kern="1200" noProof="0" dirty="0" smtClean="0">
                <a:solidFill>
                  <a:schemeClr val="tx1"/>
                </a:solidFill>
                <a:latin typeface="Arial"/>
                <a:ea typeface="+mn-ea"/>
                <a:cs typeface="Arial" pitchFamily="34" charset="0"/>
              </a:defRPr>
            </a:lvl3pPr>
            <a:lvl4pPr marL="536575" indent="-263525" algn="l" defTabSz="914400" rtl="0" eaLnBrk="1" latinLnBrk="0" hangingPunct="1">
              <a:lnSpc>
                <a:spcPct val="100000"/>
              </a:lnSpc>
              <a:spcBef>
                <a:spcPts val="1200"/>
              </a:spcBef>
              <a:buClr>
                <a:srgbClr val="97989A"/>
              </a:buClr>
              <a:buFont typeface="Arial" pitchFamily="34" charset="0"/>
              <a:buChar char="–"/>
              <a:tabLst/>
              <a:defRPr lang="en-US" sz="1600" b="0" kern="1200" noProof="0" dirty="0" smtClean="0">
                <a:solidFill>
                  <a:schemeClr val="tx1"/>
                </a:solidFill>
                <a:latin typeface="Arial"/>
                <a:ea typeface="+mn-ea"/>
                <a:cs typeface="Arial" pitchFamily="34" charset="0"/>
              </a:defRPr>
            </a:lvl4pPr>
            <a:lvl5pPr marL="809625" indent="-271463" algn="l" defTabSz="914400" rtl="0" eaLnBrk="1" latinLnBrk="0" hangingPunct="1">
              <a:lnSpc>
                <a:spcPct val="100000"/>
              </a:lnSpc>
              <a:spcBef>
                <a:spcPts val="1200"/>
              </a:spcBef>
              <a:buClr>
                <a:srgbClr val="97989A"/>
              </a:buClr>
              <a:buFont typeface="Arial" pitchFamily="34" charset="0"/>
              <a:buChar char="■"/>
              <a:tabLst/>
              <a:defRPr lang="en-GB" sz="1600" b="0" kern="1200" baseline="0" noProof="0" dirty="0" smtClean="0">
                <a:solidFill>
                  <a:schemeClr val="tx1"/>
                </a:solidFill>
                <a:latin typeface="Arial"/>
                <a:ea typeface="+mn-ea"/>
                <a:cs typeface="Arial" pitchFamily="34" charset="0"/>
              </a:defRPr>
            </a:lvl5pPr>
            <a:lvl6pPr marL="1082675" indent="-273050" algn="l" defTabSz="893763" rtl="0" eaLnBrk="1" latinLnBrk="0" hangingPunct="1">
              <a:lnSpc>
                <a:spcPct val="100000"/>
              </a:lnSpc>
              <a:spcBef>
                <a:spcPts val="1200"/>
              </a:spcBef>
              <a:buClr>
                <a:srgbClr val="97989A"/>
              </a:buClr>
              <a:buFont typeface="Arial" pitchFamily="34" charset="0"/>
              <a:buChar char="–"/>
              <a:defRPr lang="en-GB" sz="1600" kern="1200" dirty="0" smtClean="0">
                <a:solidFill>
                  <a:schemeClr val="tx1"/>
                </a:solidFill>
                <a:latin typeface="Arial"/>
                <a:ea typeface="+mn-ea"/>
                <a:cs typeface="Arial" pitchFamily="34" charset="0"/>
              </a:defRPr>
            </a:lvl6pPr>
            <a:lvl7pPr marL="1344613" indent="-266700" algn="l" defTabSz="914400" rtl="0" eaLnBrk="1" latinLnBrk="0" hangingPunct="1">
              <a:lnSpc>
                <a:spcPct val="100000"/>
              </a:lnSpc>
              <a:spcBef>
                <a:spcPts val="1200"/>
              </a:spcBef>
              <a:buClr>
                <a:srgbClr val="97989A"/>
              </a:buClr>
              <a:buFont typeface="Arial" pitchFamily="34" charset="0"/>
              <a:buChar char="■"/>
              <a:defRPr lang="en-GB" sz="1600" kern="1200" baseline="0" dirty="0" smtClean="0">
                <a:solidFill>
                  <a:schemeClr val="tx1"/>
                </a:solidFill>
                <a:latin typeface="Arial"/>
                <a:ea typeface="+mn-ea"/>
                <a:cs typeface="Arial" pitchFamily="34" charset="0"/>
              </a:defRPr>
            </a:lvl7pPr>
            <a:lvl8pPr marL="1619250" indent="-274638" algn="l" defTabSz="914400" rtl="0" eaLnBrk="1" latinLnBrk="0" hangingPunct="1">
              <a:lnSpc>
                <a:spcPct val="100000"/>
              </a:lnSpc>
              <a:spcBef>
                <a:spcPts val="1200"/>
              </a:spcBef>
              <a:buClr>
                <a:srgbClr val="97989A"/>
              </a:buClr>
              <a:buFont typeface="Arial" pitchFamily="34" charset="0"/>
              <a:buChar char="–"/>
              <a:defRPr lang="en-GB" sz="1600" kern="1200" dirty="0" smtClean="0">
                <a:solidFill>
                  <a:schemeClr val="tx1"/>
                </a:solidFill>
                <a:latin typeface="Arial"/>
                <a:ea typeface="+mn-ea"/>
                <a:cs typeface="+mn-cs"/>
              </a:defRPr>
            </a:lvl8pPr>
            <a:lvl9pPr marL="1876425" indent="-257175" algn="l" defTabSz="914400" rtl="0" eaLnBrk="1" latinLnBrk="0" hangingPunct="1">
              <a:lnSpc>
                <a:spcPct val="100000"/>
              </a:lnSpc>
              <a:spcBef>
                <a:spcPts val="1200"/>
              </a:spcBef>
              <a:buClr>
                <a:srgbClr val="97989A"/>
              </a:buClr>
              <a:buFont typeface="Arial" pitchFamily="34" charset="0"/>
              <a:buChar char="■"/>
              <a:defRPr lang="en-GB" sz="1600" kern="1200" dirty="0" smtClean="0">
                <a:solidFill>
                  <a:schemeClr val="tx1"/>
                </a:solidFill>
                <a:latin typeface="Arial"/>
                <a:ea typeface="+mn-ea"/>
                <a:cs typeface="Arial" pitchFamily="34" charset="0"/>
              </a:defRPr>
            </a:lvl9pPr>
          </a:lstStyle>
          <a:p>
            <a:pPr lvl="0">
              <a:lnSpc>
                <a:spcPct val="125000"/>
              </a:lnSpc>
              <a:spcAft>
                <a:spcPts val="600"/>
              </a:spcAft>
              <a:buClr>
                <a:srgbClr val="7AB800"/>
              </a:buClr>
            </a:pPr>
            <a:r>
              <a:rPr lang="en-AU" sz="1100" b="0" dirty="0">
                <a:latin typeface="Univers 45 Light" pitchFamily="2" charset="0"/>
              </a:rPr>
              <a:t>Network theory has been used </a:t>
            </a:r>
            <a:r>
              <a:rPr lang="en-AU" sz="1100" b="0" dirty="0" smtClean="0">
                <a:latin typeface="Univers 45 Light" pitchFamily="2" charset="0"/>
              </a:rPr>
              <a:t>to </a:t>
            </a:r>
            <a:r>
              <a:rPr lang="en-AU" sz="1100" b="0" dirty="0">
                <a:latin typeface="Univers 45 Light" pitchFamily="2" charset="0"/>
              </a:rPr>
              <a:t>address the above limitations. In particular the World Economic Forum has </a:t>
            </a:r>
            <a:r>
              <a:rPr lang="en-AU" sz="1100" b="0" dirty="0" smtClean="0">
                <a:latin typeface="Univers 45 Light" pitchFamily="2" charset="0"/>
              </a:rPr>
              <a:t>used network theory to understand the connections between major risks impacting the global economy. </a:t>
            </a:r>
            <a:endParaRPr lang="en-AU" sz="1100" b="0" dirty="0">
              <a:latin typeface="Univers 45 Light" pitchFamily="2" charset="0"/>
            </a:endParaRPr>
          </a:p>
          <a:p>
            <a:pPr lvl="0">
              <a:lnSpc>
                <a:spcPct val="125000"/>
              </a:lnSpc>
              <a:spcAft>
                <a:spcPts val="600"/>
              </a:spcAft>
              <a:buClr>
                <a:srgbClr val="7AB800"/>
              </a:buClr>
            </a:pPr>
            <a:r>
              <a:rPr lang="en-AU" sz="1100" b="0" dirty="0">
                <a:latin typeface="Univers 45 Light" pitchFamily="2" charset="0"/>
              </a:rPr>
              <a:t>IAG has </a:t>
            </a:r>
            <a:r>
              <a:rPr lang="en-AU" sz="1100" b="0" dirty="0" smtClean="0">
                <a:latin typeface="Univers 45 Light" pitchFamily="2" charset="0"/>
              </a:rPr>
              <a:t>requested </a:t>
            </a:r>
            <a:r>
              <a:rPr lang="en-AU" sz="1100" b="0" dirty="0">
                <a:latin typeface="Univers 45 Light" pitchFamily="2" charset="0"/>
              </a:rPr>
              <a:t>that KPMG use network theory to better understand its risks</a:t>
            </a:r>
            <a:r>
              <a:rPr lang="en-AU" sz="1100" b="0" dirty="0" smtClean="0">
                <a:latin typeface="Univers 45 Light" pitchFamily="2" charset="0"/>
              </a:rPr>
              <a:t>.</a:t>
            </a:r>
            <a:endParaRPr lang="en-AU" sz="1100" dirty="0" smtClean="0">
              <a:latin typeface="Univers 45 Light" pitchFamily="2" charset="0"/>
            </a:endParaRPr>
          </a:p>
          <a:p>
            <a:pPr>
              <a:lnSpc>
                <a:spcPct val="125000"/>
              </a:lnSpc>
              <a:spcAft>
                <a:spcPts val="600"/>
              </a:spcAft>
              <a:buClr>
                <a:srgbClr val="7AB800"/>
              </a:buClr>
            </a:pPr>
            <a:r>
              <a:rPr lang="en-AU" sz="1100" dirty="0" smtClean="0">
                <a:latin typeface="Univers 45 Light" pitchFamily="2" charset="0"/>
              </a:rPr>
              <a:t>Scope</a:t>
            </a:r>
            <a:r>
              <a:rPr lang="en-AU" sz="1100" b="0" dirty="0" smtClean="0">
                <a:latin typeface="Univers 45 Light" pitchFamily="2" charset="0"/>
              </a:rPr>
              <a:t> </a:t>
            </a:r>
          </a:p>
          <a:p>
            <a:pPr>
              <a:lnSpc>
                <a:spcPct val="125000"/>
              </a:lnSpc>
              <a:spcAft>
                <a:spcPts val="600"/>
              </a:spcAft>
              <a:buClr>
                <a:srgbClr val="7AB800"/>
              </a:buClr>
            </a:pPr>
            <a:r>
              <a:rPr lang="en-AU" sz="1100" b="0" dirty="0" smtClean="0">
                <a:latin typeface="Univers 45 Light" pitchFamily="2" charset="0"/>
              </a:rPr>
              <a:t>The scope of the engagement was to:</a:t>
            </a:r>
          </a:p>
          <a:p>
            <a:pPr marL="171450" indent="-171450">
              <a:lnSpc>
                <a:spcPct val="125000"/>
              </a:lnSpc>
              <a:spcAft>
                <a:spcPts val="600"/>
              </a:spcAft>
              <a:buClr>
                <a:srgbClr val="7AB800"/>
              </a:buClr>
              <a:buFont typeface="Arial" panose="020B0604020202020204" pitchFamily="34" charset="0"/>
              <a:buChar char="•"/>
            </a:pPr>
            <a:r>
              <a:rPr lang="en-AU" sz="1100" b="0" dirty="0" smtClean="0">
                <a:latin typeface="Univers 45 Light" pitchFamily="2" charset="0"/>
              </a:rPr>
              <a:t>Using a list of risks provided by IAG, survey x people at IAG about their views regarding the severity, likelihood and velocity of these risks, and the connections between the risks. </a:t>
            </a:r>
          </a:p>
          <a:p>
            <a:pPr marL="171450" indent="-171450">
              <a:lnSpc>
                <a:spcPct val="125000"/>
              </a:lnSpc>
              <a:spcAft>
                <a:spcPts val="600"/>
              </a:spcAft>
              <a:buClr>
                <a:srgbClr val="7AB800"/>
              </a:buClr>
              <a:buFont typeface="Arial" panose="020B0604020202020204" pitchFamily="34" charset="0"/>
              <a:buChar char="•"/>
            </a:pPr>
            <a:r>
              <a:rPr lang="en-AU" sz="1100" b="0" dirty="0" smtClean="0">
                <a:latin typeface="Univers 45 Light" pitchFamily="2" charset="0"/>
              </a:rPr>
              <a:t>Apply network theory techniques to the survey responses, and provide observations on the analysis results.</a:t>
            </a:r>
          </a:p>
          <a:p>
            <a:pPr>
              <a:lnSpc>
                <a:spcPct val="125000"/>
              </a:lnSpc>
              <a:spcAft>
                <a:spcPts val="600"/>
              </a:spcAft>
              <a:buClr>
                <a:srgbClr val="7AB800"/>
              </a:buClr>
            </a:pPr>
            <a:r>
              <a:rPr lang="en-AU" sz="1100" b="0" dirty="0" smtClean="0">
                <a:latin typeface="Univers 45 Light" pitchFamily="2" charset="0"/>
              </a:rPr>
              <a:t>This document contains a summary of the analysis undertaken and our observations on the results.</a:t>
            </a:r>
          </a:p>
          <a:p>
            <a:pPr>
              <a:lnSpc>
                <a:spcPct val="125000"/>
              </a:lnSpc>
              <a:spcAft>
                <a:spcPts val="600"/>
              </a:spcAft>
              <a:buClr>
                <a:srgbClr val="7AB800"/>
              </a:buClr>
            </a:pPr>
            <a:endParaRPr lang="en-AU" sz="1100" b="0" dirty="0" smtClean="0">
              <a:latin typeface="Univers 45 Light" pitchFamily="2" charset="0"/>
            </a:endParaRPr>
          </a:p>
          <a:p>
            <a:pPr>
              <a:lnSpc>
                <a:spcPct val="125000"/>
              </a:lnSpc>
              <a:spcAft>
                <a:spcPts val="600"/>
              </a:spcAft>
              <a:buClr>
                <a:srgbClr val="7AB800"/>
              </a:buClr>
            </a:pPr>
            <a:endParaRPr lang="en-AU" sz="1100" b="0" dirty="0" smtClean="0">
              <a:latin typeface="Univers 45 Light" pitchFamily="2" charset="0"/>
            </a:endParaRPr>
          </a:p>
          <a:p>
            <a:pPr>
              <a:lnSpc>
                <a:spcPct val="125000"/>
              </a:lnSpc>
              <a:spcAft>
                <a:spcPts val="600"/>
              </a:spcAft>
              <a:buClr>
                <a:srgbClr val="7AB800"/>
              </a:buClr>
            </a:pPr>
            <a:r>
              <a:rPr lang="en-AU" sz="1100" b="0" dirty="0" smtClean="0">
                <a:latin typeface="Univers 45 Light" pitchFamily="2" charset="0"/>
              </a:rPr>
              <a:t>    </a:t>
            </a:r>
            <a:endParaRPr lang="en-AU" sz="1100" b="0" dirty="0">
              <a:latin typeface="Univers 45 Light" pitchFamily="2" charset="0"/>
            </a:endParaRPr>
          </a:p>
        </p:txBody>
      </p:sp>
      <p:sp>
        <p:nvSpPr>
          <p:cNvPr id="5" name="TextBox 4"/>
          <p:cNvSpPr txBox="1"/>
          <p:nvPr/>
        </p:nvSpPr>
        <p:spPr>
          <a:xfrm>
            <a:off x="5807947" y="281354"/>
            <a:ext cx="1537398" cy="954593"/>
          </a:xfrm>
          <a:prstGeom prst="rect">
            <a:avLst/>
          </a:prstGeom>
          <a:noFill/>
        </p:spPr>
        <p:txBody>
          <a:bodyPr wrap="square" lIns="54000" tIns="54000" rIns="54000" bIns="54000" rtlCol="0">
            <a:noAutofit/>
          </a:bodyPr>
          <a:lstStyle/>
          <a:p>
            <a:r>
              <a:rPr lang="en-AU" sz="2400" dirty="0" smtClean="0">
                <a:solidFill>
                  <a:schemeClr val="accent1">
                    <a:lumMod val="60000"/>
                    <a:lumOff val="40000"/>
                  </a:schemeClr>
                </a:solidFill>
                <a:latin typeface="Arial" pitchFamily="34" charset="0"/>
                <a:cs typeface="Arial" pitchFamily="34" charset="0"/>
              </a:rPr>
              <a:t>This one</a:t>
            </a:r>
          </a:p>
        </p:txBody>
      </p:sp>
    </p:spTree>
    <p:extLst>
      <p:ext uri="{BB962C8B-B14F-4D97-AF65-F5344CB8AC3E}">
        <p14:creationId xmlns:p14="http://schemas.microsoft.com/office/powerpoint/2010/main" val="29164218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Risks with Highest </a:t>
            </a:r>
            <a:r>
              <a:rPr lang="en-AU" dirty="0" smtClean="0"/>
              <a:t>Number </a:t>
            </a:r>
            <a:r>
              <a:rPr lang="en-AU" dirty="0"/>
              <a:t>of Connections</a:t>
            </a:r>
          </a:p>
        </p:txBody>
      </p:sp>
      <p:sp>
        <p:nvSpPr>
          <p:cNvPr id="3" name="Text Placeholder 2"/>
          <p:cNvSpPr>
            <a:spLocks noGrp="1"/>
          </p:cNvSpPr>
          <p:nvPr>
            <p:ph type="body" sz="quarter" idx="10"/>
          </p:nvPr>
        </p:nvSpPr>
        <p:spPr/>
        <p:txBody>
          <a:bodyPr/>
          <a:lstStyle/>
          <a:p>
            <a:pPr>
              <a:lnSpc>
                <a:spcPct val="125000"/>
              </a:lnSpc>
              <a:spcBef>
                <a:spcPts val="600"/>
              </a:spcBef>
            </a:pPr>
            <a:r>
              <a:rPr lang="en-AU" sz="1400" dirty="0" smtClean="0">
                <a:latin typeface="Univers 45 Light" pitchFamily="2" charset="0"/>
              </a:rPr>
              <a:t>Regulatory Risk (10 </a:t>
            </a:r>
            <a:r>
              <a:rPr lang="en-AU" sz="1400" dirty="0">
                <a:latin typeface="Univers 45 Light" pitchFamily="2" charset="0"/>
              </a:rPr>
              <a:t>connections)</a:t>
            </a:r>
          </a:p>
          <a:p>
            <a:pPr>
              <a:lnSpc>
                <a:spcPct val="125000"/>
              </a:lnSpc>
              <a:spcBef>
                <a:spcPts val="600"/>
              </a:spcBef>
            </a:pPr>
            <a:r>
              <a:rPr lang="en-AU" sz="1300" b="0" dirty="0" smtClean="0">
                <a:latin typeface="Univers 45 Light" pitchFamily="2" charset="0"/>
              </a:rPr>
              <a:t>Of </a:t>
            </a:r>
            <a:r>
              <a:rPr lang="en-AU" sz="1300" b="0" dirty="0">
                <a:latin typeface="Univers 45 Light" pitchFamily="2" charset="0"/>
              </a:rPr>
              <a:t>the 10 edges, 8 were flowing </a:t>
            </a:r>
            <a:r>
              <a:rPr lang="en-AU" sz="1300" b="0" i="1" dirty="0">
                <a:latin typeface="Univers 45 Light" pitchFamily="2" charset="0"/>
              </a:rPr>
              <a:t>towards</a:t>
            </a:r>
            <a:r>
              <a:rPr lang="en-AU" sz="1300" b="0" dirty="0">
                <a:latin typeface="Univers 45 Light" pitchFamily="2" charset="0"/>
              </a:rPr>
              <a:t> Regulatory Risk from (in order of strength):</a:t>
            </a:r>
          </a:p>
          <a:p>
            <a:pPr marL="269875" indent="-269875">
              <a:lnSpc>
                <a:spcPct val="125000"/>
              </a:lnSpc>
              <a:spcBef>
                <a:spcPts val="600"/>
              </a:spcBef>
              <a:buClr>
                <a:srgbClr val="7AB800"/>
              </a:buClr>
              <a:buFont typeface="Arial" pitchFamily="34" charset="0"/>
              <a:buChar char="•"/>
            </a:pPr>
            <a:r>
              <a:rPr lang="en-AU" sz="1300" b="0" dirty="0">
                <a:latin typeface="Univers 45 Light" pitchFamily="2" charset="0"/>
              </a:rPr>
              <a:t>Governance Failure (20 selections, net 15)</a:t>
            </a:r>
          </a:p>
          <a:p>
            <a:pPr marL="269875" indent="-269875">
              <a:lnSpc>
                <a:spcPct val="125000"/>
              </a:lnSpc>
              <a:spcBef>
                <a:spcPts val="600"/>
              </a:spcBef>
              <a:buClr>
                <a:srgbClr val="7AB800"/>
              </a:buClr>
              <a:buFont typeface="Arial" pitchFamily="34" charset="0"/>
              <a:buChar char="•"/>
            </a:pPr>
            <a:r>
              <a:rPr lang="en-AU" sz="1300" b="0" dirty="0">
                <a:latin typeface="Univers 45 Light" pitchFamily="2" charset="0"/>
              </a:rPr>
              <a:t>Canterbury Recovery Risk (17 selections, net 15)</a:t>
            </a:r>
          </a:p>
          <a:p>
            <a:pPr marL="269875" indent="-269875">
              <a:lnSpc>
                <a:spcPct val="125000"/>
              </a:lnSpc>
              <a:spcBef>
                <a:spcPts val="600"/>
              </a:spcBef>
              <a:buClr>
                <a:srgbClr val="7AB800"/>
              </a:buClr>
              <a:buFont typeface="Arial" pitchFamily="34" charset="0"/>
              <a:buChar char="•"/>
            </a:pPr>
            <a:r>
              <a:rPr lang="en-AU" sz="1300" b="0" dirty="0">
                <a:latin typeface="Univers 45 Light" pitchFamily="2" charset="0"/>
              </a:rPr>
              <a:t>IT &amp; Data Security (13 selections, net 12)</a:t>
            </a:r>
          </a:p>
          <a:p>
            <a:pPr marL="269875" indent="-269875">
              <a:lnSpc>
                <a:spcPct val="125000"/>
              </a:lnSpc>
              <a:spcBef>
                <a:spcPts val="600"/>
              </a:spcBef>
              <a:buClr>
                <a:srgbClr val="7AB800"/>
              </a:buClr>
              <a:buFont typeface="Arial" pitchFamily="34" charset="0"/>
              <a:buChar char="•"/>
            </a:pPr>
            <a:r>
              <a:rPr lang="en-AU" sz="1300" b="0" dirty="0">
                <a:latin typeface="Univers 45 Light" pitchFamily="2" charset="0"/>
              </a:rPr>
              <a:t>Severe Economic Crisis (13 selections, net 12)</a:t>
            </a:r>
          </a:p>
          <a:p>
            <a:pPr marL="269875" indent="-269875">
              <a:lnSpc>
                <a:spcPct val="125000"/>
              </a:lnSpc>
              <a:spcBef>
                <a:spcPts val="600"/>
              </a:spcBef>
              <a:buClr>
                <a:srgbClr val="7AB800"/>
              </a:buClr>
              <a:buFont typeface="Arial" pitchFamily="34" charset="0"/>
              <a:buChar char="•"/>
            </a:pPr>
            <a:r>
              <a:rPr lang="en-AU" sz="1300" b="0" dirty="0">
                <a:latin typeface="Univers 45 Light" pitchFamily="2" charset="0"/>
              </a:rPr>
              <a:t>Insurance Risk (11 selections, net 10)</a:t>
            </a:r>
          </a:p>
          <a:p>
            <a:pPr marL="269875" indent="-269875">
              <a:lnSpc>
                <a:spcPct val="125000"/>
              </a:lnSpc>
              <a:spcBef>
                <a:spcPts val="600"/>
              </a:spcBef>
              <a:buClr>
                <a:srgbClr val="7AB800"/>
              </a:buClr>
              <a:buFont typeface="Arial" pitchFamily="34" charset="0"/>
              <a:buChar char="•"/>
            </a:pPr>
            <a:r>
              <a:rPr lang="en-AU" sz="1300" b="0" dirty="0">
                <a:latin typeface="Univers 45 Light" pitchFamily="2" charset="0"/>
              </a:rPr>
              <a:t>Reinsurance Program Failure (11 selections, net 10) </a:t>
            </a:r>
          </a:p>
          <a:p>
            <a:pPr marL="269875" indent="-269875">
              <a:lnSpc>
                <a:spcPct val="125000"/>
              </a:lnSpc>
              <a:spcBef>
                <a:spcPts val="600"/>
              </a:spcBef>
              <a:buClr>
                <a:srgbClr val="7AB800"/>
              </a:buClr>
              <a:buFont typeface="Arial" pitchFamily="34" charset="0"/>
              <a:buChar char="•"/>
            </a:pPr>
            <a:r>
              <a:rPr lang="en-AU" sz="1300" b="0" dirty="0">
                <a:latin typeface="Univers 45 Light" pitchFamily="2" charset="0"/>
              </a:rPr>
              <a:t>Political Risk (25 selections, net 9)</a:t>
            </a:r>
          </a:p>
          <a:p>
            <a:pPr marL="269875" indent="-269875">
              <a:lnSpc>
                <a:spcPct val="125000"/>
              </a:lnSpc>
              <a:spcBef>
                <a:spcPts val="600"/>
              </a:spcBef>
              <a:buClr>
                <a:srgbClr val="7AB800"/>
              </a:buClr>
              <a:buFont typeface="Arial" pitchFamily="34" charset="0"/>
              <a:buChar char="•"/>
            </a:pPr>
            <a:r>
              <a:rPr lang="en-AU" sz="1300" b="0" dirty="0">
                <a:latin typeface="Univers 45 Light" pitchFamily="2" charset="0"/>
              </a:rPr>
              <a:t>Realise Asian Potential (11 selections, net 9)</a:t>
            </a:r>
          </a:p>
          <a:p>
            <a:pPr>
              <a:lnSpc>
                <a:spcPct val="125000"/>
              </a:lnSpc>
              <a:spcBef>
                <a:spcPts val="600"/>
              </a:spcBef>
            </a:pPr>
            <a:r>
              <a:rPr lang="en-AU" sz="1300" b="0" dirty="0">
                <a:latin typeface="Univers 45 Light" pitchFamily="2" charset="0"/>
              </a:rPr>
              <a:t>2 were flowing </a:t>
            </a:r>
            <a:r>
              <a:rPr lang="en-AU" sz="1300" b="0" i="1" dirty="0">
                <a:latin typeface="Univers 45 Light" pitchFamily="2" charset="0"/>
              </a:rPr>
              <a:t>from </a:t>
            </a:r>
            <a:r>
              <a:rPr lang="en-AU" sz="1300" b="0" dirty="0">
                <a:latin typeface="Univers 45 Light" pitchFamily="2" charset="0"/>
              </a:rPr>
              <a:t>Regulatory Risk towards:</a:t>
            </a:r>
          </a:p>
          <a:p>
            <a:pPr marL="269875" lvl="0" indent="-269875">
              <a:lnSpc>
                <a:spcPct val="125000"/>
              </a:lnSpc>
              <a:spcBef>
                <a:spcPts val="600"/>
              </a:spcBef>
              <a:buClr>
                <a:srgbClr val="7AB800"/>
              </a:buClr>
              <a:buFont typeface="Arial" pitchFamily="34" charset="0"/>
              <a:buChar char="•"/>
            </a:pPr>
            <a:r>
              <a:rPr lang="en-AU" sz="1300" b="0" dirty="0">
                <a:latin typeface="Univers 45 Light" pitchFamily="2" charset="0"/>
              </a:rPr>
              <a:t>Pressure on Affordability / Accessibility (11 selections, net -10)</a:t>
            </a:r>
          </a:p>
          <a:p>
            <a:pPr marL="269875" lvl="0" indent="-269875">
              <a:lnSpc>
                <a:spcPct val="125000"/>
              </a:lnSpc>
              <a:spcBef>
                <a:spcPts val="600"/>
              </a:spcBef>
              <a:buClr>
                <a:srgbClr val="7AB800"/>
              </a:buClr>
              <a:buFont typeface="Arial" pitchFamily="34" charset="0"/>
              <a:buChar char="•"/>
            </a:pPr>
            <a:r>
              <a:rPr lang="en-AU" sz="1300" b="0" dirty="0">
                <a:latin typeface="Univers 45 Light" pitchFamily="2" charset="0"/>
              </a:rPr>
              <a:t>Inappropriate Complexity (0 selections, net -13)</a:t>
            </a:r>
          </a:p>
          <a:p>
            <a:pPr>
              <a:lnSpc>
                <a:spcPct val="125000"/>
              </a:lnSpc>
              <a:spcBef>
                <a:spcPts val="600"/>
              </a:spcBef>
            </a:pPr>
            <a:r>
              <a:rPr lang="en-AU" sz="1300" b="0" dirty="0">
                <a:latin typeface="Univers 45 Light" pitchFamily="2" charset="0"/>
              </a:rPr>
              <a:t>Regulatory Risk was seen as the second most connected risk in the Previous Survey for IAG Group.</a:t>
            </a:r>
          </a:p>
          <a:p>
            <a:pPr>
              <a:lnSpc>
                <a:spcPct val="125000"/>
              </a:lnSpc>
              <a:spcBef>
                <a:spcPts val="600"/>
              </a:spcBef>
            </a:pPr>
            <a:endParaRPr lang="en-AU" sz="1300" b="0" dirty="0">
              <a:latin typeface="Univers 45 Light" pitchFamily="2"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Risks with Highest </a:t>
            </a:r>
            <a:r>
              <a:rPr lang="en-AU" dirty="0" smtClean="0"/>
              <a:t>Number </a:t>
            </a:r>
            <a:r>
              <a:rPr lang="en-AU" dirty="0"/>
              <a:t>of Connections</a:t>
            </a:r>
          </a:p>
        </p:txBody>
      </p:sp>
      <p:sp>
        <p:nvSpPr>
          <p:cNvPr id="3" name="Text Placeholder 2"/>
          <p:cNvSpPr>
            <a:spLocks noGrp="1"/>
          </p:cNvSpPr>
          <p:nvPr>
            <p:ph type="body" sz="quarter" idx="10"/>
          </p:nvPr>
        </p:nvSpPr>
        <p:spPr/>
        <p:txBody>
          <a:bodyPr/>
          <a:lstStyle/>
          <a:p>
            <a:pPr>
              <a:lnSpc>
                <a:spcPct val="125000"/>
              </a:lnSpc>
              <a:spcBef>
                <a:spcPts val="600"/>
              </a:spcBef>
            </a:pPr>
            <a:r>
              <a:rPr lang="en-AU" sz="1300" dirty="0" smtClean="0">
                <a:latin typeface="Univers 45 Light" pitchFamily="2" charset="0"/>
              </a:rPr>
              <a:t>Changing </a:t>
            </a:r>
            <a:r>
              <a:rPr lang="en-AU" sz="1300" dirty="0">
                <a:latin typeface="Univers 45 Light" pitchFamily="2" charset="0"/>
              </a:rPr>
              <a:t>Customer Behaviours and </a:t>
            </a:r>
            <a:r>
              <a:rPr lang="en-AU" sz="1300" dirty="0" smtClean="0">
                <a:latin typeface="Univers 45 Light" pitchFamily="2" charset="0"/>
              </a:rPr>
              <a:t>Preferences (9 connections)</a:t>
            </a:r>
            <a:endParaRPr lang="en-AU" sz="1300" dirty="0">
              <a:latin typeface="Univers 45 Light" pitchFamily="2" charset="0"/>
            </a:endParaRPr>
          </a:p>
          <a:p>
            <a:pPr>
              <a:lnSpc>
                <a:spcPct val="125000"/>
              </a:lnSpc>
              <a:spcBef>
                <a:spcPts val="600"/>
              </a:spcBef>
            </a:pPr>
            <a:r>
              <a:rPr lang="en-AU" sz="1300" b="0" dirty="0">
                <a:latin typeface="Univers 45 Light" pitchFamily="2" charset="0"/>
              </a:rPr>
              <a:t>Of the 9 edges, 8 were flowing </a:t>
            </a:r>
            <a:r>
              <a:rPr lang="en-AU" sz="1300" b="0" i="1" dirty="0">
                <a:latin typeface="Univers 45 Light" pitchFamily="2" charset="0"/>
              </a:rPr>
              <a:t>towards</a:t>
            </a:r>
            <a:r>
              <a:rPr lang="en-AU" sz="1300" b="0" dirty="0">
                <a:latin typeface="Univers 45 Light" pitchFamily="2" charset="0"/>
              </a:rPr>
              <a:t> Changing Customer Behaviours and Preferences from (in order of strength):</a:t>
            </a:r>
          </a:p>
          <a:p>
            <a:pPr marL="269875" lvl="0" indent="-269875">
              <a:lnSpc>
                <a:spcPct val="125000"/>
              </a:lnSpc>
              <a:spcBef>
                <a:spcPts val="600"/>
              </a:spcBef>
              <a:buClr>
                <a:srgbClr val="7AB800"/>
              </a:buClr>
              <a:buFont typeface="Arial" pitchFamily="34" charset="0"/>
              <a:buChar char="•"/>
            </a:pPr>
            <a:r>
              <a:rPr lang="en-AU" sz="1300" b="0" dirty="0">
                <a:latin typeface="Univers 45 Light" pitchFamily="2" charset="0"/>
              </a:rPr>
              <a:t>Consequences of Demographic Trends (29 selections, net 16) </a:t>
            </a:r>
          </a:p>
          <a:p>
            <a:pPr marL="269875" lvl="0" indent="-269875">
              <a:lnSpc>
                <a:spcPct val="125000"/>
              </a:lnSpc>
              <a:spcBef>
                <a:spcPts val="600"/>
              </a:spcBef>
              <a:buClr>
                <a:srgbClr val="7AB800"/>
              </a:buClr>
              <a:buFont typeface="Arial" pitchFamily="34" charset="0"/>
              <a:buChar char="•"/>
            </a:pPr>
            <a:r>
              <a:rPr lang="en-AU" sz="1300" b="0" dirty="0">
                <a:latin typeface="Univers 45 Light" pitchFamily="2" charset="0"/>
              </a:rPr>
              <a:t>Pressure on Affordability / Accessibility (23 selections, net 16)</a:t>
            </a:r>
          </a:p>
          <a:p>
            <a:pPr marL="269875" lvl="0" indent="-269875">
              <a:lnSpc>
                <a:spcPct val="125000"/>
              </a:lnSpc>
              <a:spcBef>
                <a:spcPts val="600"/>
              </a:spcBef>
              <a:buClr>
                <a:srgbClr val="7AB800"/>
              </a:buClr>
              <a:buFont typeface="Arial" pitchFamily="34" charset="0"/>
              <a:buChar char="•"/>
            </a:pPr>
            <a:r>
              <a:rPr lang="en-AU" sz="1300" b="0" dirty="0">
                <a:latin typeface="Univers 45 Light" pitchFamily="2" charset="0"/>
              </a:rPr>
              <a:t>Data Quality and Information Management (14 selections, net 14)</a:t>
            </a:r>
          </a:p>
          <a:p>
            <a:pPr marL="269875" lvl="0" indent="-269875">
              <a:lnSpc>
                <a:spcPct val="125000"/>
              </a:lnSpc>
              <a:spcBef>
                <a:spcPts val="600"/>
              </a:spcBef>
              <a:buClr>
                <a:srgbClr val="7AB800"/>
              </a:buClr>
              <a:buFont typeface="Arial" pitchFamily="34" charset="0"/>
              <a:buChar char="•"/>
            </a:pPr>
            <a:r>
              <a:rPr lang="en-AU" sz="1300" b="0" dirty="0">
                <a:latin typeface="Univers 45 Light" pitchFamily="2" charset="0"/>
              </a:rPr>
              <a:t>Inappropriate Complexity (12 selections, net 9)</a:t>
            </a:r>
          </a:p>
          <a:p>
            <a:pPr marL="269875" lvl="0" indent="-269875">
              <a:lnSpc>
                <a:spcPct val="125000"/>
              </a:lnSpc>
              <a:spcBef>
                <a:spcPts val="600"/>
              </a:spcBef>
              <a:buClr>
                <a:srgbClr val="7AB800"/>
              </a:buClr>
              <a:buFont typeface="Arial" pitchFamily="34" charset="0"/>
              <a:buChar char="•"/>
            </a:pPr>
            <a:r>
              <a:rPr lang="en-AU" sz="1300" b="0" dirty="0">
                <a:latin typeface="Univers 45 Light" pitchFamily="2" charset="0"/>
              </a:rPr>
              <a:t>Inability to Execute &amp; Manage Change (12 selections, net 7)</a:t>
            </a:r>
          </a:p>
          <a:p>
            <a:pPr marL="269875" lvl="0" indent="-269875">
              <a:lnSpc>
                <a:spcPct val="125000"/>
              </a:lnSpc>
              <a:spcBef>
                <a:spcPts val="600"/>
              </a:spcBef>
              <a:buClr>
                <a:srgbClr val="7AB800"/>
              </a:buClr>
              <a:buFont typeface="Arial" pitchFamily="34" charset="0"/>
              <a:buChar char="•"/>
            </a:pPr>
            <a:r>
              <a:rPr lang="en-AU" sz="1300" b="0" dirty="0">
                <a:latin typeface="Univers 45 Light" pitchFamily="2" charset="0"/>
              </a:rPr>
              <a:t>Technology Flexibility &amp; Capability (11 selections, net 7) </a:t>
            </a:r>
          </a:p>
          <a:p>
            <a:pPr marL="269875" lvl="0" indent="-269875">
              <a:lnSpc>
                <a:spcPct val="125000"/>
              </a:lnSpc>
              <a:spcBef>
                <a:spcPts val="600"/>
              </a:spcBef>
              <a:buClr>
                <a:srgbClr val="7AB800"/>
              </a:buClr>
              <a:buFont typeface="Arial" pitchFamily="34" charset="0"/>
              <a:buChar char="•"/>
            </a:pPr>
            <a:r>
              <a:rPr lang="en-AU" sz="1300" b="0" dirty="0">
                <a:latin typeface="Univers 45 Light" pitchFamily="2" charset="0"/>
              </a:rPr>
              <a:t>Business Model Inflexibility and Attitude for Change (19 selections, net 5)</a:t>
            </a:r>
          </a:p>
          <a:p>
            <a:pPr marL="269875" lvl="0" indent="-269875">
              <a:lnSpc>
                <a:spcPct val="125000"/>
              </a:lnSpc>
              <a:spcBef>
                <a:spcPts val="600"/>
              </a:spcBef>
              <a:buClr>
                <a:srgbClr val="7AB800"/>
              </a:buClr>
              <a:buFont typeface="Arial" pitchFamily="34" charset="0"/>
              <a:buChar char="•"/>
            </a:pPr>
            <a:r>
              <a:rPr lang="en-AU" sz="1300" b="0" dirty="0">
                <a:latin typeface="Univers 45 Light" pitchFamily="2" charset="0"/>
              </a:rPr>
              <a:t>Distribution Risk (23 selections, net 2)</a:t>
            </a:r>
          </a:p>
          <a:p>
            <a:pPr>
              <a:lnSpc>
                <a:spcPct val="125000"/>
              </a:lnSpc>
              <a:spcBef>
                <a:spcPts val="600"/>
              </a:spcBef>
            </a:pPr>
            <a:r>
              <a:rPr lang="en-AU" sz="1300" b="0" dirty="0">
                <a:latin typeface="Univers 45 Light" pitchFamily="2" charset="0"/>
              </a:rPr>
              <a:t>1 was flowing </a:t>
            </a:r>
            <a:r>
              <a:rPr lang="en-AU" sz="1300" b="0" i="1" dirty="0">
                <a:latin typeface="Univers 45 Light" pitchFamily="2" charset="0"/>
              </a:rPr>
              <a:t>from </a:t>
            </a:r>
            <a:r>
              <a:rPr lang="en-AU" sz="1300" b="0" dirty="0">
                <a:latin typeface="Univers 45 Light" pitchFamily="2" charset="0"/>
              </a:rPr>
              <a:t>Changing Customer Behaviours and Preferences towards:</a:t>
            </a:r>
          </a:p>
          <a:p>
            <a:pPr marL="269875" indent="-269875">
              <a:lnSpc>
                <a:spcPct val="125000"/>
              </a:lnSpc>
              <a:spcBef>
                <a:spcPts val="600"/>
              </a:spcBef>
              <a:buClr>
                <a:srgbClr val="7AB800"/>
              </a:buClr>
              <a:buFont typeface="Arial" pitchFamily="34" charset="0"/>
              <a:buChar char="•"/>
            </a:pPr>
            <a:r>
              <a:rPr lang="en-AU" sz="1300" b="0" dirty="0">
                <a:latin typeface="Univers 45 Light" pitchFamily="2" charset="0"/>
              </a:rPr>
              <a:t>Competitors Successfully Attack Our Markets  (17 selections, net -5)</a:t>
            </a:r>
          </a:p>
          <a:p>
            <a:pPr>
              <a:lnSpc>
                <a:spcPct val="125000"/>
              </a:lnSpc>
              <a:spcBef>
                <a:spcPts val="600"/>
              </a:spcBef>
              <a:buClr>
                <a:srgbClr val="7AB800"/>
              </a:buClr>
            </a:pPr>
            <a:r>
              <a:rPr lang="en-AU" sz="1300" b="0" dirty="0">
                <a:latin typeface="Univers 45 Light" pitchFamily="2" charset="0"/>
              </a:rPr>
              <a:t>Changing Customer Behaviours and Preferences was the also the second most connected risk in the Previous Survey for IAG group.</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Risks with Highest </a:t>
            </a:r>
            <a:r>
              <a:rPr lang="en-AU" dirty="0" smtClean="0"/>
              <a:t>Number </a:t>
            </a:r>
            <a:r>
              <a:rPr lang="en-AU" dirty="0"/>
              <a:t>of Connections</a:t>
            </a:r>
          </a:p>
        </p:txBody>
      </p:sp>
      <p:sp>
        <p:nvSpPr>
          <p:cNvPr id="3" name="Text Placeholder 2"/>
          <p:cNvSpPr>
            <a:spLocks noGrp="1"/>
          </p:cNvSpPr>
          <p:nvPr>
            <p:ph type="body" sz="quarter" idx="10"/>
          </p:nvPr>
        </p:nvSpPr>
        <p:spPr>
          <a:xfrm>
            <a:off x="179512" y="910141"/>
            <a:ext cx="8712968" cy="4968552"/>
          </a:xfrm>
        </p:spPr>
        <p:txBody>
          <a:bodyPr/>
          <a:lstStyle/>
          <a:p>
            <a:pPr>
              <a:lnSpc>
                <a:spcPct val="125000"/>
              </a:lnSpc>
              <a:spcBef>
                <a:spcPts val="600"/>
              </a:spcBef>
            </a:pPr>
            <a:r>
              <a:rPr lang="en-AU" sz="1200" dirty="0">
                <a:latin typeface="Univers 45 Light" pitchFamily="2" charset="0"/>
              </a:rPr>
              <a:t>Business Model Inflexibility and Attitude for Change (9 connections)</a:t>
            </a:r>
            <a:endParaRPr lang="en-AU" sz="1200" b="0" dirty="0" smtClean="0">
              <a:latin typeface="Univers 45 Light" pitchFamily="2" charset="0"/>
            </a:endParaRPr>
          </a:p>
          <a:p>
            <a:pPr>
              <a:lnSpc>
                <a:spcPct val="125000"/>
              </a:lnSpc>
              <a:spcBef>
                <a:spcPts val="600"/>
              </a:spcBef>
            </a:pPr>
            <a:r>
              <a:rPr lang="en-AU" sz="1200" b="0" dirty="0" smtClean="0">
                <a:latin typeface="Univers 45 Light" pitchFamily="2" charset="0"/>
              </a:rPr>
              <a:t>Of </a:t>
            </a:r>
            <a:r>
              <a:rPr lang="en-AU" sz="1200" b="0" dirty="0">
                <a:latin typeface="Univers 45 Light" pitchFamily="2" charset="0"/>
              </a:rPr>
              <a:t>the 9 edges, 6 were flowing </a:t>
            </a:r>
            <a:r>
              <a:rPr lang="en-AU" sz="1200" b="0" i="1" dirty="0">
                <a:latin typeface="Univers 45 Light" pitchFamily="2" charset="0"/>
              </a:rPr>
              <a:t>towards</a:t>
            </a:r>
            <a:r>
              <a:rPr lang="en-AU" sz="1200" b="0" dirty="0">
                <a:latin typeface="Univers 45 Light" pitchFamily="2" charset="0"/>
              </a:rPr>
              <a:t> Business Model Inflexibility and Attitude for Change</a:t>
            </a:r>
            <a:r>
              <a:rPr lang="en-AU" sz="1200" b="0" i="1" dirty="0">
                <a:latin typeface="Univers 45 Light" pitchFamily="2" charset="0"/>
              </a:rPr>
              <a:t> </a:t>
            </a:r>
            <a:r>
              <a:rPr lang="en-AU" sz="1200" b="0" dirty="0">
                <a:latin typeface="Univers 45 Light" pitchFamily="2" charset="0"/>
              </a:rPr>
              <a:t>from (in order of strength):</a:t>
            </a:r>
          </a:p>
          <a:p>
            <a:pPr marL="269875" lvl="0" indent="-269875">
              <a:lnSpc>
                <a:spcPct val="125000"/>
              </a:lnSpc>
              <a:spcBef>
                <a:spcPts val="600"/>
              </a:spcBef>
              <a:buClr>
                <a:srgbClr val="7AB800"/>
              </a:buClr>
              <a:buFont typeface="Arial" pitchFamily="34" charset="0"/>
              <a:buChar char="•"/>
            </a:pPr>
            <a:r>
              <a:rPr lang="en-AU" sz="1200" b="0" dirty="0">
                <a:latin typeface="Univers 45 Light" pitchFamily="2" charset="0"/>
              </a:rPr>
              <a:t>Talent &amp; Mobility (16 selections, net 13)</a:t>
            </a:r>
          </a:p>
          <a:p>
            <a:pPr marL="269875" lvl="0" indent="-269875">
              <a:lnSpc>
                <a:spcPct val="125000"/>
              </a:lnSpc>
              <a:spcBef>
                <a:spcPts val="600"/>
              </a:spcBef>
              <a:buClr>
                <a:srgbClr val="7AB800"/>
              </a:buClr>
              <a:buFont typeface="Arial" pitchFamily="34" charset="0"/>
              <a:buChar char="•"/>
            </a:pPr>
            <a:r>
              <a:rPr lang="en-AU" sz="1200" b="0" dirty="0">
                <a:latin typeface="Univers 45 Light" pitchFamily="2" charset="0"/>
              </a:rPr>
              <a:t>Technology Flexibility &amp; Capability (15 selections, net 12) </a:t>
            </a:r>
          </a:p>
          <a:p>
            <a:pPr marL="269875" lvl="0" indent="-269875">
              <a:lnSpc>
                <a:spcPct val="125000"/>
              </a:lnSpc>
              <a:spcBef>
                <a:spcPts val="600"/>
              </a:spcBef>
              <a:buClr>
                <a:srgbClr val="7AB800"/>
              </a:buClr>
              <a:buFont typeface="Arial" pitchFamily="34" charset="0"/>
              <a:buChar char="•"/>
            </a:pPr>
            <a:r>
              <a:rPr lang="en-AU" sz="1200" b="0" dirty="0">
                <a:latin typeface="Univers 45 Light" pitchFamily="2" charset="0"/>
              </a:rPr>
              <a:t>Supply Chain Leverage &amp; Resilience (13 selections, net 11)</a:t>
            </a:r>
          </a:p>
          <a:p>
            <a:pPr marL="269875" lvl="0" indent="-269875">
              <a:lnSpc>
                <a:spcPct val="125000"/>
              </a:lnSpc>
              <a:spcBef>
                <a:spcPts val="600"/>
              </a:spcBef>
              <a:buClr>
                <a:srgbClr val="7AB800"/>
              </a:buClr>
              <a:buFont typeface="Arial" pitchFamily="34" charset="0"/>
              <a:buChar char="•"/>
            </a:pPr>
            <a:r>
              <a:rPr lang="en-AU" sz="1200" b="0" dirty="0">
                <a:latin typeface="Univers 45 Light" pitchFamily="2" charset="0"/>
              </a:rPr>
              <a:t>Distribution Risk (16 selections, net 9)</a:t>
            </a:r>
          </a:p>
          <a:p>
            <a:pPr marL="269875" lvl="0" indent="-269875">
              <a:lnSpc>
                <a:spcPct val="125000"/>
              </a:lnSpc>
              <a:spcBef>
                <a:spcPts val="600"/>
              </a:spcBef>
              <a:buClr>
                <a:srgbClr val="7AB800"/>
              </a:buClr>
              <a:buFont typeface="Arial" pitchFamily="34" charset="0"/>
              <a:buChar char="•"/>
            </a:pPr>
            <a:r>
              <a:rPr lang="en-AU" sz="1200" b="0" dirty="0">
                <a:latin typeface="Univers 45 Light" pitchFamily="2" charset="0"/>
              </a:rPr>
              <a:t>Inability to Leverage or Share Organisation Knowledge and Capabilities (13 selections, net 6)</a:t>
            </a:r>
          </a:p>
          <a:p>
            <a:pPr marL="269875" lvl="0" indent="-269875">
              <a:lnSpc>
                <a:spcPct val="125000"/>
              </a:lnSpc>
              <a:spcBef>
                <a:spcPts val="600"/>
              </a:spcBef>
              <a:buClr>
                <a:srgbClr val="7AB800"/>
              </a:buClr>
              <a:buFont typeface="Arial" pitchFamily="34" charset="0"/>
              <a:buChar char="•"/>
            </a:pPr>
            <a:r>
              <a:rPr lang="en-AU" sz="1200" b="0" dirty="0">
                <a:latin typeface="Univers 45 Light" pitchFamily="2" charset="0"/>
              </a:rPr>
              <a:t>Inappropriate Complexity (14 selections, net 1)</a:t>
            </a:r>
          </a:p>
          <a:p>
            <a:pPr>
              <a:lnSpc>
                <a:spcPct val="125000"/>
              </a:lnSpc>
              <a:spcBef>
                <a:spcPts val="600"/>
              </a:spcBef>
            </a:pPr>
            <a:r>
              <a:rPr lang="en-AU" sz="1200" b="0" dirty="0">
                <a:latin typeface="Univers 45 Light" pitchFamily="2" charset="0"/>
              </a:rPr>
              <a:t>2 were flowing </a:t>
            </a:r>
            <a:r>
              <a:rPr lang="en-AU" sz="1200" b="0" i="1" dirty="0">
                <a:latin typeface="Univers 45 Light" pitchFamily="2" charset="0"/>
              </a:rPr>
              <a:t>from </a:t>
            </a:r>
            <a:r>
              <a:rPr lang="en-AU" sz="1200" b="0" dirty="0">
                <a:latin typeface="Univers 45 Light" pitchFamily="2" charset="0"/>
              </a:rPr>
              <a:t>and</a:t>
            </a:r>
            <a:r>
              <a:rPr lang="en-AU" sz="1200" b="0" i="1" dirty="0">
                <a:latin typeface="Univers 45 Light" pitchFamily="2" charset="0"/>
              </a:rPr>
              <a:t> towards</a:t>
            </a:r>
            <a:r>
              <a:rPr lang="en-AU" sz="1200" b="0" dirty="0">
                <a:latin typeface="Univers 45 Light" pitchFamily="2" charset="0"/>
              </a:rPr>
              <a:t> Business Model Inflexibility and Attitude for Change with equal strength:</a:t>
            </a:r>
          </a:p>
          <a:p>
            <a:pPr marL="269875" indent="-269875">
              <a:lnSpc>
                <a:spcPct val="125000"/>
              </a:lnSpc>
              <a:spcBef>
                <a:spcPts val="600"/>
              </a:spcBef>
              <a:buClr>
                <a:srgbClr val="7AB800"/>
              </a:buClr>
              <a:buFont typeface="Arial" pitchFamily="34" charset="0"/>
              <a:buChar char="•"/>
            </a:pPr>
            <a:r>
              <a:rPr lang="en-AU" sz="1200" b="0" dirty="0">
                <a:latin typeface="Univers 45 Light" pitchFamily="2" charset="0"/>
              </a:rPr>
              <a:t>Inability to Execute &amp; Manage Change (19 selections, net 0)</a:t>
            </a:r>
          </a:p>
          <a:p>
            <a:pPr marL="269875" indent="-269875">
              <a:lnSpc>
                <a:spcPct val="125000"/>
              </a:lnSpc>
              <a:spcBef>
                <a:spcPts val="600"/>
              </a:spcBef>
              <a:buClr>
                <a:srgbClr val="7AB800"/>
              </a:buClr>
              <a:buFont typeface="Arial" pitchFamily="34" charset="0"/>
              <a:buChar char="•"/>
            </a:pPr>
            <a:r>
              <a:rPr lang="en-AU" sz="1200" b="0" dirty="0">
                <a:latin typeface="Univers 45 Light" pitchFamily="2" charset="0"/>
              </a:rPr>
              <a:t>Competitors Successfully Attack our Markets (15 selections, net 0) </a:t>
            </a:r>
            <a:endParaRPr lang="en-AU" sz="1200" b="0" dirty="0" smtClean="0">
              <a:latin typeface="Univers 45 Light" pitchFamily="2" charset="0"/>
            </a:endParaRPr>
          </a:p>
          <a:p>
            <a:pPr>
              <a:lnSpc>
                <a:spcPct val="125000"/>
              </a:lnSpc>
              <a:spcBef>
                <a:spcPts val="600"/>
              </a:spcBef>
            </a:pPr>
            <a:r>
              <a:rPr lang="en-AU" sz="1200" b="0" dirty="0">
                <a:latin typeface="Univers 45 Light" pitchFamily="2" charset="0"/>
              </a:rPr>
              <a:t>1 was flowing from Business Model Inflexibility and Attitude for Change towards:</a:t>
            </a:r>
          </a:p>
          <a:p>
            <a:pPr marL="269875" lvl="0" indent="-269875">
              <a:lnSpc>
                <a:spcPct val="125000"/>
              </a:lnSpc>
              <a:spcBef>
                <a:spcPts val="600"/>
              </a:spcBef>
              <a:buClr>
                <a:srgbClr val="7AB800"/>
              </a:buClr>
              <a:buFont typeface="Arial" pitchFamily="34" charset="0"/>
              <a:buChar char="•"/>
            </a:pPr>
            <a:r>
              <a:rPr lang="en-AU" sz="1200" b="0" dirty="0">
                <a:latin typeface="Univers 45 Light" pitchFamily="2" charset="0"/>
              </a:rPr>
              <a:t>Changing Customer Behaviours &amp; Preferences (14 selections, net -5</a:t>
            </a:r>
            <a:r>
              <a:rPr lang="en-AU" sz="1200" b="0" dirty="0" smtClean="0">
                <a:latin typeface="Univers 45 Light" pitchFamily="2" charset="0"/>
              </a:rPr>
              <a:t>)</a:t>
            </a:r>
          </a:p>
          <a:p>
            <a:pPr>
              <a:lnSpc>
                <a:spcPct val="125000"/>
              </a:lnSpc>
              <a:spcBef>
                <a:spcPts val="600"/>
              </a:spcBef>
              <a:buClr>
                <a:srgbClr val="7AB800"/>
              </a:buClr>
            </a:pPr>
            <a:r>
              <a:rPr lang="en-AU" sz="1200" b="0" dirty="0">
                <a:latin typeface="Univers 45 Light" pitchFamily="2" charset="0"/>
              </a:rPr>
              <a:t>Business Model Inflexibility and Attitude for Change was the seventh most connected risk in the Previous Survey for IAG Group</a:t>
            </a:r>
            <a:r>
              <a:rPr lang="en-AU" sz="1200" b="0" dirty="0" smtClean="0">
                <a:latin typeface="Univers 45 Light" pitchFamily="2" charset="0"/>
              </a:rPr>
              <a:t>.</a:t>
            </a:r>
          </a:p>
          <a:p>
            <a:pPr>
              <a:lnSpc>
                <a:spcPct val="125000"/>
              </a:lnSpc>
              <a:spcBef>
                <a:spcPts val="600"/>
              </a:spcBef>
            </a:pPr>
            <a:r>
              <a:rPr lang="en-AU" sz="1200" b="0" dirty="0">
                <a:latin typeface="Univers 45 Light" pitchFamily="2" charset="0"/>
              </a:rPr>
              <a:t>The next most connected risk was Inappropriate Complexity.</a:t>
            </a:r>
          </a:p>
          <a:p>
            <a:pPr>
              <a:lnSpc>
                <a:spcPct val="125000"/>
              </a:lnSpc>
              <a:spcBef>
                <a:spcPts val="600"/>
              </a:spcBef>
            </a:pPr>
            <a:r>
              <a:rPr lang="en-AU" sz="1200" b="0" dirty="0">
                <a:latin typeface="Univers 45 Light" pitchFamily="2" charset="0"/>
              </a:rPr>
              <a:t>The most selected risk in the survey was Competitors Successfully Attack our Markets, which was selected as being made more likely or severe by another risk 203 times, compared to an average of 85 times. This was also the most selected risk in the Previous Survey.</a:t>
            </a:r>
          </a:p>
          <a:p>
            <a:pPr>
              <a:lnSpc>
                <a:spcPct val="125000"/>
              </a:lnSpc>
              <a:spcBef>
                <a:spcPts val="600"/>
              </a:spcBef>
              <a:buClr>
                <a:srgbClr val="7AB800"/>
              </a:buClr>
            </a:pPr>
            <a:endParaRPr lang="en-AU" sz="1300" b="0" dirty="0">
              <a:latin typeface="Univers 45 Light" pitchFamily="2" charset="0"/>
            </a:endParaRPr>
          </a:p>
          <a:p>
            <a:pPr marL="269875" lvl="0" indent="-269875">
              <a:lnSpc>
                <a:spcPct val="125000"/>
              </a:lnSpc>
              <a:spcBef>
                <a:spcPts val="600"/>
              </a:spcBef>
              <a:buClr>
                <a:srgbClr val="7AB800"/>
              </a:buClr>
              <a:buFont typeface="Arial" pitchFamily="34" charset="0"/>
              <a:buChar char="•"/>
            </a:pPr>
            <a:endParaRPr lang="en-AU" sz="1300" b="0" dirty="0" smtClean="0">
              <a:latin typeface="Univers 45 Light" pitchFamily="2" charset="0"/>
            </a:endParaRPr>
          </a:p>
          <a:p>
            <a:pPr marL="269875" lvl="0" indent="-269875">
              <a:lnSpc>
                <a:spcPct val="125000"/>
              </a:lnSpc>
              <a:spcBef>
                <a:spcPts val="600"/>
              </a:spcBef>
              <a:buClr>
                <a:srgbClr val="7AB800"/>
              </a:buClr>
              <a:buFont typeface="Arial" pitchFamily="34" charset="0"/>
              <a:buChar char="•"/>
            </a:pPr>
            <a:endParaRPr lang="en-AU" sz="1300" b="0" dirty="0">
              <a:latin typeface="Univers 45 Light" pitchFamily="2" charset="0"/>
            </a:endParaRPr>
          </a:p>
          <a:p>
            <a:pPr marL="269875" indent="-269875">
              <a:lnSpc>
                <a:spcPct val="125000"/>
              </a:lnSpc>
              <a:spcBef>
                <a:spcPts val="600"/>
              </a:spcBef>
              <a:buClr>
                <a:srgbClr val="7AB800"/>
              </a:buClr>
              <a:buFont typeface="Arial" pitchFamily="34" charset="0"/>
              <a:buChar char="•"/>
            </a:pPr>
            <a:endParaRPr lang="en-AU" sz="1300" b="0" dirty="0">
              <a:latin typeface="Univers 45 Light" pitchFamily="2" charset="0"/>
            </a:endParaRPr>
          </a:p>
          <a:p>
            <a:pPr>
              <a:lnSpc>
                <a:spcPct val="125000"/>
              </a:lnSpc>
              <a:spcBef>
                <a:spcPts val="600"/>
              </a:spcBef>
            </a:pPr>
            <a:endParaRPr lang="en-AU" sz="1300" b="0" dirty="0">
              <a:latin typeface="Univers 45 Light" pitchFamily="2"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Risks with Highest Number of Connections</a:t>
            </a:r>
            <a:endParaRPr lang="en-AU" dirty="0"/>
          </a:p>
        </p:txBody>
      </p:sp>
      <p:sp>
        <p:nvSpPr>
          <p:cNvPr id="3" name="Text Placeholder 2"/>
          <p:cNvSpPr>
            <a:spLocks noGrp="1"/>
          </p:cNvSpPr>
          <p:nvPr>
            <p:ph type="body" sz="quarter" idx="10"/>
          </p:nvPr>
        </p:nvSpPr>
        <p:spPr>
          <a:xfrm>
            <a:off x="123731" y="910805"/>
            <a:ext cx="8824529" cy="5489574"/>
          </a:xfrm>
        </p:spPr>
        <p:txBody>
          <a:bodyPr/>
          <a:lstStyle/>
          <a:p>
            <a:pPr>
              <a:lnSpc>
                <a:spcPct val="125000"/>
              </a:lnSpc>
              <a:spcBef>
                <a:spcPts val="500"/>
              </a:spcBef>
            </a:pPr>
            <a:r>
              <a:rPr lang="en-AU" sz="1100" dirty="0" smtClean="0">
                <a:solidFill>
                  <a:srgbClr val="FF0000"/>
                </a:solidFill>
                <a:latin typeface="Univers 45 Light" pitchFamily="2" charset="0"/>
              </a:rPr>
              <a:t>Other highly connected risks</a:t>
            </a:r>
            <a:endParaRPr lang="en-AU" sz="1100" dirty="0">
              <a:solidFill>
                <a:srgbClr val="FF0000"/>
              </a:solidFill>
              <a:latin typeface="Univers 45 Light" pitchFamily="2" charset="0"/>
            </a:endParaRPr>
          </a:p>
          <a:p>
            <a:pPr lvl="0">
              <a:lnSpc>
                <a:spcPct val="125000"/>
              </a:lnSpc>
              <a:spcBef>
                <a:spcPts val="500"/>
              </a:spcBef>
              <a:buClr>
                <a:srgbClr val="7AB800"/>
              </a:buClr>
            </a:pPr>
            <a:r>
              <a:rPr lang="en-AU" sz="1100" b="0" dirty="0" smtClean="0">
                <a:solidFill>
                  <a:srgbClr val="FF0000"/>
                </a:solidFill>
                <a:latin typeface="Univers 45 Light" pitchFamily="2" charset="0"/>
              </a:rPr>
              <a:t>There were </a:t>
            </a:r>
            <a:r>
              <a:rPr lang="en-AU" sz="1100" b="0" dirty="0">
                <a:solidFill>
                  <a:srgbClr val="FF0000"/>
                </a:solidFill>
                <a:latin typeface="Univers 45 Light" pitchFamily="2" charset="0"/>
              </a:rPr>
              <a:t>two</a:t>
            </a:r>
            <a:r>
              <a:rPr lang="en-AU" sz="1100" b="0" dirty="0" smtClean="0">
                <a:solidFill>
                  <a:srgbClr val="FF0000"/>
                </a:solidFill>
                <a:latin typeface="Univers 45 Light" pitchFamily="2" charset="0"/>
              </a:rPr>
              <a:t> risks with nine connections each:</a:t>
            </a:r>
          </a:p>
          <a:p>
            <a:pPr marL="171450" lvl="0" indent="-171450">
              <a:lnSpc>
                <a:spcPct val="125000"/>
              </a:lnSpc>
              <a:spcBef>
                <a:spcPts val="500"/>
              </a:spcBef>
              <a:buClr>
                <a:srgbClr val="7AB800"/>
              </a:buClr>
              <a:buFont typeface="Arial" panose="020B0604020202020204" pitchFamily="34" charset="0"/>
              <a:buChar char="•"/>
            </a:pPr>
            <a:r>
              <a:rPr lang="en-AU" sz="1100" b="0" dirty="0">
                <a:solidFill>
                  <a:srgbClr val="FF0000"/>
                </a:solidFill>
                <a:latin typeface="Univers 45 Light" pitchFamily="2" charset="0"/>
              </a:rPr>
              <a:t>Changing Customer Behaviours and Preferences </a:t>
            </a:r>
            <a:endParaRPr lang="en-AU" sz="1100" b="0" dirty="0" smtClean="0">
              <a:solidFill>
                <a:srgbClr val="FF0000"/>
              </a:solidFill>
              <a:latin typeface="Univers 45 Light" pitchFamily="2" charset="0"/>
            </a:endParaRPr>
          </a:p>
          <a:p>
            <a:pPr marL="171450" lvl="0" indent="-171450">
              <a:lnSpc>
                <a:spcPct val="125000"/>
              </a:lnSpc>
              <a:spcBef>
                <a:spcPts val="500"/>
              </a:spcBef>
              <a:buClr>
                <a:srgbClr val="7AB800"/>
              </a:buClr>
              <a:buFont typeface="Arial" panose="020B0604020202020204" pitchFamily="34" charset="0"/>
              <a:buChar char="•"/>
            </a:pPr>
            <a:r>
              <a:rPr lang="en-AU" sz="1100" b="0" dirty="0" smtClean="0">
                <a:solidFill>
                  <a:srgbClr val="FF0000"/>
                </a:solidFill>
                <a:latin typeface="Univers 45 Light" pitchFamily="2" charset="0"/>
              </a:rPr>
              <a:t>Business </a:t>
            </a:r>
            <a:r>
              <a:rPr lang="en-AU" sz="1100" b="0" dirty="0">
                <a:solidFill>
                  <a:srgbClr val="FF0000"/>
                </a:solidFill>
                <a:latin typeface="Univers 45 Light" pitchFamily="2" charset="0"/>
              </a:rPr>
              <a:t>Model Inflexibility and Attitude for </a:t>
            </a:r>
            <a:r>
              <a:rPr lang="en-AU" sz="1100" b="0" dirty="0" smtClean="0">
                <a:solidFill>
                  <a:srgbClr val="FF0000"/>
                </a:solidFill>
                <a:latin typeface="Univers 45 Light" pitchFamily="2" charset="0"/>
              </a:rPr>
              <a:t>Change </a:t>
            </a:r>
          </a:p>
          <a:p>
            <a:pPr>
              <a:lnSpc>
                <a:spcPct val="125000"/>
              </a:lnSpc>
              <a:spcBef>
                <a:spcPts val="500"/>
              </a:spcBef>
              <a:buClr>
                <a:srgbClr val="7AB800"/>
              </a:buClr>
            </a:pPr>
            <a:endParaRPr lang="en-AU" sz="1100" b="0" dirty="0" smtClean="0">
              <a:solidFill>
                <a:srgbClr val="FF0000"/>
              </a:solidFill>
              <a:latin typeface="Univers 45 Light" pitchFamily="2" charset="0"/>
            </a:endParaRPr>
          </a:p>
          <a:p>
            <a:pPr>
              <a:lnSpc>
                <a:spcPct val="125000"/>
              </a:lnSpc>
              <a:spcBef>
                <a:spcPts val="500"/>
              </a:spcBef>
              <a:buClr>
                <a:srgbClr val="7AB800"/>
              </a:buClr>
            </a:pPr>
            <a:r>
              <a:rPr lang="en-AU" sz="1100" b="0" dirty="0">
                <a:solidFill>
                  <a:srgbClr val="FF0000"/>
                </a:solidFill>
                <a:latin typeface="Univers 45 Light" pitchFamily="2" charset="0"/>
              </a:rPr>
              <a:t>Competitors Successfully Attack our </a:t>
            </a:r>
            <a:r>
              <a:rPr lang="en-AU" sz="1100" b="0" dirty="0" smtClean="0">
                <a:solidFill>
                  <a:srgbClr val="FF0000"/>
                </a:solidFill>
                <a:latin typeface="Univers 45 Light" pitchFamily="2" charset="0"/>
              </a:rPr>
              <a:t>Markets was </a:t>
            </a:r>
            <a:r>
              <a:rPr lang="en-AU" sz="1100" b="0" dirty="0">
                <a:solidFill>
                  <a:srgbClr val="FF0000"/>
                </a:solidFill>
                <a:latin typeface="Univers 45 Light" pitchFamily="2" charset="0"/>
              </a:rPr>
              <a:t>the most selected risk, which was selected as being made more likely or severe by another risk 203 times, compared to an average of 85 times. This was also the most selected risk in the Previous </a:t>
            </a:r>
            <a:r>
              <a:rPr lang="en-AU" sz="1100" b="0" dirty="0" smtClean="0">
                <a:solidFill>
                  <a:srgbClr val="FF0000"/>
                </a:solidFill>
                <a:latin typeface="Univers 45 Light" pitchFamily="2" charset="0"/>
              </a:rPr>
              <a:t>Survey.</a:t>
            </a:r>
            <a:endParaRPr lang="en-AU" sz="1100" b="0" dirty="0">
              <a:solidFill>
                <a:srgbClr val="FF0000"/>
              </a:solidFill>
              <a:latin typeface="Univers 45 Light" pitchFamily="2" charset="0"/>
            </a:endParaRPr>
          </a:p>
          <a:p>
            <a:pPr lvl="0">
              <a:lnSpc>
                <a:spcPct val="125000"/>
              </a:lnSpc>
              <a:spcBef>
                <a:spcPts val="500"/>
              </a:spcBef>
              <a:buClr>
                <a:srgbClr val="7AB800"/>
              </a:buClr>
            </a:pPr>
            <a:endParaRPr lang="en-AU" sz="1100" b="0" dirty="0">
              <a:latin typeface="Univers 45 Light" pitchFamily="2" charset="0"/>
            </a:endParaRPr>
          </a:p>
        </p:txBody>
      </p:sp>
    </p:spTree>
    <p:extLst>
      <p:ext uri="{BB962C8B-B14F-4D97-AF65-F5344CB8AC3E}">
        <p14:creationId xmlns:p14="http://schemas.microsoft.com/office/powerpoint/2010/main" val="11692156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Strongest Connections</a:t>
            </a:r>
            <a:endParaRPr lang="en-AU" dirty="0"/>
          </a:p>
        </p:txBody>
      </p:sp>
      <p:sp>
        <p:nvSpPr>
          <p:cNvPr id="6" name="Text Placeholder 5"/>
          <p:cNvSpPr>
            <a:spLocks noGrp="1"/>
          </p:cNvSpPr>
          <p:nvPr>
            <p:ph type="body" sz="quarter" idx="10"/>
          </p:nvPr>
        </p:nvSpPr>
        <p:spPr>
          <a:xfrm>
            <a:off x="179512" y="1124745"/>
            <a:ext cx="8352928" cy="4968552"/>
          </a:xfrm>
        </p:spPr>
        <p:txBody>
          <a:bodyPr/>
          <a:lstStyle/>
          <a:p>
            <a:pPr lvl="0" algn="just" eaLnBrk="0" fontAlgn="base" hangingPunct="0">
              <a:lnSpc>
                <a:spcPct val="125000"/>
              </a:lnSpc>
              <a:spcBef>
                <a:spcPct val="0"/>
              </a:spcBef>
              <a:spcAft>
                <a:spcPts val="600"/>
              </a:spcAft>
              <a:tabLst>
                <a:tab pos="228600" algn="l"/>
                <a:tab pos="306388" algn="l"/>
              </a:tabLst>
            </a:pPr>
            <a:r>
              <a:rPr lang="en-AU" sz="1400" b="0" dirty="0">
                <a:latin typeface="Univers 45 Light" pitchFamily="2" charset="0"/>
                <a:ea typeface="Times New Roman" pitchFamily="18" charset="0"/>
                <a:cs typeface="Times New Roman" pitchFamily="18" charset="0"/>
              </a:rPr>
              <a:t>Below are the connections considered “High” and “Medium-High”. The below risks are in the format Risk A: Risk B where Risk A is considered the pertinent risk to make Risk B more likely to occur or worse in severity. Three of the four connections identified were in the risk clusters identified.</a:t>
            </a:r>
          </a:p>
          <a:p>
            <a:pPr algn="just" eaLnBrk="0" fontAlgn="base" hangingPunct="0">
              <a:lnSpc>
                <a:spcPct val="125000"/>
              </a:lnSpc>
              <a:spcBef>
                <a:spcPct val="0"/>
              </a:spcBef>
              <a:spcAft>
                <a:spcPts val="600"/>
              </a:spcAft>
              <a:tabLst>
                <a:tab pos="228600" algn="l"/>
                <a:tab pos="306388" algn="l"/>
              </a:tabLst>
            </a:pPr>
            <a:r>
              <a:rPr lang="en-AU" sz="1300" dirty="0" smtClean="0">
                <a:latin typeface="Univers 45 Light" pitchFamily="2" charset="0"/>
                <a:ea typeface="Times New Roman" pitchFamily="18" charset="0"/>
                <a:cs typeface="Times New Roman" pitchFamily="18" charset="0"/>
              </a:rPr>
              <a:t>High </a:t>
            </a:r>
            <a:r>
              <a:rPr lang="en-AU" sz="1300" dirty="0">
                <a:latin typeface="Univers 45 Light" pitchFamily="2" charset="0"/>
                <a:ea typeface="Times New Roman" pitchFamily="18" charset="0"/>
                <a:cs typeface="Times New Roman" pitchFamily="18" charset="0"/>
              </a:rPr>
              <a:t>Connections</a:t>
            </a:r>
          </a:p>
          <a:p>
            <a:pPr marL="269875" lvl="0" indent="-269875" fontAlgn="base">
              <a:lnSpc>
                <a:spcPct val="125000"/>
              </a:lnSpc>
              <a:spcBef>
                <a:spcPts val="0"/>
              </a:spcBef>
              <a:spcAft>
                <a:spcPts val="600"/>
              </a:spcAft>
              <a:buClr>
                <a:srgbClr val="7AB800"/>
              </a:buClr>
              <a:buFont typeface="Arial" pitchFamily="34" charset="0"/>
              <a:buChar char="•"/>
              <a:tabLst>
                <a:tab pos="306388" algn="l"/>
              </a:tabLst>
            </a:pPr>
            <a:r>
              <a:rPr lang="en-AU" sz="1300" b="0" dirty="0">
                <a:latin typeface="Univers 45 Light" pitchFamily="2" charset="0"/>
              </a:rPr>
              <a:t>Consequences of Demographic Trends: Changing Customer Behaviours &amp; Preferences (29 times)</a:t>
            </a:r>
          </a:p>
          <a:p>
            <a:pPr marL="269875" lvl="0" indent="-269875" fontAlgn="base">
              <a:lnSpc>
                <a:spcPct val="125000"/>
              </a:lnSpc>
              <a:spcBef>
                <a:spcPts val="0"/>
              </a:spcBef>
              <a:spcAft>
                <a:spcPts val="600"/>
              </a:spcAft>
              <a:buClr>
                <a:srgbClr val="7AB800"/>
              </a:buClr>
              <a:buFont typeface="Arial" pitchFamily="34" charset="0"/>
              <a:buChar char="•"/>
              <a:tabLst>
                <a:tab pos="306388" algn="l"/>
              </a:tabLst>
            </a:pPr>
            <a:r>
              <a:rPr lang="en-AU" sz="1300" b="0" dirty="0">
                <a:latin typeface="Univers 45 Light" pitchFamily="2" charset="0"/>
              </a:rPr>
              <a:t>Severe Natural Perils Catastrophes: Reinsurance Program Failure (26 times). </a:t>
            </a:r>
          </a:p>
          <a:p>
            <a:pPr marL="269875" lvl="0" indent="-269875" fontAlgn="base">
              <a:lnSpc>
                <a:spcPct val="125000"/>
              </a:lnSpc>
              <a:spcBef>
                <a:spcPts val="0"/>
              </a:spcBef>
              <a:spcAft>
                <a:spcPts val="600"/>
              </a:spcAft>
              <a:buClr>
                <a:srgbClr val="7AB800"/>
              </a:buClr>
              <a:buFont typeface="Arial" pitchFamily="34" charset="0"/>
              <a:buChar char="•"/>
              <a:tabLst>
                <a:tab pos="306388" algn="l"/>
              </a:tabLst>
            </a:pPr>
            <a:r>
              <a:rPr lang="en-AU" sz="1300" b="0" dirty="0">
                <a:latin typeface="Univers 45 Light" pitchFamily="2" charset="0"/>
              </a:rPr>
              <a:t>Political Risk: Regulatory Risk (selected 25 times).</a:t>
            </a:r>
          </a:p>
          <a:p>
            <a:pPr lvl="0" algn="just" eaLnBrk="0" fontAlgn="base" hangingPunct="0">
              <a:lnSpc>
                <a:spcPct val="125000"/>
              </a:lnSpc>
              <a:spcBef>
                <a:spcPct val="0"/>
              </a:spcBef>
              <a:spcAft>
                <a:spcPts val="600"/>
              </a:spcAft>
              <a:tabLst>
                <a:tab pos="228600" algn="l"/>
                <a:tab pos="306388" algn="l"/>
              </a:tabLst>
            </a:pPr>
            <a:r>
              <a:rPr lang="en-AU" sz="1300" dirty="0" smtClean="0">
                <a:latin typeface="Univers 45 Light" pitchFamily="2" charset="0"/>
                <a:ea typeface="Times New Roman" pitchFamily="18" charset="0"/>
                <a:cs typeface="Times New Roman" pitchFamily="18" charset="0"/>
              </a:rPr>
              <a:t>Medium </a:t>
            </a:r>
            <a:r>
              <a:rPr lang="en-AU" sz="1300" dirty="0">
                <a:latin typeface="Univers 45 Light" pitchFamily="2" charset="0"/>
                <a:ea typeface="Times New Roman" pitchFamily="18" charset="0"/>
                <a:cs typeface="Times New Roman" pitchFamily="18" charset="0"/>
              </a:rPr>
              <a:t>High Connections</a:t>
            </a:r>
            <a:endParaRPr lang="en-AU" sz="1300" dirty="0">
              <a:latin typeface="Univers 45 Light" pitchFamily="2" charset="0"/>
            </a:endParaRPr>
          </a:p>
          <a:p>
            <a:pPr marL="269875" indent="-269875" fontAlgn="base">
              <a:lnSpc>
                <a:spcPct val="125000"/>
              </a:lnSpc>
              <a:spcBef>
                <a:spcPts val="0"/>
              </a:spcBef>
              <a:spcAft>
                <a:spcPts val="600"/>
              </a:spcAft>
              <a:buClr>
                <a:srgbClr val="7AB800"/>
              </a:buClr>
              <a:buFont typeface="Arial" pitchFamily="34" charset="0"/>
              <a:buChar char="•"/>
              <a:tabLst>
                <a:tab pos="306388" algn="l"/>
              </a:tabLst>
            </a:pPr>
            <a:r>
              <a:rPr lang="en-AU" sz="1300" b="0" dirty="0">
                <a:latin typeface="Univers 45 Light" pitchFamily="2" charset="0"/>
              </a:rPr>
              <a:t>Pressure on Affordability / Accessibility: Changing Customer Behaviours &amp; Preferences (23 times)</a:t>
            </a:r>
          </a:p>
          <a:p>
            <a:pPr marL="269875" indent="-269875" fontAlgn="base">
              <a:lnSpc>
                <a:spcPct val="125000"/>
              </a:lnSpc>
              <a:spcBef>
                <a:spcPts val="0"/>
              </a:spcBef>
              <a:spcAft>
                <a:spcPts val="600"/>
              </a:spcAft>
              <a:buClr>
                <a:srgbClr val="7AB800"/>
              </a:buClr>
              <a:buFont typeface="Arial" pitchFamily="34" charset="0"/>
              <a:buChar char="•"/>
              <a:tabLst>
                <a:tab pos="306388" algn="l"/>
              </a:tabLst>
            </a:pPr>
            <a:r>
              <a:rPr lang="en-AU" sz="1300" b="0" dirty="0">
                <a:latin typeface="Univers 45 Light" pitchFamily="2" charset="0"/>
              </a:rPr>
              <a:t>Distribution Risk: Changing Customer Behaviours &amp; Preferences (23 times)</a:t>
            </a:r>
          </a:p>
          <a:p>
            <a:pPr marL="269875" indent="-269875" fontAlgn="base">
              <a:lnSpc>
                <a:spcPct val="125000"/>
              </a:lnSpc>
              <a:spcBef>
                <a:spcPts val="0"/>
              </a:spcBef>
              <a:spcAft>
                <a:spcPts val="600"/>
              </a:spcAft>
              <a:buClr>
                <a:srgbClr val="7AB800"/>
              </a:buClr>
              <a:buFont typeface="Arial" pitchFamily="34" charset="0"/>
              <a:buChar char="•"/>
              <a:tabLst>
                <a:tab pos="306388" algn="l"/>
              </a:tabLst>
            </a:pPr>
            <a:r>
              <a:rPr lang="en-AU" sz="1300" b="0" dirty="0">
                <a:latin typeface="Univers 45 Light" pitchFamily="2" charset="0"/>
              </a:rPr>
              <a:t>Distribution Risk: Competitors Successfully Attack Our Markets (23 times</a:t>
            </a:r>
            <a:r>
              <a:rPr lang="en-AU" sz="1300" b="0" dirty="0" smtClean="0">
                <a:latin typeface="Univers 45 Light" pitchFamily="2" charset="0"/>
              </a:rPr>
              <a:t>)</a:t>
            </a:r>
          </a:p>
          <a:p>
            <a:pPr marL="269875" lvl="0" indent="-269875" fontAlgn="base">
              <a:lnSpc>
                <a:spcPct val="125000"/>
              </a:lnSpc>
              <a:spcBef>
                <a:spcPts val="0"/>
              </a:spcBef>
              <a:spcAft>
                <a:spcPts val="600"/>
              </a:spcAft>
              <a:buClr>
                <a:srgbClr val="7AB800"/>
              </a:buClr>
              <a:buFont typeface="Arial" pitchFamily="34" charset="0"/>
              <a:buChar char="•"/>
              <a:tabLst>
                <a:tab pos="306388" algn="l"/>
              </a:tabLst>
            </a:pPr>
            <a:r>
              <a:rPr lang="en-AU" sz="1300" b="0" dirty="0">
                <a:latin typeface="Univers 45 Light" pitchFamily="2" charset="0"/>
              </a:rPr>
              <a:t>Changing Customer Behaviours &amp; Preferences: Competitors Successfully Attack Our Markets (22 times)</a:t>
            </a:r>
          </a:p>
          <a:p>
            <a:pPr marL="269875" lvl="0" indent="-269875" fontAlgn="base">
              <a:lnSpc>
                <a:spcPct val="125000"/>
              </a:lnSpc>
              <a:spcBef>
                <a:spcPts val="0"/>
              </a:spcBef>
              <a:spcAft>
                <a:spcPts val="600"/>
              </a:spcAft>
              <a:buClr>
                <a:srgbClr val="7AB800"/>
              </a:buClr>
              <a:buFont typeface="Arial" pitchFamily="34" charset="0"/>
              <a:buChar char="•"/>
              <a:tabLst>
                <a:tab pos="306388" algn="l"/>
              </a:tabLst>
            </a:pPr>
            <a:r>
              <a:rPr lang="en-AU" sz="1300" b="0" dirty="0">
                <a:latin typeface="Univers 45 Light" pitchFamily="2" charset="0"/>
              </a:rPr>
              <a:t>Changing Customer Behaviours &amp; Preferences: Distribution Risk (21 times)</a:t>
            </a:r>
          </a:p>
          <a:p>
            <a:pPr marL="269875" lvl="0" indent="-269875" fontAlgn="base">
              <a:lnSpc>
                <a:spcPct val="125000"/>
              </a:lnSpc>
              <a:spcBef>
                <a:spcPts val="0"/>
              </a:spcBef>
              <a:spcAft>
                <a:spcPts val="600"/>
              </a:spcAft>
              <a:buClr>
                <a:srgbClr val="7AB800"/>
              </a:buClr>
              <a:buFont typeface="Arial" pitchFamily="34" charset="0"/>
              <a:buChar char="•"/>
              <a:tabLst>
                <a:tab pos="306388" algn="l"/>
              </a:tabLst>
            </a:pPr>
            <a:r>
              <a:rPr lang="en-AU" sz="1300" b="0" dirty="0">
                <a:latin typeface="Univers 45 Light" pitchFamily="2" charset="0"/>
              </a:rPr>
              <a:t>Regulatory Risk: Pressure on Affordability / Accessibility (21 times)</a:t>
            </a:r>
          </a:p>
          <a:p>
            <a:pPr marL="269875" lvl="0" indent="-269875" fontAlgn="base">
              <a:lnSpc>
                <a:spcPct val="125000"/>
              </a:lnSpc>
              <a:spcBef>
                <a:spcPts val="0"/>
              </a:spcBef>
              <a:spcAft>
                <a:spcPts val="600"/>
              </a:spcAft>
              <a:buClr>
                <a:srgbClr val="7AB800"/>
              </a:buClr>
              <a:buFont typeface="Arial" pitchFamily="34" charset="0"/>
              <a:buChar char="•"/>
              <a:tabLst>
                <a:tab pos="306388" algn="l"/>
              </a:tabLst>
            </a:pPr>
            <a:r>
              <a:rPr lang="en-AU" sz="1300" b="0" dirty="0">
                <a:latin typeface="Univers 45 Light" pitchFamily="2" charset="0"/>
              </a:rPr>
              <a:t>Governance Failure: Regulatory Risk (20 times)</a:t>
            </a:r>
          </a:p>
          <a:p>
            <a:pPr marL="269875" lvl="0" indent="-269875" fontAlgn="base">
              <a:lnSpc>
                <a:spcPct val="125000"/>
              </a:lnSpc>
              <a:spcBef>
                <a:spcPts val="0"/>
              </a:spcBef>
              <a:spcAft>
                <a:spcPts val="600"/>
              </a:spcAft>
              <a:buClr>
                <a:srgbClr val="7AB800"/>
              </a:buClr>
              <a:buFont typeface="Arial" pitchFamily="34" charset="0"/>
              <a:buChar char="•"/>
              <a:tabLst>
                <a:tab pos="306388" algn="l"/>
              </a:tabLst>
            </a:pPr>
            <a:r>
              <a:rPr lang="en-AU" sz="1300" b="0" dirty="0">
                <a:latin typeface="Univers 45 Light" pitchFamily="2" charset="0"/>
              </a:rPr>
              <a:t>Talent and Mobility: Inability to Leverage or Share Organisational Knowledge (20 times)</a:t>
            </a:r>
          </a:p>
          <a:p>
            <a:pPr marL="269875" indent="-269875" fontAlgn="base">
              <a:lnSpc>
                <a:spcPct val="125000"/>
              </a:lnSpc>
              <a:spcBef>
                <a:spcPts val="0"/>
              </a:spcBef>
              <a:spcAft>
                <a:spcPts val="600"/>
              </a:spcAft>
              <a:buClr>
                <a:srgbClr val="7AB800"/>
              </a:buClr>
              <a:buFont typeface="Arial" pitchFamily="34" charset="0"/>
              <a:buChar char="•"/>
              <a:tabLst>
                <a:tab pos="306388" algn="l"/>
              </a:tabLst>
            </a:pPr>
            <a:endParaRPr lang="en-AU" sz="1300" b="0" dirty="0">
              <a:latin typeface="Univers 45 Light" pitchFamily="2" charset="0"/>
            </a:endParaRPr>
          </a:p>
          <a:p>
            <a:endParaRPr lang="en-AU"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Strongest Connections</a:t>
            </a:r>
            <a:endParaRPr lang="en-AU" dirty="0"/>
          </a:p>
        </p:txBody>
      </p:sp>
      <p:sp>
        <p:nvSpPr>
          <p:cNvPr id="6" name="Text Placeholder 5"/>
          <p:cNvSpPr>
            <a:spLocks noGrp="1"/>
          </p:cNvSpPr>
          <p:nvPr>
            <p:ph type="body" sz="quarter" idx="10"/>
          </p:nvPr>
        </p:nvSpPr>
        <p:spPr>
          <a:xfrm>
            <a:off x="179512" y="1124745"/>
            <a:ext cx="8352928" cy="4968552"/>
          </a:xfrm>
        </p:spPr>
        <p:txBody>
          <a:bodyPr/>
          <a:lstStyle/>
          <a:p>
            <a:pPr marL="269875" indent="-269875" fontAlgn="base">
              <a:lnSpc>
                <a:spcPct val="125000"/>
              </a:lnSpc>
              <a:spcBef>
                <a:spcPts val="0"/>
              </a:spcBef>
              <a:spcAft>
                <a:spcPts val="600"/>
              </a:spcAft>
              <a:buClr>
                <a:srgbClr val="7AB800"/>
              </a:buClr>
              <a:buFont typeface="Arial" pitchFamily="34" charset="0"/>
              <a:buChar char="•"/>
              <a:tabLst>
                <a:tab pos="306388" algn="l"/>
              </a:tabLst>
            </a:pPr>
            <a:endParaRPr lang="en-AU" sz="1300" b="0" dirty="0">
              <a:latin typeface="Univers 45 Light" pitchFamily="2" charset="0"/>
            </a:endParaRPr>
          </a:p>
          <a:p>
            <a:endParaRPr lang="en-AU" dirty="0"/>
          </a:p>
        </p:txBody>
      </p:sp>
      <p:sp>
        <p:nvSpPr>
          <p:cNvPr id="4" name="Rectangle 3"/>
          <p:cNvSpPr/>
          <p:nvPr/>
        </p:nvSpPr>
        <p:spPr>
          <a:xfrm>
            <a:off x="179512" y="1052736"/>
            <a:ext cx="8424936" cy="2727670"/>
          </a:xfrm>
          <a:prstGeom prst="rect">
            <a:avLst/>
          </a:prstGeom>
        </p:spPr>
        <p:txBody>
          <a:bodyPr wrap="square">
            <a:spAutoFit/>
          </a:bodyPr>
          <a:lstStyle/>
          <a:p>
            <a:pPr marL="269875" indent="-269875" fontAlgn="base">
              <a:lnSpc>
                <a:spcPct val="125000"/>
              </a:lnSpc>
              <a:spcBef>
                <a:spcPts val="600"/>
              </a:spcBef>
              <a:spcAft>
                <a:spcPts val="600"/>
              </a:spcAft>
              <a:buClr>
                <a:srgbClr val="7AB800"/>
              </a:buClr>
              <a:tabLst>
                <a:tab pos="306388" algn="l"/>
              </a:tabLst>
            </a:pPr>
            <a:r>
              <a:rPr lang="en-AU" sz="1300" b="1" dirty="0">
                <a:solidFill>
                  <a:srgbClr val="00338D"/>
                </a:solidFill>
                <a:latin typeface="Univers 45 Light" pitchFamily="2" charset="0"/>
                <a:cs typeface="Arial" pitchFamily="34" charset="0"/>
              </a:rPr>
              <a:t>Comments</a:t>
            </a:r>
          </a:p>
          <a:p>
            <a:pPr marL="269875" indent="-269875" fontAlgn="base">
              <a:lnSpc>
                <a:spcPct val="125000"/>
              </a:lnSpc>
              <a:spcAft>
                <a:spcPts val="600"/>
              </a:spcAft>
              <a:buClr>
                <a:srgbClr val="7AB800"/>
              </a:buClr>
              <a:buFont typeface="Arial" pitchFamily="34" charset="0"/>
              <a:buChar char="•"/>
              <a:tabLst>
                <a:tab pos="306388" algn="l"/>
              </a:tabLst>
            </a:pPr>
            <a:r>
              <a:rPr lang="en-AU" sz="1300" dirty="0">
                <a:solidFill>
                  <a:srgbClr val="00338D"/>
                </a:solidFill>
                <a:latin typeface="Univers 45 Light" pitchFamily="2" charset="0"/>
                <a:cs typeface="Arial" pitchFamily="34" charset="0"/>
              </a:rPr>
              <a:t>Of the high connections in the current survey:</a:t>
            </a:r>
          </a:p>
          <a:p>
            <a:pPr marL="541338" lvl="1" indent="-271463" fontAlgn="base">
              <a:lnSpc>
                <a:spcPct val="125000"/>
              </a:lnSpc>
              <a:spcAft>
                <a:spcPts val="600"/>
              </a:spcAft>
              <a:buClr>
                <a:srgbClr val="7AB800"/>
              </a:buClr>
              <a:buSzPct val="80000"/>
              <a:buFont typeface="Courier New" pitchFamily="49" charset="0"/>
              <a:buChar char="o"/>
              <a:tabLst>
                <a:tab pos="541338" algn="l"/>
              </a:tabLst>
            </a:pPr>
            <a:r>
              <a:rPr lang="en-AU" sz="1300" dirty="0">
                <a:solidFill>
                  <a:srgbClr val="00338D"/>
                </a:solidFill>
                <a:latin typeface="Univers 45 Light" pitchFamily="2" charset="0"/>
                <a:cs typeface="Arial" pitchFamily="34" charset="0"/>
              </a:rPr>
              <a:t>The connection between Consequences of Demographic Trends and Changing Customer Behaviours &amp; Preferences was also rated high in the Previous Survey. </a:t>
            </a:r>
          </a:p>
          <a:p>
            <a:pPr marL="541338" lvl="1" indent="-271463" fontAlgn="base">
              <a:lnSpc>
                <a:spcPct val="125000"/>
              </a:lnSpc>
              <a:spcAft>
                <a:spcPts val="600"/>
              </a:spcAft>
              <a:buClr>
                <a:srgbClr val="7AB800"/>
              </a:buClr>
              <a:buSzPct val="80000"/>
              <a:buFont typeface="Courier New" pitchFamily="49" charset="0"/>
              <a:buChar char="o"/>
              <a:tabLst>
                <a:tab pos="541338" algn="l"/>
              </a:tabLst>
            </a:pPr>
            <a:r>
              <a:rPr lang="en-AU" sz="1300" dirty="0">
                <a:solidFill>
                  <a:srgbClr val="00338D"/>
                </a:solidFill>
                <a:latin typeface="Univers 45 Light" pitchFamily="2" charset="0"/>
                <a:cs typeface="Arial" pitchFamily="34" charset="0"/>
              </a:rPr>
              <a:t>The connection between Severe Natural Perils Catastrophe and Reinsurance Program Failure was rated medium-low in the Previous Survey.</a:t>
            </a:r>
          </a:p>
          <a:p>
            <a:pPr marL="541338" lvl="1" indent="-271463" fontAlgn="base">
              <a:lnSpc>
                <a:spcPct val="125000"/>
              </a:lnSpc>
              <a:spcAft>
                <a:spcPts val="600"/>
              </a:spcAft>
              <a:buClr>
                <a:srgbClr val="7AB800"/>
              </a:buClr>
              <a:buSzPct val="80000"/>
              <a:buFont typeface="Courier New" pitchFamily="49" charset="0"/>
              <a:buChar char="o"/>
              <a:tabLst>
                <a:tab pos="541338" algn="l"/>
              </a:tabLst>
            </a:pPr>
            <a:r>
              <a:rPr lang="en-AU" sz="1300" dirty="0">
                <a:solidFill>
                  <a:srgbClr val="00338D"/>
                </a:solidFill>
                <a:latin typeface="Univers 45 Light" pitchFamily="2" charset="0"/>
                <a:cs typeface="Arial" pitchFamily="34" charset="0"/>
              </a:rPr>
              <a:t>The connection between Political Risk and Regulatory Risk was rated medium in the Previous Survey. </a:t>
            </a:r>
          </a:p>
          <a:p>
            <a:pPr marL="269875" indent="-269875" fontAlgn="base">
              <a:lnSpc>
                <a:spcPct val="125000"/>
              </a:lnSpc>
              <a:spcAft>
                <a:spcPts val="600"/>
              </a:spcAft>
              <a:buClr>
                <a:srgbClr val="7AB800"/>
              </a:buClr>
              <a:buFont typeface="Arial" pitchFamily="34" charset="0"/>
              <a:buChar char="•"/>
              <a:tabLst>
                <a:tab pos="306388" algn="l"/>
              </a:tabLst>
            </a:pPr>
            <a:r>
              <a:rPr lang="en-AU" sz="1300" dirty="0">
                <a:solidFill>
                  <a:srgbClr val="00338D"/>
                </a:solidFill>
                <a:latin typeface="Univers 45 Light" pitchFamily="2" charset="0"/>
                <a:cs typeface="Arial" pitchFamily="34" charset="0"/>
              </a:rPr>
              <a:t>In the Previous Survey, there was a high connection between Inability to Execute &amp; Manage Change and Business Model Inflexibility. This connection is now only considered medium</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Appendix D</a:t>
            </a:r>
            <a:endParaRPr lang="en-AU" dirty="0"/>
          </a:p>
        </p:txBody>
      </p:sp>
      <p:sp>
        <p:nvSpPr>
          <p:cNvPr id="3" name="Text Placeholder 2"/>
          <p:cNvSpPr>
            <a:spLocks noGrp="1"/>
          </p:cNvSpPr>
          <p:nvPr>
            <p:ph type="body" sz="quarter" idx="10"/>
          </p:nvPr>
        </p:nvSpPr>
        <p:spPr/>
        <p:txBody>
          <a:bodyPr/>
          <a:lstStyle/>
          <a:p>
            <a:endParaRPr lang="en-AU"/>
          </a:p>
        </p:txBody>
      </p:sp>
    </p:spTree>
    <p:extLst>
      <p:ext uri="{BB962C8B-B14F-4D97-AF65-F5344CB8AC3E}">
        <p14:creationId xmlns:p14="http://schemas.microsoft.com/office/powerpoint/2010/main" val="394109902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Centrality</a:t>
            </a:r>
            <a:endParaRPr lang="en-AU" dirty="0"/>
          </a:p>
        </p:txBody>
      </p:sp>
      <p:sp>
        <p:nvSpPr>
          <p:cNvPr id="6" name="Text Placeholder 5"/>
          <p:cNvSpPr>
            <a:spLocks noGrp="1"/>
          </p:cNvSpPr>
          <p:nvPr>
            <p:ph type="body" sz="quarter" idx="10"/>
          </p:nvPr>
        </p:nvSpPr>
        <p:spPr>
          <a:xfrm>
            <a:off x="179512" y="1124745"/>
            <a:ext cx="8352928" cy="4968552"/>
          </a:xfrm>
        </p:spPr>
        <p:txBody>
          <a:bodyPr/>
          <a:lstStyle/>
          <a:p>
            <a:pPr marL="269875" indent="-269875" fontAlgn="base">
              <a:lnSpc>
                <a:spcPct val="125000"/>
              </a:lnSpc>
              <a:spcBef>
                <a:spcPts val="0"/>
              </a:spcBef>
              <a:spcAft>
                <a:spcPts val="600"/>
              </a:spcAft>
              <a:buClr>
                <a:srgbClr val="7AB800"/>
              </a:buClr>
              <a:buFont typeface="Arial" pitchFamily="34" charset="0"/>
              <a:buChar char="•"/>
              <a:tabLst>
                <a:tab pos="306388" algn="l"/>
              </a:tabLst>
            </a:pPr>
            <a:endParaRPr lang="en-AU" sz="1300" b="0" dirty="0">
              <a:latin typeface="Univers 45 Light" pitchFamily="2" charset="0"/>
            </a:endParaRPr>
          </a:p>
          <a:p>
            <a:endParaRPr lang="en-AU" dirty="0"/>
          </a:p>
        </p:txBody>
      </p:sp>
      <p:graphicFrame>
        <p:nvGraphicFramePr>
          <p:cNvPr id="15" name="Table 14"/>
          <p:cNvGraphicFramePr>
            <a:graphicFrameLocks noGrp="1"/>
          </p:cNvGraphicFramePr>
          <p:nvPr>
            <p:extLst/>
          </p:nvPr>
        </p:nvGraphicFramePr>
        <p:xfrm>
          <a:off x="1102407" y="1013638"/>
          <a:ext cx="6768270" cy="5307703"/>
        </p:xfrm>
        <a:graphic>
          <a:graphicData uri="http://schemas.openxmlformats.org/drawingml/2006/table">
            <a:tbl>
              <a:tblPr firstRow="1" bandRow="1"/>
              <a:tblGrid>
                <a:gridCol w="571966"/>
                <a:gridCol w="2967077"/>
                <a:gridCol w="571966"/>
                <a:gridCol w="2657261"/>
              </a:tblGrid>
              <a:tr h="87083">
                <a:tc gridSpan="2">
                  <a:txBody>
                    <a:bodyPr/>
                    <a:lstStyle/>
                    <a:p>
                      <a:pPr algn="ctr" rtl="0" fontAlgn="ctr"/>
                      <a:r>
                        <a:rPr lang="en-AU" sz="800" b="1" i="0" u="none" strike="noStrike" dirty="0">
                          <a:solidFill>
                            <a:srgbClr val="FFFFFF"/>
                          </a:solidFill>
                          <a:effectLst/>
                          <a:latin typeface="Univers 45 Light" pitchFamily="2" charset="0"/>
                        </a:rPr>
                        <a:t>Cause</a:t>
                      </a:r>
                    </a:p>
                  </a:txBody>
                  <a:tcPr marL="4353" marR="4353" marT="4353"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solidFill>
                      <a:srgbClr val="00338D"/>
                    </a:solidFill>
                  </a:tcPr>
                </a:tc>
                <a:tc hMerge="1">
                  <a:txBody>
                    <a:bodyPr/>
                    <a:lstStyle/>
                    <a:p>
                      <a:endParaRPr lang="en-AU"/>
                    </a:p>
                  </a:txBody>
                  <a:tcPr/>
                </a:tc>
                <a:tc gridSpan="2">
                  <a:txBody>
                    <a:bodyPr/>
                    <a:lstStyle/>
                    <a:p>
                      <a:pPr algn="ctr" rtl="0" fontAlgn="ctr"/>
                      <a:r>
                        <a:rPr lang="en-AU" sz="800" b="1" i="0" u="none" strike="noStrike">
                          <a:solidFill>
                            <a:srgbClr val="FFFFFF"/>
                          </a:solidFill>
                          <a:effectLst/>
                          <a:latin typeface="Univers 45 Light" pitchFamily="2" charset="0"/>
                        </a:rPr>
                        <a:t>Effect</a:t>
                      </a:r>
                    </a:p>
                  </a:txBody>
                  <a:tcPr marL="4353" marR="4353" marT="4353"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rgbClr val="00338D"/>
                    </a:solidFill>
                  </a:tcPr>
                </a:tc>
                <a:tc hMerge="1">
                  <a:txBody>
                    <a:bodyPr/>
                    <a:lstStyle/>
                    <a:p>
                      <a:endParaRPr lang="en-AU"/>
                    </a:p>
                  </a:txBody>
                  <a:tcPr/>
                </a:tc>
              </a:tr>
              <a:tr h="91437">
                <a:tc>
                  <a:txBody>
                    <a:bodyPr/>
                    <a:lstStyle/>
                    <a:p>
                      <a:pPr algn="l" rtl="0" fontAlgn="ctr"/>
                      <a:r>
                        <a:rPr lang="en-AU" sz="800" b="1" i="0" u="none" strike="noStrike">
                          <a:solidFill>
                            <a:srgbClr val="FFFFFF"/>
                          </a:solidFill>
                          <a:effectLst/>
                          <a:latin typeface="Univers 45 Light" pitchFamily="2" charset="0"/>
                        </a:rPr>
                        <a:t>Rank    </a:t>
                      </a:r>
                    </a:p>
                  </a:txBody>
                  <a:tcPr marL="4353" marR="4353" marT="4353" marB="0" anchor="ctr">
                    <a:lnL w="6350" cap="flat" cmpd="sng" algn="ctr">
                      <a:solidFill>
                        <a:srgbClr val="00338D"/>
                      </a:solidFill>
                      <a:prstDash val="solid"/>
                      <a:round/>
                      <a:headEnd type="none" w="med" len="med"/>
                      <a:tailEnd type="none" w="med" len="med"/>
                    </a:lnL>
                    <a:lnR>
                      <a:noFill/>
                    </a:lnR>
                    <a:lnT>
                      <a:noFill/>
                    </a:lnT>
                    <a:lnB w="12700" cap="flat" cmpd="sng" algn="ctr">
                      <a:solidFill>
                        <a:srgbClr val="FFFFFF"/>
                      </a:solidFill>
                      <a:prstDash val="solid"/>
                      <a:round/>
                      <a:headEnd type="none" w="med" len="med"/>
                      <a:tailEnd type="none" w="med" len="med"/>
                    </a:lnB>
                    <a:solidFill>
                      <a:srgbClr val="00338D"/>
                    </a:solidFill>
                  </a:tcPr>
                </a:tc>
                <a:tc>
                  <a:txBody>
                    <a:bodyPr/>
                    <a:lstStyle/>
                    <a:p>
                      <a:pPr algn="l" rtl="0" fontAlgn="ctr"/>
                      <a:r>
                        <a:rPr lang="en-AU" sz="800" b="1" i="0" u="none" strike="noStrike">
                          <a:solidFill>
                            <a:srgbClr val="FFFFFF"/>
                          </a:solidFill>
                          <a:effectLst/>
                          <a:latin typeface="Univers 45 Light" pitchFamily="2" charset="0"/>
                        </a:rPr>
                        <a:t>Risk</a:t>
                      </a:r>
                    </a:p>
                  </a:txBody>
                  <a:tcPr marL="4353" marR="4353" marT="4353" marB="0" anchor="ctr">
                    <a:lnL>
                      <a:noFill/>
                    </a:lnL>
                    <a:lnR>
                      <a:noFill/>
                    </a:lnR>
                    <a:lnT>
                      <a:noFill/>
                    </a:lnT>
                    <a:lnB w="12700" cap="flat" cmpd="sng" algn="ctr">
                      <a:solidFill>
                        <a:srgbClr val="FFFFFF"/>
                      </a:solidFill>
                      <a:prstDash val="solid"/>
                      <a:round/>
                      <a:headEnd type="none" w="med" len="med"/>
                      <a:tailEnd type="none" w="med" len="med"/>
                    </a:lnB>
                    <a:solidFill>
                      <a:srgbClr val="00338D"/>
                    </a:solidFill>
                  </a:tcPr>
                </a:tc>
                <a:tc>
                  <a:txBody>
                    <a:bodyPr/>
                    <a:lstStyle/>
                    <a:p>
                      <a:pPr algn="l" rtl="0" fontAlgn="ctr"/>
                      <a:r>
                        <a:rPr lang="en-AU" sz="800" b="1" i="0" u="none" strike="noStrike">
                          <a:solidFill>
                            <a:srgbClr val="FFFFFF"/>
                          </a:solidFill>
                          <a:effectLst/>
                          <a:latin typeface="Univers 45 Light" pitchFamily="2" charset="0"/>
                        </a:rPr>
                        <a:t>Rank   </a:t>
                      </a:r>
                    </a:p>
                  </a:txBody>
                  <a:tcPr marL="4353" marR="4353" marT="4353" marB="0" anchor="ctr">
                    <a:lnL>
                      <a:noFill/>
                    </a:lnL>
                    <a:lnR>
                      <a:noFill/>
                    </a:lnR>
                    <a:lnT>
                      <a:noFill/>
                    </a:lnT>
                    <a:lnB w="12700" cap="flat" cmpd="sng" algn="ctr">
                      <a:solidFill>
                        <a:srgbClr val="FFFFFF"/>
                      </a:solidFill>
                      <a:prstDash val="solid"/>
                      <a:round/>
                      <a:headEnd type="none" w="med" len="med"/>
                      <a:tailEnd type="none" w="med" len="med"/>
                    </a:lnB>
                    <a:solidFill>
                      <a:srgbClr val="00338D"/>
                    </a:solidFill>
                  </a:tcPr>
                </a:tc>
                <a:tc>
                  <a:txBody>
                    <a:bodyPr/>
                    <a:lstStyle/>
                    <a:p>
                      <a:pPr algn="l" rtl="0" fontAlgn="ctr"/>
                      <a:r>
                        <a:rPr lang="en-AU" sz="800" b="1" i="0" u="none" strike="noStrike">
                          <a:solidFill>
                            <a:srgbClr val="FFFFFF"/>
                          </a:solidFill>
                          <a:effectLst/>
                          <a:latin typeface="Univers 45 Light" pitchFamily="2" charset="0"/>
                        </a:rPr>
                        <a:t>Risk</a:t>
                      </a:r>
                    </a:p>
                  </a:txBody>
                  <a:tcPr marL="4353" marR="4353" marT="4353" marB="0" anchor="ctr">
                    <a:lnL>
                      <a:noFill/>
                    </a:lnL>
                    <a:lnR w="6350" cap="flat" cmpd="sng" algn="ctr">
                      <a:solidFill>
                        <a:srgbClr val="00338D"/>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00338D"/>
                    </a:solidFill>
                  </a:tcPr>
                </a:tc>
              </a:tr>
              <a:tr h="191583">
                <a:tc>
                  <a:txBody>
                    <a:bodyPr/>
                    <a:lstStyle/>
                    <a:p>
                      <a:pPr algn="l" rtl="0" fontAlgn="t"/>
                      <a:r>
                        <a:rPr lang="en-AU" sz="800" b="0" i="0" u="none" strike="noStrike">
                          <a:solidFill>
                            <a:srgbClr val="365F91"/>
                          </a:solidFill>
                          <a:effectLst/>
                          <a:latin typeface="Univers 45 Light" pitchFamily="2" charset="0"/>
                        </a:rPr>
                        <a:t>1</a:t>
                      </a: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CBCDDB"/>
                    </a:solidFill>
                  </a:tcPr>
                </a:tc>
                <a:tc>
                  <a:txBody>
                    <a:bodyPr/>
                    <a:lstStyle/>
                    <a:p>
                      <a:pPr algn="l" rtl="0" fontAlgn="t"/>
                      <a:r>
                        <a:rPr lang="en-AU" sz="800" b="0" i="0" u="none" strike="noStrike" dirty="0" smtClean="0">
                          <a:solidFill>
                            <a:srgbClr val="365F91"/>
                          </a:solidFill>
                          <a:effectLst/>
                          <a:latin typeface="Univers 45 Light" pitchFamily="2" charset="0"/>
                        </a:rPr>
                        <a:t>Business Model Inflexibility And Attitude For Change</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CBCDDB"/>
                    </a:solidFill>
                  </a:tcPr>
                </a:tc>
                <a:tc>
                  <a:txBody>
                    <a:bodyPr/>
                    <a:lstStyle/>
                    <a:p>
                      <a:pPr algn="l" rtl="0" fontAlgn="t"/>
                      <a:r>
                        <a:rPr lang="en-AU" sz="800" b="0" i="0" u="none" strike="noStrike" dirty="0" smtClean="0">
                          <a:solidFill>
                            <a:srgbClr val="365F91"/>
                          </a:solidFill>
                          <a:effectLst/>
                          <a:latin typeface="Univers 45 Light" pitchFamily="2" charset="0"/>
                        </a:rPr>
                        <a:t>1</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CBCDDB"/>
                    </a:solidFill>
                  </a:tcPr>
                </a:tc>
                <a:tc>
                  <a:txBody>
                    <a:bodyPr/>
                    <a:lstStyle/>
                    <a:p>
                      <a:pPr algn="l" rtl="0" fontAlgn="t"/>
                      <a:r>
                        <a:rPr lang="en-AU" sz="800" b="0" i="0" u="none" strike="noStrike" dirty="0" smtClean="0">
                          <a:solidFill>
                            <a:srgbClr val="365F91"/>
                          </a:solidFill>
                          <a:effectLst/>
                          <a:latin typeface="Univers 45 Light" pitchFamily="2" charset="0"/>
                        </a:rPr>
                        <a:t>Changing Customer Behaviours &amp; Preferences </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CBCDDB"/>
                    </a:solidFill>
                  </a:tcPr>
                </a:tc>
              </a:tr>
              <a:tr h="191583">
                <a:tc>
                  <a:txBody>
                    <a:bodyPr/>
                    <a:lstStyle/>
                    <a:p>
                      <a:pPr algn="l" rtl="0" fontAlgn="t"/>
                      <a:r>
                        <a:rPr lang="en-AU" sz="800" b="0" i="0" u="none" strike="noStrike">
                          <a:solidFill>
                            <a:srgbClr val="365F91"/>
                          </a:solidFill>
                          <a:effectLst/>
                          <a:latin typeface="Univers 45 Light" pitchFamily="2" charset="0"/>
                        </a:rPr>
                        <a:t>2</a:t>
                      </a: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rtl="0" fontAlgn="t"/>
                      <a:r>
                        <a:rPr lang="en-AU" sz="800" b="0" i="0" u="none" strike="noStrike" dirty="0" smtClean="0">
                          <a:solidFill>
                            <a:srgbClr val="365F91"/>
                          </a:solidFill>
                          <a:effectLst/>
                          <a:latin typeface="Univers 45 Light" pitchFamily="2" charset="0"/>
                        </a:rPr>
                        <a:t>Inappropriate Complexity</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rtl="0" fontAlgn="t"/>
                      <a:r>
                        <a:rPr lang="en-AU" sz="800" b="0" i="0" u="none" strike="noStrike" dirty="0" smtClean="0">
                          <a:solidFill>
                            <a:srgbClr val="365F91"/>
                          </a:solidFill>
                          <a:effectLst/>
                          <a:latin typeface="Univers 45 Light" pitchFamily="2" charset="0"/>
                        </a:rPr>
                        <a:t>2</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rtl="0" fontAlgn="t"/>
                      <a:r>
                        <a:rPr lang="en-AU" sz="800" b="0" i="0" u="none" strike="noStrike" dirty="0" smtClean="0">
                          <a:solidFill>
                            <a:srgbClr val="365F91"/>
                          </a:solidFill>
                          <a:effectLst/>
                          <a:latin typeface="Univers 45 Light" pitchFamily="2" charset="0"/>
                        </a:rPr>
                        <a:t>Competitors Successfully Attack Our Markets </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r>
              <a:tr h="230725">
                <a:tc>
                  <a:txBody>
                    <a:bodyPr/>
                    <a:lstStyle/>
                    <a:p>
                      <a:pPr algn="l" rtl="0" fontAlgn="t"/>
                      <a:r>
                        <a:rPr lang="en-AU" sz="800" b="0" i="0" u="none" strike="noStrike">
                          <a:solidFill>
                            <a:srgbClr val="365F91"/>
                          </a:solidFill>
                          <a:effectLst/>
                          <a:latin typeface="Univers 45 Light" pitchFamily="2" charset="0"/>
                        </a:rPr>
                        <a:t>3</a:t>
                      </a: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CBCDDB"/>
                    </a:solidFill>
                  </a:tcPr>
                </a:tc>
                <a:tc>
                  <a:txBody>
                    <a:bodyPr/>
                    <a:lstStyle/>
                    <a:p>
                      <a:pPr algn="l" rtl="0" fontAlgn="t"/>
                      <a:r>
                        <a:rPr lang="en-AU" sz="800" b="0" i="0" u="none" strike="noStrike" dirty="0" smtClean="0">
                          <a:solidFill>
                            <a:srgbClr val="365F91"/>
                          </a:solidFill>
                          <a:effectLst/>
                          <a:latin typeface="Univers 45 Light" pitchFamily="2" charset="0"/>
                        </a:rPr>
                        <a:t>Technology Flexibility &amp; Capability</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CBCDDB"/>
                    </a:solidFill>
                  </a:tcPr>
                </a:tc>
                <a:tc>
                  <a:txBody>
                    <a:bodyPr/>
                    <a:lstStyle/>
                    <a:p>
                      <a:pPr algn="l" rtl="0" fontAlgn="t"/>
                      <a:r>
                        <a:rPr lang="en-AU" sz="800" b="0" i="0" u="none" strike="noStrike" dirty="0" smtClean="0">
                          <a:solidFill>
                            <a:srgbClr val="365F91"/>
                          </a:solidFill>
                          <a:effectLst/>
                          <a:latin typeface="Univers 45 Light" pitchFamily="2" charset="0"/>
                        </a:rPr>
                        <a:t>3</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CBCDDB"/>
                    </a:solidFill>
                  </a:tcPr>
                </a:tc>
                <a:tc>
                  <a:txBody>
                    <a:bodyPr/>
                    <a:lstStyle/>
                    <a:p>
                      <a:pPr algn="l" rtl="0" fontAlgn="t"/>
                      <a:r>
                        <a:rPr lang="en-AU" sz="800" b="0" i="0" u="none" strike="noStrike" dirty="0" smtClean="0">
                          <a:solidFill>
                            <a:srgbClr val="365F91"/>
                          </a:solidFill>
                          <a:effectLst/>
                          <a:latin typeface="Univers 45 Light" pitchFamily="2" charset="0"/>
                        </a:rPr>
                        <a:t>Business Model Inflexibility And Attitude For Change</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CBCDDB"/>
                    </a:solidFill>
                  </a:tcPr>
                </a:tc>
              </a:tr>
              <a:tr h="191583">
                <a:tc>
                  <a:txBody>
                    <a:bodyPr/>
                    <a:lstStyle/>
                    <a:p>
                      <a:pPr algn="l" rtl="0" fontAlgn="t"/>
                      <a:r>
                        <a:rPr lang="en-AU" sz="800" b="0" i="0" u="none" strike="noStrike">
                          <a:solidFill>
                            <a:srgbClr val="365F91"/>
                          </a:solidFill>
                          <a:effectLst/>
                          <a:latin typeface="Univers 45 Light" pitchFamily="2" charset="0"/>
                        </a:rPr>
                        <a:t>4</a:t>
                      </a: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rtl="0" fontAlgn="t"/>
                      <a:r>
                        <a:rPr lang="en-AU" sz="800" b="0" i="0" u="none" strike="noStrike" dirty="0" smtClean="0">
                          <a:solidFill>
                            <a:srgbClr val="365F91"/>
                          </a:solidFill>
                          <a:effectLst/>
                          <a:latin typeface="Univers 45 Light" pitchFamily="2" charset="0"/>
                        </a:rPr>
                        <a:t>Changing Customer Behaviours &amp; Preferences </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rtl="0" fontAlgn="t"/>
                      <a:r>
                        <a:rPr lang="en-AU" sz="800" b="0" i="0" u="none" strike="noStrike" dirty="0" smtClean="0">
                          <a:solidFill>
                            <a:srgbClr val="365F91"/>
                          </a:solidFill>
                          <a:effectLst/>
                          <a:latin typeface="Univers 45 Light" pitchFamily="2" charset="0"/>
                        </a:rPr>
                        <a:t>4</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rtl="0" fontAlgn="t"/>
                      <a:r>
                        <a:rPr lang="en-AU" sz="800" b="0" i="0" u="none" strike="noStrike" dirty="0" smtClean="0">
                          <a:solidFill>
                            <a:srgbClr val="365F91"/>
                          </a:solidFill>
                          <a:effectLst/>
                          <a:latin typeface="Univers 45 Light" pitchFamily="2" charset="0"/>
                        </a:rPr>
                        <a:t>Distribution Risk</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r>
              <a:tr h="191583">
                <a:tc>
                  <a:txBody>
                    <a:bodyPr/>
                    <a:lstStyle/>
                    <a:p>
                      <a:pPr algn="l" rtl="0" fontAlgn="t"/>
                      <a:r>
                        <a:rPr lang="en-AU" sz="800" b="0" i="0" u="none" strike="noStrike">
                          <a:solidFill>
                            <a:srgbClr val="365F91"/>
                          </a:solidFill>
                          <a:effectLst/>
                          <a:latin typeface="Univers 45 Light" pitchFamily="2" charset="0"/>
                        </a:rPr>
                        <a:t>5</a:t>
                      </a: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CBCDDB"/>
                    </a:solidFill>
                  </a:tcPr>
                </a:tc>
                <a:tc>
                  <a:txBody>
                    <a:bodyPr/>
                    <a:lstStyle/>
                    <a:p>
                      <a:pPr algn="l" rtl="0" fontAlgn="t"/>
                      <a:r>
                        <a:rPr lang="en-AU" sz="800" b="0" i="0" u="none" strike="noStrike" dirty="0" smtClean="0">
                          <a:solidFill>
                            <a:srgbClr val="365F91"/>
                          </a:solidFill>
                          <a:effectLst/>
                          <a:latin typeface="Univers 45 Light" pitchFamily="2" charset="0"/>
                        </a:rPr>
                        <a:t>Regulatory Risk </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CBCDDB"/>
                    </a:solidFill>
                  </a:tcPr>
                </a:tc>
                <a:tc>
                  <a:txBody>
                    <a:bodyPr/>
                    <a:lstStyle/>
                    <a:p>
                      <a:pPr algn="l" rtl="0" fontAlgn="t"/>
                      <a:r>
                        <a:rPr lang="en-AU" sz="800" b="0" i="0" u="none" strike="noStrike" dirty="0" smtClean="0">
                          <a:solidFill>
                            <a:srgbClr val="365F91"/>
                          </a:solidFill>
                          <a:effectLst/>
                          <a:latin typeface="Univers 45 Light" pitchFamily="2" charset="0"/>
                        </a:rPr>
                        <a:t>5</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CBCDDB"/>
                    </a:solidFill>
                  </a:tcPr>
                </a:tc>
                <a:tc>
                  <a:txBody>
                    <a:bodyPr/>
                    <a:lstStyle/>
                    <a:p>
                      <a:pPr algn="l" rtl="0" fontAlgn="t"/>
                      <a:r>
                        <a:rPr lang="en-AU" sz="800" b="0" i="0" u="none" strike="noStrike" dirty="0" smtClean="0">
                          <a:solidFill>
                            <a:srgbClr val="365F91"/>
                          </a:solidFill>
                          <a:effectLst/>
                          <a:latin typeface="Univers 45 Light" pitchFamily="2" charset="0"/>
                        </a:rPr>
                        <a:t>Inability To Execute &amp; Manage Change</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CBCDDB"/>
                    </a:solidFill>
                  </a:tcPr>
                </a:tc>
              </a:tr>
              <a:tr h="191583">
                <a:tc>
                  <a:txBody>
                    <a:bodyPr/>
                    <a:lstStyle/>
                    <a:p>
                      <a:pPr algn="l" rtl="0" fontAlgn="t"/>
                      <a:r>
                        <a:rPr lang="en-AU" sz="800" b="0" i="0" u="none" strike="noStrike">
                          <a:solidFill>
                            <a:srgbClr val="365F91"/>
                          </a:solidFill>
                          <a:effectLst/>
                          <a:latin typeface="Univers 45 Light" pitchFamily="2" charset="0"/>
                        </a:rPr>
                        <a:t>6</a:t>
                      </a: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rtl="0" fontAlgn="t"/>
                      <a:r>
                        <a:rPr lang="en-AU" sz="800" b="0" i="0" u="none" strike="noStrike" dirty="0" smtClean="0">
                          <a:solidFill>
                            <a:srgbClr val="365F91"/>
                          </a:solidFill>
                          <a:effectLst/>
                          <a:latin typeface="Univers 45 Light" pitchFamily="2" charset="0"/>
                        </a:rPr>
                        <a:t>Inability To Execute &amp; Manage Change</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rtl="0" fontAlgn="t"/>
                      <a:r>
                        <a:rPr lang="en-AU" sz="800" b="0" i="0" u="none" strike="noStrike" dirty="0" smtClean="0">
                          <a:solidFill>
                            <a:srgbClr val="365F91"/>
                          </a:solidFill>
                          <a:effectLst/>
                          <a:latin typeface="Univers 45 Light" pitchFamily="2" charset="0"/>
                        </a:rPr>
                        <a:t>6</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rtl="0" fontAlgn="t"/>
                      <a:r>
                        <a:rPr lang="en-AU" sz="800" b="0" i="0" u="none" strike="noStrike" dirty="0" smtClean="0">
                          <a:solidFill>
                            <a:srgbClr val="365F91"/>
                          </a:solidFill>
                          <a:effectLst/>
                          <a:latin typeface="Univers 45 Light" pitchFamily="2" charset="0"/>
                        </a:rPr>
                        <a:t>Pressure On Affordability / Accessibility</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r>
              <a:tr h="191583">
                <a:tc>
                  <a:txBody>
                    <a:bodyPr/>
                    <a:lstStyle/>
                    <a:p>
                      <a:pPr algn="l" rtl="0" fontAlgn="t"/>
                      <a:r>
                        <a:rPr lang="en-AU" sz="800" b="0" i="0" u="none" strike="noStrike">
                          <a:solidFill>
                            <a:srgbClr val="365F91"/>
                          </a:solidFill>
                          <a:effectLst/>
                          <a:latin typeface="Univers 45 Light" pitchFamily="2" charset="0"/>
                        </a:rPr>
                        <a:t>7</a:t>
                      </a: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CBCDDB"/>
                    </a:solidFill>
                  </a:tcPr>
                </a:tc>
                <a:tc>
                  <a:txBody>
                    <a:bodyPr/>
                    <a:lstStyle/>
                    <a:p>
                      <a:pPr algn="l" rtl="0" fontAlgn="t"/>
                      <a:r>
                        <a:rPr lang="en-AU" sz="800" b="0" i="0" u="none" strike="noStrike" dirty="0" smtClean="0">
                          <a:solidFill>
                            <a:srgbClr val="365F91"/>
                          </a:solidFill>
                          <a:effectLst/>
                          <a:latin typeface="Univers 45 Light" pitchFamily="2" charset="0"/>
                        </a:rPr>
                        <a:t>Pressure On Affordability / Accessibility</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CBCDDB"/>
                    </a:solidFill>
                  </a:tcPr>
                </a:tc>
                <a:tc>
                  <a:txBody>
                    <a:bodyPr/>
                    <a:lstStyle/>
                    <a:p>
                      <a:pPr algn="l" rtl="0" fontAlgn="t"/>
                      <a:r>
                        <a:rPr lang="en-AU" sz="800" b="0" i="0" u="none" strike="noStrike" dirty="0" smtClean="0">
                          <a:solidFill>
                            <a:srgbClr val="365F91"/>
                          </a:solidFill>
                          <a:effectLst/>
                          <a:latin typeface="Univers 45 Light" pitchFamily="2" charset="0"/>
                        </a:rPr>
                        <a:t>7</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CBCDDB"/>
                    </a:solidFill>
                  </a:tcPr>
                </a:tc>
                <a:tc>
                  <a:txBody>
                    <a:bodyPr/>
                    <a:lstStyle/>
                    <a:p>
                      <a:pPr algn="l" rtl="0" fontAlgn="t"/>
                      <a:r>
                        <a:rPr lang="en-AU" sz="800" b="0" i="0" u="none" strike="noStrike" dirty="0" smtClean="0">
                          <a:solidFill>
                            <a:srgbClr val="365F91"/>
                          </a:solidFill>
                          <a:effectLst/>
                          <a:latin typeface="Univers 45 Light" pitchFamily="2" charset="0"/>
                        </a:rPr>
                        <a:t>Inappropriate Complexity</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CBCDDB"/>
                    </a:solidFill>
                  </a:tcPr>
                </a:tc>
              </a:tr>
              <a:tr h="191583">
                <a:tc>
                  <a:txBody>
                    <a:bodyPr/>
                    <a:lstStyle/>
                    <a:p>
                      <a:pPr algn="l" rtl="0" fontAlgn="t"/>
                      <a:r>
                        <a:rPr lang="en-AU" sz="800" b="0" i="0" u="none" strike="noStrike">
                          <a:solidFill>
                            <a:srgbClr val="365F91"/>
                          </a:solidFill>
                          <a:effectLst/>
                          <a:latin typeface="Univers 45 Light" pitchFamily="2" charset="0"/>
                        </a:rPr>
                        <a:t>8</a:t>
                      </a: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rtl="0" fontAlgn="t"/>
                      <a:r>
                        <a:rPr lang="en-AU" sz="800" b="0" i="0" u="none" strike="noStrike" dirty="0" smtClean="0">
                          <a:solidFill>
                            <a:srgbClr val="365F91"/>
                          </a:solidFill>
                          <a:effectLst/>
                          <a:latin typeface="Univers 45 Light" pitchFamily="2" charset="0"/>
                        </a:rPr>
                        <a:t>Data Quality And Information Management</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rtl="0" fontAlgn="t"/>
                      <a:r>
                        <a:rPr lang="en-AU" sz="800" b="0" i="0" u="none" strike="noStrike" dirty="0" smtClean="0">
                          <a:solidFill>
                            <a:srgbClr val="365F91"/>
                          </a:solidFill>
                          <a:effectLst/>
                          <a:latin typeface="Univers 45 Light" pitchFamily="2" charset="0"/>
                        </a:rPr>
                        <a:t>8</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rtl="0" fontAlgn="t"/>
                      <a:r>
                        <a:rPr lang="en-AU" sz="800" b="0" i="0" u="none" strike="noStrike" dirty="0" smtClean="0">
                          <a:solidFill>
                            <a:srgbClr val="365F91"/>
                          </a:solidFill>
                          <a:effectLst/>
                          <a:latin typeface="Univers 45 Light" pitchFamily="2" charset="0"/>
                        </a:rPr>
                        <a:t>Inability To Leverage Or Share Organisation Knowledge And Capabilities</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r>
              <a:tr h="191583">
                <a:tc>
                  <a:txBody>
                    <a:bodyPr/>
                    <a:lstStyle/>
                    <a:p>
                      <a:pPr algn="l" rtl="0" fontAlgn="t"/>
                      <a:r>
                        <a:rPr lang="en-AU" sz="800" b="0" i="0" u="none" strike="noStrike">
                          <a:solidFill>
                            <a:srgbClr val="365F91"/>
                          </a:solidFill>
                          <a:effectLst/>
                          <a:latin typeface="Univers 45 Light" pitchFamily="2" charset="0"/>
                        </a:rPr>
                        <a:t>9</a:t>
                      </a: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CBCDDB"/>
                    </a:solidFill>
                  </a:tcPr>
                </a:tc>
                <a:tc>
                  <a:txBody>
                    <a:bodyPr/>
                    <a:lstStyle/>
                    <a:p>
                      <a:pPr algn="l" rtl="0" fontAlgn="t"/>
                      <a:r>
                        <a:rPr lang="en-AU" sz="800" b="0" i="0" u="none" strike="noStrike" dirty="0" smtClean="0">
                          <a:solidFill>
                            <a:srgbClr val="365F91"/>
                          </a:solidFill>
                          <a:effectLst/>
                          <a:latin typeface="Univers 45 Light" pitchFamily="2" charset="0"/>
                        </a:rPr>
                        <a:t>Consequences Of Demographic Trends </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CBCDDB"/>
                    </a:solidFill>
                  </a:tcPr>
                </a:tc>
                <a:tc>
                  <a:txBody>
                    <a:bodyPr/>
                    <a:lstStyle/>
                    <a:p>
                      <a:pPr algn="l" rtl="0" fontAlgn="t"/>
                      <a:r>
                        <a:rPr lang="en-AU" sz="800" b="0" i="0" u="none" strike="noStrike" dirty="0" smtClean="0">
                          <a:solidFill>
                            <a:srgbClr val="365F91"/>
                          </a:solidFill>
                          <a:effectLst/>
                          <a:latin typeface="Univers 45 Light" pitchFamily="2" charset="0"/>
                        </a:rPr>
                        <a:t>9</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CBCDDB"/>
                    </a:solidFill>
                  </a:tcPr>
                </a:tc>
                <a:tc>
                  <a:txBody>
                    <a:bodyPr/>
                    <a:lstStyle/>
                    <a:p>
                      <a:pPr algn="l" rtl="0" fontAlgn="t"/>
                      <a:r>
                        <a:rPr lang="en-AU" sz="800" b="0" i="0" u="none" strike="noStrike" dirty="0" smtClean="0">
                          <a:solidFill>
                            <a:srgbClr val="365F91"/>
                          </a:solidFill>
                          <a:effectLst/>
                          <a:latin typeface="Univers 45 Light" pitchFamily="2" charset="0"/>
                        </a:rPr>
                        <a:t>Consequences Of Demographic Trends </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CBCDDB"/>
                    </a:solidFill>
                  </a:tcPr>
                </a:tc>
              </a:tr>
              <a:tr h="191583">
                <a:tc>
                  <a:txBody>
                    <a:bodyPr/>
                    <a:lstStyle/>
                    <a:p>
                      <a:pPr algn="l" rtl="0" fontAlgn="t"/>
                      <a:r>
                        <a:rPr lang="en-AU" sz="800" b="0" i="0" u="none" strike="noStrike">
                          <a:solidFill>
                            <a:srgbClr val="365F91"/>
                          </a:solidFill>
                          <a:effectLst/>
                          <a:latin typeface="Univers 45 Light" pitchFamily="2" charset="0"/>
                        </a:rPr>
                        <a:t>10</a:t>
                      </a: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rtl="0" fontAlgn="t"/>
                      <a:r>
                        <a:rPr lang="en-AU" sz="800" b="0" i="0" u="none" strike="noStrike" dirty="0" smtClean="0">
                          <a:solidFill>
                            <a:srgbClr val="365F91"/>
                          </a:solidFill>
                          <a:effectLst/>
                          <a:latin typeface="Univers 45 Light" pitchFamily="2" charset="0"/>
                        </a:rPr>
                        <a:t>Distribution Risk</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rtl="0" fontAlgn="t"/>
                      <a:r>
                        <a:rPr lang="en-AU" sz="800" b="0" i="0" u="none" strike="noStrike" dirty="0" smtClean="0">
                          <a:solidFill>
                            <a:srgbClr val="365F91"/>
                          </a:solidFill>
                          <a:effectLst/>
                          <a:latin typeface="Univers 45 Light" pitchFamily="2" charset="0"/>
                        </a:rPr>
                        <a:t>10</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rtl="0" fontAlgn="t"/>
                      <a:r>
                        <a:rPr lang="en-AU" sz="800" b="0" i="0" u="none" strike="noStrike" dirty="0" smtClean="0">
                          <a:solidFill>
                            <a:srgbClr val="365F91"/>
                          </a:solidFill>
                          <a:effectLst/>
                          <a:latin typeface="Univers 45 Light" pitchFamily="2" charset="0"/>
                        </a:rPr>
                        <a:t>Regulatory Risk </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r>
              <a:tr h="191583">
                <a:tc>
                  <a:txBody>
                    <a:bodyPr/>
                    <a:lstStyle/>
                    <a:p>
                      <a:pPr algn="l" rtl="0" fontAlgn="t"/>
                      <a:r>
                        <a:rPr lang="en-AU" sz="800" b="0" i="0" u="none" strike="noStrike">
                          <a:solidFill>
                            <a:srgbClr val="365F91"/>
                          </a:solidFill>
                          <a:effectLst/>
                          <a:latin typeface="Univers 45 Light" pitchFamily="2" charset="0"/>
                        </a:rPr>
                        <a:t>11</a:t>
                      </a: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CBCDDB"/>
                    </a:solidFill>
                  </a:tcPr>
                </a:tc>
                <a:tc>
                  <a:txBody>
                    <a:bodyPr/>
                    <a:lstStyle/>
                    <a:p>
                      <a:pPr algn="l" rtl="0" fontAlgn="t"/>
                      <a:r>
                        <a:rPr lang="en-AU" sz="800" b="0" i="0" u="none" strike="noStrike" dirty="0" smtClean="0">
                          <a:solidFill>
                            <a:srgbClr val="365F91"/>
                          </a:solidFill>
                          <a:effectLst/>
                          <a:latin typeface="Univers 45 Light" pitchFamily="2" charset="0"/>
                        </a:rPr>
                        <a:t>Insurance Risk</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CBCDDB"/>
                    </a:solidFill>
                  </a:tcPr>
                </a:tc>
                <a:tc>
                  <a:txBody>
                    <a:bodyPr/>
                    <a:lstStyle/>
                    <a:p>
                      <a:pPr algn="l" rtl="0" fontAlgn="t"/>
                      <a:r>
                        <a:rPr lang="en-AU" sz="800" b="0" i="0" u="none" strike="noStrike" dirty="0" smtClean="0">
                          <a:solidFill>
                            <a:srgbClr val="365F91"/>
                          </a:solidFill>
                          <a:effectLst/>
                          <a:latin typeface="Univers 45 Light" pitchFamily="2" charset="0"/>
                        </a:rPr>
                        <a:t>11</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CBCDDB"/>
                    </a:solidFill>
                  </a:tcPr>
                </a:tc>
                <a:tc>
                  <a:txBody>
                    <a:bodyPr/>
                    <a:lstStyle/>
                    <a:p>
                      <a:pPr algn="l" rtl="0" fontAlgn="t"/>
                      <a:r>
                        <a:rPr lang="en-AU" sz="800" b="0" i="0" u="none" strike="noStrike" dirty="0" smtClean="0">
                          <a:solidFill>
                            <a:srgbClr val="365F91"/>
                          </a:solidFill>
                          <a:effectLst/>
                          <a:latin typeface="Univers 45 Light" pitchFamily="2" charset="0"/>
                        </a:rPr>
                        <a:t>Technology Flexibility &amp; Capability</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CBCDDB"/>
                    </a:solidFill>
                  </a:tcPr>
                </a:tc>
              </a:tr>
              <a:tr h="191583">
                <a:tc>
                  <a:txBody>
                    <a:bodyPr/>
                    <a:lstStyle/>
                    <a:p>
                      <a:pPr algn="l" rtl="0" fontAlgn="t"/>
                      <a:r>
                        <a:rPr lang="en-AU" sz="800" b="0" i="0" u="none" strike="noStrike">
                          <a:solidFill>
                            <a:srgbClr val="365F91"/>
                          </a:solidFill>
                          <a:effectLst/>
                          <a:latin typeface="Univers 45 Light" pitchFamily="2" charset="0"/>
                        </a:rPr>
                        <a:t>12</a:t>
                      </a: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rtl="0" fontAlgn="t"/>
                      <a:r>
                        <a:rPr lang="en-AU" sz="800" b="0" i="0" u="none" strike="noStrike" dirty="0" smtClean="0">
                          <a:solidFill>
                            <a:srgbClr val="365F91"/>
                          </a:solidFill>
                          <a:effectLst/>
                          <a:latin typeface="Univers 45 Light" pitchFamily="2" charset="0"/>
                        </a:rPr>
                        <a:t>Political Risk</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rtl="0" fontAlgn="t"/>
                      <a:r>
                        <a:rPr lang="en-AU" sz="800" b="0" i="0" u="none" strike="noStrike" dirty="0" smtClean="0">
                          <a:solidFill>
                            <a:srgbClr val="365F91"/>
                          </a:solidFill>
                          <a:effectLst/>
                          <a:latin typeface="Univers 45 Light" pitchFamily="2" charset="0"/>
                        </a:rPr>
                        <a:t>12</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rtl="0" fontAlgn="t"/>
                      <a:r>
                        <a:rPr lang="en-AU" sz="800" b="0" i="0" u="none" strike="noStrike" dirty="0" smtClean="0">
                          <a:solidFill>
                            <a:srgbClr val="365F91"/>
                          </a:solidFill>
                          <a:effectLst/>
                          <a:latin typeface="Univers 45 Light" pitchFamily="2" charset="0"/>
                        </a:rPr>
                        <a:t>Political Risk</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r>
              <a:tr h="191583">
                <a:tc>
                  <a:txBody>
                    <a:bodyPr/>
                    <a:lstStyle/>
                    <a:p>
                      <a:pPr algn="l" rtl="0" fontAlgn="t"/>
                      <a:r>
                        <a:rPr lang="en-AU" sz="800" b="0" i="0" u="none" strike="noStrike">
                          <a:solidFill>
                            <a:srgbClr val="365F91"/>
                          </a:solidFill>
                          <a:effectLst/>
                          <a:latin typeface="Univers 45 Light" pitchFamily="2" charset="0"/>
                        </a:rPr>
                        <a:t>13</a:t>
                      </a: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CBCDDB"/>
                    </a:solidFill>
                  </a:tcPr>
                </a:tc>
                <a:tc>
                  <a:txBody>
                    <a:bodyPr/>
                    <a:lstStyle/>
                    <a:p>
                      <a:pPr algn="l" rtl="0" fontAlgn="t"/>
                      <a:r>
                        <a:rPr lang="en-AU" sz="800" b="0" i="0" u="none" strike="noStrike" dirty="0" smtClean="0">
                          <a:solidFill>
                            <a:srgbClr val="365F91"/>
                          </a:solidFill>
                          <a:effectLst/>
                          <a:latin typeface="Univers 45 Light" pitchFamily="2" charset="0"/>
                        </a:rPr>
                        <a:t>Competitors Successfully Attack Our Markets </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CBCDDB"/>
                    </a:solidFill>
                  </a:tcPr>
                </a:tc>
                <a:tc>
                  <a:txBody>
                    <a:bodyPr/>
                    <a:lstStyle/>
                    <a:p>
                      <a:pPr algn="l" rtl="0" fontAlgn="t"/>
                      <a:r>
                        <a:rPr lang="en-AU" sz="800" b="0" i="0" u="none" strike="noStrike" dirty="0" smtClean="0">
                          <a:solidFill>
                            <a:srgbClr val="365F91"/>
                          </a:solidFill>
                          <a:effectLst/>
                          <a:latin typeface="Univers 45 Light" pitchFamily="2" charset="0"/>
                        </a:rPr>
                        <a:t>13</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CBCDDB"/>
                    </a:solidFill>
                  </a:tcPr>
                </a:tc>
                <a:tc>
                  <a:txBody>
                    <a:bodyPr/>
                    <a:lstStyle/>
                    <a:p>
                      <a:pPr algn="l" rtl="0" fontAlgn="t"/>
                      <a:r>
                        <a:rPr lang="en-AU" sz="800" b="0" i="0" u="none" strike="noStrike" dirty="0" smtClean="0">
                          <a:solidFill>
                            <a:srgbClr val="365F91"/>
                          </a:solidFill>
                          <a:effectLst/>
                          <a:latin typeface="Univers 45 Light" pitchFamily="2" charset="0"/>
                        </a:rPr>
                        <a:t>Talent &amp; Mobility</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CBCDDB"/>
                    </a:solidFill>
                  </a:tcPr>
                </a:tc>
              </a:tr>
              <a:tr h="191583">
                <a:tc>
                  <a:txBody>
                    <a:bodyPr/>
                    <a:lstStyle/>
                    <a:p>
                      <a:pPr algn="l" rtl="0" fontAlgn="t"/>
                      <a:r>
                        <a:rPr lang="en-AU" sz="800" b="0" i="0" u="none" strike="noStrike">
                          <a:solidFill>
                            <a:srgbClr val="365F91"/>
                          </a:solidFill>
                          <a:effectLst/>
                          <a:latin typeface="Univers 45 Light" pitchFamily="2" charset="0"/>
                        </a:rPr>
                        <a:t>14</a:t>
                      </a: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rtl="0" fontAlgn="t"/>
                      <a:r>
                        <a:rPr lang="en-AU" sz="800" b="0" i="0" u="none" strike="noStrike" dirty="0" smtClean="0">
                          <a:solidFill>
                            <a:srgbClr val="365F91"/>
                          </a:solidFill>
                          <a:effectLst/>
                          <a:latin typeface="Univers 45 Light" pitchFamily="2" charset="0"/>
                        </a:rPr>
                        <a:t>Inability To Leverage Or Share Organisation Knowledge And Capabilities</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rtl="0" fontAlgn="t"/>
                      <a:r>
                        <a:rPr lang="en-AU" sz="800" b="0" i="0" u="none" strike="noStrike" dirty="0" smtClean="0">
                          <a:solidFill>
                            <a:srgbClr val="365F91"/>
                          </a:solidFill>
                          <a:effectLst/>
                          <a:latin typeface="Univers 45 Light" pitchFamily="2" charset="0"/>
                        </a:rPr>
                        <a:t>14</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rtl="0" fontAlgn="t"/>
                      <a:r>
                        <a:rPr lang="en-AU" sz="800" b="0" i="0" u="none" strike="noStrike" dirty="0" smtClean="0">
                          <a:solidFill>
                            <a:srgbClr val="365F91"/>
                          </a:solidFill>
                          <a:effectLst/>
                          <a:latin typeface="Univers 45 Light" pitchFamily="2" charset="0"/>
                        </a:rPr>
                        <a:t>Data Quality And Information Management</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r>
              <a:tr h="191583">
                <a:tc>
                  <a:txBody>
                    <a:bodyPr/>
                    <a:lstStyle/>
                    <a:p>
                      <a:pPr algn="l" rtl="0" fontAlgn="t"/>
                      <a:r>
                        <a:rPr lang="en-AU" sz="800" b="0" i="0" u="none" strike="noStrike">
                          <a:solidFill>
                            <a:srgbClr val="365F91"/>
                          </a:solidFill>
                          <a:effectLst/>
                          <a:latin typeface="Univers 45 Light" pitchFamily="2" charset="0"/>
                        </a:rPr>
                        <a:t>15</a:t>
                      </a: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CBCDDB"/>
                    </a:solidFill>
                  </a:tcPr>
                </a:tc>
                <a:tc>
                  <a:txBody>
                    <a:bodyPr/>
                    <a:lstStyle/>
                    <a:p>
                      <a:pPr algn="l" rtl="0" fontAlgn="t"/>
                      <a:r>
                        <a:rPr lang="en-AU" sz="800" b="0" i="0" u="none" strike="noStrike" dirty="0" smtClean="0">
                          <a:solidFill>
                            <a:srgbClr val="365F91"/>
                          </a:solidFill>
                          <a:effectLst/>
                          <a:latin typeface="Univers 45 Light" pitchFamily="2" charset="0"/>
                        </a:rPr>
                        <a:t>Governance Failure </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CBCDDB"/>
                    </a:solidFill>
                  </a:tcPr>
                </a:tc>
                <a:tc>
                  <a:txBody>
                    <a:bodyPr/>
                    <a:lstStyle/>
                    <a:p>
                      <a:pPr algn="l" rtl="0" fontAlgn="t"/>
                      <a:r>
                        <a:rPr lang="en-AU" sz="800" b="0" i="0" u="none" strike="noStrike" dirty="0" smtClean="0">
                          <a:solidFill>
                            <a:srgbClr val="365F91"/>
                          </a:solidFill>
                          <a:effectLst/>
                          <a:latin typeface="Univers 45 Light" pitchFamily="2" charset="0"/>
                        </a:rPr>
                        <a:t>15</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CBCDDB"/>
                    </a:solidFill>
                  </a:tcPr>
                </a:tc>
                <a:tc>
                  <a:txBody>
                    <a:bodyPr/>
                    <a:lstStyle/>
                    <a:p>
                      <a:pPr algn="l" rtl="0" fontAlgn="t"/>
                      <a:r>
                        <a:rPr lang="en-AU" sz="800" b="0" i="0" u="none" strike="noStrike" dirty="0" smtClean="0">
                          <a:solidFill>
                            <a:srgbClr val="365F91"/>
                          </a:solidFill>
                          <a:effectLst/>
                          <a:latin typeface="Univers 45 Light" pitchFamily="2" charset="0"/>
                        </a:rPr>
                        <a:t>Realise Asian Potential</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CBCDDB"/>
                    </a:solidFill>
                  </a:tcPr>
                </a:tc>
              </a:tr>
              <a:tr h="191583">
                <a:tc>
                  <a:txBody>
                    <a:bodyPr/>
                    <a:lstStyle/>
                    <a:p>
                      <a:pPr algn="l" rtl="0" fontAlgn="t"/>
                      <a:r>
                        <a:rPr lang="en-AU" sz="800" b="0" i="0" u="none" strike="noStrike">
                          <a:solidFill>
                            <a:srgbClr val="365F91"/>
                          </a:solidFill>
                          <a:effectLst/>
                          <a:latin typeface="Univers 45 Light" pitchFamily="2" charset="0"/>
                        </a:rPr>
                        <a:t>16</a:t>
                      </a: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rtl="0" fontAlgn="t"/>
                      <a:r>
                        <a:rPr lang="en-AU" sz="800" b="0" i="0" u="none" strike="noStrike" dirty="0" smtClean="0">
                          <a:solidFill>
                            <a:srgbClr val="365F91"/>
                          </a:solidFill>
                          <a:effectLst/>
                          <a:latin typeface="Univers 45 Light" pitchFamily="2" charset="0"/>
                        </a:rPr>
                        <a:t>Supply Chain Leverage &amp; Resilience</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rtl="0" fontAlgn="t"/>
                      <a:r>
                        <a:rPr lang="en-AU" sz="800" b="0" i="0" u="none" strike="noStrike" dirty="0" smtClean="0">
                          <a:solidFill>
                            <a:srgbClr val="365F91"/>
                          </a:solidFill>
                          <a:effectLst/>
                          <a:latin typeface="Univers 45 Light" pitchFamily="2" charset="0"/>
                        </a:rPr>
                        <a:t>16</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rtl="0" fontAlgn="t"/>
                      <a:r>
                        <a:rPr lang="en-AU" sz="800" b="0" i="0" u="none" strike="noStrike" dirty="0" smtClean="0">
                          <a:solidFill>
                            <a:srgbClr val="365F91"/>
                          </a:solidFill>
                          <a:effectLst/>
                          <a:latin typeface="Univers 45 Light" pitchFamily="2" charset="0"/>
                        </a:rPr>
                        <a:t>Insurance Risk</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r>
              <a:tr h="191583">
                <a:tc>
                  <a:txBody>
                    <a:bodyPr/>
                    <a:lstStyle/>
                    <a:p>
                      <a:pPr algn="l" rtl="0" fontAlgn="t"/>
                      <a:r>
                        <a:rPr lang="en-AU" sz="800" b="0" i="0" u="none" strike="noStrike">
                          <a:solidFill>
                            <a:srgbClr val="365F91"/>
                          </a:solidFill>
                          <a:effectLst/>
                          <a:latin typeface="Univers 45 Light" pitchFamily="2" charset="0"/>
                        </a:rPr>
                        <a:t>17</a:t>
                      </a: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CBCDDB"/>
                    </a:solidFill>
                  </a:tcPr>
                </a:tc>
                <a:tc>
                  <a:txBody>
                    <a:bodyPr/>
                    <a:lstStyle/>
                    <a:p>
                      <a:pPr algn="l" rtl="0" fontAlgn="t"/>
                      <a:r>
                        <a:rPr lang="en-AU" sz="800" b="0" i="0" u="none" strike="noStrike" dirty="0" smtClean="0">
                          <a:solidFill>
                            <a:srgbClr val="365F91"/>
                          </a:solidFill>
                          <a:effectLst/>
                          <a:latin typeface="Univers 45 Light" pitchFamily="2" charset="0"/>
                        </a:rPr>
                        <a:t>Severe Natural Perils Catastrophes (I.E. Weather Or Geological Events)</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CBCDDB"/>
                    </a:solidFill>
                  </a:tcPr>
                </a:tc>
                <a:tc>
                  <a:txBody>
                    <a:bodyPr/>
                    <a:lstStyle/>
                    <a:p>
                      <a:pPr algn="l" rtl="0" fontAlgn="t"/>
                      <a:r>
                        <a:rPr lang="en-AU" sz="800" b="0" i="0" u="none" strike="noStrike" dirty="0" smtClean="0">
                          <a:solidFill>
                            <a:srgbClr val="365F91"/>
                          </a:solidFill>
                          <a:effectLst/>
                          <a:latin typeface="Univers 45 Light" pitchFamily="2" charset="0"/>
                        </a:rPr>
                        <a:t>17</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CBCDDB"/>
                    </a:solidFill>
                  </a:tcPr>
                </a:tc>
                <a:tc>
                  <a:txBody>
                    <a:bodyPr/>
                    <a:lstStyle/>
                    <a:p>
                      <a:pPr algn="l" rtl="0" fontAlgn="t"/>
                      <a:r>
                        <a:rPr lang="en-AU" sz="800" b="0" i="0" u="none" strike="noStrike" dirty="0" smtClean="0">
                          <a:solidFill>
                            <a:srgbClr val="365F91"/>
                          </a:solidFill>
                          <a:effectLst/>
                          <a:latin typeface="Univers 45 Light" pitchFamily="2" charset="0"/>
                        </a:rPr>
                        <a:t>Governance Failure </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CBCDDB"/>
                    </a:solidFill>
                  </a:tcPr>
                </a:tc>
              </a:tr>
              <a:tr h="191583">
                <a:tc>
                  <a:txBody>
                    <a:bodyPr/>
                    <a:lstStyle/>
                    <a:p>
                      <a:pPr algn="l" rtl="0" fontAlgn="t"/>
                      <a:r>
                        <a:rPr lang="en-AU" sz="800" b="0" i="0" u="none" strike="noStrike">
                          <a:solidFill>
                            <a:srgbClr val="365F91"/>
                          </a:solidFill>
                          <a:effectLst/>
                          <a:latin typeface="Univers 45 Light" pitchFamily="2" charset="0"/>
                        </a:rPr>
                        <a:t>18</a:t>
                      </a: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rtl="0" fontAlgn="t"/>
                      <a:r>
                        <a:rPr lang="en-AU" sz="800" b="0" i="0" u="none" strike="noStrike" dirty="0" smtClean="0">
                          <a:solidFill>
                            <a:srgbClr val="365F91"/>
                          </a:solidFill>
                          <a:effectLst/>
                          <a:latin typeface="Univers 45 Light" pitchFamily="2" charset="0"/>
                        </a:rPr>
                        <a:t>Realise Asian Potential</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rtl="0" fontAlgn="t"/>
                      <a:r>
                        <a:rPr lang="en-AU" sz="800" b="0" i="0" u="none" strike="noStrike" dirty="0" smtClean="0">
                          <a:solidFill>
                            <a:srgbClr val="365F91"/>
                          </a:solidFill>
                          <a:effectLst/>
                          <a:latin typeface="Univers 45 Light" pitchFamily="2" charset="0"/>
                        </a:rPr>
                        <a:t>18</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rtl="0" fontAlgn="t"/>
                      <a:r>
                        <a:rPr lang="en-AU" sz="800" b="0" i="0" u="none" strike="noStrike" dirty="0" smtClean="0">
                          <a:solidFill>
                            <a:srgbClr val="365F91"/>
                          </a:solidFill>
                          <a:effectLst/>
                          <a:latin typeface="Univers 45 Light" pitchFamily="2" charset="0"/>
                        </a:rPr>
                        <a:t>Supply Chain Leverage &amp; Resilience</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r>
              <a:tr h="191583">
                <a:tc>
                  <a:txBody>
                    <a:bodyPr/>
                    <a:lstStyle/>
                    <a:p>
                      <a:pPr algn="l" rtl="0" fontAlgn="t"/>
                      <a:r>
                        <a:rPr lang="en-AU" sz="800" b="0" i="0" u="none" strike="noStrike">
                          <a:solidFill>
                            <a:srgbClr val="365F91"/>
                          </a:solidFill>
                          <a:effectLst/>
                          <a:latin typeface="Univers 45 Light" pitchFamily="2" charset="0"/>
                        </a:rPr>
                        <a:t>19</a:t>
                      </a: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CBCDDB"/>
                    </a:solidFill>
                  </a:tcPr>
                </a:tc>
                <a:tc>
                  <a:txBody>
                    <a:bodyPr/>
                    <a:lstStyle/>
                    <a:p>
                      <a:pPr algn="l" rtl="0" fontAlgn="t"/>
                      <a:r>
                        <a:rPr lang="en-AU" sz="800" b="0" i="0" u="none" strike="noStrike" dirty="0" smtClean="0">
                          <a:solidFill>
                            <a:srgbClr val="365F91"/>
                          </a:solidFill>
                          <a:effectLst/>
                          <a:latin typeface="Univers 45 Light" pitchFamily="2" charset="0"/>
                        </a:rPr>
                        <a:t>Canterbury Recovery Risk </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CBCDDB"/>
                    </a:solidFill>
                  </a:tcPr>
                </a:tc>
                <a:tc>
                  <a:txBody>
                    <a:bodyPr/>
                    <a:lstStyle/>
                    <a:p>
                      <a:pPr algn="l" rtl="0" fontAlgn="t"/>
                      <a:r>
                        <a:rPr lang="en-AU" sz="800" b="0" i="0" u="none" strike="noStrike" dirty="0" smtClean="0">
                          <a:solidFill>
                            <a:srgbClr val="365F91"/>
                          </a:solidFill>
                          <a:effectLst/>
                          <a:latin typeface="Univers 45 Light" pitchFamily="2" charset="0"/>
                        </a:rPr>
                        <a:t>19</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CBCDDB"/>
                    </a:solidFill>
                  </a:tcPr>
                </a:tc>
                <a:tc>
                  <a:txBody>
                    <a:bodyPr/>
                    <a:lstStyle/>
                    <a:p>
                      <a:pPr algn="l" rtl="0" fontAlgn="t"/>
                      <a:r>
                        <a:rPr lang="en-AU" sz="800" b="0" i="0" u="none" strike="noStrike" dirty="0" smtClean="0">
                          <a:solidFill>
                            <a:srgbClr val="365F91"/>
                          </a:solidFill>
                          <a:effectLst/>
                          <a:latin typeface="Univers 45 Light" pitchFamily="2" charset="0"/>
                        </a:rPr>
                        <a:t>Severe Natural Perils Catastrophes (I.E. Weather Or Geological Events)</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CBCDDB"/>
                    </a:solidFill>
                  </a:tcPr>
                </a:tc>
              </a:tr>
              <a:tr h="191583">
                <a:tc>
                  <a:txBody>
                    <a:bodyPr/>
                    <a:lstStyle/>
                    <a:p>
                      <a:pPr algn="l" rtl="0" fontAlgn="t"/>
                      <a:r>
                        <a:rPr lang="en-AU" sz="800" b="0" i="0" u="none" strike="noStrike">
                          <a:solidFill>
                            <a:srgbClr val="365F91"/>
                          </a:solidFill>
                          <a:effectLst/>
                          <a:latin typeface="Univers 45 Light" pitchFamily="2" charset="0"/>
                        </a:rPr>
                        <a:t>20</a:t>
                      </a: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rtl="0" fontAlgn="t"/>
                      <a:r>
                        <a:rPr lang="en-AU" sz="800" b="0" i="0" u="none" strike="noStrike" dirty="0" smtClean="0">
                          <a:solidFill>
                            <a:srgbClr val="365F91"/>
                          </a:solidFill>
                          <a:effectLst/>
                          <a:latin typeface="Univers 45 Light" pitchFamily="2" charset="0"/>
                        </a:rPr>
                        <a:t>Talent &amp; Mobility</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rtl="0" fontAlgn="t"/>
                      <a:r>
                        <a:rPr lang="en-AU" sz="800" b="0" i="0" u="none" strike="noStrike" dirty="0" smtClean="0">
                          <a:solidFill>
                            <a:srgbClr val="365F91"/>
                          </a:solidFill>
                          <a:effectLst/>
                          <a:latin typeface="Univers 45 Light" pitchFamily="2" charset="0"/>
                        </a:rPr>
                        <a:t>20</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rtl="0" fontAlgn="t"/>
                      <a:r>
                        <a:rPr lang="en-AU" sz="800" b="0" i="0" u="none" strike="noStrike" dirty="0" smtClean="0">
                          <a:solidFill>
                            <a:srgbClr val="365F91"/>
                          </a:solidFill>
                          <a:effectLst/>
                          <a:latin typeface="Univers 45 Light" pitchFamily="2" charset="0"/>
                        </a:rPr>
                        <a:t>IT Business Resilience </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r>
              <a:tr h="191583">
                <a:tc>
                  <a:txBody>
                    <a:bodyPr/>
                    <a:lstStyle/>
                    <a:p>
                      <a:pPr algn="l" rtl="0" fontAlgn="t"/>
                      <a:r>
                        <a:rPr lang="en-AU" sz="800" b="0" i="0" u="none" strike="noStrike">
                          <a:solidFill>
                            <a:srgbClr val="365F91"/>
                          </a:solidFill>
                          <a:effectLst/>
                          <a:latin typeface="Univers 45 Light" pitchFamily="2" charset="0"/>
                        </a:rPr>
                        <a:t>21</a:t>
                      </a: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CBCDDB"/>
                    </a:solidFill>
                  </a:tcPr>
                </a:tc>
                <a:tc>
                  <a:txBody>
                    <a:bodyPr/>
                    <a:lstStyle/>
                    <a:p>
                      <a:pPr algn="l" rtl="0" fontAlgn="t"/>
                      <a:r>
                        <a:rPr lang="en-AU" sz="800" b="0" i="0" u="none" strike="noStrike" dirty="0" smtClean="0">
                          <a:solidFill>
                            <a:srgbClr val="365F91"/>
                          </a:solidFill>
                          <a:effectLst/>
                          <a:latin typeface="Univers 45 Light" pitchFamily="2" charset="0"/>
                        </a:rPr>
                        <a:t>Severe Economic Crisis</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CBCDDB"/>
                    </a:solidFill>
                  </a:tcPr>
                </a:tc>
                <a:tc>
                  <a:txBody>
                    <a:bodyPr/>
                    <a:lstStyle/>
                    <a:p>
                      <a:pPr algn="l" rtl="0" fontAlgn="t"/>
                      <a:r>
                        <a:rPr lang="en-AU" sz="800" b="0" i="0" u="none" strike="noStrike" dirty="0" smtClean="0">
                          <a:solidFill>
                            <a:srgbClr val="365F91"/>
                          </a:solidFill>
                          <a:effectLst/>
                          <a:latin typeface="Univers 45 Light" pitchFamily="2" charset="0"/>
                        </a:rPr>
                        <a:t>21</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CBCDDB"/>
                    </a:solidFill>
                  </a:tcPr>
                </a:tc>
                <a:tc>
                  <a:txBody>
                    <a:bodyPr/>
                    <a:lstStyle/>
                    <a:p>
                      <a:pPr algn="l" rtl="0" fontAlgn="t"/>
                      <a:r>
                        <a:rPr lang="en-AU" sz="800" b="0" i="0" u="none" strike="noStrike" dirty="0" smtClean="0">
                          <a:solidFill>
                            <a:srgbClr val="365F91"/>
                          </a:solidFill>
                          <a:effectLst/>
                          <a:latin typeface="Univers 45 Light" pitchFamily="2" charset="0"/>
                        </a:rPr>
                        <a:t>Severe Economic Crisis</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CBCDDB"/>
                    </a:solidFill>
                  </a:tcPr>
                </a:tc>
              </a:tr>
              <a:tr h="191583">
                <a:tc>
                  <a:txBody>
                    <a:bodyPr/>
                    <a:lstStyle/>
                    <a:p>
                      <a:pPr algn="l" rtl="0" fontAlgn="t"/>
                      <a:r>
                        <a:rPr lang="en-AU" sz="800" b="0" i="0" u="none" strike="noStrike">
                          <a:solidFill>
                            <a:srgbClr val="365F91"/>
                          </a:solidFill>
                          <a:effectLst/>
                          <a:latin typeface="Univers 45 Light" pitchFamily="2" charset="0"/>
                        </a:rPr>
                        <a:t>22</a:t>
                      </a: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rtl="0" fontAlgn="t"/>
                      <a:r>
                        <a:rPr lang="en-AU" sz="800" b="0" i="0" u="none" strike="noStrike" dirty="0" smtClean="0">
                          <a:solidFill>
                            <a:srgbClr val="365F91"/>
                          </a:solidFill>
                          <a:effectLst/>
                          <a:latin typeface="Univers 45 Light" pitchFamily="2" charset="0"/>
                        </a:rPr>
                        <a:t>Reinsurance Program Failure</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rtl="0" fontAlgn="t"/>
                      <a:r>
                        <a:rPr lang="en-AU" sz="800" b="0" i="0" u="none" strike="noStrike" dirty="0" smtClean="0">
                          <a:solidFill>
                            <a:srgbClr val="365F91"/>
                          </a:solidFill>
                          <a:effectLst/>
                          <a:latin typeface="Univers 45 Light" pitchFamily="2" charset="0"/>
                        </a:rPr>
                        <a:t>22</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rtl="0" fontAlgn="t"/>
                      <a:r>
                        <a:rPr lang="en-AU" sz="800" b="0" i="0" u="none" strike="noStrike" dirty="0" smtClean="0">
                          <a:solidFill>
                            <a:srgbClr val="365F91"/>
                          </a:solidFill>
                          <a:effectLst/>
                          <a:latin typeface="Univers 45 Light" pitchFamily="2" charset="0"/>
                        </a:rPr>
                        <a:t>Reinsurance Program Failure</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r>
              <a:tr h="191583">
                <a:tc>
                  <a:txBody>
                    <a:bodyPr/>
                    <a:lstStyle/>
                    <a:p>
                      <a:pPr algn="l" rtl="0" fontAlgn="t"/>
                      <a:r>
                        <a:rPr lang="en-AU" sz="800" b="0" i="0" u="none" strike="noStrike">
                          <a:solidFill>
                            <a:srgbClr val="365F91"/>
                          </a:solidFill>
                          <a:effectLst/>
                          <a:latin typeface="Univers 45 Light" pitchFamily="2" charset="0"/>
                        </a:rPr>
                        <a:t>23</a:t>
                      </a: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CBCDDB"/>
                    </a:solidFill>
                  </a:tcPr>
                </a:tc>
                <a:tc>
                  <a:txBody>
                    <a:bodyPr/>
                    <a:lstStyle/>
                    <a:p>
                      <a:pPr algn="l" rtl="0" fontAlgn="t"/>
                      <a:r>
                        <a:rPr lang="en-AU" sz="800" b="0" i="0" u="none" strike="noStrike" dirty="0" smtClean="0">
                          <a:solidFill>
                            <a:srgbClr val="365F91"/>
                          </a:solidFill>
                          <a:effectLst/>
                          <a:latin typeface="Univers 45 Light" pitchFamily="2" charset="0"/>
                        </a:rPr>
                        <a:t>IT &amp; Data Security</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CBCDDB"/>
                    </a:solidFill>
                  </a:tcPr>
                </a:tc>
                <a:tc>
                  <a:txBody>
                    <a:bodyPr/>
                    <a:lstStyle/>
                    <a:p>
                      <a:pPr algn="l" rtl="0" fontAlgn="t"/>
                      <a:r>
                        <a:rPr lang="en-AU" sz="800" b="0" i="0" u="none" strike="noStrike" dirty="0" smtClean="0">
                          <a:solidFill>
                            <a:srgbClr val="365F91"/>
                          </a:solidFill>
                          <a:effectLst/>
                          <a:latin typeface="Univers 45 Light" pitchFamily="2" charset="0"/>
                        </a:rPr>
                        <a:t>23</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CBCDDB"/>
                    </a:solidFill>
                  </a:tcPr>
                </a:tc>
                <a:tc>
                  <a:txBody>
                    <a:bodyPr/>
                    <a:lstStyle/>
                    <a:p>
                      <a:pPr algn="l" rtl="0" fontAlgn="t"/>
                      <a:r>
                        <a:rPr lang="en-AU" sz="800" b="0" i="0" u="none" strike="noStrike" dirty="0" smtClean="0">
                          <a:solidFill>
                            <a:srgbClr val="365F91"/>
                          </a:solidFill>
                          <a:effectLst/>
                          <a:latin typeface="Univers 45 Light" pitchFamily="2" charset="0"/>
                        </a:rPr>
                        <a:t>Canterbury Recovery Risk </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CBCDDB"/>
                    </a:solidFill>
                  </a:tcPr>
                </a:tc>
              </a:tr>
              <a:tr h="191583">
                <a:tc>
                  <a:txBody>
                    <a:bodyPr/>
                    <a:lstStyle/>
                    <a:p>
                      <a:pPr algn="l" rtl="0" fontAlgn="t"/>
                      <a:r>
                        <a:rPr lang="en-AU" sz="800" b="0" i="0" u="none" strike="noStrike">
                          <a:solidFill>
                            <a:srgbClr val="365F91"/>
                          </a:solidFill>
                          <a:effectLst/>
                          <a:latin typeface="Univers 45 Light" pitchFamily="2" charset="0"/>
                        </a:rPr>
                        <a:t>24</a:t>
                      </a: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rtl="0" fontAlgn="t"/>
                      <a:r>
                        <a:rPr lang="en-AU" sz="800" b="0" i="0" u="none" strike="noStrike" dirty="0" smtClean="0">
                          <a:solidFill>
                            <a:srgbClr val="365F91"/>
                          </a:solidFill>
                          <a:effectLst/>
                          <a:latin typeface="Univers 45 Light" pitchFamily="2" charset="0"/>
                        </a:rPr>
                        <a:t>IT Business Resilience </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rtl="0" fontAlgn="t"/>
                      <a:r>
                        <a:rPr lang="en-AU" sz="800" b="0" i="0" u="none" strike="noStrike" dirty="0" smtClean="0">
                          <a:solidFill>
                            <a:srgbClr val="365F91"/>
                          </a:solidFill>
                          <a:effectLst/>
                          <a:latin typeface="Univers 45 Light" pitchFamily="2" charset="0"/>
                        </a:rPr>
                        <a:t>24</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rtl="0" fontAlgn="t"/>
                      <a:r>
                        <a:rPr lang="en-AU" sz="800" b="0" i="0" u="none" strike="noStrike" dirty="0" smtClean="0">
                          <a:solidFill>
                            <a:srgbClr val="365F91"/>
                          </a:solidFill>
                          <a:effectLst/>
                          <a:latin typeface="Univers 45 Light" pitchFamily="2" charset="0"/>
                        </a:rPr>
                        <a:t>IT &amp; Data Security</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r>
              <a:tr h="191583">
                <a:tc>
                  <a:txBody>
                    <a:bodyPr/>
                    <a:lstStyle/>
                    <a:p>
                      <a:pPr algn="l" rtl="0" fontAlgn="t"/>
                      <a:r>
                        <a:rPr lang="en-AU" sz="800" b="0" i="0" u="none" strike="noStrike">
                          <a:solidFill>
                            <a:srgbClr val="365F91"/>
                          </a:solidFill>
                          <a:effectLst/>
                          <a:latin typeface="Univers 45 Light" pitchFamily="2" charset="0"/>
                        </a:rPr>
                        <a:t>25</a:t>
                      </a: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CBCDDB"/>
                    </a:solidFill>
                  </a:tcPr>
                </a:tc>
                <a:tc>
                  <a:txBody>
                    <a:bodyPr/>
                    <a:lstStyle/>
                    <a:p>
                      <a:pPr algn="l" rtl="0" fontAlgn="t"/>
                      <a:r>
                        <a:rPr lang="en-AU" sz="800" b="0" i="0" u="none" strike="noStrike" dirty="0" smtClean="0">
                          <a:solidFill>
                            <a:srgbClr val="365F91"/>
                          </a:solidFill>
                          <a:effectLst/>
                          <a:latin typeface="Univers 45 Light" pitchFamily="2" charset="0"/>
                        </a:rPr>
                        <a:t>Investment &amp;/Or Currency Volatility </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CBCDDB"/>
                    </a:solidFill>
                  </a:tcPr>
                </a:tc>
                <a:tc>
                  <a:txBody>
                    <a:bodyPr/>
                    <a:lstStyle/>
                    <a:p>
                      <a:pPr algn="l" rtl="0" fontAlgn="t"/>
                      <a:r>
                        <a:rPr lang="en-AU" sz="800" b="0" i="0" u="none" strike="noStrike" dirty="0" smtClean="0">
                          <a:solidFill>
                            <a:srgbClr val="365F91"/>
                          </a:solidFill>
                          <a:effectLst/>
                          <a:latin typeface="Univers 45 Light" pitchFamily="2" charset="0"/>
                        </a:rPr>
                        <a:t>25</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CBCDDB"/>
                    </a:solidFill>
                  </a:tcPr>
                </a:tc>
                <a:tc>
                  <a:txBody>
                    <a:bodyPr/>
                    <a:lstStyle/>
                    <a:p>
                      <a:pPr algn="l" rtl="0" fontAlgn="t"/>
                      <a:r>
                        <a:rPr lang="en-AU" sz="800" b="0" i="0" u="none" strike="noStrike" dirty="0" smtClean="0">
                          <a:solidFill>
                            <a:srgbClr val="365F91"/>
                          </a:solidFill>
                          <a:effectLst/>
                          <a:latin typeface="Univers 45 Light" pitchFamily="2" charset="0"/>
                        </a:rPr>
                        <a:t>Investment &amp;/Or Currency Volatility </a:t>
                      </a:r>
                      <a:endParaRPr lang="en-AU" sz="800" b="0" i="0" u="none" strike="noStrike" dirty="0">
                        <a:solidFill>
                          <a:srgbClr val="365F91"/>
                        </a:solidFill>
                        <a:effectLst/>
                        <a:latin typeface="Univers 45 Light" pitchFamily="2" charset="0"/>
                      </a:endParaRPr>
                    </a:p>
                  </a:txBody>
                  <a:tcPr marL="4353" marR="4353" marT="4353" marB="0">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CBCDDB"/>
                    </a:solidFill>
                  </a:tcPr>
                </a:tc>
              </a:tr>
            </a:tbl>
          </a:graphicData>
        </a:graphic>
      </p:graphicFrame>
    </p:spTree>
    <p:extLst>
      <p:ext uri="{BB962C8B-B14F-4D97-AF65-F5344CB8AC3E}">
        <p14:creationId xmlns:p14="http://schemas.microsoft.com/office/powerpoint/2010/main" val="428836007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Appendix E</a:t>
            </a:r>
            <a:r>
              <a:rPr lang="en-AU" sz="2000" dirty="0" smtClean="0"/>
              <a:t/>
            </a:r>
            <a:br>
              <a:rPr lang="en-AU" sz="2000" dirty="0" smtClean="0"/>
            </a:br>
            <a:r>
              <a:rPr lang="en-AU" sz="2000" dirty="0"/>
              <a:t/>
            </a:r>
            <a:br>
              <a:rPr lang="en-AU" sz="2000" dirty="0"/>
            </a:br>
            <a:endParaRPr lang="en-AU"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
            </a:r>
            <a:br>
              <a:rPr lang="en-AU" dirty="0" smtClean="0"/>
            </a:br>
            <a:r>
              <a:rPr lang="en-AU" dirty="0"/>
              <a:t> New Zealand </a:t>
            </a:r>
            <a:r>
              <a:rPr lang="en-AU" dirty="0" smtClean="0"/>
              <a:t>Division: </a:t>
            </a:r>
            <a:r>
              <a:rPr lang="en-AU" dirty="0"/>
              <a:t>Systemic I</a:t>
            </a:r>
            <a:r>
              <a:rPr lang="en-AU" dirty="0" smtClean="0"/>
              <a:t>nterconnectedness</a:t>
            </a:r>
            <a:endParaRPr lang="en-AU" dirty="0"/>
          </a:p>
        </p:txBody>
      </p:sp>
      <p:pic>
        <p:nvPicPr>
          <p:cNvPr id="4" name="Picture 3"/>
          <p:cNvPicPr/>
          <p:nvPr/>
        </p:nvPicPr>
        <p:blipFill>
          <a:blip r:embed="rId2" cstate="print"/>
          <a:srcRect l="11766" t="13479" r="12738" b="10137"/>
          <a:stretch>
            <a:fillRect/>
          </a:stretch>
        </p:blipFill>
        <p:spPr bwMode="auto">
          <a:xfrm>
            <a:off x="1259632" y="908720"/>
            <a:ext cx="6088206" cy="4032448"/>
          </a:xfrm>
          <a:prstGeom prst="rect">
            <a:avLst/>
          </a:prstGeom>
          <a:noFill/>
          <a:ln w="9525">
            <a:noFill/>
            <a:miter lim="800000"/>
            <a:headEnd/>
            <a:tailEnd/>
          </a:ln>
        </p:spPr>
      </p:pic>
      <p:sp>
        <p:nvSpPr>
          <p:cNvPr id="5" name="TextBox 4"/>
          <p:cNvSpPr txBox="1"/>
          <p:nvPr/>
        </p:nvSpPr>
        <p:spPr>
          <a:xfrm>
            <a:off x="251520" y="4869160"/>
            <a:ext cx="8496944" cy="1368152"/>
          </a:xfrm>
          <a:prstGeom prst="rect">
            <a:avLst/>
          </a:prstGeom>
          <a:noFill/>
        </p:spPr>
        <p:txBody>
          <a:bodyPr wrap="square" lIns="54000" tIns="54000" rIns="54000" bIns="54000" rtlCol="0">
            <a:noAutofit/>
          </a:bodyPr>
          <a:lstStyle/>
          <a:p>
            <a:pPr>
              <a:lnSpc>
                <a:spcPct val="125000"/>
              </a:lnSpc>
              <a:spcAft>
                <a:spcPts val="600"/>
              </a:spcAft>
            </a:pPr>
            <a:r>
              <a:rPr lang="en-AU" sz="1300" dirty="0">
                <a:solidFill>
                  <a:srgbClr val="00338D"/>
                </a:solidFill>
                <a:latin typeface="Univers 45 Light" pitchFamily="2" charset="0"/>
              </a:rPr>
              <a:t>Overall, The New Zealand Division considered similar risks to be of the most importance as the respondents as a whole. </a:t>
            </a:r>
          </a:p>
          <a:p>
            <a:pPr>
              <a:lnSpc>
                <a:spcPct val="125000"/>
              </a:lnSpc>
              <a:spcAft>
                <a:spcPts val="600"/>
              </a:spcAft>
            </a:pPr>
            <a:r>
              <a:rPr lang="en-AU" sz="1300" dirty="0">
                <a:solidFill>
                  <a:srgbClr val="00338D"/>
                </a:solidFill>
                <a:latin typeface="Univers 45 Light" pitchFamily="2" charset="0"/>
              </a:rPr>
              <a:t>Pressure on Affordability / Accessibility was perceived as the second most interconnected risks by the New Zealand Division and sixth by respondents as a whole. </a:t>
            </a:r>
          </a:p>
          <a:p>
            <a:endParaRPr lang="en-AU" sz="9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4. Survey Questions and Participation</a:t>
            </a:r>
            <a:endParaRPr lang="en-AU" dirty="0"/>
          </a:p>
        </p:txBody>
      </p:sp>
      <p:sp>
        <p:nvSpPr>
          <p:cNvPr id="3" name="Text Placeholder 2"/>
          <p:cNvSpPr>
            <a:spLocks noGrp="1"/>
          </p:cNvSpPr>
          <p:nvPr>
            <p:ph type="body" sz="quarter" idx="10"/>
          </p:nvPr>
        </p:nvSpPr>
        <p:spPr>
          <a:xfrm>
            <a:off x="179512" y="1124745"/>
            <a:ext cx="8712968" cy="576063"/>
          </a:xfrm>
        </p:spPr>
        <p:txBody>
          <a:bodyPr/>
          <a:lstStyle/>
          <a:p>
            <a:r>
              <a:rPr lang="en-AU" sz="1100" b="0" dirty="0" smtClean="0">
                <a:latin typeface="Univers 45 Light" pitchFamily="2" charset="0"/>
              </a:rPr>
              <a:t>The survey asked respondents to comment on the severity, likelihood, velocity and interconnectedness of each of the key risks identified by IAG. Appendix A outlines the questions asked.</a:t>
            </a:r>
          </a:p>
          <a:p>
            <a:r>
              <a:rPr lang="en-AU" sz="1100" b="0" dirty="0" smtClean="0">
                <a:latin typeface="Univers 45 Light" pitchFamily="2" charset="0"/>
              </a:rPr>
              <a:t>The number of respondents in each division who completed the survey are outlined in the following table:</a:t>
            </a:r>
          </a:p>
          <a:p>
            <a:endParaRPr lang="en-AU" sz="1100" dirty="0"/>
          </a:p>
        </p:txBody>
      </p:sp>
      <p:graphicFrame>
        <p:nvGraphicFramePr>
          <p:cNvPr id="4" name="Table 3"/>
          <p:cNvGraphicFramePr>
            <a:graphicFrameLocks noGrp="1"/>
          </p:cNvGraphicFramePr>
          <p:nvPr/>
        </p:nvGraphicFramePr>
        <p:xfrm>
          <a:off x="2023728" y="2002025"/>
          <a:ext cx="4104456" cy="2229731"/>
        </p:xfrm>
        <a:graphic>
          <a:graphicData uri="http://schemas.openxmlformats.org/drawingml/2006/table">
            <a:tbl>
              <a:tblPr firstRow="1" bandRow="1">
                <a:tableStyleId>{00A15C55-8517-42AA-B614-E9B94910E393}</a:tableStyleId>
              </a:tblPr>
              <a:tblGrid>
                <a:gridCol w="2095892"/>
                <a:gridCol w="2008564"/>
              </a:tblGrid>
              <a:tr h="318533">
                <a:tc>
                  <a:txBody>
                    <a:bodyPr/>
                    <a:lstStyle/>
                    <a:p>
                      <a:pPr algn="l">
                        <a:lnSpc>
                          <a:spcPct val="125000"/>
                        </a:lnSpc>
                        <a:spcBef>
                          <a:spcPts val="600"/>
                        </a:spcBef>
                        <a:spcAft>
                          <a:spcPts val="0"/>
                        </a:spcAft>
                      </a:pPr>
                      <a:r>
                        <a:rPr lang="en-AU" sz="1100" dirty="0">
                          <a:latin typeface="Univers 45 Light" pitchFamily="2" charset="0"/>
                        </a:rPr>
                        <a:t>Division</a:t>
                      </a:r>
                      <a:endParaRPr lang="en-AU" sz="1100" dirty="0">
                        <a:solidFill>
                          <a:srgbClr val="365F91"/>
                        </a:solidFill>
                        <a:latin typeface="Univers 45 Light" pitchFamily="2" charset="0"/>
                        <a:ea typeface="Times New Roman"/>
                        <a:cs typeface="Times New Roman"/>
                      </a:endParaRPr>
                    </a:p>
                  </a:txBody>
                  <a:tcPr marL="68580" marR="68580" marT="0" marB="0" anchor="b">
                    <a:lnR w="12700" cmpd="sng">
                      <a:noFill/>
                    </a:lnR>
                    <a:solidFill>
                      <a:srgbClr val="002060"/>
                    </a:solidFill>
                  </a:tcPr>
                </a:tc>
                <a:tc>
                  <a:txBody>
                    <a:bodyPr/>
                    <a:lstStyle/>
                    <a:p>
                      <a:pPr algn="ctr">
                        <a:lnSpc>
                          <a:spcPct val="125000"/>
                        </a:lnSpc>
                        <a:spcBef>
                          <a:spcPts val="600"/>
                        </a:spcBef>
                        <a:spcAft>
                          <a:spcPts val="0"/>
                        </a:spcAft>
                      </a:pPr>
                      <a:r>
                        <a:rPr lang="en-AU" sz="1100" dirty="0">
                          <a:latin typeface="Univers 45 Light" pitchFamily="2" charset="0"/>
                        </a:rPr>
                        <a:t>Number of Respondents</a:t>
                      </a:r>
                      <a:endParaRPr lang="en-AU" sz="1100" dirty="0">
                        <a:solidFill>
                          <a:srgbClr val="365F91"/>
                        </a:solidFill>
                        <a:latin typeface="Univers 45 Light" pitchFamily="2" charset="0"/>
                        <a:ea typeface="Times New Roman"/>
                        <a:cs typeface="Times New Roman"/>
                      </a:endParaRPr>
                    </a:p>
                  </a:txBody>
                  <a:tcPr marL="68580" marR="68580" marT="0" marB="0" anchor="b">
                    <a:lnL w="12700" cmpd="sng">
                      <a:noFill/>
                    </a:lnL>
                    <a:gradFill>
                      <a:gsLst>
                        <a:gs pos="67000">
                          <a:srgbClr val="002060"/>
                        </a:gs>
                        <a:gs pos="100000">
                          <a:srgbClr val="00B0F0"/>
                        </a:gs>
                      </a:gsLst>
                      <a:lin ang="3600000" scaled="0"/>
                    </a:gradFill>
                  </a:tcPr>
                </a:tc>
              </a:tr>
              <a:tr h="318533">
                <a:tc>
                  <a:txBody>
                    <a:bodyPr/>
                    <a:lstStyle/>
                    <a:p>
                      <a:pPr algn="just">
                        <a:lnSpc>
                          <a:spcPct val="125000"/>
                        </a:lnSpc>
                        <a:spcBef>
                          <a:spcPts val="600"/>
                        </a:spcBef>
                        <a:spcAft>
                          <a:spcPts val="0"/>
                        </a:spcAft>
                      </a:pPr>
                      <a:r>
                        <a:rPr lang="en-AU" sz="1100" dirty="0">
                          <a:latin typeface="Univers 45 Light" pitchFamily="2" charset="0"/>
                        </a:rPr>
                        <a:t>New Zealand</a:t>
                      </a:r>
                      <a:endParaRPr lang="en-AU" sz="1100" dirty="0">
                        <a:solidFill>
                          <a:srgbClr val="365F91"/>
                        </a:solidFill>
                        <a:latin typeface="Univers 45 Light" pitchFamily="2" charset="0"/>
                        <a:ea typeface="Times New Roman"/>
                        <a:cs typeface="Times New Roman"/>
                      </a:endParaRPr>
                    </a:p>
                  </a:txBody>
                  <a:tcPr marL="68580" marR="68580" marT="0" marB="0" anchor="b">
                    <a:lnR w="12700" cmpd="sng">
                      <a:noFill/>
                    </a:lnR>
                    <a:lnB w="12700" cmpd="sng">
                      <a:noFill/>
                    </a:lnB>
                  </a:tcPr>
                </a:tc>
                <a:tc>
                  <a:txBody>
                    <a:bodyPr/>
                    <a:lstStyle/>
                    <a:p>
                      <a:pPr algn="ctr">
                        <a:lnSpc>
                          <a:spcPct val="125000"/>
                        </a:lnSpc>
                        <a:spcBef>
                          <a:spcPts val="600"/>
                        </a:spcBef>
                        <a:spcAft>
                          <a:spcPts val="0"/>
                        </a:spcAft>
                      </a:pPr>
                      <a:r>
                        <a:rPr lang="en-AU" sz="1100" dirty="0">
                          <a:latin typeface="Univers 45 Light" pitchFamily="2" charset="0"/>
                        </a:rPr>
                        <a:t>8</a:t>
                      </a:r>
                      <a:endParaRPr lang="en-AU" sz="1100" dirty="0">
                        <a:solidFill>
                          <a:srgbClr val="365F91"/>
                        </a:solidFill>
                        <a:latin typeface="Univers 45 Light" pitchFamily="2" charset="0"/>
                        <a:ea typeface="Times New Roman"/>
                        <a:cs typeface="Times New Roman"/>
                      </a:endParaRPr>
                    </a:p>
                  </a:txBody>
                  <a:tcPr marL="68580" marR="68580" marT="0" marB="0" anchor="b">
                    <a:lnL w="12700" cmpd="sng">
                      <a:noFill/>
                    </a:lnL>
                    <a:lnB w="12700" cmpd="sng">
                      <a:noFill/>
                    </a:lnB>
                  </a:tcPr>
                </a:tc>
              </a:tr>
              <a:tr h="318533">
                <a:tc>
                  <a:txBody>
                    <a:bodyPr/>
                    <a:lstStyle/>
                    <a:p>
                      <a:pPr algn="just">
                        <a:lnSpc>
                          <a:spcPct val="125000"/>
                        </a:lnSpc>
                        <a:spcBef>
                          <a:spcPts val="600"/>
                        </a:spcBef>
                        <a:spcAft>
                          <a:spcPts val="0"/>
                        </a:spcAft>
                      </a:pPr>
                      <a:r>
                        <a:rPr lang="en-AU" sz="1100" dirty="0">
                          <a:latin typeface="Univers 45 Light" pitchFamily="2" charset="0"/>
                        </a:rPr>
                        <a:t>Asia</a:t>
                      </a:r>
                      <a:endParaRPr lang="en-AU" sz="1100" dirty="0">
                        <a:solidFill>
                          <a:srgbClr val="365F91"/>
                        </a:solidFill>
                        <a:latin typeface="Univers 45 Light" pitchFamily="2" charset="0"/>
                        <a:ea typeface="Times New Roman"/>
                        <a:cs typeface="Times New Roman"/>
                      </a:endParaRPr>
                    </a:p>
                  </a:txBody>
                  <a:tcPr marL="68580" marR="68580" marT="0" marB="0" anchor="b">
                    <a:lnR w="12700" cmpd="sng">
                      <a:noFill/>
                    </a:lnR>
                    <a:lnT w="12700" cmpd="sng">
                      <a:noFill/>
                    </a:lnT>
                    <a:lnB w="12700" cmpd="sng">
                      <a:noFill/>
                    </a:lnB>
                  </a:tcPr>
                </a:tc>
                <a:tc>
                  <a:txBody>
                    <a:bodyPr/>
                    <a:lstStyle/>
                    <a:p>
                      <a:pPr algn="ctr">
                        <a:lnSpc>
                          <a:spcPct val="125000"/>
                        </a:lnSpc>
                        <a:spcBef>
                          <a:spcPts val="600"/>
                        </a:spcBef>
                        <a:spcAft>
                          <a:spcPts val="0"/>
                        </a:spcAft>
                      </a:pPr>
                      <a:r>
                        <a:rPr lang="en-AU" sz="1100" dirty="0">
                          <a:latin typeface="Univers 45 Light" pitchFamily="2" charset="0"/>
                        </a:rPr>
                        <a:t>8</a:t>
                      </a:r>
                      <a:endParaRPr lang="en-AU" sz="1100" dirty="0">
                        <a:solidFill>
                          <a:srgbClr val="365F91"/>
                        </a:solidFill>
                        <a:latin typeface="Univers 45 Light" pitchFamily="2" charset="0"/>
                        <a:ea typeface="Times New Roman"/>
                        <a:cs typeface="Times New Roman"/>
                      </a:endParaRPr>
                    </a:p>
                  </a:txBody>
                  <a:tcPr marL="68580" marR="68580" marT="0" marB="0" anchor="b">
                    <a:lnL w="12700" cmpd="sng">
                      <a:noFill/>
                    </a:lnL>
                    <a:lnT w="12700" cmpd="sng">
                      <a:noFill/>
                    </a:lnT>
                    <a:lnB w="12700" cmpd="sng">
                      <a:noFill/>
                    </a:lnB>
                  </a:tcPr>
                </a:tc>
              </a:tr>
              <a:tr h="318533">
                <a:tc>
                  <a:txBody>
                    <a:bodyPr/>
                    <a:lstStyle/>
                    <a:p>
                      <a:pPr algn="just">
                        <a:lnSpc>
                          <a:spcPct val="125000"/>
                        </a:lnSpc>
                        <a:spcBef>
                          <a:spcPts val="0"/>
                        </a:spcBef>
                        <a:spcAft>
                          <a:spcPts val="0"/>
                        </a:spcAft>
                      </a:pPr>
                      <a:r>
                        <a:rPr lang="en-AU" sz="1100" dirty="0">
                          <a:latin typeface="Univers 45 Light" pitchFamily="2" charset="0"/>
                        </a:rPr>
                        <a:t>Direct Insurance</a:t>
                      </a:r>
                      <a:endParaRPr lang="en-AU" sz="1100" dirty="0">
                        <a:solidFill>
                          <a:srgbClr val="365F91"/>
                        </a:solidFill>
                        <a:latin typeface="Univers 45 Light" pitchFamily="2" charset="0"/>
                        <a:ea typeface="Times New Roman"/>
                        <a:cs typeface="Times New Roman"/>
                      </a:endParaRPr>
                    </a:p>
                  </a:txBody>
                  <a:tcPr marL="68580" marR="68580" marT="0" marB="0" anchor="b">
                    <a:lnR w="12700" cmpd="sng">
                      <a:noFill/>
                    </a:lnR>
                    <a:lnT w="12700" cmpd="sng">
                      <a:noFill/>
                    </a:lnT>
                    <a:lnB w="12700" cmpd="sng">
                      <a:noFill/>
                    </a:lnB>
                  </a:tcPr>
                </a:tc>
                <a:tc>
                  <a:txBody>
                    <a:bodyPr/>
                    <a:lstStyle/>
                    <a:p>
                      <a:pPr algn="ctr">
                        <a:lnSpc>
                          <a:spcPct val="125000"/>
                        </a:lnSpc>
                        <a:spcBef>
                          <a:spcPts val="600"/>
                        </a:spcBef>
                        <a:spcAft>
                          <a:spcPts val="0"/>
                        </a:spcAft>
                      </a:pPr>
                      <a:r>
                        <a:rPr lang="en-AU" sz="1100" dirty="0">
                          <a:latin typeface="Univers 45 Light" pitchFamily="2" charset="0"/>
                        </a:rPr>
                        <a:t>4</a:t>
                      </a:r>
                      <a:endParaRPr lang="en-AU" sz="1100" dirty="0">
                        <a:solidFill>
                          <a:srgbClr val="365F91"/>
                        </a:solidFill>
                        <a:latin typeface="Univers 45 Light" pitchFamily="2" charset="0"/>
                        <a:ea typeface="Times New Roman"/>
                        <a:cs typeface="Times New Roman"/>
                      </a:endParaRPr>
                    </a:p>
                  </a:txBody>
                  <a:tcPr marL="68580" marR="68580" marT="0" marB="0" anchor="b">
                    <a:lnL w="12700" cmpd="sng">
                      <a:noFill/>
                    </a:lnL>
                    <a:lnT w="12700" cmpd="sng">
                      <a:noFill/>
                    </a:lnT>
                    <a:lnB w="12700" cmpd="sng">
                      <a:noFill/>
                    </a:lnB>
                  </a:tcPr>
                </a:tc>
              </a:tr>
              <a:tr h="318533">
                <a:tc>
                  <a:txBody>
                    <a:bodyPr/>
                    <a:lstStyle/>
                    <a:p>
                      <a:pPr algn="just">
                        <a:lnSpc>
                          <a:spcPct val="125000"/>
                        </a:lnSpc>
                        <a:spcBef>
                          <a:spcPts val="600"/>
                        </a:spcBef>
                        <a:spcAft>
                          <a:spcPts val="0"/>
                        </a:spcAft>
                      </a:pPr>
                      <a:r>
                        <a:rPr lang="en-AU" sz="1100" dirty="0">
                          <a:latin typeface="Univers 45 Light" pitchFamily="2" charset="0"/>
                        </a:rPr>
                        <a:t>CGU</a:t>
                      </a:r>
                      <a:endParaRPr lang="en-AU" sz="1100" dirty="0">
                        <a:solidFill>
                          <a:srgbClr val="365F91"/>
                        </a:solidFill>
                        <a:latin typeface="Univers 45 Light" pitchFamily="2" charset="0"/>
                        <a:ea typeface="Times New Roman"/>
                        <a:cs typeface="Times New Roman"/>
                      </a:endParaRPr>
                    </a:p>
                  </a:txBody>
                  <a:tcPr marL="68580" marR="68580" marT="0" marB="0" anchor="b">
                    <a:lnR w="12700" cmpd="sng">
                      <a:noFill/>
                    </a:lnR>
                    <a:lnT w="12700" cmpd="sng">
                      <a:noFill/>
                    </a:lnT>
                    <a:lnB w="12700" cmpd="sng">
                      <a:noFill/>
                    </a:lnB>
                  </a:tcPr>
                </a:tc>
                <a:tc>
                  <a:txBody>
                    <a:bodyPr/>
                    <a:lstStyle/>
                    <a:p>
                      <a:pPr algn="ctr">
                        <a:lnSpc>
                          <a:spcPct val="125000"/>
                        </a:lnSpc>
                        <a:spcBef>
                          <a:spcPts val="600"/>
                        </a:spcBef>
                        <a:spcAft>
                          <a:spcPts val="0"/>
                        </a:spcAft>
                      </a:pPr>
                      <a:r>
                        <a:rPr lang="en-AU" sz="1100" dirty="0">
                          <a:latin typeface="Univers 45 Light" pitchFamily="2" charset="0"/>
                        </a:rPr>
                        <a:t>3</a:t>
                      </a:r>
                      <a:endParaRPr lang="en-AU" sz="1100" dirty="0">
                        <a:solidFill>
                          <a:srgbClr val="365F91"/>
                        </a:solidFill>
                        <a:latin typeface="Univers 45 Light" pitchFamily="2" charset="0"/>
                        <a:ea typeface="Times New Roman"/>
                        <a:cs typeface="Times New Roman"/>
                      </a:endParaRPr>
                    </a:p>
                  </a:txBody>
                  <a:tcPr marL="68580" marR="68580" marT="0" marB="0" anchor="b">
                    <a:lnL w="12700" cmpd="sng">
                      <a:noFill/>
                    </a:lnL>
                    <a:lnT w="12700" cmpd="sng">
                      <a:noFill/>
                    </a:lnT>
                    <a:lnB w="12700" cmpd="sng">
                      <a:noFill/>
                    </a:lnB>
                  </a:tcPr>
                </a:tc>
              </a:tr>
              <a:tr h="318533">
                <a:tc>
                  <a:txBody>
                    <a:bodyPr/>
                    <a:lstStyle/>
                    <a:p>
                      <a:pPr algn="just">
                        <a:lnSpc>
                          <a:spcPct val="125000"/>
                        </a:lnSpc>
                        <a:spcBef>
                          <a:spcPts val="600"/>
                        </a:spcBef>
                        <a:spcAft>
                          <a:spcPts val="0"/>
                        </a:spcAft>
                      </a:pPr>
                      <a:r>
                        <a:rPr lang="en-AU" sz="1100" dirty="0">
                          <a:latin typeface="Univers 45 Light" pitchFamily="2" charset="0"/>
                        </a:rPr>
                        <a:t>Corporate Office</a:t>
                      </a:r>
                      <a:endParaRPr lang="en-AU" sz="1100" dirty="0">
                        <a:solidFill>
                          <a:srgbClr val="365F91"/>
                        </a:solidFill>
                        <a:latin typeface="Univers 45 Light" pitchFamily="2" charset="0"/>
                        <a:ea typeface="Times New Roman"/>
                        <a:cs typeface="Times New Roman"/>
                      </a:endParaRPr>
                    </a:p>
                  </a:txBody>
                  <a:tcPr marL="68580" marR="68580" marT="0" marB="0" anchor="b">
                    <a:lnR w="12700" cmpd="sng">
                      <a:noFill/>
                    </a:lnR>
                    <a:lnT w="12700" cmpd="sng">
                      <a:noFill/>
                    </a:lnT>
                    <a:lnB w="12700" cmpd="sng">
                      <a:noFill/>
                    </a:lnB>
                  </a:tcPr>
                </a:tc>
                <a:tc>
                  <a:txBody>
                    <a:bodyPr/>
                    <a:lstStyle/>
                    <a:p>
                      <a:pPr algn="ctr">
                        <a:lnSpc>
                          <a:spcPct val="125000"/>
                        </a:lnSpc>
                        <a:spcBef>
                          <a:spcPts val="600"/>
                        </a:spcBef>
                        <a:spcAft>
                          <a:spcPts val="0"/>
                        </a:spcAft>
                      </a:pPr>
                      <a:r>
                        <a:rPr lang="en-AU" sz="1100" dirty="0">
                          <a:latin typeface="Univers 45 Light" pitchFamily="2" charset="0"/>
                        </a:rPr>
                        <a:t>13</a:t>
                      </a:r>
                      <a:endParaRPr lang="en-AU" sz="1100" dirty="0">
                        <a:solidFill>
                          <a:srgbClr val="365F91"/>
                        </a:solidFill>
                        <a:latin typeface="Univers 45 Light" pitchFamily="2" charset="0"/>
                        <a:ea typeface="Times New Roman"/>
                        <a:cs typeface="Times New Roman"/>
                      </a:endParaRPr>
                    </a:p>
                  </a:txBody>
                  <a:tcPr marL="68580" marR="68580" marT="0" marB="0" anchor="b">
                    <a:lnL w="12700" cmpd="sng">
                      <a:noFill/>
                    </a:lnL>
                    <a:lnT w="12700" cmpd="sng">
                      <a:noFill/>
                    </a:lnT>
                    <a:lnB w="12700" cmpd="sng">
                      <a:noFill/>
                    </a:lnB>
                  </a:tcPr>
                </a:tc>
              </a:tr>
              <a:tr h="318533">
                <a:tc>
                  <a:txBody>
                    <a:bodyPr/>
                    <a:lstStyle/>
                    <a:p>
                      <a:pPr algn="just">
                        <a:lnSpc>
                          <a:spcPct val="125000"/>
                        </a:lnSpc>
                        <a:spcBef>
                          <a:spcPts val="600"/>
                        </a:spcBef>
                        <a:spcAft>
                          <a:spcPts val="0"/>
                        </a:spcAft>
                      </a:pPr>
                      <a:r>
                        <a:rPr lang="en-AU" sz="1100">
                          <a:latin typeface="Univers 45 Light" pitchFamily="2" charset="0"/>
                        </a:rPr>
                        <a:t>Total</a:t>
                      </a:r>
                      <a:endParaRPr lang="en-AU" sz="1100">
                        <a:solidFill>
                          <a:srgbClr val="365F91"/>
                        </a:solidFill>
                        <a:latin typeface="Univers 45 Light" pitchFamily="2" charset="0"/>
                        <a:ea typeface="Times New Roman"/>
                        <a:cs typeface="Times New Roman"/>
                      </a:endParaRPr>
                    </a:p>
                  </a:txBody>
                  <a:tcPr marL="68580" marR="68580" marT="0" marB="0" anchor="b">
                    <a:lnR w="12700" cmpd="sng">
                      <a:noFill/>
                    </a:lnR>
                    <a:lnT w="12700" cmpd="sng">
                      <a:noFill/>
                    </a:lnT>
                  </a:tcPr>
                </a:tc>
                <a:tc>
                  <a:txBody>
                    <a:bodyPr/>
                    <a:lstStyle/>
                    <a:p>
                      <a:pPr algn="ctr">
                        <a:lnSpc>
                          <a:spcPct val="125000"/>
                        </a:lnSpc>
                        <a:spcBef>
                          <a:spcPts val="600"/>
                        </a:spcBef>
                        <a:spcAft>
                          <a:spcPts val="0"/>
                        </a:spcAft>
                      </a:pPr>
                      <a:r>
                        <a:rPr lang="en-AU" sz="1100" dirty="0">
                          <a:latin typeface="Univers 45 Light" pitchFamily="2" charset="0"/>
                        </a:rPr>
                        <a:t>36</a:t>
                      </a:r>
                      <a:endParaRPr lang="en-AU" sz="1100" dirty="0">
                        <a:solidFill>
                          <a:srgbClr val="365F91"/>
                        </a:solidFill>
                        <a:latin typeface="Univers 45 Light" pitchFamily="2" charset="0"/>
                        <a:ea typeface="Times New Roman"/>
                        <a:cs typeface="Times New Roman"/>
                      </a:endParaRPr>
                    </a:p>
                  </a:txBody>
                  <a:tcPr marL="68580" marR="68580" marT="0" marB="0" anchor="b">
                    <a:lnL w="12700" cmpd="sng">
                      <a:noFill/>
                    </a:lnL>
                    <a:lnT w="12700" cmpd="sng">
                      <a:noFill/>
                    </a:lnT>
                  </a:tcPr>
                </a:tc>
              </a:tr>
            </a:tbl>
          </a:graphicData>
        </a:graphic>
      </p:graphicFrame>
      <p:graphicFrame>
        <p:nvGraphicFramePr>
          <p:cNvPr id="5" name="Table 4"/>
          <p:cNvGraphicFramePr>
            <a:graphicFrameLocks noGrp="1"/>
          </p:cNvGraphicFramePr>
          <p:nvPr/>
        </p:nvGraphicFramePr>
        <p:xfrm>
          <a:off x="-335902" y="3918857"/>
          <a:ext cx="208280" cy="365760"/>
        </p:xfrm>
        <a:graphic>
          <a:graphicData uri="http://schemas.openxmlformats.org/drawingml/2006/table">
            <a:tbl>
              <a:tblPr/>
              <a:tblGrid>
                <a:gridCol w="208280"/>
              </a:tblGrid>
              <a:tr h="0">
                <a:tc>
                  <a:txBody>
                    <a:bodyPr/>
                    <a:lstStyle/>
                    <a:p>
                      <a:endParaRPr lang="en-AU" dirty="0"/>
                    </a:p>
                  </a:txBody>
                  <a:tcPr>
                    <a:lnL>
                      <a:noFill/>
                    </a:lnL>
                    <a:lnR>
                      <a:noFill/>
                    </a:lnR>
                    <a:lnT>
                      <a:noFill/>
                    </a:lnT>
                    <a:lnB>
                      <a:noFill/>
                    </a:lnB>
                  </a:tcPr>
                </a:tc>
              </a:tr>
            </a:tbl>
          </a:graphicData>
        </a:graphic>
      </p:graphicFrame>
      <p:sp>
        <p:nvSpPr>
          <p:cNvPr id="1025" name="Rectangle 1"/>
          <p:cNvSpPr>
            <a:spLocks noChangeArrowheads="1"/>
          </p:cNvSpPr>
          <p:nvPr/>
        </p:nvSpPr>
        <p:spPr bwMode="auto">
          <a:xfrm>
            <a:off x="211412" y="4393062"/>
            <a:ext cx="8496944" cy="5155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25000"/>
              </a:lnSpc>
              <a:spcBef>
                <a:spcPct val="0"/>
              </a:spcBef>
              <a:spcAft>
                <a:spcPct val="0"/>
              </a:spcAft>
              <a:buClrTx/>
              <a:buSzTx/>
              <a:buFontTx/>
              <a:buNone/>
              <a:tabLst/>
            </a:pPr>
            <a:r>
              <a:rPr kumimoji="0" lang="en-AU" sz="1100" b="0" i="0" u="none" strike="noStrike" cap="none" normalizeH="0" baseline="0" dirty="0" smtClean="0">
                <a:ln>
                  <a:noFill/>
                </a:ln>
                <a:solidFill>
                  <a:srgbClr val="00338D"/>
                </a:solidFill>
                <a:effectLst/>
                <a:latin typeface="Univers 45 Light" pitchFamily="2" charset="0"/>
                <a:ea typeface="Times New Roman" pitchFamily="18" charset="0"/>
                <a:cs typeface="Times New Roman" pitchFamily="18" charset="0"/>
              </a:rPr>
              <a:t>The New Zealand, Asia and Corporate Office Divisions are analysed in Appendix C. Direct Insurance and CGU Divisions have not been analysed separately as they have too few respondents to draw credible conclusions from. </a:t>
            </a:r>
            <a:endParaRPr kumimoji="0" lang="en-AU" sz="1100" b="0" i="0" u="none" strike="noStrike" cap="none" normalizeH="0" baseline="0" dirty="0" smtClean="0">
              <a:ln>
                <a:noFill/>
              </a:ln>
              <a:solidFill>
                <a:srgbClr val="00338D"/>
              </a:solidFill>
              <a:effectLst/>
              <a:latin typeface="Univers 45 Light" pitchFamily="2" charset="0"/>
              <a:cs typeface="Arial" pitchFamily="34" charset="0"/>
            </a:endParaRPr>
          </a:p>
        </p:txBody>
      </p:sp>
      <p:sp>
        <p:nvSpPr>
          <p:cNvPr id="7" name="TextBox 6"/>
          <p:cNvSpPr txBox="1"/>
          <p:nvPr/>
        </p:nvSpPr>
        <p:spPr>
          <a:xfrm>
            <a:off x="5807947" y="281354"/>
            <a:ext cx="1085222" cy="954593"/>
          </a:xfrm>
          <a:prstGeom prst="rect">
            <a:avLst/>
          </a:prstGeom>
          <a:noFill/>
        </p:spPr>
        <p:txBody>
          <a:bodyPr wrap="square" lIns="54000" tIns="54000" rIns="54000" bIns="54000" rtlCol="0">
            <a:noAutofit/>
          </a:bodyPr>
          <a:lstStyle/>
          <a:p>
            <a:r>
              <a:rPr lang="en-AU" sz="2400" dirty="0" smtClean="0">
                <a:solidFill>
                  <a:schemeClr val="accent1">
                    <a:lumMod val="60000"/>
                    <a:lumOff val="40000"/>
                  </a:schemeClr>
                </a:solidFill>
                <a:latin typeface="Arial" pitchFamily="34" charset="0"/>
                <a:cs typeface="Arial" pitchFamily="34" charset="0"/>
              </a:rPr>
              <a:t>Leave</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
            </a:r>
            <a:br>
              <a:rPr lang="en-AU" dirty="0" smtClean="0"/>
            </a:br>
            <a:r>
              <a:rPr lang="en-AU" dirty="0"/>
              <a:t> New Zealand </a:t>
            </a:r>
            <a:r>
              <a:rPr lang="en-AU" dirty="0" smtClean="0"/>
              <a:t>Division: </a:t>
            </a:r>
            <a:r>
              <a:rPr lang="en-AU" dirty="0"/>
              <a:t>Risk </a:t>
            </a:r>
            <a:r>
              <a:rPr lang="en-AU" dirty="0" smtClean="0"/>
              <a:t>Interconnectedness </a:t>
            </a:r>
            <a:r>
              <a:rPr lang="en-AU" dirty="0"/>
              <a:t>and </a:t>
            </a:r>
            <a:r>
              <a:rPr lang="en-AU" dirty="0" smtClean="0"/>
              <a:t>Clustering</a:t>
            </a:r>
            <a:endParaRPr lang="en-AU" dirty="0"/>
          </a:p>
        </p:txBody>
      </p:sp>
      <p:sp>
        <p:nvSpPr>
          <p:cNvPr id="5" name="TextBox 4"/>
          <p:cNvSpPr txBox="1"/>
          <p:nvPr/>
        </p:nvSpPr>
        <p:spPr>
          <a:xfrm>
            <a:off x="251520" y="5517232"/>
            <a:ext cx="8496944" cy="720080"/>
          </a:xfrm>
          <a:prstGeom prst="rect">
            <a:avLst/>
          </a:prstGeom>
          <a:noFill/>
        </p:spPr>
        <p:txBody>
          <a:bodyPr wrap="square" lIns="54000" tIns="54000" rIns="54000" bIns="54000" rtlCol="0">
            <a:noAutofit/>
          </a:bodyPr>
          <a:lstStyle/>
          <a:p>
            <a:pPr>
              <a:lnSpc>
                <a:spcPct val="125000"/>
              </a:lnSpc>
              <a:spcAft>
                <a:spcPts val="600"/>
              </a:spcAft>
            </a:pPr>
            <a:r>
              <a:rPr lang="en-AU" sz="1300" dirty="0">
                <a:solidFill>
                  <a:srgbClr val="00338D"/>
                </a:solidFill>
                <a:latin typeface="Univers 45 Light" pitchFamily="2" charset="0"/>
              </a:rPr>
              <a:t>There were no major differences of the perceived strength of connections between the New Zealand Division and the respondents as a whole, and similar clusters can be observed.</a:t>
            </a:r>
          </a:p>
        </p:txBody>
      </p:sp>
      <p:pic>
        <p:nvPicPr>
          <p:cNvPr id="6" name="Picture 5"/>
          <p:cNvPicPr/>
          <p:nvPr/>
        </p:nvPicPr>
        <p:blipFill>
          <a:blip r:embed="rId2" cstate="print"/>
          <a:srcRect l="2262" t="1724" r="482" b="1724"/>
          <a:stretch>
            <a:fillRect/>
          </a:stretch>
        </p:blipFill>
        <p:spPr bwMode="auto">
          <a:xfrm>
            <a:off x="1475656" y="1484784"/>
            <a:ext cx="6192688" cy="4032448"/>
          </a:xfrm>
          <a:prstGeom prst="rect">
            <a:avLst/>
          </a:prstGeom>
          <a:noFill/>
          <a:ln w="9525">
            <a:noFill/>
            <a:miter lim="800000"/>
            <a:headEnd/>
            <a:tailEnd/>
          </a:ln>
        </p:spPr>
      </p:pic>
      <p:sp>
        <p:nvSpPr>
          <p:cNvPr id="7" name="TextBox 6"/>
          <p:cNvSpPr txBox="1"/>
          <p:nvPr/>
        </p:nvSpPr>
        <p:spPr>
          <a:xfrm>
            <a:off x="179512" y="1052736"/>
            <a:ext cx="8496944" cy="576064"/>
          </a:xfrm>
          <a:prstGeom prst="rect">
            <a:avLst/>
          </a:prstGeom>
          <a:noFill/>
        </p:spPr>
        <p:txBody>
          <a:bodyPr wrap="square" lIns="54000" tIns="54000" rIns="54000" bIns="54000" rtlCol="0">
            <a:noAutofit/>
          </a:bodyPr>
          <a:lstStyle/>
          <a:p>
            <a:endParaRPr lang="en-AU" sz="1300" dirty="0">
              <a:solidFill>
                <a:srgbClr val="00338D"/>
              </a:solidFill>
              <a:latin typeface="Univers 45 Light" pitchFamily="2"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
            </a:r>
            <a:br>
              <a:rPr lang="en-AU" dirty="0" smtClean="0"/>
            </a:br>
            <a:r>
              <a:rPr lang="en-AU" dirty="0"/>
              <a:t>Systemic </a:t>
            </a:r>
            <a:r>
              <a:rPr lang="en-AU" dirty="0" smtClean="0"/>
              <a:t>Interconnectedness: </a:t>
            </a:r>
            <a:r>
              <a:rPr lang="en-AU" dirty="0"/>
              <a:t>Asia Division</a:t>
            </a:r>
          </a:p>
        </p:txBody>
      </p:sp>
      <p:sp>
        <p:nvSpPr>
          <p:cNvPr id="5" name="TextBox 4"/>
          <p:cNvSpPr txBox="1"/>
          <p:nvPr/>
        </p:nvSpPr>
        <p:spPr>
          <a:xfrm>
            <a:off x="251520" y="5157192"/>
            <a:ext cx="8496944" cy="720080"/>
          </a:xfrm>
          <a:prstGeom prst="rect">
            <a:avLst/>
          </a:prstGeom>
          <a:noFill/>
        </p:spPr>
        <p:txBody>
          <a:bodyPr wrap="square" lIns="54000" tIns="54000" rIns="54000" bIns="54000" rtlCol="0">
            <a:noAutofit/>
          </a:bodyPr>
          <a:lstStyle/>
          <a:p>
            <a:pPr>
              <a:lnSpc>
                <a:spcPct val="125000"/>
              </a:lnSpc>
              <a:spcAft>
                <a:spcPts val="600"/>
              </a:spcAft>
            </a:pPr>
            <a:r>
              <a:rPr lang="en-AU" sz="1400" dirty="0">
                <a:solidFill>
                  <a:srgbClr val="00338D"/>
                </a:solidFill>
                <a:latin typeface="Univers 45 Light" pitchFamily="2" charset="0"/>
              </a:rPr>
              <a:t>The A</a:t>
            </a:r>
            <a:r>
              <a:rPr lang="en-AU" sz="1400" dirty="0" smtClean="0">
                <a:solidFill>
                  <a:srgbClr val="00338D"/>
                </a:solidFill>
                <a:latin typeface="Univers 45 Light" pitchFamily="2" charset="0"/>
              </a:rPr>
              <a:t>sia </a:t>
            </a:r>
            <a:r>
              <a:rPr lang="en-AU" sz="1300" dirty="0" smtClean="0">
                <a:solidFill>
                  <a:srgbClr val="00338D"/>
                </a:solidFill>
                <a:latin typeface="Univers 45 Light" pitchFamily="2" charset="0"/>
              </a:rPr>
              <a:t>Division </a:t>
            </a:r>
            <a:r>
              <a:rPr lang="en-AU" sz="1300" dirty="0">
                <a:solidFill>
                  <a:srgbClr val="00338D"/>
                </a:solidFill>
                <a:latin typeface="Univers 45 Light" pitchFamily="2" charset="0"/>
              </a:rPr>
              <a:t>has the similar perception of the most interconnected risks as respondents as a whole, but indicated far fewer connections than the overall respondents. To illustrate this, across the 36 respondents overall, a respondent selected a risk as having no connections 60 times. Over half of these occurrences (32 times) were selected by the eight respondents from the Asia Division.</a:t>
            </a:r>
          </a:p>
        </p:txBody>
      </p:sp>
      <p:pic>
        <p:nvPicPr>
          <p:cNvPr id="8" name="Picture 7"/>
          <p:cNvPicPr/>
          <p:nvPr/>
        </p:nvPicPr>
        <p:blipFill>
          <a:blip r:embed="rId2" cstate="print"/>
          <a:srcRect l="12565" t="15995" r="10995" b="10428"/>
          <a:stretch>
            <a:fillRect/>
          </a:stretch>
        </p:blipFill>
        <p:spPr bwMode="auto">
          <a:xfrm>
            <a:off x="1763688" y="1556792"/>
            <a:ext cx="5256584" cy="33123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
            </a:r>
            <a:br>
              <a:rPr lang="en-AU" dirty="0" smtClean="0"/>
            </a:br>
            <a:r>
              <a:rPr lang="en-AU" dirty="0"/>
              <a:t> Asia </a:t>
            </a:r>
            <a:r>
              <a:rPr lang="en-AU" dirty="0" smtClean="0"/>
              <a:t>Division: </a:t>
            </a:r>
            <a:r>
              <a:rPr lang="en-AU" dirty="0"/>
              <a:t>Risk </a:t>
            </a:r>
            <a:r>
              <a:rPr lang="en-AU" dirty="0" smtClean="0"/>
              <a:t>Interconnectedness and Clustering</a:t>
            </a:r>
            <a:endParaRPr lang="en-AU" dirty="0"/>
          </a:p>
        </p:txBody>
      </p:sp>
      <p:pic>
        <p:nvPicPr>
          <p:cNvPr id="6" name="Picture 5"/>
          <p:cNvPicPr/>
          <p:nvPr/>
        </p:nvPicPr>
        <p:blipFill>
          <a:blip r:embed="rId2" cstate="print"/>
          <a:srcRect l="1560" t="1868" r="727" b="1253"/>
          <a:stretch>
            <a:fillRect/>
          </a:stretch>
        </p:blipFill>
        <p:spPr bwMode="auto">
          <a:xfrm>
            <a:off x="1567543" y="1699545"/>
            <a:ext cx="5980922" cy="388016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
            </a:r>
            <a:br>
              <a:rPr lang="en-AU" dirty="0" smtClean="0"/>
            </a:br>
            <a:r>
              <a:rPr lang="en-AU" dirty="0"/>
              <a:t>Corporate Office </a:t>
            </a:r>
            <a:r>
              <a:rPr lang="en-AU" dirty="0" smtClean="0"/>
              <a:t>Division: Systemic Interconnectedness</a:t>
            </a:r>
            <a:endParaRPr lang="en-AU" dirty="0"/>
          </a:p>
        </p:txBody>
      </p:sp>
      <p:pic>
        <p:nvPicPr>
          <p:cNvPr id="5" name="Picture 4"/>
          <p:cNvPicPr/>
          <p:nvPr/>
        </p:nvPicPr>
        <p:blipFill>
          <a:blip r:embed="rId2" cstate="print"/>
          <a:srcRect l="9068" t="11451" r="8139" b="6876"/>
          <a:stretch>
            <a:fillRect/>
          </a:stretch>
        </p:blipFill>
        <p:spPr bwMode="auto">
          <a:xfrm>
            <a:off x="1287623" y="1343608"/>
            <a:ext cx="6139543" cy="3964911"/>
          </a:xfrm>
          <a:prstGeom prst="rect">
            <a:avLst/>
          </a:prstGeom>
          <a:noFill/>
          <a:ln w="9525">
            <a:noFill/>
            <a:miter lim="800000"/>
            <a:headEnd/>
            <a:tailEnd/>
          </a:ln>
        </p:spPr>
      </p:pic>
      <p:sp>
        <p:nvSpPr>
          <p:cNvPr id="57345" name="Rectangle 1"/>
          <p:cNvSpPr>
            <a:spLocks noChangeArrowheads="1"/>
          </p:cNvSpPr>
          <p:nvPr/>
        </p:nvSpPr>
        <p:spPr bwMode="auto">
          <a:xfrm>
            <a:off x="179512" y="5234013"/>
            <a:ext cx="8462866" cy="10926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25000"/>
              </a:lnSpc>
              <a:spcBef>
                <a:spcPct val="0"/>
              </a:spcBef>
              <a:spcAft>
                <a:spcPts val="600"/>
              </a:spcAft>
              <a:buClrTx/>
              <a:buSzTx/>
              <a:buFontTx/>
              <a:buNone/>
              <a:tabLst/>
            </a:pPr>
            <a:r>
              <a:rPr kumimoji="0" lang="en-AU" sz="1300" b="0" i="0" u="none" strike="noStrike" cap="none" normalizeH="0" baseline="0" dirty="0" smtClean="0">
                <a:ln>
                  <a:noFill/>
                </a:ln>
                <a:solidFill>
                  <a:srgbClr val="00338D"/>
                </a:solidFill>
                <a:effectLst/>
                <a:latin typeface="Univers 45 Light" pitchFamily="2" charset="0"/>
                <a:ea typeface="Times New Roman" pitchFamily="18" charset="0"/>
                <a:cs typeface="Times New Roman" pitchFamily="18" charset="0"/>
              </a:rPr>
              <a:t>Overall, The Corporate Office Division considered similar risks to be of the most importance as the respondents as a whole. Three of the top four most interconnected risks are the same, with Inappropriate Complexity replacing Competitors Successfully Attack our Markets (perceived by the Corporate Office Division to be connected to only five risks as opposed to ten risks based on all respondents).    </a:t>
            </a:r>
            <a:endParaRPr kumimoji="0" lang="en-AU" sz="1300" b="0" i="0" u="none" strike="noStrike" cap="none" normalizeH="0" baseline="0" dirty="0" smtClean="0">
              <a:ln>
                <a:noFill/>
              </a:ln>
              <a:solidFill>
                <a:srgbClr val="00338D"/>
              </a:solidFill>
              <a:effectLst/>
              <a:latin typeface="Univers 45 Light" pitchFamily="2" charset="0"/>
              <a:cs typeface="Arial" pitchFamily="34"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
            </a:r>
            <a:br>
              <a:rPr lang="en-AU" dirty="0" smtClean="0"/>
            </a:br>
            <a:r>
              <a:rPr lang="en-AU" dirty="0"/>
              <a:t> Corporate Office Division </a:t>
            </a:r>
            <a:r>
              <a:rPr lang="en-AU" dirty="0" smtClean="0"/>
              <a:t>: Risk Interconnectedness and Clustering</a:t>
            </a:r>
            <a:endParaRPr lang="en-AU" dirty="0"/>
          </a:p>
        </p:txBody>
      </p:sp>
      <p:sp>
        <p:nvSpPr>
          <p:cNvPr id="57345" name="Rectangle 1"/>
          <p:cNvSpPr>
            <a:spLocks noChangeArrowheads="1"/>
          </p:cNvSpPr>
          <p:nvPr/>
        </p:nvSpPr>
        <p:spPr bwMode="auto">
          <a:xfrm>
            <a:off x="179512" y="5494694"/>
            <a:ext cx="8462866" cy="5712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nSpc>
                <a:spcPct val="125000"/>
              </a:lnSpc>
            </a:pPr>
            <a:r>
              <a:rPr lang="en-AU" sz="1300" dirty="0">
                <a:solidFill>
                  <a:srgbClr val="00338D"/>
                </a:solidFill>
                <a:latin typeface="Univers 45 Light" pitchFamily="2" charset="0"/>
              </a:rPr>
              <a:t>Risks within the Change Management Related Risks cluster were perceived as having weaker connections by the Corporate Office Division than the respondents as a whole.</a:t>
            </a:r>
          </a:p>
        </p:txBody>
      </p:sp>
      <p:pic>
        <p:nvPicPr>
          <p:cNvPr id="6" name="Picture 5"/>
          <p:cNvPicPr/>
          <p:nvPr/>
        </p:nvPicPr>
        <p:blipFill>
          <a:blip r:embed="rId2" cstate="print"/>
          <a:srcRect l="2272" t="738" r="711" b="1803"/>
          <a:stretch>
            <a:fillRect/>
          </a:stretch>
        </p:blipFill>
        <p:spPr bwMode="auto">
          <a:xfrm>
            <a:off x="1539552" y="1670179"/>
            <a:ext cx="5607698" cy="369492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2. Network Theory</a:t>
            </a:r>
            <a:endParaRPr lang="en-AU" dirty="0"/>
          </a:p>
        </p:txBody>
      </p:sp>
      <p:sp>
        <p:nvSpPr>
          <p:cNvPr id="3" name="Text Placeholder 2"/>
          <p:cNvSpPr>
            <a:spLocks noGrp="1"/>
          </p:cNvSpPr>
          <p:nvPr>
            <p:ph type="body" sz="quarter" idx="10"/>
          </p:nvPr>
        </p:nvSpPr>
        <p:spPr>
          <a:xfrm>
            <a:off x="179513" y="1124745"/>
            <a:ext cx="4221666" cy="4968552"/>
          </a:xfrm>
        </p:spPr>
        <p:txBody>
          <a:bodyPr/>
          <a:lstStyle/>
          <a:p>
            <a:pPr>
              <a:lnSpc>
                <a:spcPct val="125000"/>
              </a:lnSpc>
              <a:spcAft>
                <a:spcPts val="600"/>
              </a:spcAft>
              <a:buClr>
                <a:srgbClr val="7AB800"/>
              </a:buClr>
            </a:pPr>
            <a:r>
              <a:rPr lang="en-AU" sz="1100" dirty="0" smtClean="0">
                <a:latin typeface="Univers 45 Light" pitchFamily="2" charset="0"/>
              </a:rPr>
              <a:t>Network Theory</a:t>
            </a:r>
            <a:endParaRPr lang="en-AU" sz="1100" dirty="0">
              <a:latin typeface="Univers 45 Light" pitchFamily="2" charset="0"/>
            </a:endParaRPr>
          </a:p>
          <a:p>
            <a:pPr lvl="0">
              <a:lnSpc>
                <a:spcPct val="125000"/>
              </a:lnSpc>
              <a:spcAft>
                <a:spcPts val="600"/>
              </a:spcAft>
              <a:buClr>
                <a:srgbClr val="7AB800"/>
              </a:buClr>
            </a:pPr>
            <a:r>
              <a:rPr lang="en-AU" sz="1100" b="0" dirty="0" smtClean="0">
                <a:latin typeface="Univers 45 Light" pitchFamily="2" charset="0"/>
              </a:rPr>
              <a:t>Network theory is the study of graphs as a representation of systemic relationships between different objects. Historically, it has been used in a number of different disciplines including physics, engineering and sociology. More recently it has been used in finance and within this context is used to analyse the systemic relationships between individual risks.</a:t>
            </a:r>
          </a:p>
          <a:p>
            <a:pPr lvl="0">
              <a:lnSpc>
                <a:spcPct val="125000"/>
              </a:lnSpc>
              <a:spcAft>
                <a:spcPts val="600"/>
              </a:spcAft>
              <a:buClr>
                <a:srgbClr val="7AB800"/>
              </a:buClr>
            </a:pPr>
            <a:r>
              <a:rPr lang="en-AU" sz="1100" b="0" dirty="0" smtClean="0">
                <a:latin typeface="Univers 45 Light" pitchFamily="2" charset="0"/>
              </a:rPr>
              <a:t>Network theory includes graphing techniques to represent the systemic relationships, and statistics used to calculate the systemic importance of individual risks and the systemic nature of the overall network.</a:t>
            </a:r>
          </a:p>
          <a:p>
            <a:pPr lvl="0">
              <a:lnSpc>
                <a:spcPct val="125000"/>
              </a:lnSpc>
              <a:spcAft>
                <a:spcPts val="600"/>
              </a:spcAft>
              <a:buClr>
                <a:srgbClr val="7AB800"/>
              </a:buClr>
            </a:pPr>
            <a:r>
              <a:rPr lang="en-AU" sz="1100" b="0" dirty="0" smtClean="0">
                <a:latin typeface="Univers 45 Light" pitchFamily="2" charset="0"/>
              </a:rPr>
              <a:t>A number of valid approaches can be used to determine the graphical representations and statistics. Where alternative approaches exist, we have adopted an approach that, in our view, includes consideration of factors consistent with an application to risk management. For example, </a:t>
            </a:r>
            <a:r>
              <a:rPr lang="en-AU" sz="1100" b="0" dirty="0" err="1" smtClean="0">
                <a:latin typeface="Univers 45 Light" pitchFamily="2" charset="0"/>
              </a:rPr>
              <a:t>Bonacich</a:t>
            </a:r>
            <a:r>
              <a:rPr lang="en-AU" sz="1100" b="0" dirty="0" smtClean="0">
                <a:latin typeface="Univers 45 Light" pitchFamily="2" charset="0"/>
              </a:rPr>
              <a:t> Centrality has been adopted to measure the systemic importance of individual risks as it includes consideration of connections beyond the direct connections (i.e. “flow-on impacts”, refer to Appendix B for further details).</a:t>
            </a:r>
          </a:p>
        </p:txBody>
      </p:sp>
      <p:sp>
        <p:nvSpPr>
          <p:cNvPr id="4" name="Text Placeholder 2"/>
          <p:cNvSpPr txBox="1">
            <a:spLocks/>
          </p:cNvSpPr>
          <p:nvPr/>
        </p:nvSpPr>
        <p:spPr bwMode="gray">
          <a:xfrm>
            <a:off x="4753194" y="1096275"/>
            <a:ext cx="4221666" cy="4968552"/>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Font typeface="Arial" pitchFamily="34" charset="0"/>
              <a:buNone/>
              <a:defRPr lang="en-US" sz="1600" b="1" kern="1200" noProof="0" dirty="0" smtClean="0">
                <a:solidFill>
                  <a:srgbClr val="00338D"/>
                </a:solidFill>
                <a:latin typeface="Arial"/>
                <a:ea typeface="+mn-ea"/>
                <a:cs typeface="Arial" pitchFamily="34" charset="0"/>
              </a:defRPr>
            </a:lvl1pPr>
            <a:lvl2pPr marL="0" indent="0" algn="l" defTabSz="914400" rtl="0" eaLnBrk="1" latinLnBrk="0" hangingPunct="1">
              <a:lnSpc>
                <a:spcPct val="100000"/>
              </a:lnSpc>
              <a:spcBef>
                <a:spcPts val="1200"/>
              </a:spcBef>
              <a:buFont typeface="Arial" pitchFamily="34" charset="0"/>
              <a:buNone/>
              <a:defRPr lang="en-US" sz="1600" b="0" kern="1200" noProof="0" dirty="0" smtClean="0">
                <a:solidFill>
                  <a:schemeClr val="tx1"/>
                </a:solidFill>
                <a:latin typeface="Arial"/>
                <a:ea typeface="+mn-ea"/>
                <a:cs typeface="Arial" pitchFamily="34" charset="0"/>
              </a:defRPr>
            </a:lvl2pPr>
            <a:lvl3pPr marL="273050" indent="-273050" algn="l" defTabSz="914400" rtl="0" eaLnBrk="1" latinLnBrk="0" hangingPunct="1">
              <a:lnSpc>
                <a:spcPct val="100000"/>
              </a:lnSpc>
              <a:spcBef>
                <a:spcPts val="1200"/>
              </a:spcBef>
              <a:buClr>
                <a:srgbClr val="97989A"/>
              </a:buClr>
              <a:buFont typeface="Arial" pitchFamily="34" charset="0"/>
              <a:buChar char="■"/>
              <a:defRPr lang="en-US" sz="1600" b="0" kern="1200" noProof="0" dirty="0" smtClean="0">
                <a:solidFill>
                  <a:schemeClr val="tx1"/>
                </a:solidFill>
                <a:latin typeface="Arial"/>
                <a:ea typeface="+mn-ea"/>
                <a:cs typeface="Arial" pitchFamily="34" charset="0"/>
              </a:defRPr>
            </a:lvl3pPr>
            <a:lvl4pPr marL="536575" indent="-263525" algn="l" defTabSz="914400" rtl="0" eaLnBrk="1" latinLnBrk="0" hangingPunct="1">
              <a:lnSpc>
                <a:spcPct val="100000"/>
              </a:lnSpc>
              <a:spcBef>
                <a:spcPts val="1200"/>
              </a:spcBef>
              <a:buClr>
                <a:srgbClr val="97989A"/>
              </a:buClr>
              <a:buFont typeface="Arial" pitchFamily="34" charset="0"/>
              <a:buChar char="–"/>
              <a:tabLst/>
              <a:defRPr lang="en-US" sz="1600" b="0" kern="1200" noProof="0" dirty="0" smtClean="0">
                <a:solidFill>
                  <a:schemeClr val="tx1"/>
                </a:solidFill>
                <a:latin typeface="Arial"/>
                <a:ea typeface="+mn-ea"/>
                <a:cs typeface="Arial" pitchFamily="34" charset="0"/>
              </a:defRPr>
            </a:lvl4pPr>
            <a:lvl5pPr marL="809625" indent="-271463" algn="l" defTabSz="914400" rtl="0" eaLnBrk="1" latinLnBrk="0" hangingPunct="1">
              <a:lnSpc>
                <a:spcPct val="100000"/>
              </a:lnSpc>
              <a:spcBef>
                <a:spcPts val="1200"/>
              </a:spcBef>
              <a:buClr>
                <a:srgbClr val="97989A"/>
              </a:buClr>
              <a:buFont typeface="Arial" pitchFamily="34" charset="0"/>
              <a:buChar char="■"/>
              <a:tabLst/>
              <a:defRPr lang="en-GB" sz="1600" b="0" kern="1200" baseline="0" noProof="0" dirty="0" smtClean="0">
                <a:solidFill>
                  <a:schemeClr val="tx1"/>
                </a:solidFill>
                <a:latin typeface="Arial"/>
                <a:ea typeface="+mn-ea"/>
                <a:cs typeface="Arial" pitchFamily="34" charset="0"/>
              </a:defRPr>
            </a:lvl5pPr>
            <a:lvl6pPr marL="1082675" indent="-273050" algn="l" defTabSz="893763" rtl="0" eaLnBrk="1" latinLnBrk="0" hangingPunct="1">
              <a:lnSpc>
                <a:spcPct val="100000"/>
              </a:lnSpc>
              <a:spcBef>
                <a:spcPts val="1200"/>
              </a:spcBef>
              <a:buClr>
                <a:srgbClr val="97989A"/>
              </a:buClr>
              <a:buFont typeface="Arial" pitchFamily="34" charset="0"/>
              <a:buChar char="–"/>
              <a:defRPr lang="en-GB" sz="1600" kern="1200" dirty="0" smtClean="0">
                <a:solidFill>
                  <a:schemeClr val="tx1"/>
                </a:solidFill>
                <a:latin typeface="Arial"/>
                <a:ea typeface="+mn-ea"/>
                <a:cs typeface="Arial" pitchFamily="34" charset="0"/>
              </a:defRPr>
            </a:lvl6pPr>
            <a:lvl7pPr marL="1344613" indent="-266700" algn="l" defTabSz="914400" rtl="0" eaLnBrk="1" latinLnBrk="0" hangingPunct="1">
              <a:lnSpc>
                <a:spcPct val="100000"/>
              </a:lnSpc>
              <a:spcBef>
                <a:spcPts val="1200"/>
              </a:spcBef>
              <a:buClr>
                <a:srgbClr val="97989A"/>
              </a:buClr>
              <a:buFont typeface="Arial" pitchFamily="34" charset="0"/>
              <a:buChar char="■"/>
              <a:defRPr lang="en-GB" sz="1600" kern="1200" baseline="0" dirty="0" smtClean="0">
                <a:solidFill>
                  <a:schemeClr val="tx1"/>
                </a:solidFill>
                <a:latin typeface="Arial"/>
                <a:ea typeface="+mn-ea"/>
                <a:cs typeface="Arial" pitchFamily="34" charset="0"/>
              </a:defRPr>
            </a:lvl7pPr>
            <a:lvl8pPr marL="1619250" indent="-274638" algn="l" defTabSz="914400" rtl="0" eaLnBrk="1" latinLnBrk="0" hangingPunct="1">
              <a:lnSpc>
                <a:spcPct val="100000"/>
              </a:lnSpc>
              <a:spcBef>
                <a:spcPts val="1200"/>
              </a:spcBef>
              <a:buClr>
                <a:srgbClr val="97989A"/>
              </a:buClr>
              <a:buFont typeface="Arial" pitchFamily="34" charset="0"/>
              <a:buChar char="–"/>
              <a:defRPr lang="en-GB" sz="1600" kern="1200" dirty="0" smtClean="0">
                <a:solidFill>
                  <a:schemeClr val="tx1"/>
                </a:solidFill>
                <a:latin typeface="Arial"/>
                <a:ea typeface="+mn-ea"/>
                <a:cs typeface="+mn-cs"/>
              </a:defRPr>
            </a:lvl8pPr>
            <a:lvl9pPr marL="1876425" indent="-257175" algn="l" defTabSz="914400" rtl="0" eaLnBrk="1" latinLnBrk="0" hangingPunct="1">
              <a:lnSpc>
                <a:spcPct val="100000"/>
              </a:lnSpc>
              <a:spcBef>
                <a:spcPts val="1200"/>
              </a:spcBef>
              <a:buClr>
                <a:srgbClr val="97989A"/>
              </a:buClr>
              <a:buFont typeface="Arial" pitchFamily="34" charset="0"/>
              <a:buChar char="■"/>
              <a:defRPr lang="en-GB" sz="1600" kern="1200" dirty="0" smtClean="0">
                <a:solidFill>
                  <a:schemeClr val="tx1"/>
                </a:solidFill>
                <a:latin typeface="Arial"/>
                <a:ea typeface="+mn-ea"/>
                <a:cs typeface="Arial" pitchFamily="34" charset="0"/>
              </a:defRPr>
            </a:lvl9pPr>
          </a:lstStyle>
          <a:p>
            <a:pPr>
              <a:lnSpc>
                <a:spcPct val="125000"/>
              </a:lnSpc>
              <a:spcAft>
                <a:spcPts val="600"/>
              </a:spcAft>
              <a:buClr>
                <a:srgbClr val="7AB800"/>
              </a:buClr>
            </a:pPr>
            <a:r>
              <a:rPr lang="en-AU" sz="1100" b="0" dirty="0">
                <a:latin typeface="Univers 45 Light" pitchFamily="2" charset="0"/>
              </a:rPr>
              <a:t>Further details of the methodology adopted for each network measure is outlined in the </a:t>
            </a:r>
            <a:r>
              <a:rPr lang="en-AU" sz="1100" b="0" dirty="0" smtClean="0">
                <a:latin typeface="Univers 45 Light" pitchFamily="2" charset="0"/>
              </a:rPr>
              <a:t>sections where these measures </a:t>
            </a:r>
            <a:r>
              <a:rPr lang="en-AU" sz="1100" b="0" smtClean="0">
                <a:latin typeface="Univers 45 Light" pitchFamily="2" charset="0"/>
              </a:rPr>
              <a:t>are introduced. </a:t>
            </a:r>
            <a:endParaRPr lang="en-AU" sz="1100" dirty="0" smtClean="0">
              <a:latin typeface="Univers 45 Light" pitchFamily="2" charset="0"/>
            </a:endParaRPr>
          </a:p>
          <a:p>
            <a:pPr lvl="0">
              <a:lnSpc>
                <a:spcPct val="125000"/>
              </a:lnSpc>
              <a:spcAft>
                <a:spcPts val="600"/>
              </a:spcAft>
              <a:buClr>
                <a:srgbClr val="7AB800"/>
              </a:buClr>
            </a:pPr>
            <a:endParaRPr lang="en-AU" sz="1100" dirty="0">
              <a:latin typeface="Univers 45 Light" pitchFamily="2" charset="0"/>
            </a:endParaRPr>
          </a:p>
          <a:p>
            <a:pPr lvl="0">
              <a:lnSpc>
                <a:spcPct val="125000"/>
              </a:lnSpc>
              <a:spcAft>
                <a:spcPts val="600"/>
              </a:spcAft>
              <a:buClr>
                <a:srgbClr val="7AB800"/>
              </a:buClr>
            </a:pPr>
            <a:r>
              <a:rPr lang="en-AU" sz="1100" dirty="0" smtClean="0">
                <a:latin typeface="Univers 45 Light" pitchFamily="2" charset="0"/>
              </a:rPr>
              <a:t>Applying </a:t>
            </a:r>
            <a:r>
              <a:rPr lang="en-AU" sz="1100" dirty="0">
                <a:latin typeface="Univers 45 Light" pitchFamily="2" charset="0"/>
              </a:rPr>
              <a:t>Network Theory to Survey Responses</a:t>
            </a:r>
          </a:p>
          <a:p>
            <a:pPr lvl="0">
              <a:lnSpc>
                <a:spcPct val="125000"/>
              </a:lnSpc>
              <a:spcAft>
                <a:spcPts val="600"/>
              </a:spcAft>
              <a:buClr>
                <a:srgbClr val="7AB800"/>
              </a:buClr>
            </a:pPr>
            <a:r>
              <a:rPr lang="en-AU" sz="1100" b="0" dirty="0">
                <a:latin typeface="Univers 45 Light" pitchFamily="2" charset="0"/>
              </a:rPr>
              <a:t>A key challenge in applying network theory to the survey responses is converting the responses into quantitative measures for each risk. The following approach has been adopted:</a:t>
            </a:r>
          </a:p>
          <a:p>
            <a:pPr marL="180975" lvl="0" indent="-180975">
              <a:lnSpc>
                <a:spcPct val="125000"/>
              </a:lnSpc>
              <a:spcBef>
                <a:spcPts val="300"/>
              </a:spcBef>
              <a:spcAft>
                <a:spcPts val="300"/>
              </a:spcAft>
              <a:buClr>
                <a:srgbClr val="7AB800"/>
              </a:buClr>
              <a:buFont typeface="Arial" pitchFamily="34" charset="0"/>
              <a:buChar char="•"/>
            </a:pPr>
            <a:r>
              <a:rPr lang="en-AU" sz="1100" b="0" dirty="0">
                <a:latin typeface="Univers 45 Light" pitchFamily="2" charset="0"/>
              </a:rPr>
              <a:t>The responses from each participant for severity, likelihood and velocity are converted into numeric values and a single standardised score is determined for each measure. For presentation in the charts the single scores are then converted back to the initial survey categories.</a:t>
            </a:r>
          </a:p>
          <a:p>
            <a:pPr marL="180975" lvl="0" indent="-180975">
              <a:lnSpc>
                <a:spcPct val="125000"/>
              </a:lnSpc>
              <a:spcBef>
                <a:spcPts val="300"/>
              </a:spcBef>
              <a:spcAft>
                <a:spcPts val="300"/>
              </a:spcAft>
              <a:buClr>
                <a:srgbClr val="7AB800"/>
              </a:buClr>
              <a:buFont typeface="Arial" pitchFamily="34" charset="0"/>
              <a:buChar char="•"/>
            </a:pPr>
            <a:r>
              <a:rPr lang="en-AU" sz="1100" b="0" dirty="0">
                <a:latin typeface="Univers 45 Light" pitchFamily="2" charset="0"/>
              </a:rPr>
              <a:t>The connections are determined by summing up the number of times another risk was identified as being made more severe or likely to occur by the risk in question</a:t>
            </a:r>
            <a:r>
              <a:rPr lang="en-AU" sz="1100" b="0" dirty="0" smtClean="0">
                <a:latin typeface="Univers 45 Light" pitchFamily="2" charset="0"/>
              </a:rPr>
              <a:t>.</a:t>
            </a:r>
          </a:p>
          <a:p>
            <a:pPr marL="180975" lvl="0" indent="-180975">
              <a:lnSpc>
                <a:spcPct val="125000"/>
              </a:lnSpc>
              <a:spcBef>
                <a:spcPts val="300"/>
              </a:spcBef>
              <a:spcAft>
                <a:spcPts val="300"/>
              </a:spcAft>
              <a:buClr>
                <a:srgbClr val="7AB800"/>
              </a:buClr>
              <a:buFont typeface="Arial" pitchFamily="34" charset="0"/>
              <a:buChar char="•"/>
            </a:pPr>
            <a:r>
              <a:rPr lang="en-AU" sz="1100" b="0" dirty="0" smtClean="0">
                <a:latin typeface="Univers 45 Light" pitchFamily="2" charset="0"/>
              </a:rPr>
              <a:t>Only complete responses have been included in the analysis to reduce the potential for bias within the results.</a:t>
            </a:r>
          </a:p>
          <a:p>
            <a:pPr>
              <a:lnSpc>
                <a:spcPct val="125000"/>
              </a:lnSpc>
              <a:spcAft>
                <a:spcPts val="600"/>
              </a:spcAft>
              <a:buClr>
                <a:srgbClr val="7AB800"/>
              </a:buClr>
            </a:pPr>
            <a:endParaRPr lang="en-AU" sz="1100" b="0" dirty="0">
              <a:latin typeface="Univers 45 Light" pitchFamily="2" charset="0"/>
            </a:endParaRPr>
          </a:p>
        </p:txBody>
      </p:sp>
      <p:sp>
        <p:nvSpPr>
          <p:cNvPr id="5" name="TextBox 4"/>
          <p:cNvSpPr txBox="1"/>
          <p:nvPr/>
        </p:nvSpPr>
        <p:spPr>
          <a:xfrm>
            <a:off x="5807947" y="281354"/>
            <a:ext cx="1537398" cy="954593"/>
          </a:xfrm>
          <a:prstGeom prst="rect">
            <a:avLst/>
          </a:prstGeom>
          <a:noFill/>
        </p:spPr>
        <p:txBody>
          <a:bodyPr wrap="square" lIns="54000" tIns="54000" rIns="54000" bIns="54000" rtlCol="0">
            <a:noAutofit/>
          </a:bodyPr>
          <a:lstStyle/>
          <a:p>
            <a:r>
              <a:rPr lang="en-AU" sz="2400" dirty="0" smtClean="0">
                <a:solidFill>
                  <a:schemeClr val="accent1">
                    <a:lumMod val="60000"/>
                    <a:lumOff val="40000"/>
                  </a:schemeClr>
                </a:solidFill>
                <a:latin typeface="Arial" pitchFamily="34" charset="0"/>
                <a:cs typeface="Arial" pitchFamily="34" charset="0"/>
              </a:rPr>
              <a:t>This one</a:t>
            </a:r>
          </a:p>
        </p:txBody>
      </p:sp>
    </p:spTree>
    <p:extLst>
      <p:ext uri="{BB962C8B-B14F-4D97-AF65-F5344CB8AC3E}">
        <p14:creationId xmlns:p14="http://schemas.microsoft.com/office/powerpoint/2010/main" val="11635310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5. Network Theory (continued)</a:t>
            </a:r>
            <a:endParaRPr lang="en-AU" dirty="0"/>
          </a:p>
        </p:txBody>
      </p:sp>
      <p:sp>
        <p:nvSpPr>
          <p:cNvPr id="3" name="Text Placeholder 2"/>
          <p:cNvSpPr>
            <a:spLocks noGrp="1"/>
          </p:cNvSpPr>
          <p:nvPr>
            <p:ph type="body" sz="quarter" idx="10"/>
          </p:nvPr>
        </p:nvSpPr>
        <p:spPr>
          <a:xfrm>
            <a:off x="179512" y="1124745"/>
            <a:ext cx="3689103" cy="4968552"/>
          </a:xfrm>
        </p:spPr>
        <p:txBody>
          <a:bodyPr/>
          <a:lstStyle/>
          <a:p>
            <a:pPr>
              <a:lnSpc>
                <a:spcPct val="125000"/>
              </a:lnSpc>
              <a:spcAft>
                <a:spcPts val="600"/>
              </a:spcAft>
              <a:buClr>
                <a:srgbClr val="7AB800"/>
              </a:buClr>
            </a:pPr>
            <a:r>
              <a:rPr lang="en-AU" sz="1100" dirty="0">
                <a:latin typeface="Univers 45 Light" pitchFamily="2" charset="0"/>
              </a:rPr>
              <a:t>Limitations of Approach</a:t>
            </a:r>
          </a:p>
          <a:p>
            <a:pPr>
              <a:lnSpc>
                <a:spcPct val="125000"/>
              </a:lnSpc>
              <a:spcAft>
                <a:spcPts val="600"/>
              </a:spcAft>
              <a:buClr>
                <a:srgbClr val="7AB800"/>
              </a:buClr>
            </a:pPr>
            <a:r>
              <a:rPr lang="en-AU" sz="1100" b="0" dirty="0">
                <a:latin typeface="Univers 45 Light" pitchFamily="2" charset="0"/>
              </a:rPr>
              <a:t>IAG acknowledges that network theory is one approach to analyse the key risks for an organisation and that other analyses may also be appropriate. Limitations of the approach adopted include:</a:t>
            </a:r>
          </a:p>
          <a:p>
            <a:pPr marL="180975" indent="-180975">
              <a:lnSpc>
                <a:spcPct val="125000"/>
              </a:lnSpc>
              <a:spcBef>
                <a:spcPts val="300"/>
              </a:spcBef>
              <a:spcAft>
                <a:spcPts val="300"/>
              </a:spcAft>
              <a:buClr>
                <a:srgbClr val="7AB800"/>
              </a:buClr>
              <a:buFont typeface="Arial" pitchFamily="34" charset="0"/>
              <a:buChar char="•"/>
            </a:pPr>
            <a:r>
              <a:rPr lang="en-AU" sz="1100" b="0" dirty="0">
                <a:latin typeface="Univers 45 Light" pitchFamily="2" charset="0"/>
              </a:rPr>
              <a:t>The analysis is based on survey data which represents the opinions of the survey respondents. We have not independently verified the survey responses.</a:t>
            </a:r>
          </a:p>
          <a:p>
            <a:pPr marL="180975" indent="-180975">
              <a:lnSpc>
                <a:spcPct val="125000"/>
              </a:lnSpc>
              <a:spcBef>
                <a:spcPts val="300"/>
              </a:spcBef>
              <a:spcAft>
                <a:spcPts val="300"/>
              </a:spcAft>
              <a:buClr>
                <a:srgbClr val="7AB800"/>
              </a:buClr>
              <a:buFont typeface="Arial" pitchFamily="34" charset="0"/>
              <a:buChar char="•"/>
            </a:pPr>
            <a:r>
              <a:rPr lang="en-AU" sz="1100" b="0" dirty="0">
                <a:latin typeface="Univers 45 Light" pitchFamily="2" charset="0"/>
              </a:rPr>
              <a:t>The approach adopted is based on one branch of network theory. Adopting alternative approaches may give different results.</a:t>
            </a:r>
          </a:p>
          <a:p>
            <a:pPr>
              <a:lnSpc>
                <a:spcPct val="125000"/>
              </a:lnSpc>
              <a:spcBef>
                <a:spcPts val="300"/>
              </a:spcBef>
              <a:spcAft>
                <a:spcPts val="300"/>
              </a:spcAft>
              <a:buClr>
                <a:srgbClr val="7AB800"/>
              </a:buClr>
            </a:pPr>
            <a:r>
              <a:rPr lang="en-AU" sz="1100" b="0" dirty="0">
                <a:latin typeface="Univers 45 Light" pitchFamily="2" charset="0"/>
              </a:rPr>
              <a:t>A range of analyses should be considered before making decisions</a:t>
            </a:r>
            <a:r>
              <a:rPr lang="en-AU" sz="1100" b="0" dirty="0" smtClean="0">
                <a:latin typeface="Univers 45 Light" pitchFamily="2" charset="0"/>
              </a:rPr>
              <a:t>.</a:t>
            </a:r>
            <a:endParaRPr lang="en-AU" sz="1100" b="0" dirty="0">
              <a:latin typeface="Univers 45 Light" pitchFamily="2" charset="0"/>
            </a:endParaRPr>
          </a:p>
        </p:txBody>
      </p:sp>
      <p:sp>
        <p:nvSpPr>
          <p:cNvPr id="4" name="TextBox 3"/>
          <p:cNvSpPr txBox="1"/>
          <p:nvPr/>
        </p:nvSpPr>
        <p:spPr>
          <a:xfrm>
            <a:off x="5807947" y="281354"/>
            <a:ext cx="1537398" cy="954593"/>
          </a:xfrm>
          <a:prstGeom prst="rect">
            <a:avLst/>
          </a:prstGeom>
          <a:noFill/>
        </p:spPr>
        <p:txBody>
          <a:bodyPr wrap="square" lIns="54000" tIns="54000" rIns="54000" bIns="54000" rtlCol="0">
            <a:noAutofit/>
          </a:bodyPr>
          <a:lstStyle/>
          <a:p>
            <a:r>
              <a:rPr lang="en-AU" sz="2400" dirty="0" smtClean="0">
                <a:solidFill>
                  <a:schemeClr val="accent1">
                    <a:lumMod val="60000"/>
                    <a:lumOff val="40000"/>
                  </a:schemeClr>
                </a:solidFill>
                <a:latin typeface="Arial" pitchFamily="34" charset="0"/>
                <a:cs typeface="Arial" pitchFamily="34" charset="0"/>
              </a:rPr>
              <a:t>This one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2. Overview of Analysis</a:t>
            </a:r>
            <a:endParaRPr lang="en-AU" dirty="0"/>
          </a:p>
        </p:txBody>
      </p:sp>
      <p:sp>
        <p:nvSpPr>
          <p:cNvPr id="3" name="Text Placeholder 2"/>
          <p:cNvSpPr>
            <a:spLocks noGrp="1"/>
          </p:cNvSpPr>
          <p:nvPr>
            <p:ph type="body" sz="quarter" idx="10"/>
          </p:nvPr>
        </p:nvSpPr>
        <p:spPr>
          <a:xfrm>
            <a:off x="179513" y="1124745"/>
            <a:ext cx="4221666" cy="4968552"/>
          </a:xfrm>
        </p:spPr>
        <p:txBody>
          <a:bodyPr/>
          <a:lstStyle/>
          <a:p>
            <a:pPr>
              <a:lnSpc>
                <a:spcPct val="125000"/>
              </a:lnSpc>
              <a:spcAft>
                <a:spcPts val="600"/>
              </a:spcAft>
              <a:buClr>
                <a:srgbClr val="7AB800"/>
              </a:buClr>
            </a:pPr>
            <a:r>
              <a:rPr lang="en-AU" sz="1100" dirty="0" smtClean="0">
                <a:latin typeface="Univers 45 Light" pitchFamily="2" charset="0"/>
              </a:rPr>
              <a:t>Overview</a:t>
            </a:r>
            <a:endParaRPr lang="en-AU" sz="1100" dirty="0">
              <a:latin typeface="Univers 45 Light" pitchFamily="2" charset="0"/>
            </a:endParaRPr>
          </a:p>
          <a:p>
            <a:pPr lvl="0">
              <a:lnSpc>
                <a:spcPct val="125000"/>
              </a:lnSpc>
              <a:spcAft>
                <a:spcPts val="600"/>
              </a:spcAft>
              <a:buClr>
                <a:srgbClr val="7AB800"/>
              </a:buClr>
            </a:pPr>
            <a:r>
              <a:rPr lang="en-AU" sz="1100" b="0" dirty="0" smtClean="0">
                <a:latin typeface="Univers 45 Light" pitchFamily="2" charset="0"/>
              </a:rPr>
              <a:t>The following diagram summarises the various analyses undertaken regarding the survey responses.</a:t>
            </a:r>
          </a:p>
          <a:p>
            <a:pPr lvl="0">
              <a:lnSpc>
                <a:spcPct val="125000"/>
              </a:lnSpc>
              <a:spcAft>
                <a:spcPts val="600"/>
              </a:spcAft>
              <a:buClr>
                <a:srgbClr val="7AB800"/>
              </a:buClr>
            </a:pPr>
            <a:r>
              <a:rPr lang="en-AU" sz="1100" b="0" dirty="0" smtClean="0">
                <a:latin typeface="Univers 45 Light" pitchFamily="2" charset="0"/>
              </a:rPr>
              <a:t>&lt;Insert diagram as follows:</a:t>
            </a:r>
          </a:p>
          <a:p>
            <a:pPr marL="171450" lvl="0" indent="-171450">
              <a:lnSpc>
                <a:spcPct val="125000"/>
              </a:lnSpc>
              <a:spcAft>
                <a:spcPts val="600"/>
              </a:spcAft>
              <a:buClr>
                <a:srgbClr val="7AB800"/>
              </a:buClr>
              <a:buFont typeface="Arial" panose="020B0604020202020204" pitchFamily="34" charset="0"/>
              <a:buChar char="•"/>
            </a:pPr>
            <a:r>
              <a:rPr lang="en-AU" sz="1100" b="0" dirty="0" smtClean="0">
                <a:latin typeface="Univers 45 Light" pitchFamily="2" charset="0"/>
              </a:rPr>
              <a:t>Network theory analysis</a:t>
            </a:r>
          </a:p>
          <a:p>
            <a:pPr marL="360000" lvl="1" indent="-171450">
              <a:lnSpc>
                <a:spcPct val="125000"/>
              </a:lnSpc>
              <a:spcAft>
                <a:spcPts val="600"/>
              </a:spcAft>
              <a:buClr>
                <a:srgbClr val="7AB800"/>
              </a:buClr>
              <a:buFont typeface="Courier New" panose="02070309020205020404" pitchFamily="49" charset="0"/>
              <a:buChar char="o"/>
            </a:pPr>
            <a:r>
              <a:rPr lang="en-AU" sz="1100" b="0" dirty="0" smtClean="0">
                <a:latin typeface="Univers 45 Light" pitchFamily="2" charset="0"/>
              </a:rPr>
              <a:t>Graphical presentation (Section 4: risk interconnectedness, Section 5: risk clusters)</a:t>
            </a:r>
          </a:p>
          <a:p>
            <a:pPr marL="360000" lvl="1" indent="-171450">
              <a:lnSpc>
                <a:spcPct val="125000"/>
              </a:lnSpc>
              <a:spcAft>
                <a:spcPts val="600"/>
              </a:spcAft>
              <a:buClr>
                <a:srgbClr val="7AB800"/>
              </a:buClr>
              <a:buFont typeface="Courier New" panose="02070309020205020404" pitchFamily="49" charset="0"/>
              <a:buChar char="o"/>
            </a:pPr>
            <a:r>
              <a:rPr lang="en-AU" sz="1100" dirty="0" smtClean="0">
                <a:latin typeface="Univers 45 Light" pitchFamily="2" charset="0"/>
              </a:rPr>
              <a:t>Single risk systemic analysis (Section 6: centrality)</a:t>
            </a:r>
          </a:p>
          <a:p>
            <a:pPr marL="360000" lvl="1" indent="-171450">
              <a:lnSpc>
                <a:spcPct val="125000"/>
              </a:lnSpc>
              <a:spcAft>
                <a:spcPts val="600"/>
              </a:spcAft>
              <a:buClr>
                <a:srgbClr val="7AB800"/>
              </a:buClr>
              <a:buFont typeface="Courier New" panose="02070309020205020404" pitchFamily="49" charset="0"/>
              <a:buChar char="o"/>
            </a:pPr>
            <a:r>
              <a:rPr lang="en-AU" sz="1100" b="0" dirty="0" smtClean="0">
                <a:latin typeface="Univers 45 Light" pitchFamily="2" charset="0"/>
              </a:rPr>
              <a:t>Network level systemic analysis (Section 7: network measures)</a:t>
            </a:r>
          </a:p>
          <a:p>
            <a:pPr marL="171450" indent="-171450">
              <a:lnSpc>
                <a:spcPct val="125000"/>
              </a:lnSpc>
              <a:spcAft>
                <a:spcPts val="600"/>
              </a:spcAft>
              <a:buClr>
                <a:srgbClr val="7AB800"/>
              </a:buClr>
              <a:buFont typeface="Arial" panose="020B0604020202020204" pitchFamily="34" charset="0"/>
              <a:buChar char="•"/>
            </a:pPr>
            <a:r>
              <a:rPr lang="en-AU" sz="1100" b="0" dirty="0">
                <a:latin typeface="Univers 45 Light" pitchFamily="2" charset="0"/>
              </a:rPr>
              <a:t>Individual risk analysis (a number of charts summarising severity, likelihood, velocity and number of </a:t>
            </a:r>
            <a:r>
              <a:rPr lang="en-AU" sz="1100" b="0" dirty="0" smtClean="0">
                <a:latin typeface="Univers 45 Light" pitchFamily="2" charset="0"/>
              </a:rPr>
              <a:t>connections – Sections X to X).</a:t>
            </a:r>
            <a:endParaRPr lang="en-AU" sz="1100" b="0" dirty="0">
              <a:latin typeface="Univers 45 Light" pitchFamily="2" charset="0"/>
            </a:endParaRPr>
          </a:p>
          <a:p>
            <a:pPr marL="171450" lvl="0" indent="-171450">
              <a:lnSpc>
                <a:spcPct val="125000"/>
              </a:lnSpc>
              <a:spcAft>
                <a:spcPts val="600"/>
              </a:spcAft>
              <a:buClr>
                <a:srgbClr val="7AB800"/>
              </a:buClr>
              <a:buFont typeface="Arial" panose="020B0604020202020204" pitchFamily="34" charset="0"/>
              <a:buChar char="•"/>
            </a:pPr>
            <a:endParaRPr lang="en-AU" sz="1100" b="0" dirty="0" smtClean="0">
              <a:latin typeface="Univers 45 Light" pitchFamily="2" charset="0"/>
            </a:endParaRPr>
          </a:p>
        </p:txBody>
      </p:sp>
      <p:sp>
        <p:nvSpPr>
          <p:cNvPr id="4" name="Text Placeholder 2"/>
          <p:cNvSpPr txBox="1">
            <a:spLocks/>
          </p:cNvSpPr>
          <p:nvPr/>
        </p:nvSpPr>
        <p:spPr bwMode="gray">
          <a:xfrm>
            <a:off x="4753194" y="1096275"/>
            <a:ext cx="4221666" cy="4968552"/>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Font typeface="Arial" pitchFamily="34" charset="0"/>
              <a:buNone/>
              <a:defRPr lang="en-US" sz="1600" b="1" kern="1200" noProof="0" dirty="0" smtClean="0">
                <a:solidFill>
                  <a:srgbClr val="00338D"/>
                </a:solidFill>
                <a:latin typeface="Arial"/>
                <a:ea typeface="+mn-ea"/>
                <a:cs typeface="Arial" pitchFamily="34" charset="0"/>
              </a:defRPr>
            </a:lvl1pPr>
            <a:lvl2pPr marL="0" indent="0" algn="l" defTabSz="914400" rtl="0" eaLnBrk="1" latinLnBrk="0" hangingPunct="1">
              <a:lnSpc>
                <a:spcPct val="100000"/>
              </a:lnSpc>
              <a:spcBef>
                <a:spcPts val="1200"/>
              </a:spcBef>
              <a:buFont typeface="Arial" pitchFamily="34" charset="0"/>
              <a:buNone/>
              <a:defRPr lang="en-US" sz="1600" b="0" kern="1200" noProof="0" dirty="0" smtClean="0">
                <a:solidFill>
                  <a:schemeClr val="tx1"/>
                </a:solidFill>
                <a:latin typeface="Arial"/>
                <a:ea typeface="+mn-ea"/>
                <a:cs typeface="Arial" pitchFamily="34" charset="0"/>
              </a:defRPr>
            </a:lvl2pPr>
            <a:lvl3pPr marL="273050" indent="-273050" algn="l" defTabSz="914400" rtl="0" eaLnBrk="1" latinLnBrk="0" hangingPunct="1">
              <a:lnSpc>
                <a:spcPct val="100000"/>
              </a:lnSpc>
              <a:spcBef>
                <a:spcPts val="1200"/>
              </a:spcBef>
              <a:buClr>
                <a:srgbClr val="97989A"/>
              </a:buClr>
              <a:buFont typeface="Arial" pitchFamily="34" charset="0"/>
              <a:buChar char="■"/>
              <a:defRPr lang="en-US" sz="1600" b="0" kern="1200" noProof="0" dirty="0" smtClean="0">
                <a:solidFill>
                  <a:schemeClr val="tx1"/>
                </a:solidFill>
                <a:latin typeface="Arial"/>
                <a:ea typeface="+mn-ea"/>
                <a:cs typeface="Arial" pitchFamily="34" charset="0"/>
              </a:defRPr>
            </a:lvl3pPr>
            <a:lvl4pPr marL="536575" indent="-263525" algn="l" defTabSz="914400" rtl="0" eaLnBrk="1" latinLnBrk="0" hangingPunct="1">
              <a:lnSpc>
                <a:spcPct val="100000"/>
              </a:lnSpc>
              <a:spcBef>
                <a:spcPts val="1200"/>
              </a:spcBef>
              <a:buClr>
                <a:srgbClr val="97989A"/>
              </a:buClr>
              <a:buFont typeface="Arial" pitchFamily="34" charset="0"/>
              <a:buChar char="–"/>
              <a:tabLst/>
              <a:defRPr lang="en-US" sz="1600" b="0" kern="1200" noProof="0" dirty="0" smtClean="0">
                <a:solidFill>
                  <a:schemeClr val="tx1"/>
                </a:solidFill>
                <a:latin typeface="Arial"/>
                <a:ea typeface="+mn-ea"/>
                <a:cs typeface="Arial" pitchFamily="34" charset="0"/>
              </a:defRPr>
            </a:lvl4pPr>
            <a:lvl5pPr marL="809625" indent="-271463" algn="l" defTabSz="914400" rtl="0" eaLnBrk="1" latinLnBrk="0" hangingPunct="1">
              <a:lnSpc>
                <a:spcPct val="100000"/>
              </a:lnSpc>
              <a:spcBef>
                <a:spcPts val="1200"/>
              </a:spcBef>
              <a:buClr>
                <a:srgbClr val="97989A"/>
              </a:buClr>
              <a:buFont typeface="Arial" pitchFamily="34" charset="0"/>
              <a:buChar char="■"/>
              <a:tabLst/>
              <a:defRPr lang="en-GB" sz="1600" b="0" kern="1200" baseline="0" noProof="0" dirty="0" smtClean="0">
                <a:solidFill>
                  <a:schemeClr val="tx1"/>
                </a:solidFill>
                <a:latin typeface="Arial"/>
                <a:ea typeface="+mn-ea"/>
                <a:cs typeface="Arial" pitchFamily="34" charset="0"/>
              </a:defRPr>
            </a:lvl5pPr>
            <a:lvl6pPr marL="1082675" indent="-273050" algn="l" defTabSz="893763" rtl="0" eaLnBrk="1" latinLnBrk="0" hangingPunct="1">
              <a:lnSpc>
                <a:spcPct val="100000"/>
              </a:lnSpc>
              <a:spcBef>
                <a:spcPts val="1200"/>
              </a:spcBef>
              <a:buClr>
                <a:srgbClr val="97989A"/>
              </a:buClr>
              <a:buFont typeface="Arial" pitchFamily="34" charset="0"/>
              <a:buChar char="–"/>
              <a:defRPr lang="en-GB" sz="1600" kern="1200" dirty="0" smtClean="0">
                <a:solidFill>
                  <a:schemeClr val="tx1"/>
                </a:solidFill>
                <a:latin typeface="Arial"/>
                <a:ea typeface="+mn-ea"/>
                <a:cs typeface="Arial" pitchFamily="34" charset="0"/>
              </a:defRPr>
            </a:lvl6pPr>
            <a:lvl7pPr marL="1344613" indent="-266700" algn="l" defTabSz="914400" rtl="0" eaLnBrk="1" latinLnBrk="0" hangingPunct="1">
              <a:lnSpc>
                <a:spcPct val="100000"/>
              </a:lnSpc>
              <a:spcBef>
                <a:spcPts val="1200"/>
              </a:spcBef>
              <a:buClr>
                <a:srgbClr val="97989A"/>
              </a:buClr>
              <a:buFont typeface="Arial" pitchFamily="34" charset="0"/>
              <a:buChar char="■"/>
              <a:defRPr lang="en-GB" sz="1600" kern="1200" baseline="0" dirty="0" smtClean="0">
                <a:solidFill>
                  <a:schemeClr val="tx1"/>
                </a:solidFill>
                <a:latin typeface="Arial"/>
                <a:ea typeface="+mn-ea"/>
                <a:cs typeface="Arial" pitchFamily="34" charset="0"/>
              </a:defRPr>
            </a:lvl7pPr>
            <a:lvl8pPr marL="1619250" indent="-274638" algn="l" defTabSz="914400" rtl="0" eaLnBrk="1" latinLnBrk="0" hangingPunct="1">
              <a:lnSpc>
                <a:spcPct val="100000"/>
              </a:lnSpc>
              <a:spcBef>
                <a:spcPts val="1200"/>
              </a:spcBef>
              <a:buClr>
                <a:srgbClr val="97989A"/>
              </a:buClr>
              <a:buFont typeface="Arial" pitchFamily="34" charset="0"/>
              <a:buChar char="–"/>
              <a:defRPr lang="en-GB" sz="1600" kern="1200" dirty="0" smtClean="0">
                <a:solidFill>
                  <a:schemeClr val="tx1"/>
                </a:solidFill>
                <a:latin typeface="Arial"/>
                <a:ea typeface="+mn-ea"/>
                <a:cs typeface="+mn-cs"/>
              </a:defRPr>
            </a:lvl8pPr>
            <a:lvl9pPr marL="1876425" indent="-257175" algn="l" defTabSz="914400" rtl="0" eaLnBrk="1" latinLnBrk="0" hangingPunct="1">
              <a:lnSpc>
                <a:spcPct val="100000"/>
              </a:lnSpc>
              <a:spcBef>
                <a:spcPts val="1200"/>
              </a:spcBef>
              <a:buClr>
                <a:srgbClr val="97989A"/>
              </a:buClr>
              <a:buFont typeface="Arial" pitchFamily="34" charset="0"/>
              <a:buChar char="■"/>
              <a:defRPr lang="en-GB" sz="1600" kern="1200" dirty="0" smtClean="0">
                <a:solidFill>
                  <a:schemeClr val="tx1"/>
                </a:solidFill>
                <a:latin typeface="Arial"/>
                <a:ea typeface="+mn-ea"/>
                <a:cs typeface="Arial" pitchFamily="34" charset="0"/>
              </a:defRPr>
            </a:lvl9pPr>
          </a:lstStyle>
          <a:p>
            <a:pPr lvl="0">
              <a:lnSpc>
                <a:spcPct val="125000"/>
              </a:lnSpc>
              <a:spcAft>
                <a:spcPts val="600"/>
              </a:spcAft>
              <a:buClr>
                <a:srgbClr val="7AB800"/>
              </a:buClr>
            </a:pPr>
            <a:endParaRPr lang="en-AU" sz="1100" b="0" dirty="0" smtClean="0">
              <a:latin typeface="Univers 45 Light" pitchFamily="2" charset="0"/>
            </a:endParaRPr>
          </a:p>
          <a:p>
            <a:pPr lvl="0">
              <a:lnSpc>
                <a:spcPct val="125000"/>
              </a:lnSpc>
              <a:spcAft>
                <a:spcPts val="600"/>
              </a:spcAft>
              <a:buClr>
                <a:srgbClr val="7AB800"/>
              </a:buClr>
            </a:pPr>
            <a:endParaRPr lang="en-AU" sz="1100" b="0" dirty="0">
              <a:latin typeface="Univers 45 Light" pitchFamily="2" charset="0"/>
            </a:endParaRPr>
          </a:p>
          <a:p>
            <a:pPr lvl="0">
              <a:lnSpc>
                <a:spcPct val="125000"/>
              </a:lnSpc>
              <a:spcAft>
                <a:spcPts val="600"/>
              </a:spcAft>
              <a:buClr>
                <a:srgbClr val="7AB800"/>
              </a:buClr>
            </a:pPr>
            <a:endParaRPr lang="en-AU" sz="1100" b="0" dirty="0" smtClean="0">
              <a:latin typeface="Univers 45 Light" pitchFamily="2" charset="0"/>
            </a:endParaRPr>
          </a:p>
          <a:p>
            <a:pPr>
              <a:lnSpc>
                <a:spcPct val="125000"/>
              </a:lnSpc>
              <a:spcAft>
                <a:spcPts val="600"/>
              </a:spcAft>
              <a:buClr>
                <a:srgbClr val="7AB800"/>
              </a:buClr>
            </a:pPr>
            <a:endParaRPr lang="en-AU" sz="1100" b="0" dirty="0" smtClean="0">
              <a:latin typeface="Univers 45 Light" pitchFamily="2" charset="0"/>
            </a:endParaRPr>
          </a:p>
          <a:p>
            <a:pPr lvl="0">
              <a:lnSpc>
                <a:spcPct val="125000"/>
              </a:lnSpc>
              <a:spcAft>
                <a:spcPts val="600"/>
              </a:spcAft>
              <a:buClr>
                <a:srgbClr val="7AB800"/>
              </a:buClr>
            </a:pPr>
            <a:endParaRPr lang="en-AU" sz="1100" dirty="0">
              <a:latin typeface="Univers 45 Light" pitchFamily="2" charset="0"/>
            </a:endParaRPr>
          </a:p>
          <a:p>
            <a:pPr>
              <a:lnSpc>
                <a:spcPct val="125000"/>
              </a:lnSpc>
              <a:spcAft>
                <a:spcPts val="600"/>
              </a:spcAft>
              <a:buClr>
                <a:srgbClr val="7AB800"/>
              </a:buClr>
            </a:pPr>
            <a:endParaRPr lang="en-AU" sz="1100" b="0" dirty="0">
              <a:latin typeface="Univers 45 Light" pitchFamily="2" charset="0"/>
            </a:endParaRPr>
          </a:p>
        </p:txBody>
      </p:sp>
      <p:sp>
        <p:nvSpPr>
          <p:cNvPr id="5" name="TextBox 4"/>
          <p:cNvSpPr txBox="1"/>
          <p:nvPr/>
        </p:nvSpPr>
        <p:spPr>
          <a:xfrm>
            <a:off x="5807946" y="281354"/>
            <a:ext cx="2228613" cy="954593"/>
          </a:xfrm>
          <a:prstGeom prst="rect">
            <a:avLst/>
          </a:prstGeom>
          <a:noFill/>
        </p:spPr>
        <p:txBody>
          <a:bodyPr wrap="square" lIns="54000" tIns="54000" rIns="54000" bIns="54000" rtlCol="0">
            <a:noAutofit/>
          </a:bodyPr>
          <a:lstStyle/>
          <a:p>
            <a:r>
              <a:rPr lang="en-AU" sz="2400" dirty="0" smtClean="0">
                <a:solidFill>
                  <a:schemeClr val="accent1">
                    <a:lumMod val="60000"/>
                    <a:lumOff val="40000"/>
                  </a:schemeClr>
                </a:solidFill>
                <a:latin typeface="Arial" pitchFamily="34" charset="0"/>
                <a:cs typeface="Arial" pitchFamily="34" charset="0"/>
              </a:rPr>
              <a:t>New slide –to be formatted</a:t>
            </a:r>
          </a:p>
        </p:txBody>
      </p:sp>
    </p:spTree>
    <p:extLst>
      <p:ext uri="{BB962C8B-B14F-4D97-AF65-F5344CB8AC3E}">
        <p14:creationId xmlns:p14="http://schemas.microsoft.com/office/powerpoint/2010/main" val="40486617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
            </a:r>
            <a:br>
              <a:rPr lang="en-AU" dirty="0" smtClean="0"/>
            </a:br>
            <a:r>
              <a:rPr lang="en-AU" dirty="0" smtClean="0"/>
              <a:t>4. Systemic Interconnectedness</a:t>
            </a:r>
            <a:endParaRPr lang="en-AU" dirty="0"/>
          </a:p>
        </p:txBody>
      </p:sp>
      <p:sp>
        <p:nvSpPr>
          <p:cNvPr id="6" name="Rectangle 5"/>
          <p:cNvSpPr/>
          <p:nvPr/>
        </p:nvSpPr>
        <p:spPr>
          <a:xfrm>
            <a:off x="52590" y="4923327"/>
            <a:ext cx="8342870" cy="1573508"/>
          </a:xfrm>
          <a:prstGeom prst="rect">
            <a:avLst/>
          </a:prstGeom>
        </p:spPr>
        <p:txBody>
          <a:bodyPr wrap="square">
            <a:spAutoFit/>
          </a:bodyPr>
          <a:lstStyle/>
          <a:p>
            <a:pPr>
              <a:lnSpc>
                <a:spcPct val="125000"/>
              </a:lnSpc>
              <a:defRPr/>
            </a:pPr>
            <a:r>
              <a:rPr lang="en-AU" sz="1100" b="1" dirty="0">
                <a:solidFill>
                  <a:srgbClr val="7AB800"/>
                </a:solidFill>
                <a:latin typeface="Univers 45 Light" pitchFamily="2" charset="0"/>
                <a:cs typeface="Arial" charset="0"/>
              </a:rPr>
              <a:t>How to interpret the connections</a:t>
            </a:r>
          </a:p>
          <a:p>
            <a:pPr>
              <a:lnSpc>
                <a:spcPct val="125000"/>
              </a:lnSpc>
              <a:defRPr/>
            </a:pPr>
            <a:r>
              <a:rPr lang="en-AU" sz="1100" dirty="0">
                <a:solidFill>
                  <a:srgbClr val="00338D"/>
                </a:solidFill>
                <a:latin typeface="Univers 45 Light" pitchFamily="2" charset="0"/>
                <a:cs typeface="Arial" charset="0"/>
              </a:rPr>
              <a:t>A thin line shows risks that are related. A thick line indicates a risk that makes the originating risk worse. For example, respondents indicated that Consequences of Demographic Trends (bottom) is a pertinent risk to make Changing Customer Behaviours and Preferences more likely or potentially worse. </a:t>
            </a:r>
            <a:r>
              <a:rPr lang="en-AU" sz="1100" dirty="0">
                <a:solidFill>
                  <a:srgbClr val="FF0000"/>
                </a:solidFill>
                <a:latin typeface="Univers 45 Light" pitchFamily="2" charset="0"/>
                <a:cs typeface="Arial" charset="0"/>
              </a:rPr>
              <a:t>Appendix C</a:t>
            </a:r>
            <a:r>
              <a:rPr lang="en-AU" sz="1100" dirty="0">
                <a:solidFill>
                  <a:srgbClr val="00338D"/>
                </a:solidFill>
                <a:latin typeface="Univers 45 Light" pitchFamily="2" charset="0"/>
                <a:cs typeface="Arial" charset="0"/>
              </a:rPr>
              <a:t> outlines details of the risks with the highest number of connections, and separately, the strongest connections in the network.</a:t>
            </a:r>
          </a:p>
          <a:p>
            <a:pPr>
              <a:lnSpc>
                <a:spcPct val="125000"/>
              </a:lnSpc>
              <a:defRPr/>
            </a:pPr>
            <a:r>
              <a:rPr lang="en-AU" sz="1100" dirty="0" smtClean="0">
                <a:solidFill>
                  <a:schemeClr val="accent4"/>
                </a:solidFill>
                <a:latin typeface="Univers 45 Light" pitchFamily="2" charset="0"/>
                <a:cs typeface="Arial" charset="0"/>
              </a:rPr>
              <a:t>.</a:t>
            </a:r>
            <a:endParaRPr lang="en-AU" sz="1100" dirty="0">
              <a:solidFill>
                <a:schemeClr val="accent4"/>
              </a:solidFill>
              <a:latin typeface="Univers 45 Light" pitchFamily="2" charset="0"/>
              <a:cs typeface="Arial" charset="0"/>
            </a:endParaRPr>
          </a:p>
          <a:p>
            <a:pPr>
              <a:lnSpc>
                <a:spcPct val="125000"/>
              </a:lnSpc>
              <a:defRPr/>
            </a:pPr>
            <a:endParaRPr lang="en-AU" sz="1100" dirty="0">
              <a:solidFill>
                <a:srgbClr val="00338D"/>
              </a:solidFill>
              <a:latin typeface="Univers 45 Light" pitchFamily="2" charset="0"/>
              <a:cs typeface="Arial" charset="0"/>
            </a:endParaRPr>
          </a:p>
        </p:txBody>
      </p:sp>
      <p:grpSp>
        <p:nvGrpSpPr>
          <p:cNvPr id="7" name="Group 93"/>
          <p:cNvGrpSpPr>
            <a:grpSpLocks/>
          </p:cNvGrpSpPr>
          <p:nvPr/>
        </p:nvGrpSpPr>
        <p:grpSpPr bwMode="auto">
          <a:xfrm>
            <a:off x="2496231" y="5783390"/>
            <a:ext cx="6100082" cy="792163"/>
            <a:chOff x="0" y="0"/>
            <a:chExt cx="6101034" cy="791082"/>
          </a:xfrm>
        </p:grpSpPr>
        <p:sp>
          <p:nvSpPr>
            <p:cNvPr id="8" name="Text Box 7"/>
            <p:cNvSpPr txBox="1">
              <a:spLocks noChangeArrowheads="1"/>
            </p:cNvSpPr>
            <p:nvPr/>
          </p:nvSpPr>
          <p:spPr bwMode="auto">
            <a:xfrm>
              <a:off x="3621653" y="136339"/>
              <a:ext cx="935183" cy="207679"/>
            </a:xfrm>
            <a:prstGeom prst="rect">
              <a:avLst/>
            </a:prstGeom>
            <a:noFill/>
            <a:ln w="9525">
              <a:noFill/>
              <a:miter lim="800000"/>
              <a:headEnd/>
              <a:tailEnd/>
            </a:ln>
          </p:spPr>
          <p:txBody>
            <a:bodyPr lIns="27432" tIns="22860" rIns="0" bIns="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r">
                <a:defRPr sz="1000"/>
              </a:pPr>
              <a:r>
                <a:rPr lang="en-AU" sz="800">
                  <a:solidFill>
                    <a:srgbClr val="000000"/>
                  </a:solidFill>
                  <a:latin typeface="Univers 45 Light" pitchFamily="2" charset="0"/>
                  <a:cs typeface="Arial"/>
                </a:rPr>
                <a:t>Relative Severity</a:t>
              </a:r>
            </a:p>
          </p:txBody>
        </p:sp>
        <p:sp>
          <p:nvSpPr>
            <p:cNvPr id="9" name="Text Box 9"/>
            <p:cNvSpPr txBox="1">
              <a:spLocks noChangeArrowheads="1"/>
            </p:cNvSpPr>
            <p:nvPr/>
          </p:nvSpPr>
          <p:spPr bwMode="auto">
            <a:xfrm>
              <a:off x="0" y="99877"/>
              <a:ext cx="930420" cy="434381"/>
            </a:xfrm>
            <a:prstGeom prst="rect">
              <a:avLst/>
            </a:prstGeom>
            <a:noFill/>
            <a:ln w="9525">
              <a:noFill/>
              <a:miter lim="800000"/>
              <a:headEnd/>
              <a:tailEnd/>
            </a:ln>
          </p:spPr>
          <p:txBody>
            <a:bodyPr lIns="27432" tIns="22860" rIns="0" bIns="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r">
                <a:defRPr sz="1000"/>
              </a:pPr>
              <a:r>
                <a:rPr lang="en-AU" sz="800" dirty="0">
                  <a:solidFill>
                    <a:srgbClr val="000000"/>
                  </a:solidFill>
                  <a:latin typeface="Univers 45 Light" pitchFamily="2" charset="0"/>
                  <a:cs typeface="Arial"/>
                </a:rPr>
                <a:t>Relative Inter-</a:t>
              </a:r>
              <a:r>
                <a:rPr lang="en-AU" sz="800" dirty="0" err="1">
                  <a:solidFill>
                    <a:srgbClr val="000000"/>
                  </a:solidFill>
                  <a:latin typeface="Univers 45 Light" pitchFamily="2" charset="0"/>
                  <a:cs typeface="Arial"/>
                </a:rPr>
                <a:t>Connectnedness</a:t>
              </a:r>
              <a:endParaRPr lang="en-AU" sz="800" dirty="0">
                <a:solidFill>
                  <a:srgbClr val="000000"/>
                </a:solidFill>
                <a:latin typeface="Univers 45 Light" pitchFamily="2" charset="0"/>
                <a:cs typeface="Arial"/>
              </a:endParaRPr>
            </a:p>
          </p:txBody>
        </p:sp>
        <p:sp>
          <p:nvSpPr>
            <p:cNvPr id="10" name="Line 12"/>
            <p:cNvSpPr>
              <a:spLocks noChangeShapeType="1"/>
            </p:cNvSpPr>
            <p:nvPr/>
          </p:nvSpPr>
          <p:spPr bwMode="auto">
            <a:xfrm flipV="1">
              <a:off x="1143966" y="252440"/>
              <a:ext cx="215990" cy="0"/>
            </a:xfrm>
            <a:prstGeom prst="line">
              <a:avLst/>
            </a:prstGeom>
            <a:noFill/>
            <a:ln w="12700">
              <a:solidFill>
                <a:srgbClr val="747678"/>
              </a:solidFill>
              <a:round/>
              <a:headEnd/>
              <a:tailEnd/>
            </a:ln>
          </p:spPr>
          <p:txBody>
            <a:bodyPr/>
            <a:lstStyle/>
            <a:p>
              <a:endParaRPr lang="en-AU" sz="800">
                <a:latin typeface="Univers 45 Light" pitchFamily="2" charset="0"/>
              </a:endParaRPr>
            </a:p>
          </p:txBody>
        </p:sp>
        <p:sp>
          <p:nvSpPr>
            <p:cNvPr id="11" name="Line 13"/>
            <p:cNvSpPr>
              <a:spLocks noChangeShapeType="1"/>
            </p:cNvSpPr>
            <p:nvPr/>
          </p:nvSpPr>
          <p:spPr bwMode="auto">
            <a:xfrm>
              <a:off x="2182470" y="256317"/>
              <a:ext cx="215990" cy="0"/>
            </a:xfrm>
            <a:prstGeom prst="line">
              <a:avLst/>
            </a:prstGeom>
            <a:noFill/>
            <a:ln w="38100">
              <a:solidFill>
                <a:srgbClr val="747678"/>
              </a:solidFill>
              <a:round/>
              <a:headEnd/>
              <a:tailEnd/>
            </a:ln>
          </p:spPr>
          <p:txBody>
            <a:bodyPr/>
            <a:lstStyle/>
            <a:p>
              <a:endParaRPr lang="en-AU" sz="800">
                <a:latin typeface="Univers 45 Light" pitchFamily="2" charset="0"/>
              </a:endParaRPr>
            </a:p>
          </p:txBody>
        </p:sp>
        <p:sp>
          <p:nvSpPr>
            <p:cNvPr id="12" name="Line 14"/>
            <p:cNvSpPr>
              <a:spLocks noChangeShapeType="1"/>
            </p:cNvSpPr>
            <p:nvPr/>
          </p:nvSpPr>
          <p:spPr bwMode="auto">
            <a:xfrm>
              <a:off x="1633329" y="256317"/>
              <a:ext cx="215990" cy="0"/>
            </a:xfrm>
            <a:prstGeom prst="line">
              <a:avLst/>
            </a:prstGeom>
            <a:noFill/>
            <a:ln w="25400">
              <a:solidFill>
                <a:srgbClr val="747678"/>
              </a:solidFill>
              <a:round/>
              <a:headEnd/>
              <a:tailEnd/>
            </a:ln>
          </p:spPr>
          <p:txBody>
            <a:bodyPr/>
            <a:lstStyle/>
            <a:p>
              <a:endParaRPr lang="en-AU" sz="800">
                <a:latin typeface="Univers 45 Light" pitchFamily="2" charset="0"/>
              </a:endParaRPr>
            </a:p>
          </p:txBody>
        </p:sp>
        <p:sp>
          <p:nvSpPr>
            <p:cNvPr id="13" name="Text Box 15"/>
            <p:cNvSpPr txBox="1">
              <a:spLocks noChangeArrowheads="1"/>
            </p:cNvSpPr>
            <p:nvPr/>
          </p:nvSpPr>
          <p:spPr bwMode="auto">
            <a:xfrm>
              <a:off x="1045882" y="367650"/>
              <a:ext cx="3445044" cy="267027"/>
            </a:xfrm>
            <a:prstGeom prst="rect">
              <a:avLst/>
            </a:prstGeom>
            <a:noFill/>
            <a:ln w="9525">
              <a:noFill/>
              <a:miter lim="800000"/>
              <a:headEnd/>
              <a:tailEnd/>
            </a:ln>
          </p:spPr>
          <p:txBody>
            <a:bodyPr lIns="27432" tIns="22860" rIns="0" bIns="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defRPr sz="1000"/>
              </a:pPr>
              <a:r>
                <a:rPr lang="en-AU" sz="800" b="0" dirty="0">
                  <a:solidFill>
                    <a:srgbClr val="000000"/>
                  </a:solidFill>
                  <a:latin typeface="Univers 45 Light" pitchFamily="2" charset="0"/>
                  <a:cs typeface="Arial"/>
                </a:rPr>
                <a:t>Low    </a:t>
              </a:r>
              <a:r>
                <a:rPr lang="en-AU" sz="800" b="0" dirty="0" smtClean="0">
                  <a:solidFill>
                    <a:srgbClr val="000000"/>
                  </a:solidFill>
                  <a:latin typeface="Univers 45 Light" pitchFamily="2" charset="0"/>
                  <a:cs typeface="Arial"/>
                </a:rPr>
                <a:t>     Low-Med        </a:t>
              </a:r>
              <a:r>
                <a:rPr lang="en-AU" sz="800" b="0" dirty="0">
                  <a:solidFill>
                    <a:srgbClr val="000000"/>
                  </a:solidFill>
                  <a:latin typeface="Univers 45 Light" pitchFamily="2" charset="0"/>
                  <a:cs typeface="Arial"/>
                </a:rPr>
                <a:t>Medium    </a:t>
              </a:r>
              <a:r>
                <a:rPr lang="en-AU" sz="800" b="0" dirty="0" smtClean="0">
                  <a:solidFill>
                    <a:srgbClr val="000000"/>
                  </a:solidFill>
                  <a:latin typeface="Univers 45 Light" pitchFamily="2" charset="0"/>
                  <a:cs typeface="Arial"/>
                </a:rPr>
                <a:t> Med-High     High</a:t>
              </a:r>
              <a:endParaRPr lang="en-AU" sz="800" b="0" dirty="0">
                <a:solidFill>
                  <a:srgbClr val="000000"/>
                </a:solidFill>
                <a:latin typeface="Univers 45 Light" pitchFamily="2" charset="0"/>
                <a:cs typeface="Arial"/>
              </a:endParaRPr>
            </a:p>
          </p:txBody>
        </p:sp>
        <p:sp>
          <p:nvSpPr>
            <p:cNvPr id="14" name="Line 13"/>
            <p:cNvSpPr>
              <a:spLocks noChangeShapeType="1"/>
            </p:cNvSpPr>
            <p:nvPr/>
          </p:nvSpPr>
          <p:spPr bwMode="auto">
            <a:xfrm>
              <a:off x="2790742" y="256317"/>
              <a:ext cx="215991" cy="0"/>
            </a:xfrm>
            <a:prstGeom prst="line">
              <a:avLst/>
            </a:prstGeom>
            <a:noFill/>
            <a:ln w="50800">
              <a:solidFill>
                <a:srgbClr val="747678"/>
              </a:solidFill>
              <a:round/>
              <a:headEnd/>
              <a:tailEnd/>
            </a:ln>
          </p:spPr>
          <p:txBody>
            <a:bodyPr/>
            <a:lstStyle/>
            <a:p>
              <a:endParaRPr lang="en-AU" sz="800">
                <a:latin typeface="Univers 45 Light" pitchFamily="2" charset="0"/>
              </a:endParaRPr>
            </a:p>
          </p:txBody>
        </p:sp>
        <p:sp>
          <p:nvSpPr>
            <p:cNvPr id="15" name="Line 13"/>
            <p:cNvSpPr>
              <a:spLocks noChangeShapeType="1"/>
            </p:cNvSpPr>
            <p:nvPr/>
          </p:nvSpPr>
          <p:spPr bwMode="auto">
            <a:xfrm>
              <a:off x="3261224" y="256317"/>
              <a:ext cx="215990" cy="0"/>
            </a:xfrm>
            <a:prstGeom prst="line">
              <a:avLst/>
            </a:prstGeom>
            <a:noFill/>
            <a:ln w="63500">
              <a:solidFill>
                <a:srgbClr val="747678"/>
              </a:solidFill>
              <a:round/>
              <a:headEnd/>
              <a:tailEnd/>
            </a:ln>
          </p:spPr>
          <p:txBody>
            <a:bodyPr/>
            <a:lstStyle/>
            <a:p>
              <a:endParaRPr lang="en-AU" sz="800">
                <a:latin typeface="Univers 45 Light" pitchFamily="2" charset="0"/>
              </a:endParaRPr>
            </a:p>
          </p:txBody>
        </p:sp>
        <p:sp>
          <p:nvSpPr>
            <p:cNvPr id="16" name="Oval 106"/>
            <p:cNvSpPr>
              <a:spLocks noChangeArrowheads="1"/>
            </p:cNvSpPr>
            <p:nvPr/>
          </p:nvSpPr>
          <p:spPr bwMode="auto">
            <a:xfrm>
              <a:off x="5680500" y="0"/>
              <a:ext cx="332781" cy="332802"/>
            </a:xfrm>
            <a:prstGeom prst="ellipse">
              <a:avLst/>
            </a:prstGeom>
            <a:solidFill>
              <a:srgbClr val="FFFFFF"/>
            </a:solidFill>
            <a:ln w="9525">
              <a:solidFill>
                <a:srgbClr val="000000"/>
              </a:solidFill>
              <a:round/>
              <a:headEnd/>
              <a:tailEnd/>
            </a:ln>
          </p:spPr>
          <p:txBody>
            <a:bodyPr/>
            <a:lstStyle/>
            <a:p>
              <a:endParaRPr lang="en-US" sz="800">
                <a:latin typeface="Univers 45 Light" pitchFamily="2" charset="0"/>
              </a:endParaRPr>
            </a:p>
          </p:txBody>
        </p:sp>
        <p:sp>
          <p:nvSpPr>
            <p:cNvPr id="17" name="Oval 107"/>
            <p:cNvSpPr>
              <a:spLocks noChangeArrowheads="1"/>
            </p:cNvSpPr>
            <p:nvPr/>
          </p:nvSpPr>
          <p:spPr bwMode="auto">
            <a:xfrm>
              <a:off x="5158346" y="103291"/>
              <a:ext cx="229438" cy="229511"/>
            </a:xfrm>
            <a:prstGeom prst="ellipse">
              <a:avLst/>
            </a:prstGeom>
            <a:solidFill>
              <a:srgbClr val="FFFFFF"/>
            </a:solidFill>
            <a:ln w="9525">
              <a:solidFill>
                <a:srgbClr val="000000"/>
              </a:solidFill>
              <a:round/>
              <a:headEnd/>
              <a:tailEnd/>
            </a:ln>
          </p:spPr>
          <p:txBody>
            <a:bodyPr/>
            <a:lstStyle/>
            <a:p>
              <a:endParaRPr lang="en-US" sz="800">
                <a:latin typeface="Univers 45 Light" pitchFamily="2" charset="0"/>
              </a:endParaRPr>
            </a:p>
          </p:txBody>
        </p:sp>
        <p:sp>
          <p:nvSpPr>
            <p:cNvPr id="18" name="Oval 108"/>
            <p:cNvSpPr>
              <a:spLocks noChangeArrowheads="1"/>
            </p:cNvSpPr>
            <p:nvPr/>
          </p:nvSpPr>
          <p:spPr bwMode="auto">
            <a:xfrm>
              <a:off x="4736958" y="218047"/>
              <a:ext cx="114765" cy="114755"/>
            </a:xfrm>
            <a:prstGeom prst="ellipse">
              <a:avLst/>
            </a:prstGeom>
            <a:solidFill>
              <a:srgbClr val="FFFFFF"/>
            </a:solidFill>
            <a:ln w="9525">
              <a:solidFill>
                <a:srgbClr val="000000"/>
              </a:solidFill>
              <a:round/>
              <a:headEnd/>
              <a:tailEnd/>
            </a:ln>
          </p:spPr>
          <p:txBody>
            <a:bodyPr/>
            <a:lstStyle/>
            <a:p>
              <a:endParaRPr lang="en-US" sz="800">
                <a:latin typeface="Univers 45 Light" pitchFamily="2" charset="0"/>
              </a:endParaRPr>
            </a:p>
          </p:txBody>
        </p:sp>
        <p:sp>
          <p:nvSpPr>
            <p:cNvPr id="19" name="Text Box 10"/>
            <p:cNvSpPr txBox="1">
              <a:spLocks noChangeArrowheads="1"/>
            </p:cNvSpPr>
            <p:nvPr/>
          </p:nvSpPr>
          <p:spPr bwMode="auto">
            <a:xfrm>
              <a:off x="5699755" y="389992"/>
              <a:ext cx="401279" cy="374139"/>
            </a:xfrm>
            <a:prstGeom prst="rect">
              <a:avLst/>
            </a:prstGeom>
            <a:noFill/>
            <a:ln w="9525">
              <a:noFill/>
              <a:miter lim="800000"/>
              <a:headEnd/>
              <a:tailEnd/>
            </a:ln>
          </p:spPr>
          <p:txBody>
            <a:bodyPr lIns="27432" tIns="22860" rIns="0" bIns="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1000"/>
              </a:pPr>
              <a:r>
                <a:rPr lang="en-AU" sz="800" b="0" dirty="0">
                  <a:solidFill>
                    <a:srgbClr val="000000"/>
                  </a:solidFill>
                  <a:latin typeface="Univers 45 Light" pitchFamily="2" charset="0"/>
                  <a:cs typeface="Arial"/>
                </a:rPr>
                <a:t>High</a:t>
              </a:r>
            </a:p>
          </p:txBody>
        </p:sp>
        <p:sp>
          <p:nvSpPr>
            <p:cNvPr id="20" name="Text Box 10"/>
            <p:cNvSpPr txBox="1">
              <a:spLocks noChangeArrowheads="1"/>
            </p:cNvSpPr>
            <p:nvPr/>
          </p:nvSpPr>
          <p:spPr bwMode="auto">
            <a:xfrm>
              <a:off x="5037178" y="416943"/>
              <a:ext cx="494600" cy="374139"/>
            </a:xfrm>
            <a:prstGeom prst="rect">
              <a:avLst/>
            </a:prstGeom>
            <a:noFill/>
            <a:ln w="9525">
              <a:noFill/>
              <a:miter lim="800000"/>
              <a:headEnd/>
              <a:tailEnd/>
            </a:ln>
          </p:spPr>
          <p:txBody>
            <a:bodyPr lIns="27432" tIns="22860" rIns="0" bIns="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1000"/>
              </a:pPr>
              <a:r>
                <a:rPr lang="en-AU" sz="800" b="0" dirty="0">
                  <a:solidFill>
                    <a:srgbClr val="000000"/>
                  </a:solidFill>
                  <a:latin typeface="Univers 45 Light" pitchFamily="2" charset="0"/>
                  <a:cs typeface="Arial"/>
                </a:rPr>
                <a:t>Medium</a:t>
              </a:r>
            </a:p>
          </p:txBody>
        </p:sp>
      </p:grpSp>
      <p:sp>
        <p:nvSpPr>
          <p:cNvPr id="21" name="Text Box 10"/>
          <p:cNvSpPr txBox="1">
            <a:spLocks noChangeArrowheads="1"/>
          </p:cNvSpPr>
          <p:nvPr/>
        </p:nvSpPr>
        <p:spPr bwMode="auto">
          <a:xfrm>
            <a:off x="5909388" y="5888167"/>
            <a:ext cx="494523" cy="374650"/>
          </a:xfrm>
          <a:prstGeom prst="rect">
            <a:avLst/>
          </a:prstGeom>
          <a:noFill/>
          <a:ln w="9525">
            <a:noFill/>
            <a:miter lim="800000"/>
            <a:headEnd/>
            <a:tailEnd/>
          </a:ln>
        </p:spPr>
        <p:txBody>
          <a:bodyPr lIns="27432" tIns="22860" rIns="0" bIns="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1000"/>
            </a:pPr>
            <a:r>
              <a:rPr lang="en-AU" sz="800" b="0" dirty="0" smtClean="0">
                <a:solidFill>
                  <a:srgbClr val="000000"/>
                </a:solidFill>
                <a:latin typeface="Univers 45 Light" pitchFamily="2" charset="0"/>
                <a:cs typeface="Arial"/>
              </a:rPr>
              <a:t>Low</a:t>
            </a:r>
            <a:endParaRPr lang="en-AU" sz="800" b="0" dirty="0">
              <a:solidFill>
                <a:srgbClr val="000000"/>
              </a:solidFill>
              <a:latin typeface="Univers 45 Light" pitchFamily="2" charset="0"/>
              <a:cs typeface="Arial"/>
            </a:endParaRPr>
          </a:p>
        </p:txBody>
      </p:sp>
      <p:pic>
        <p:nvPicPr>
          <p:cNvPr id="22" name="Picture 21"/>
          <p:cNvPicPr/>
          <p:nvPr/>
        </p:nvPicPr>
        <p:blipFill>
          <a:blip r:embed="rId2" cstate="print"/>
          <a:srcRect l="1046" t="2691" r="1707" b="1769"/>
          <a:stretch>
            <a:fillRect/>
          </a:stretch>
        </p:blipFill>
        <p:spPr bwMode="auto">
          <a:xfrm>
            <a:off x="2969490" y="903767"/>
            <a:ext cx="6131979" cy="3916857"/>
          </a:xfrm>
          <a:prstGeom prst="rect">
            <a:avLst/>
          </a:prstGeom>
          <a:noFill/>
          <a:ln w="9525">
            <a:noFill/>
            <a:miter lim="800000"/>
            <a:headEnd/>
            <a:tailEnd/>
          </a:ln>
        </p:spPr>
      </p:pic>
      <p:sp>
        <p:nvSpPr>
          <p:cNvPr id="24" name="Rectangle 174"/>
          <p:cNvSpPr>
            <a:spLocks noChangeArrowheads="1"/>
          </p:cNvSpPr>
          <p:nvPr/>
        </p:nvSpPr>
        <p:spPr bwMode="auto">
          <a:xfrm>
            <a:off x="52590" y="810663"/>
            <a:ext cx="3210374" cy="41126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lnSpc>
                <a:spcPct val="125000"/>
              </a:lnSpc>
              <a:spcBef>
                <a:spcPct val="0"/>
              </a:spcBef>
              <a:spcAft>
                <a:spcPct val="0"/>
              </a:spcAft>
            </a:pPr>
            <a:r>
              <a:rPr lang="en-AU" sz="1100" b="1" dirty="0" smtClean="0">
                <a:solidFill>
                  <a:srgbClr val="FF0000"/>
                </a:solidFill>
                <a:latin typeface="Univers 45 Light" pitchFamily="2" charset="0"/>
                <a:cs typeface="Arial" charset="0"/>
              </a:rPr>
              <a:t>Importance of interconnectedness</a:t>
            </a:r>
            <a:endParaRPr lang="en-AU" sz="1100" b="1" dirty="0">
              <a:solidFill>
                <a:srgbClr val="FF0000"/>
              </a:solidFill>
              <a:latin typeface="Univers 45 Light" pitchFamily="2" charset="0"/>
              <a:cs typeface="Arial" charset="0"/>
            </a:endParaRPr>
          </a:p>
          <a:p>
            <a:pPr marL="0" marR="0" lvl="0" indent="0" defTabSz="914400" rtl="0" eaLnBrk="1" fontAlgn="base" latinLnBrk="0" hangingPunct="1">
              <a:lnSpc>
                <a:spcPct val="125000"/>
              </a:lnSpc>
              <a:spcBef>
                <a:spcPct val="0"/>
              </a:spcBef>
              <a:spcAft>
                <a:spcPct val="0"/>
              </a:spcAft>
              <a:buClrTx/>
              <a:buSzTx/>
              <a:buFontTx/>
              <a:buNone/>
              <a:tabLst/>
            </a:pPr>
            <a:r>
              <a:rPr kumimoji="0" lang="en-AU" sz="1100" b="0" i="0" u="none" strike="noStrike" cap="none" normalizeH="0" baseline="0" dirty="0" smtClean="0">
                <a:ln>
                  <a:noFill/>
                </a:ln>
                <a:solidFill>
                  <a:srgbClr val="FF0000"/>
                </a:solidFill>
                <a:effectLst/>
                <a:latin typeface="Univers 45 Light" pitchFamily="2" charset="0"/>
                <a:ea typeface="Times New Roman" pitchFamily="18" charset="0"/>
                <a:cs typeface="Times New Roman" pitchFamily="18" charset="0"/>
              </a:rPr>
              <a:t>This</a:t>
            </a:r>
            <a:r>
              <a:rPr kumimoji="0" lang="en-AU" sz="1100" b="0" i="0" u="none" strike="noStrike" cap="none" normalizeH="0" dirty="0" smtClean="0">
                <a:ln>
                  <a:noFill/>
                </a:ln>
                <a:solidFill>
                  <a:srgbClr val="FF0000"/>
                </a:solidFill>
                <a:effectLst/>
                <a:latin typeface="Univers 45 Light" pitchFamily="2" charset="0"/>
                <a:ea typeface="Times New Roman" pitchFamily="18" charset="0"/>
                <a:cs typeface="Times New Roman" pitchFamily="18" charset="0"/>
              </a:rPr>
              <a:t> chart shows the systemic interconnectedness of risks. Interconnectedness assists with more holistic risk management</a:t>
            </a:r>
            <a:r>
              <a:rPr lang="en-AU" sz="1100" dirty="0">
                <a:solidFill>
                  <a:srgbClr val="FF0000"/>
                </a:solidFill>
                <a:latin typeface="Univers 45 Light" pitchFamily="2" charset="0"/>
                <a:ea typeface="Times New Roman" pitchFamily="18" charset="0"/>
                <a:cs typeface="Times New Roman" pitchFamily="18" charset="0"/>
              </a:rPr>
              <a:t> </a:t>
            </a:r>
            <a:r>
              <a:rPr lang="en-AU" sz="1100" dirty="0" smtClean="0">
                <a:solidFill>
                  <a:srgbClr val="FF0000"/>
                </a:solidFill>
                <a:latin typeface="Univers 45 Light" pitchFamily="2" charset="0"/>
                <a:ea typeface="Times New Roman" pitchFamily="18" charset="0"/>
                <a:cs typeface="Times New Roman" pitchFamily="18" charset="0"/>
              </a:rPr>
              <a:t>by</a:t>
            </a:r>
            <a:r>
              <a:rPr kumimoji="0" lang="en-AU" sz="1100" b="0" i="0" u="none" strike="noStrike" cap="none" normalizeH="0" dirty="0" smtClean="0">
                <a:ln>
                  <a:noFill/>
                </a:ln>
                <a:solidFill>
                  <a:srgbClr val="FF0000"/>
                </a:solidFill>
                <a:effectLst/>
                <a:latin typeface="Univers 45 Light" pitchFamily="2" charset="0"/>
                <a:ea typeface="Times New Roman" pitchFamily="18" charset="0"/>
                <a:cs typeface="Times New Roman" pitchFamily="18" charset="0"/>
              </a:rPr>
              <a:t> adding an additional dimension to risk management, that shows the impact risks have on each other. </a:t>
            </a:r>
          </a:p>
          <a:p>
            <a:pPr fontAlgn="base">
              <a:lnSpc>
                <a:spcPct val="125000"/>
              </a:lnSpc>
              <a:spcBef>
                <a:spcPct val="0"/>
              </a:spcBef>
              <a:spcAft>
                <a:spcPct val="0"/>
              </a:spcAft>
            </a:pPr>
            <a:endParaRPr lang="en-AU" sz="1100" b="1" dirty="0" smtClean="0">
              <a:solidFill>
                <a:schemeClr val="accent4"/>
              </a:solidFill>
              <a:latin typeface="Univers 45 Light" pitchFamily="2" charset="0"/>
              <a:cs typeface="Arial" charset="0"/>
            </a:endParaRPr>
          </a:p>
          <a:p>
            <a:pPr fontAlgn="base">
              <a:lnSpc>
                <a:spcPct val="125000"/>
              </a:lnSpc>
              <a:spcBef>
                <a:spcPct val="0"/>
              </a:spcBef>
              <a:spcAft>
                <a:spcPct val="0"/>
              </a:spcAft>
            </a:pPr>
            <a:r>
              <a:rPr lang="en-AU" sz="1100" b="1" dirty="0" smtClean="0">
                <a:solidFill>
                  <a:schemeClr val="accent4"/>
                </a:solidFill>
                <a:latin typeface="Univers 45 Light" pitchFamily="2" charset="0"/>
                <a:cs typeface="Arial" charset="0"/>
              </a:rPr>
              <a:t>Methodology for determining interconnectedness</a:t>
            </a:r>
            <a:endParaRPr lang="en-AU" sz="1100" b="1" dirty="0">
              <a:solidFill>
                <a:schemeClr val="accent4"/>
              </a:solidFill>
              <a:latin typeface="Univers 45 Light" pitchFamily="2" charset="0"/>
              <a:cs typeface="Arial" charset="0"/>
            </a:endParaRPr>
          </a:p>
          <a:p>
            <a:pPr lvl="0" fontAlgn="base">
              <a:lnSpc>
                <a:spcPct val="125000"/>
              </a:lnSpc>
              <a:spcBef>
                <a:spcPct val="0"/>
              </a:spcBef>
              <a:spcAft>
                <a:spcPct val="0"/>
              </a:spcAft>
            </a:pPr>
            <a:r>
              <a:rPr lang="en-AU" sz="1100" dirty="0">
                <a:solidFill>
                  <a:schemeClr val="accent4"/>
                </a:solidFill>
                <a:latin typeface="Univers 45 Light" pitchFamily="2" charset="0"/>
                <a:ea typeface="Times New Roman" pitchFamily="18" charset="0"/>
                <a:cs typeface="Times New Roman" pitchFamily="18" charset="0"/>
              </a:rPr>
              <a:t>The relative interconnectedness for a pair of risks is determined by the number of respondents in the survey who indicated there was a connection between that pair of risks. The relative severity of a risk is determined by taking the average over all responses. Only respondents who completed all questions in the survey are included in the analysis. Refer to Appendix B for further details.</a:t>
            </a:r>
          </a:p>
        </p:txBody>
      </p:sp>
      <p:sp>
        <p:nvSpPr>
          <p:cNvPr id="23" name="TextBox 22"/>
          <p:cNvSpPr txBox="1"/>
          <p:nvPr/>
        </p:nvSpPr>
        <p:spPr>
          <a:xfrm>
            <a:off x="5807947" y="281354"/>
            <a:ext cx="1085222" cy="954593"/>
          </a:xfrm>
          <a:prstGeom prst="rect">
            <a:avLst/>
          </a:prstGeom>
          <a:noFill/>
        </p:spPr>
        <p:txBody>
          <a:bodyPr wrap="square" lIns="54000" tIns="54000" rIns="54000" bIns="54000" rtlCol="0">
            <a:noAutofit/>
          </a:bodyPr>
          <a:lstStyle/>
          <a:p>
            <a:r>
              <a:rPr lang="en-AU" sz="2400" dirty="0" smtClean="0">
                <a:solidFill>
                  <a:schemeClr val="accent1">
                    <a:lumMod val="60000"/>
                    <a:lumOff val="40000"/>
                  </a:schemeClr>
                </a:solidFill>
                <a:latin typeface="Arial" pitchFamily="34" charset="0"/>
                <a:cs typeface="Arial" pitchFamily="34" charset="0"/>
              </a:rPr>
              <a:t>Leave</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REATEDBY" val="Global PowerPoint Toolbar"/>
  <p:tag name="TOOLBARVERSION" val="4.04"/>
  <p:tag name="TYPE" val="Screen"/>
  <p:tag name="KEYWORD" val="SCREEN"/>
  <p:tag name="TEMPLATEVERSION" val="19/09/2012 14:59:48"/>
</p:tagLst>
</file>

<file path=ppt/tags/tag2.xml><?xml version="1.0" encoding="utf-8"?>
<p:tagLst xmlns:a="http://schemas.openxmlformats.org/drawingml/2006/main" xmlns:r="http://schemas.openxmlformats.org/officeDocument/2006/relationships" xmlns:p="http://schemas.openxmlformats.org/presentationml/2006/main">
  <p:tag name="ADV_COPYRIGHT" val="TRUE"/>
</p:tagLst>
</file>

<file path=ppt/theme/theme1.xml><?xml version="1.0" encoding="utf-8"?>
<a:theme xmlns:a="http://schemas.openxmlformats.org/drawingml/2006/main" name="CREATE SCREEN">
  <a:themeElements>
    <a:clrScheme name="KPMG Colours">
      <a:dk1>
        <a:srgbClr val="000000"/>
      </a:dk1>
      <a:lt1>
        <a:srgbClr val="FFFFFF"/>
      </a:lt1>
      <a:dk2>
        <a:srgbClr val="007C92"/>
      </a:dk2>
      <a:lt2>
        <a:srgbClr val="747678"/>
      </a:lt2>
      <a:accent1>
        <a:srgbClr val="8E258D"/>
      </a:accent1>
      <a:accent2>
        <a:srgbClr val="A79E70"/>
      </a:accent2>
      <a:accent3>
        <a:srgbClr val="7AB800"/>
      </a:accent3>
      <a:accent4>
        <a:srgbClr val="00338D"/>
      </a:accent4>
      <a:accent5>
        <a:srgbClr val="C84E00"/>
      </a:accent5>
      <a:accent6>
        <a:srgbClr val="EBB700"/>
      </a:accent6>
      <a:hlink>
        <a:srgbClr val="007C92"/>
      </a:hlink>
      <a:folHlink>
        <a:srgbClr val="8E258D"/>
      </a:folHlink>
    </a:clrScheme>
    <a:fontScheme name="KPMG Theme">
      <a:majorFont>
        <a:latin typeface="Arial"/>
        <a:ea typeface=""/>
        <a:cs typeface=""/>
      </a:majorFont>
      <a:minorFont>
        <a:latin typeface="Arial"/>
        <a:ea typeface=""/>
        <a:cs typeface=""/>
      </a:minorFont>
    </a:fontScheme>
    <a:fmtScheme name="KPMG Theme">
      <a:fillStyleLst>
        <a:solidFill>
          <a:schemeClr val="phClr"/>
        </a:solidFill>
        <a:solidFill>
          <a:schemeClr val="phClr">
            <a:tint val="0"/>
          </a:schemeClr>
        </a:solidFill>
        <a:solidFill>
          <a:schemeClr val="phClr"/>
        </a:solidFill>
      </a:fillStyleLst>
      <a:lnStyleLst>
        <a:ln w="6350" cap="rnd" cmpd="sng" algn="ctr">
          <a:solidFill>
            <a:schemeClr val="phClr"/>
          </a:solidFill>
          <a:prstDash val="solid"/>
        </a:ln>
        <a:ln w="12700" cap="rnd" cmpd="sng" algn="ctr">
          <a:solidFill>
            <a:schemeClr val="phClr"/>
          </a:solidFill>
          <a:prstDash val="solid"/>
        </a:ln>
        <a:ln w="19050" cap="rnd"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solidFill>
          <a:schemeClr val="tx2"/>
        </a:solidFill>
        <a:ln>
          <a:noFill/>
        </a:ln>
      </a:spPr>
      <a:bodyPr lIns="54000" tIns="54000" rIns="54000" bIns="54000"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54000" tIns="54000" rIns="54000" bIns="54000" rtlCol="0">
        <a:noAutofit/>
      </a:bodyPr>
      <a:lstStyle>
        <a:defPPr>
          <a:defRPr sz="900" dirty="0" smtClean="0">
            <a:latin typeface="Arial" pitchFamily="34" charset="0"/>
            <a:cs typeface="Arial" pitchFamily="34" charset="0"/>
          </a:defRPr>
        </a:defPPr>
      </a:lstStyle>
    </a:txDef>
  </a:objectDefaults>
  <a:extraClrSchemeLst>
    <a:extraClrScheme>
      <a:clrScheme name="KPMG Colours">
        <a:dk1>
          <a:srgbClr val="000000"/>
        </a:dk1>
        <a:lt1>
          <a:srgbClr val="FFFFFF"/>
        </a:lt1>
        <a:dk2>
          <a:srgbClr val="007C92"/>
        </a:dk2>
        <a:lt2>
          <a:srgbClr val="747678"/>
        </a:lt2>
        <a:accent1>
          <a:srgbClr val="8E258D"/>
        </a:accent1>
        <a:accent2>
          <a:srgbClr val="A79E70"/>
        </a:accent2>
        <a:accent3>
          <a:srgbClr val="7AB800"/>
        </a:accent3>
        <a:accent4>
          <a:srgbClr val="00338D"/>
        </a:accent4>
        <a:accent5>
          <a:srgbClr val="C84E00"/>
        </a:accent5>
        <a:accent6>
          <a:srgbClr val="EBB700"/>
        </a:accent6>
        <a:hlink>
          <a:srgbClr val="007C92"/>
        </a:hlink>
        <a:folHlink>
          <a:srgbClr val="8E258D"/>
        </a:folHlink>
      </a:clrScheme>
    </a:extraClrScheme>
  </a:extraClrSchemeLst>
  <a:custClrLst>
    <a:custClr name="Turquoise 100%">
      <a:srgbClr val="007C92"/>
    </a:custClr>
    <a:custClr name="Deep Purple 100%">
      <a:srgbClr val="8E258D"/>
    </a:custClr>
    <a:custClr name="Tan 100%">
      <a:srgbClr val="A79E70"/>
    </a:custClr>
    <a:custClr name="Bright Green 100%">
      <a:srgbClr val="7AB800"/>
    </a:custClr>
    <a:custClr name="Deep Blue 100%">
      <a:srgbClr val="00338D"/>
    </a:custClr>
    <a:custClr name="Orange 100%">
      <a:srgbClr val="C84E00"/>
    </a:custClr>
    <a:custClr name="Bright Yellow 100%">
      <a:srgbClr val="EBB700"/>
    </a:custClr>
    <a:custClr name="Powder Blue 100%">
      <a:srgbClr val="98C6EA"/>
    </a:custClr>
    <a:custClr name="Gray 100%">
      <a:srgbClr val="747678"/>
    </a:custClr>
    <a:custClr name="Red 100%">
      <a:srgbClr val="9E3039"/>
    </a:custClr>
    <a:custClr name="Turquoise 75%">
      <a:srgbClr val="409DAD"/>
    </a:custClr>
    <a:custClr name="Deep Purple 75%">
      <a:srgbClr val="AA5CAA"/>
    </a:custClr>
    <a:custClr name="Tan 75%">
      <a:srgbClr val="BDB694"/>
    </a:custClr>
    <a:custClr name="Bright Green 75%">
      <a:srgbClr val="9BCA40"/>
    </a:custClr>
    <a:custClr name="Deep Blue 75%">
      <a:srgbClr val="4066AA"/>
    </a:custClr>
    <a:custClr name="Orange 75%">
      <a:srgbClr val="D67A40"/>
    </a:custClr>
    <a:custClr name="Bright Yellow 75%">
      <a:srgbClr val="F0C940"/>
    </a:custClr>
    <a:custClr name="Powder Blue 75%">
      <a:srgbClr val="B2D4EF"/>
    </a:custClr>
    <a:custClr name="Gray 75%">
      <a:srgbClr val="97989A"/>
    </a:custClr>
    <a:custClr name="Red 75%">
      <a:srgbClr val="B6646B"/>
    </a:custClr>
    <a:custClr name="Turquoise 50%">
      <a:srgbClr val="80BEC9"/>
    </a:custClr>
    <a:custClr name="Deep Purple 50%">
      <a:srgbClr val="C792C6"/>
    </a:custClr>
    <a:custClr name="Tan 50%">
      <a:srgbClr val="D3CFB8"/>
    </a:custClr>
    <a:custClr name="Bright Green 50%">
      <a:srgbClr val="BDDC80"/>
    </a:custClr>
    <a:custClr name="Deep Blue 50%">
      <a:srgbClr val="8099C6"/>
    </a:custClr>
    <a:custClr name="Orange 50%">
      <a:srgbClr val="E3A780"/>
    </a:custClr>
    <a:custClr name="Bright Yellow 50%">
      <a:srgbClr val="F5DB7E"/>
    </a:custClr>
    <a:custClr name="Powder Blue 50%">
      <a:srgbClr val="CCE3F4"/>
    </a:custClr>
    <a:custClr name="Gray 50%">
      <a:srgbClr val="BABBBC"/>
    </a:custClr>
    <a:custClr name="Red 50%">
      <a:srgbClr val="CF989C"/>
    </a:custClr>
    <a:custClr name="Turquoise 25%">
      <a:srgbClr val="BFDEE4"/>
    </a:custClr>
    <a:custClr name="Deep Purple 25%">
      <a:srgbClr val="E3C9E3"/>
    </a:custClr>
    <a:custClr name="Tan 25%">
      <a:srgbClr val="E9E7DB"/>
    </a:custClr>
    <a:custClr name="Bright Green 25%">
      <a:srgbClr val="DEEDBF"/>
    </a:custClr>
    <a:custClr name="Deep Blue 25%">
      <a:srgbClr val="BFCCE3"/>
    </a:custClr>
    <a:custClr name="Orange 25%">
      <a:srgbClr val="F1D3BF"/>
    </a:custClr>
    <a:custClr name="Bright Yellow 25%">
      <a:srgbClr val="FAEDBF"/>
    </a:custClr>
    <a:custClr name="Powder Blue 25%">
      <a:srgbClr val="E5F1FA"/>
    </a:custClr>
    <a:custClr name="Gray 25%">
      <a:srgbClr val="DCDDDD"/>
    </a:custClr>
    <a:custClr name="Red 25%">
      <a:srgbClr val="E7CBCE"/>
    </a:custClr>
    <a:custClr name="Turquoise 10%">
      <a:srgbClr val="E5F2F4"/>
    </a:custClr>
    <a:custClr name="Deep Purple 10%">
      <a:srgbClr val="F3E9F3"/>
    </a:custClr>
    <a:custClr name="Tan 10%">
      <a:srgbClr val="F6F5F0"/>
    </a:custClr>
    <a:custClr name="Bright Green 10%">
      <a:srgbClr val="F1F8E5"/>
    </a:custClr>
    <a:custClr name="Deep Blue 10%">
      <a:srgbClr val="E5EAF3"/>
    </a:custClr>
    <a:custClr name="Orange 10%">
      <a:srgbClr val="F9EDE5"/>
    </a:custClr>
    <a:custClr name="Bright Yellow 10%">
      <a:srgbClr val="FDF8E5"/>
    </a:custClr>
    <a:custClr name="Powder Blue 10%">
      <a:srgbClr val="F4F9FD"/>
    </a:custClr>
    <a:custClr name="Gray 10%">
      <a:srgbClr val="F1F1F1"/>
    </a:custClr>
    <a:custClr name="Red 10%">
      <a:srgbClr val="F5EAEB"/>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8457</TotalTime>
  <Words>7185</Words>
  <Application>Microsoft Office PowerPoint</Application>
  <PresentationFormat>On-screen Show (4:3)</PresentationFormat>
  <Paragraphs>812</Paragraphs>
  <Slides>54</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Calibri</vt:lpstr>
      <vt:lpstr>Courier New</vt:lpstr>
      <vt:lpstr>Times New Roman</vt:lpstr>
      <vt:lpstr>Univers 45 Light</vt:lpstr>
      <vt:lpstr>CREATE SCREEN</vt:lpstr>
      <vt:lpstr>Risk Interconnectedness  IAG Group</vt:lpstr>
      <vt:lpstr>2. Reliances &amp; Limitations</vt:lpstr>
      <vt:lpstr>Table of Contents</vt:lpstr>
      <vt:lpstr>1. Background and Scope</vt:lpstr>
      <vt:lpstr>4. Survey Questions and Participation</vt:lpstr>
      <vt:lpstr>2. Network Theory</vt:lpstr>
      <vt:lpstr>5. Network Theory (continued)</vt:lpstr>
      <vt:lpstr>2. Overview of Analysis</vt:lpstr>
      <vt:lpstr> 4. Systemic Interconnectedness</vt:lpstr>
      <vt:lpstr> 5. Risk Clusters</vt:lpstr>
      <vt:lpstr>5. Risk Clusters (continued)</vt:lpstr>
      <vt:lpstr>6. Centrality</vt:lpstr>
      <vt:lpstr>6. Centrality (continued)</vt:lpstr>
      <vt:lpstr>7. Network Measures</vt:lpstr>
      <vt:lpstr>7. Network Measures (continued)</vt:lpstr>
      <vt:lpstr>7. Network Measures (continued)</vt:lpstr>
      <vt:lpstr> 8. Severity Likelihood</vt:lpstr>
      <vt:lpstr> 8. Severity Likelihood (continued)</vt:lpstr>
      <vt:lpstr> 9. Velocity Interconnectedness</vt:lpstr>
      <vt:lpstr> 9. Velocity Interconnectedness (continued)</vt:lpstr>
      <vt:lpstr> 10. Likelihood Interconnectedness</vt:lpstr>
      <vt:lpstr> 10. Likelihood Interconnectedness (continued)</vt:lpstr>
      <vt:lpstr> 11. 4D Chart</vt:lpstr>
      <vt:lpstr>Appendix A  </vt:lpstr>
      <vt:lpstr> Example Survey Questions</vt:lpstr>
      <vt:lpstr>Appendix B </vt:lpstr>
      <vt:lpstr>Overview of Methodology</vt:lpstr>
      <vt:lpstr>Overview of Methodology (continued)</vt:lpstr>
      <vt:lpstr> Degree of Completeness</vt:lpstr>
      <vt:lpstr> Degree of Reciprocity</vt:lpstr>
      <vt:lpstr>Distance and Diameter</vt:lpstr>
      <vt:lpstr>Clustering Coefficient</vt:lpstr>
      <vt:lpstr>Clustering Coefficient</vt:lpstr>
      <vt:lpstr>Degree Correlation</vt:lpstr>
      <vt:lpstr>Degree Correlation (continued)</vt:lpstr>
      <vt:lpstr>Strength</vt:lpstr>
      <vt:lpstr>Centrality</vt:lpstr>
      <vt:lpstr>Appendix C  </vt:lpstr>
      <vt:lpstr>Risks with Highest Number of Connections</vt:lpstr>
      <vt:lpstr>Risks with Highest Number of Connections</vt:lpstr>
      <vt:lpstr>Risks with Highest Number of Connections</vt:lpstr>
      <vt:lpstr>Risks with Highest Number of Connections</vt:lpstr>
      <vt:lpstr>Risks with Highest Number of Connections</vt:lpstr>
      <vt:lpstr>Strongest Connections</vt:lpstr>
      <vt:lpstr>Strongest Connections</vt:lpstr>
      <vt:lpstr>Appendix D</vt:lpstr>
      <vt:lpstr>Centrality</vt:lpstr>
      <vt:lpstr>Appendix E  </vt:lpstr>
      <vt:lpstr>  New Zealand Division: Systemic Interconnectedness</vt:lpstr>
      <vt:lpstr>  New Zealand Division: Risk Interconnectedness and Clustering</vt:lpstr>
      <vt:lpstr> Systemic Interconnectedness: Asia Division</vt:lpstr>
      <vt:lpstr>  Asia Division: Risk Interconnectedness and Clustering</vt:lpstr>
      <vt:lpstr> Corporate Office Division: Systemic Interconnectedness</vt:lpstr>
      <vt:lpstr>  Corporate Office Division : Risk Interconnectedness and Clustering</vt:lpstr>
    </vt:vector>
  </TitlesOfParts>
  <Company>KPMG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Interconnedness  IAG Group</dc:title>
  <dc:creator>KPMG - TWiggleswort</dc:creator>
  <cp:lastModifiedBy>Jenkins, Wayne</cp:lastModifiedBy>
  <cp:revision>483</cp:revision>
  <cp:lastPrinted>2014-12-03T21:10:30Z</cp:lastPrinted>
  <dcterms:created xsi:type="dcterms:W3CDTF">2014-04-22T04:51:59Z</dcterms:created>
  <dcterms:modified xsi:type="dcterms:W3CDTF">2015-10-12T05:12:25Z</dcterms:modified>
</cp:coreProperties>
</file>