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7BF1-80DE-C692-92F3-CAC22467E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8695A3-4F11-5DE6-3B7B-8043283B0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661D3-5AAA-FF4D-3AEA-127E1B9039D5}"/>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5" name="Footer Placeholder 4">
            <a:extLst>
              <a:ext uri="{FF2B5EF4-FFF2-40B4-BE49-F238E27FC236}">
                <a16:creationId xmlns:a16="http://schemas.microsoft.com/office/drawing/2014/main" id="{6256D9E2-CA44-7474-A175-3CF6ED495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9559F-4E9C-1955-ADAB-88411D9C21C4}"/>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295591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ADED-C79A-082F-4533-E4E571E0E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87750-AAD9-4538-70EB-8D26BED2EB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8DEB-0BD5-1D30-8A1A-1916B7185A53}"/>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5" name="Footer Placeholder 4">
            <a:extLst>
              <a:ext uri="{FF2B5EF4-FFF2-40B4-BE49-F238E27FC236}">
                <a16:creationId xmlns:a16="http://schemas.microsoft.com/office/drawing/2014/main" id="{C60C3F82-842C-162A-55BD-C7E751B51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9372D-6607-1CF3-82F5-559774D974F0}"/>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66270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C6239-21C0-9BCE-7AAF-AEE893CBB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558E6-896E-14E0-D888-BA6C991F1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EC5F1-2BB2-0EC1-3499-DD439C03C12B}"/>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5" name="Footer Placeholder 4">
            <a:extLst>
              <a:ext uri="{FF2B5EF4-FFF2-40B4-BE49-F238E27FC236}">
                <a16:creationId xmlns:a16="http://schemas.microsoft.com/office/drawing/2014/main" id="{1E0B36CC-3EAD-1539-E372-C598A7CC9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71F14-B50F-0FD6-7B5A-B7675B6FDCFD}"/>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16393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5224-88C8-20B2-B21E-F823C7B55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DB5836-3D6E-945E-7AF1-0048AB3262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2290C-0A56-D857-E3E2-B1014DDF681E}"/>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5" name="Footer Placeholder 4">
            <a:extLst>
              <a:ext uri="{FF2B5EF4-FFF2-40B4-BE49-F238E27FC236}">
                <a16:creationId xmlns:a16="http://schemas.microsoft.com/office/drawing/2014/main" id="{7F452B41-12FB-C5E0-440A-F14890F72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06773-3A1E-8B0C-DEB8-E9A46494E151}"/>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39418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335D-ADBF-1201-679E-41F42ED8D2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AF477-9796-7D00-5086-47BB576D3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90A9E-BD9F-E60F-F651-83C8BD7806F5}"/>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5" name="Footer Placeholder 4">
            <a:extLst>
              <a:ext uri="{FF2B5EF4-FFF2-40B4-BE49-F238E27FC236}">
                <a16:creationId xmlns:a16="http://schemas.microsoft.com/office/drawing/2014/main" id="{E497D10E-55E1-697D-9288-91F22DC18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62B4A-E4FD-4768-1491-9BFA57090E3D}"/>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393002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65C-7A7D-E7AB-E61E-8E908C320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DF0C01-AA36-CA15-BB98-353E86879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AEE1FB-DD31-4F98-987C-4093AEA78A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4511A-BD4E-C196-A8E0-8508FA0761B1}"/>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6" name="Footer Placeholder 5">
            <a:extLst>
              <a:ext uri="{FF2B5EF4-FFF2-40B4-BE49-F238E27FC236}">
                <a16:creationId xmlns:a16="http://schemas.microsoft.com/office/drawing/2014/main" id="{8DA0A784-6DB7-5D0A-D574-065DA46C8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32637-F4E4-9AD9-F11A-072196AC4474}"/>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77528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CE59-CE7D-4DAD-DDFD-4715E619B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9B30C-7E7B-9C3F-D3F7-AE271A4773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05961-6C67-3C86-1D6A-A7C890B91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04698-F664-E9B3-12CD-83FDA1C2C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5CFB3-4C4F-4D4E-A827-8EC53365E7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BA5E-A5D6-BB5E-CD37-B7282196F33E}"/>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8" name="Footer Placeholder 7">
            <a:extLst>
              <a:ext uri="{FF2B5EF4-FFF2-40B4-BE49-F238E27FC236}">
                <a16:creationId xmlns:a16="http://schemas.microsoft.com/office/drawing/2014/main" id="{0E39B1C3-5BF3-CFBA-9A51-3D6678BCC7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6B8390-039A-70B8-2A3E-3324C7957856}"/>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234571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53E1-F36E-C6DA-24F8-4D48D49BE7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DFC-DB9D-540C-0CEE-AD70C55BB80B}"/>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4" name="Footer Placeholder 3">
            <a:extLst>
              <a:ext uri="{FF2B5EF4-FFF2-40B4-BE49-F238E27FC236}">
                <a16:creationId xmlns:a16="http://schemas.microsoft.com/office/drawing/2014/main" id="{237F7E1B-22BF-FC33-3F7A-F476543DC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38127-6CB3-3153-7C3F-6A952BFA684A}"/>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10046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2A5BA-8628-CAE8-C791-9D8DB7320821}"/>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3" name="Footer Placeholder 2">
            <a:extLst>
              <a:ext uri="{FF2B5EF4-FFF2-40B4-BE49-F238E27FC236}">
                <a16:creationId xmlns:a16="http://schemas.microsoft.com/office/drawing/2014/main" id="{818C528A-F534-3B8F-557F-BA68D03EA3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39C80-B68F-2094-6764-4872D67AF61E}"/>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307020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4722-A2F9-F3B1-6843-E4F856BBA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94DA93-8898-A54D-9BCE-B98B80461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B10FF-7D57-CEBA-C064-AE3A4F8A4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BDAEC-E873-8599-403A-80E9AA49992B}"/>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6" name="Footer Placeholder 5">
            <a:extLst>
              <a:ext uri="{FF2B5EF4-FFF2-40B4-BE49-F238E27FC236}">
                <a16:creationId xmlns:a16="http://schemas.microsoft.com/office/drawing/2014/main" id="{EBEAF53C-C696-912E-C633-31480D519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28958-E44E-8FD5-8ED7-D25E4CB02594}"/>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368803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C312-BB1D-106C-8422-E7BAA53DC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03378-25C4-9B1A-FDEC-B361F7EF7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D6E53-5401-71E3-4ECE-DDAD6CD0B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93AB1-84E0-A476-2992-83DCF325EE9D}"/>
              </a:ext>
            </a:extLst>
          </p:cNvPr>
          <p:cNvSpPr>
            <a:spLocks noGrp="1"/>
          </p:cNvSpPr>
          <p:nvPr>
            <p:ph type="dt" sz="half" idx="10"/>
          </p:nvPr>
        </p:nvSpPr>
        <p:spPr/>
        <p:txBody>
          <a:bodyPr/>
          <a:lstStyle/>
          <a:p>
            <a:fld id="{3B7B500E-A9F7-47B5-8CAF-D5B21221ACDC}" type="datetimeFigureOut">
              <a:rPr lang="en-US" smtClean="0"/>
              <a:t>9/22/2022</a:t>
            </a:fld>
            <a:endParaRPr lang="en-US"/>
          </a:p>
        </p:txBody>
      </p:sp>
      <p:sp>
        <p:nvSpPr>
          <p:cNvPr id="6" name="Footer Placeholder 5">
            <a:extLst>
              <a:ext uri="{FF2B5EF4-FFF2-40B4-BE49-F238E27FC236}">
                <a16:creationId xmlns:a16="http://schemas.microsoft.com/office/drawing/2014/main" id="{AB4F6C6E-2704-478D-5611-4563D92FB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24EC8-64DD-2C24-53BD-52E84CBBACB8}"/>
              </a:ext>
            </a:extLst>
          </p:cNvPr>
          <p:cNvSpPr>
            <a:spLocks noGrp="1"/>
          </p:cNvSpPr>
          <p:nvPr>
            <p:ph type="sldNum" sz="quarter" idx="12"/>
          </p:nvPr>
        </p:nvSpPr>
        <p:spPr/>
        <p:txBody>
          <a:bodyPr/>
          <a:lstStyle/>
          <a:p>
            <a:fld id="{FF7EE4D8-0320-4F6D-B1E9-3C1D8104B897}" type="slidenum">
              <a:rPr lang="en-US" smtClean="0"/>
              <a:t>‹#›</a:t>
            </a:fld>
            <a:endParaRPr lang="en-US"/>
          </a:p>
        </p:txBody>
      </p:sp>
    </p:spTree>
    <p:extLst>
      <p:ext uri="{BB962C8B-B14F-4D97-AF65-F5344CB8AC3E}">
        <p14:creationId xmlns:p14="http://schemas.microsoft.com/office/powerpoint/2010/main" val="169163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6C651-0A49-7ABB-42EE-A9DB40AE8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B6E42-BFDE-258D-C8EA-8EA0CD95B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E085F-3847-56A5-0918-AFDB963A8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B500E-A9F7-47B5-8CAF-D5B21221ACDC}" type="datetimeFigureOut">
              <a:rPr lang="en-US" smtClean="0"/>
              <a:t>9/22/2022</a:t>
            </a:fld>
            <a:endParaRPr lang="en-US"/>
          </a:p>
        </p:txBody>
      </p:sp>
      <p:sp>
        <p:nvSpPr>
          <p:cNvPr id="5" name="Footer Placeholder 4">
            <a:extLst>
              <a:ext uri="{FF2B5EF4-FFF2-40B4-BE49-F238E27FC236}">
                <a16:creationId xmlns:a16="http://schemas.microsoft.com/office/drawing/2014/main" id="{81B42B3A-0BAA-1FEC-1132-EC9F3CF98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15C8BD-7987-314C-C0D8-70C426EA4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EE4D8-0320-4F6D-B1E9-3C1D8104B897}" type="slidenum">
              <a:rPr lang="en-US" smtClean="0"/>
              <a:t>‹#›</a:t>
            </a:fld>
            <a:endParaRPr lang="en-US"/>
          </a:p>
        </p:txBody>
      </p:sp>
    </p:spTree>
    <p:extLst>
      <p:ext uri="{BB962C8B-B14F-4D97-AF65-F5344CB8AC3E}">
        <p14:creationId xmlns:p14="http://schemas.microsoft.com/office/powerpoint/2010/main" val="49270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gpurtoday.in/with-no-fixed-income-food-delivery-boys-forced-to-deliver-liquor-cigs-to-customers-in-nagpur/12221711" TargetMode="External" /><Relationship Id="rId2" Type="http://schemas.openxmlformats.org/officeDocument/2006/relationships/image" Target="../media/image10.jpg" /><Relationship Id="rId1" Type="http://schemas.openxmlformats.org/officeDocument/2006/relationships/slideLayout" Target="../slideLayouts/slideLayout2.xml" /><Relationship Id="rId4" Type="http://schemas.openxmlformats.org/officeDocument/2006/relationships/hyperlink" Target="https://creativecommons.org/licenses/by-nc-sa/3.0/" TargetMode="External" /></Relationships>
</file>

<file path=ppt/slides/_rels/slide11.xml.rels><?xml version="1.0" encoding="UTF-8" standalone="yes"?>
<Relationships xmlns="http://schemas.openxmlformats.org/package/2006/relationships"><Relationship Id="rId3" Type="http://schemas.openxmlformats.org/officeDocument/2006/relationships/hyperlink" Target="https://www.finsmes.com/2017/07/restaurant-finder-apps-how-to-build-a-similar-app.html" TargetMode="External"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host_kitchen" TargetMode="External" /><Relationship Id="rId2" Type="http://schemas.openxmlformats.org/officeDocument/2006/relationships/hyperlink" Target="https://en.wikipedia.org/wiki/Food_delivery" TargetMode="External"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technofaq.org/posts/2020/12/top-things-you-must-know-before-ordering-your-food-on-train-using-e-catering-apps/" TargetMode="External"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hyperlink" Target="https://creativecommons.org/licenses/by-nc-sa/3.0/" TargetMode="External" /></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Zomato#cite_note-7" TargetMode="External" /><Relationship Id="rId3" Type="http://schemas.openxmlformats.org/officeDocument/2006/relationships/hyperlink" Target="https://en.wikipedia.org/wiki/Multinational_corporation" TargetMode="External" /><Relationship Id="rId7" Type="http://schemas.openxmlformats.org/officeDocument/2006/relationships/hyperlink" Target="https://en.wikipedia.org/wiki/Zomato#cite_note-6" TargetMode="External" /><Relationship Id="rId2" Type="http://schemas.openxmlformats.org/officeDocument/2006/relationships/hyperlink" Target="https://en.wikipedia.org/wiki/Help:IPA/English" TargetMode="External" /><Relationship Id="rId1" Type="http://schemas.openxmlformats.org/officeDocument/2006/relationships/slideLayout" Target="../slideLayouts/slideLayout2.xml" /><Relationship Id="rId6" Type="http://schemas.openxmlformats.org/officeDocument/2006/relationships/hyperlink" Target="https://en.wikipedia.org/wiki/Zomato#cite_note-5" TargetMode="External" /><Relationship Id="rId5" Type="http://schemas.openxmlformats.org/officeDocument/2006/relationships/hyperlink" Target="https://en.wikipedia.org/wiki/Zomato#cite_note-4" TargetMode="External" /><Relationship Id="rId4" Type="http://schemas.openxmlformats.org/officeDocument/2006/relationships/hyperlink" Target="https://en.wikipedia.org/wiki/Food_delivery" TargetMode="External" /><Relationship Id="rId9" Type="http://schemas.openxmlformats.org/officeDocument/2006/relationships/image" Target="../media/image7.jpeg"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pilipinasdaily.com/food-pass-application-guide/" TargetMode="External" /><Relationship Id="rId2" Type="http://schemas.openxmlformats.org/officeDocument/2006/relationships/image" Target="../media/image9.jpg" /><Relationship Id="rId1" Type="http://schemas.openxmlformats.org/officeDocument/2006/relationships/slideLayout" Target="../slideLayouts/slideLayout2.xml" /><Relationship Id="rId4" Type="http://schemas.openxmlformats.org/officeDocument/2006/relationships/hyperlink" Target="https://creativecommons.org/licenses/by-nd/3.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6C45-4853-744A-CC45-255D34B8D44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241CD53-7814-7279-6C51-DCE0CA345CD7}"/>
              </a:ext>
            </a:extLst>
          </p:cNvPr>
          <p:cNvSpPr>
            <a:spLocks noGrp="1"/>
          </p:cNvSpPr>
          <p:nvPr>
            <p:ph type="subTitle" idx="1"/>
          </p:nvPr>
        </p:nvSpPr>
        <p:spPr/>
        <p:txBody>
          <a:bodyPr/>
          <a:lstStyle/>
          <a:p>
            <a:endParaRPr lang="en-US"/>
          </a:p>
        </p:txBody>
      </p:sp>
      <p:pic>
        <p:nvPicPr>
          <p:cNvPr id="5" name="Picture 4" descr="A screenshot of a video game&#10;&#10;Description automatically generated with medium confidence">
            <a:extLst>
              <a:ext uri="{FF2B5EF4-FFF2-40B4-BE49-F238E27FC236}">
                <a16:creationId xmlns:a16="http://schemas.microsoft.com/office/drawing/2014/main" id="{04AE0883-5940-FBD8-BB15-42865C3FC5C3}"/>
              </a:ext>
            </a:extLst>
          </p:cNvPr>
          <p:cNvPicPr>
            <a:picLocks noChangeAspect="1"/>
          </p:cNvPicPr>
          <p:nvPr/>
        </p:nvPicPr>
        <p:blipFill rotWithShape="1">
          <a:blip r:embed="rId2">
            <a:extLst>
              <a:ext uri="{28A0092B-C50C-407E-A947-70E740481C1C}">
                <a14:useLocalDpi xmlns:a14="http://schemas.microsoft.com/office/drawing/2010/main" val="0"/>
              </a:ext>
            </a:extLst>
          </a:blip>
          <a:srcRect t="36730" b="29434"/>
          <a:stretch/>
        </p:blipFill>
        <p:spPr>
          <a:xfrm>
            <a:off x="14377" y="0"/>
            <a:ext cx="12192000" cy="6858000"/>
          </a:xfrm>
          <a:prstGeom prst="rect">
            <a:avLst/>
          </a:prstGeom>
        </p:spPr>
      </p:pic>
    </p:spTree>
    <p:extLst>
      <p:ext uri="{BB962C8B-B14F-4D97-AF65-F5344CB8AC3E}">
        <p14:creationId xmlns:p14="http://schemas.microsoft.com/office/powerpoint/2010/main" val="104988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5D4B1-2B0B-0BB6-F13C-E9DE20B3DB29}"/>
              </a:ext>
            </a:extLst>
          </p:cNvPr>
          <p:cNvSpPr>
            <a:spLocks noGrp="1"/>
          </p:cNvSpPr>
          <p:nvPr>
            <p:ph idx="1"/>
          </p:nvPr>
        </p:nvSpPr>
        <p:spPr>
          <a:xfrm>
            <a:off x="590719" y="2330505"/>
            <a:ext cx="4559425" cy="3979585"/>
          </a:xfrm>
        </p:spPr>
        <p:txBody>
          <a:bodyPr anchor="ctr">
            <a:normAutofit/>
          </a:bodyPr>
          <a:lstStyle/>
          <a:p>
            <a:r>
              <a:rPr lang="en-US" sz="1300"/>
              <a:t>Negative:-----</a:t>
            </a:r>
          </a:p>
          <a:p>
            <a:pPr>
              <a:buFont typeface="Arial" panose="020B0604020202020204" pitchFamily="34" charset="0"/>
              <a:buChar char="•"/>
            </a:pPr>
            <a:r>
              <a:rPr lang="en-US" sz="1300" b="0" i="0">
                <a:effectLst/>
                <a:latin typeface="Nunito Sans" pitchFamily="2" charset="0"/>
              </a:rPr>
              <a:t>Validation that billing discounts should be displayed on the home page.</a:t>
            </a:r>
          </a:p>
          <a:p>
            <a:pPr>
              <a:buFont typeface="Arial" panose="020B0604020202020204" pitchFamily="34" charset="0"/>
              <a:buChar char="•"/>
            </a:pPr>
            <a:r>
              <a:rPr lang="en-US" sz="1300" b="0" i="0">
                <a:effectLst/>
                <a:latin typeface="Nunito Sans" pitchFamily="2" charset="0"/>
              </a:rPr>
              <a:t>Validation that past orders should be shown on the home page for quick delivery.</a:t>
            </a:r>
          </a:p>
          <a:p>
            <a:pPr>
              <a:buFont typeface="Arial" panose="020B0604020202020204" pitchFamily="34" charset="0"/>
              <a:buChar char="•"/>
            </a:pPr>
            <a:r>
              <a:rPr lang="en-US" sz="1300" b="0" i="0">
                <a:effectLst/>
                <a:latin typeface="Nunito Sans" pitchFamily="2" charset="0"/>
              </a:rPr>
              <a:t>Validation that restaurants should be shown on the home page as per distance from the delivery location.</a:t>
            </a:r>
          </a:p>
          <a:p>
            <a:pPr>
              <a:buFont typeface="Arial" panose="020B0604020202020204" pitchFamily="34" charset="0"/>
              <a:buChar char="•"/>
            </a:pPr>
            <a:r>
              <a:rPr lang="en-US" sz="1300" b="0" i="0">
                <a:effectLst/>
                <a:latin typeface="Nunito Sans" pitchFamily="2" charset="0"/>
              </a:rPr>
              <a:t>Validation that the right delivery location should be shown.</a:t>
            </a:r>
          </a:p>
          <a:p>
            <a:pPr>
              <a:buFont typeface="Arial" panose="020B0604020202020204" pitchFamily="34" charset="0"/>
              <a:buChar char="•"/>
            </a:pPr>
            <a:r>
              <a:rPr lang="en-US" sz="1300" b="0" i="0">
                <a:effectLst/>
                <a:latin typeface="Nunito Sans" pitchFamily="2" charset="0"/>
              </a:rPr>
              <a:t>Validation that the filter and sort options should be provided on the home page. Filters options such as Cuisines and rating should be shown. Sorting of restaurants should be done as per sort criteria such as rating, delivery time, cost.</a:t>
            </a:r>
          </a:p>
          <a:p>
            <a:pPr>
              <a:buFont typeface="Arial" panose="020B0604020202020204" pitchFamily="34" charset="0"/>
              <a:buChar char="•"/>
            </a:pPr>
            <a:r>
              <a:rPr lang="en-US" sz="1300" b="0" i="0">
                <a:effectLst/>
                <a:latin typeface="Nunito Sans" pitchFamily="2" charset="0"/>
              </a:rPr>
              <a:t>Validation that history and donate options should be shown on the home page.</a:t>
            </a:r>
          </a:p>
          <a:p>
            <a:endParaRPr lang="en-US" sz="13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ild riding a scooter&#10;&#10;Description automatically generated with low confidence">
            <a:extLst>
              <a:ext uri="{FF2B5EF4-FFF2-40B4-BE49-F238E27FC236}">
                <a16:creationId xmlns:a16="http://schemas.microsoft.com/office/drawing/2014/main" id="{28D2DAD4-EC72-C0D5-F1EA-0452F3D652E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140" r="15645" b="2"/>
          <a:stretch/>
        </p:blipFill>
        <p:spPr>
          <a:xfrm>
            <a:off x="5740863" y="799352"/>
            <a:ext cx="5662335" cy="5259296"/>
          </a:xfrm>
          <a:prstGeom prst="rect">
            <a:avLst/>
          </a:prstGeom>
        </p:spPr>
      </p:pic>
      <p:sp>
        <p:nvSpPr>
          <p:cNvPr id="6" name="TextBox 5">
            <a:extLst>
              <a:ext uri="{FF2B5EF4-FFF2-40B4-BE49-F238E27FC236}">
                <a16:creationId xmlns:a16="http://schemas.microsoft.com/office/drawing/2014/main" id="{F19F7C87-2D07-DD5F-BB81-623DEB2C939D}"/>
              </a:ext>
            </a:extLst>
          </p:cNvPr>
          <p:cNvSpPr txBox="1"/>
          <p:nvPr/>
        </p:nvSpPr>
        <p:spPr>
          <a:xfrm>
            <a:off x="8856550" y="5858593"/>
            <a:ext cx="2546648" cy="200055"/>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3" tooltip="https://www.nagpurtoday.in/with-no-fixed-income-food-delivery-boys-forced-to-deliver-liquor-cigs-to-customers-in-nagpur/1222171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6681458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Graphical user interface, application, website&#10;&#10;Description automatically generated">
            <a:extLst>
              <a:ext uri="{FF2B5EF4-FFF2-40B4-BE49-F238E27FC236}">
                <a16:creationId xmlns:a16="http://schemas.microsoft.com/office/drawing/2014/main" id="{BD99C44F-137A-2CAD-750E-C656B635187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5436"/>
          <a:stretch/>
        </p:blipFill>
        <p:spPr>
          <a:xfrm>
            <a:off x="-19664" y="-137642"/>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C4587E-0A15-DE14-EEA8-01643A7BEE81}"/>
              </a:ext>
            </a:extLst>
          </p:cNvPr>
          <p:cNvSpPr>
            <a:spLocks noGrp="1"/>
          </p:cNvSpPr>
          <p:nvPr>
            <p:ph type="title"/>
          </p:nvPr>
        </p:nvSpPr>
        <p:spPr>
          <a:xfrm>
            <a:off x="7563141" y="365125"/>
            <a:ext cx="3822189" cy="1899912"/>
          </a:xfrm>
        </p:spPr>
        <p:txBody>
          <a:bodyPr>
            <a:normAutofit/>
          </a:bodyPr>
          <a:lstStyle/>
          <a:p>
            <a:r>
              <a:rPr lang="en-US" sz="4000" dirty="0">
                <a:solidFill>
                  <a:srgbClr val="00B050"/>
                </a:solidFill>
              </a:rPr>
              <a:t>Test scenario:----</a:t>
            </a:r>
            <a:br>
              <a:rPr lang="en-US" sz="4000" dirty="0"/>
            </a:br>
            <a:endParaRPr lang="en-US" sz="4000" dirty="0"/>
          </a:p>
        </p:txBody>
      </p:sp>
      <p:sp>
        <p:nvSpPr>
          <p:cNvPr id="3" name="Content Placeholder 2">
            <a:extLst>
              <a:ext uri="{FF2B5EF4-FFF2-40B4-BE49-F238E27FC236}">
                <a16:creationId xmlns:a16="http://schemas.microsoft.com/office/drawing/2014/main" id="{5FEAA1E5-37D7-3F3C-D769-FB48B7886406}"/>
              </a:ext>
            </a:extLst>
          </p:cNvPr>
          <p:cNvSpPr>
            <a:spLocks noGrp="1"/>
          </p:cNvSpPr>
          <p:nvPr>
            <p:ph idx="1"/>
          </p:nvPr>
        </p:nvSpPr>
        <p:spPr>
          <a:xfrm>
            <a:off x="7964951" y="1557619"/>
            <a:ext cx="3822189" cy="3742762"/>
          </a:xfrm>
        </p:spPr>
        <p:txBody>
          <a:bodyPr>
            <a:normAutofit/>
          </a:bodyPr>
          <a:lstStyle/>
          <a:p>
            <a:r>
              <a:rPr lang="en-US" sz="1400" b="0" i="0" dirty="0">
                <a:solidFill>
                  <a:srgbClr val="FF0000"/>
                </a:solidFill>
                <a:effectLst/>
                <a:latin typeface="Nunito Sans" panose="020B0604020202020204" pitchFamily="2" charset="0"/>
              </a:rPr>
              <a:t>Functional testing includes various use cases such as:----</a:t>
            </a:r>
          </a:p>
          <a:p>
            <a:pPr>
              <a:buFont typeface="Arial" panose="020B0604020202020204" pitchFamily="34" charset="0"/>
              <a:buChar char="•"/>
            </a:pPr>
            <a:r>
              <a:rPr lang="en-US" sz="1300" dirty="0">
                <a:latin typeface="Nunito Sans" panose="020B0604020202020204" pitchFamily="2" charset="0"/>
              </a:rPr>
              <a:t>I</a:t>
            </a:r>
            <a:r>
              <a:rPr lang="en-US" sz="1300" b="0" i="0" dirty="0">
                <a:effectLst/>
                <a:latin typeface="Nunito Sans" panose="020B0604020202020204" pitchFamily="2" charset="0"/>
              </a:rPr>
              <a:t>nstalling and updating of food delivery application,</a:t>
            </a:r>
          </a:p>
          <a:p>
            <a:pPr>
              <a:buFont typeface="Arial" panose="020B0604020202020204" pitchFamily="34" charset="0"/>
              <a:buChar char="•"/>
            </a:pPr>
            <a:r>
              <a:rPr lang="en-US" sz="1300" dirty="0">
                <a:latin typeface="Nunito Sans" panose="020B0604020202020204" pitchFamily="2" charset="0"/>
              </a:rPr>
              <a:t>A</a:t>
            </a:r>
            <a:r>
              <a:rPr lang="en-US" sz="1300" b="0" i="0" dirty="0">
                <a:effectLst/>
                <a:latin typeface="Nunito Sans" panose="020B0604020202020204" pitchFamily="2" charset="0"/>
              </a:rPr>
              <a:t>ll fields and functionalities should work as per requirements,</a:t>
            </a:r>
          </a:p>
          <a:p>
            <a:pPr>
              <a:buFont typeface="Arial" panose="020B0604020202020204" pitchFamily="34" charset="0"/>
              <a:buChar char="•"/>
            </a:pPr>
            <a:r>
              <a:rPr lang="en-US" sz="1300" dirty="0">
                <a:latin typeface="Nunito Sans" panose="020B0604020202020204" pitchFamily="2" charset="0"/>
              </a:rPr>
              <a:t>T</a:t>
            </a:r>
            <a:r>
              <a:rPr lang="en-US" sz="1300" b="0" i="0" dirty="0">
                <a:effectLst/>
                <a:latin typeface="Nunito Sans" panose="020B0604020202020204" pitchFamily="2" charset="0"/>
              </a:rPr>
              <a:t>he </a:t>
            </a:r>
            <a:r>
              <a:rPr lang="en-US" sz="1300" b="0" i="0" dirty="0" err="1">
                <a:effectLst/>
                <a:latin typeface="Nunito Sans" panose="020B0604020202020204" pitchFamily="2" charset="0"/>
              </a:rPr>
              <a:t>behaviour</a:t>
            </a:r>
            <a:r>
              <a:rPr lang="en-US" sz="1300" b="0" i="0" dirty="0">
                <a:effectLst/>
                <a:latin typeface="Nunito Sans" panose="020B0604020202020204" pitchFamily="2" charset="0"/>
              </a:rPr>
              <a:t> of the application when there is a new message or phone call</a:t>
            </a:r>
          </a:p>
          <a:p>
            <a:pPr>
              <a:buFont typeface="Arial" panose="020B0604020202020204" pitchFamily="34" charset="0"/>
              <a:buChar char="•"/>
            </a:pPr>
            <a:r>
              <a:rPr lang="en-US" sz="1300" dirty="0" err="1">
                <a:latin typeface="Nunito Sans" panose="020B0604020202020204" pitchFamily="2" charset="0"/>
              </a:rPr>
              <a:t>B</a:t>
            </a:r>
            <a:r>
              <a:rPr lang="en-US" sz="1300" b="0" i="0" dirty="0" err="1">
                <a:effectLst/>
                <a:latin typeface="Nunito Sans" panose="020B0604020202020204" pitchFamily="2" charset="0"/>
              </a:rPr>
              <a:t>ehaviour</a:t>
            </a:r>
            <a:r>
              <a:rPr lang="en-US" sz="1300" b="0" i="0" dirty="0">
                <a:effectLst/>
                <a:latin typeface="Nunito Sans" panose="020B0604020202020204" pitchFamily="2" charset="0"/>
              </a:rPr>
              <a:t> of the application when there is a lack of internet</a:t>
            </a:r>
          </a:p>
          <a:p>
            <a:pPr>
              <a:buFont typeface="Arial" panose="020B0604020202020204" pitchFamily="34" charset="0"/>
              <a:buChar char="•"/>
            </a:pPr>
            <a:r>
              <a:rPr lang="en-US" sz="1300" dirty="0">
                <a:latin typeface="Nunito Sans" panose="020B0604020202020204" pitchFamily="2" charset="0"/>
              </a:rPr>
              <a:t>V</a:t>
            </a:r>
            <a:r>
              <a:rPr lang="en-US" sz="1300" b="0" i="0" dirty="0">
                <a:effectLst/>
                <a:latin typeface="Nunito Sans" panose="020B0604020202020204" pitchFamily="2" charset="0"/>
              </a:rPr>
              <a:t>erification of error messages when something is wrong with food delivery application</a:t>
            </a:r>
          </a:p>
          <a:p>
            <a:pPr>
              <a:buFont typeface="Arial" panose="020B0604020202020204" pitchFamily="34" charset="0"/>
              <a:buChar char="•"/>
            </a:pPr>
            <a:r>
              <a:rPr lang="en-US" sz="1300" dirty="0">
                <a:latin typeface="Nunito Sans" panose="020B0604020202020204" pitchFamily="2" charset="0"/>
              </a:rPr>
              <a:t>V</a:t>
            </a:r>
            <a:r>
              <a:rPr lang="en-US" sz="1300" b="0" i="0" dirty="0">
                <a:effectLst/>
                <a:latin typeface="Nunito Sans" panose="020B0604020202020204" pitchFamily="2" charset="0"/>
              </a:rPr>
              <a:t>erification that the application should not consume too much memory and space, etc.</a:t>
            </a:r>
          </a:p>
          <a:p>
            <a:endParaRPr lang="en-US" sz="1300" dirty="0"/>
          </a:p>
        </p:txBody>
      </p:sp>
    </p:spTree>
    <p:extLst>
      <p:ext uri="{BB962C8B-B14F-4D97-AF65-F5344CB8AC3E}">
        <p14:creationId xmlns:p14="http://schemas.microsoft.com/office/powerpoint/2010/main" val="3607771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15219-EE49-A962-224B-262D08C7E37A}"/>
              </a:ext>
            </a:extLst>
          </p:cNvPr>
          <p:cNvSpPr>
            <a:spLocks noGrp="1"/>
          </p:cNvSpPr>
          <p:nvPr>
            <p:ph type="title"/>
          </p:nvPr>
        </p:nvSpPr>
        <p:spPr>
          <a:xfrm>
            <a:off x="572493" y="238539"/>
            <a:ext cx="11018520" cy="1434415"/>
          </a:xfrm>
        </p:spPr>
        <p:txBody>
          <a:bodyPr anchor="b">
            <a:normAutofit/>
          </a:bodyPr>
          <a:lstStyle/>
          <a:p>
            <a:r>
              <a:rPr lang="en-US" sz="4600"/>
              <a:t>Benefits:-----</a:t>
            </a:r>
            <a:br>
              <a:rPr lang="en-US" sz="4600"/>
            </a:br>
            <a:endParaRPr lang="en-US" sz="460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DE915C-C807-85DA-90B2-FD427CF40FEC}"/>
              </a:ext>
            </a:extLst>
          </p:cNvPr>
          <p:cNvSpPr>
            <a:spLocks noGrp="1"/>
          </p:cNvSpPr>
          <p:nvPr>
            <p:ph idx="1"/>
          </p:nvPr>
        </p:nvSpPr>
        <p:spPr>
          <a:xfrm>
            <a:off x="572493" y="2071316"/>
            <a:ext cx="6713552" cy="4119172"/>
          </a:xfrm>
        </p:spPr>
        <p:txBody>
          <a:bodyPr anchor="t">
            <a:normAutofit/>
          </a:bodyPr>
          <a:lstStyle/>
          <a:p>
            <a:pPr>
              <a:buFont typeface="Arial" panose="020B0604020202020204" pitchFamily="34" charset="0"/>
              <a:buChar char="•"/>
            </a:pPr>
            <a:r>
              <a:rPr lang="en-US" sz="2200" b="0" i="0">
                <a:effectLst/>
                <a:latin typeface="arial" panose="020B0604020202020204" pitchFamily="34" charset="0"/>
              </a:rPr>
              <a:t>Ordering process is easy.</a:t>
            </a:r>
          </a:p>
          <a:p>
            <a:pPr>
              <a:buFont typeface="Arial" panose="020B0604020202020204" pitchFamily="34" charset="0"/>
              <a:buChar char="•"/>
            </a:pPr>
            <a:r>
              <a:rPr lang="en-US" sz="2200" b="0" i="0">
                <a:effectLst/>
                <a:latin typeface="arial" panose="020B0604020202020204" pitchFamily="34" charset="0"/>
              </a:rPr>
              <a:t>Exposure to new customers.</a:t>
            </a:r>
          </a:p>
          <a:p>
            <a:pPr>
              <a:buFont typeface="Arial" panose="020B0604020202020204" pitchFamily="34" charset="0"/>
              <a:buChar char="•"/>
            </a:pPr>
            <a:r>
              <a:rPr lang="en-US" sz="2200" b="0" i="0">
                <a:effectLst/>
                <a:latin typeface="arial" panose="020B0604020202020204" pitchFamily="34" charset="0"/>
              </a:rPr>
              <a:t>Online ordering is convenient.</a:t>
            </a:r>
          </a:p>
          <a:p>
            <a:pPr>
              <a:buFont typeface="Arial" panose="020B0604020202020204" pitchFamily="34" charset="0"/>
              <a:buChar char="•"/>
            </a:pPr>
            <a:r>
              <a:rPr lang="en-US" sz="2200" b="0" i="0">
                <a:effectLst/>
                <a:latin typeface="arial" panose="020B0604020202020204" pitchFamily="34" charset="0"/>
              </a:rPr>
              <a:t>More business opportunities.</a:t>
            </a:r>
          </a:p>
          <a:p>
            <a:pPr>
              <a:buFont typeface="Arial" panose="020B0604020202020204" pitchFamily="34" charset="0"/>
              <a:buChar char="•"/>
            </a:pPr>
            <a:r>
              <a:rPr lang="en-US" sz="2200" b="0" i="0">
                <a:effectLst/>
                <a:latin typeface="arial" panose="020B0604020202020204" pitchFamily="34" charset="0"/>
              </a:rPr>
              <a:t>Stay ahead of the competition.</a:t>
            </a:r>
          </a:p>
          <a:p>
            <a:pPr>
              <a:buFont typeface="Arial" panose="020B0604020202020204" pitchFamily="34" charset="0"/>
              <a:buChar char="•"/>
            </a:pPr>
            <a:r>
              <a:rPr lang="en-US" sz="2200" b="0" i="0">
                <a:effectLst/>
                <a:latin typeface="arial" panose="020B0604020202020204" pitchFamily="34" charset="0"/>
              </a:rPr>
              <a:t>Greater reach.</a:t>
            </a:r>
          </a:p>
          <a:p>
            <a:pPr>
              <a:buFont typeface="Arial" panose="020B0604020202020204" pitchFamily="34" charset="0"/>
              <a:buChar char="•"/>
            </a:pPr>
            <a:r>
              <a:rPr lang="en-US" sz="2200" b="0" i="0">
                <a:effectLst/>
                <a:latin typeface="arial" panose="020B0604020202020204" pitchFamily="34" charset="0"/>
              </a:rPr>
              <a:t>Better customer data…….</a:t>
            </a:r>
          </a:p>
          <a:p>
            <a:pPr marL="0" indent="0">
              <a:buNone/>
            </a:pPr>
            <a:endParaRPr lang="en-US" sz="2200"/>
          </a:p>
        </p:txBody>
      </p:sp>
      <p:pic>
        <p:nvPicPr>
          <p:cNvPr id="5" name="Picture 4" descr="A picture containing text&#10;&#10;Description automatically generated">
            <a:extLst>
              <a:ext uri="{FF2B5EF4-FFF2-40B4-BE49-F238E27FC236}">
                <a16:creationId xmlns:a16="http://schemas.microsoft.com/office/drawing/2014/main" id="{3A77E60F-2478-C82C-2E70-AB92131A4AD6}"/>
              </a:ext>
            </a:extLst>
          </p:cNvPr>
          <p:cNvPicPr>
            <a:picLocks noChangeAspect="1"/>
          </p:cNvPicPr>
          <p:nvPr/>
        </p:nvPicPr>
        <p:blipFill rotWithShape="1">
          <a:blip r:embed="rId2">
            <a:extLst>
              <a:ext uri="{28A0092B-C50C-407E-A947-70E740481C1C}">
                <a14:useLocalDpi xmlns:a14="http://schemas.microsoft.com/office/drawing/2010/main" val="0"/>
              </a:ext>
            </a:extLst>
          </a:blip>
          <a:srcRect l="20241" r="19799" b="-1"/>
          <a:stretch/>
        </p:blipFill>
        <p:spPr>
          <a:xfrm>
            <a:off x="4903169" y="2093976"/>
            <a:ext cx="6952499" cy="4096512"/>
          </a:xfrm>
          <a:prstGeom prst="rect">
            <a:avLst/>
          </a:prstGeom>
        </p:spPr>
      </p:pic>
    </p:spTree>
    <p:extLst>
      <p:ext uri="{BB962C8B-B14F-4D97-AF65-F5344CB8AC3E}">
        <p14:creationId xmlns:p14="http://schemas.microsoft.com/office/powerpoint/2010/main" val="1689296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93900-35E0-F330-5581-2783E71FB98A}"/>
              </a:ext>
            </a:extLst>
          </p:cNvPr>
          <p:cNvSpPr>
            <a:spLocks noGrp="1"/>
          </p:cNvSpPr>
          <p:nvPr>
            <p:ph type="title"/>
          </p:nvPr>
        </p:nvSpPr>
        <p:spPr>
          <a:xfrm>
            <a:off x="630936" y="640823"/>
            <a:ext cx="3419856" cy="5583148"/>
          </a:xfrm>
        </p:spPr>
        <p:txBody>
          <a:bodyPr anchor="ctr">
            <a:normAutofit/>
          </a:bodyPr>
          <a:lstStyle/>
          <a:p>
            <a:r>
              <a:rPr lang="en-US" sz="5400"/>
              <a:t>Payment Method:------</a:t>
            </a:r>
            <a:br>
              <a:rPr lang="en-US" sz="5400"/>
            </a:br>
            <a:endParaRPr lang="en-US" sz="5400"/>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5A3AED05-BF57-EFFF-93C9-F5D8C70D4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6087872" cy="3913632"/>
          </a:xfrm>
          <a:prstGeom prst="rect">
            <a:avLst/>
          </a:prstGeom>
        </p:spPr>
      </p:pic>
      <p:sp>
        <p:nvSpPr>
          <p:cNvPr id="3" name="Content Placeholder 2">
            <a:extLst>
              <a:ext uri="{FF2B5EF4-FFF2-40B4-BE49-F238E27FC236}">
                <a16:creationId xmlns:a16="http://schemas.microsoft.com/office/drawing/2014/main" id="{A6465105-1C2E-66C9-1313-D07A34BD854B}"/>
              </a:ext>
            </a:extLst>
          </p:cNvPr>
          <p:cNvSpPr>
            <a:spLocks noGrp="1"/>
          </p:cNvSpPr>
          <p:nvPr>
            <p:ph idx="1"/>
          </p:nvPr>
        </p:nvSpPr>
        <p:spPr>
          <a:xfrm>
            <a:off x="4654296" y="4798577"/>
            <a:ext cx="6894576" cy="1428487"/>
          </a:xfrm>
        </p:spPr>
        <p:txBody>
          <a:bodyPr anchor="t">
            <a:normAutofit/>
          </a:bodyPr>
          <a:lstStyle/>
          <a:p>
            <a:r>
              <a:rPr lang="en-US" sz="1900" b="0" i="0">
                <a:effectLst/>
                <a:latin typeface="arial" panose="020B0604020202020204" pitchFamily="34" charset="0"/>
              </a:rPr>
              <a:t> </a:t>
            </a:r>
            <a:r>
              <a:rPr lang="en-US" sz="1900">
                <a:latin typeface="arial" panose="020B0604020202020204" pitchFamily="34" charset="0"/>
              </a:rPr>
              <a:t>Re</a:t>
            </a:r>
            <a:r>
              <a:rPr lang="en-US" sz="1900" b="0" i="0">
                <a:effectLst/>
                <a:latin typeface="arial" panose="020B0604020202020204" pitchFamily="34" charset="0"/>
              </a:rPr>
              <a:t>staurant search and discovery platform Zomato announced its partnership with Paytm on Friday, which would let users pay for their online orders using the Paytm Wallet, in addition to the existing payment options of </a:t>
            </a:r>
            <a:r>
              <a:rPr lang="en-US" sz="1900" b="1" i="0">
                <a:effectLst/>
                <a:latin typeface="arial" panose="020B0604020202020204" pitchFamily="34" charset="0"/>
              </a:rPr>
              <a:t>credit/ debit cards, netbanking, and cash</a:t>
            </a:r>
            <a:r>
              <a:rPr lang="en-US" sz="1900" b="0" i="0">
                <a:effectLst/>
                <a:latin typeface="arial" panose="020B0604020202020204" pitchFamily="34" charset="0"/>
              </a:rPr>
              <a:t> on delivery.</a:t>
            </a:r>
            <a:endParaRPr lang="en-US" sz="1900"/>
          </a:p>
        </p:txBody>
      </p:sp>
    </p:spTree>
    <p:extLst>
      <p:ext uri="{BB962C8B-B14F-4D97-AF65-F5344CB8AC3E}">
        <p14:creationId xmlns:p14="http://schemas.microsoft.com/office/powerpoint/2010/main" val="20324572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CC344DF-2AE6-F723-5F33-CF7C67338EC6}"/>
              </a:ext>
            </a:extLst>
          </p:cNvPr>
          <p:cNvSpPr>
            <a:spLocks noGrp="1"/>
          </p:cNvSpPr>
          <p:nvPr>
            <p:ph type="title"/>
          </p:nvPr>
        </p:nvSpPr>
        <p:spPr>
          <a:xfrm>
            <a:off x="838201" y="365125"/>
            <a:ext cx="5393360" cy="1325563"/>
          </a:xfrm>
        </p:spPr>
        <p:txBody>
          <a:bodyPr>
            <a:normAutofit/>
          </a:bodyPr>
          <a:lstStyle/>
          <a:p>
            <a:r>
              <a:rPr lang="en-US"/>
              <a:t>Conclusion:-----</a:t>
            </a:r>
            <a:br>
              <a:rPr lang="en-US"/>
            </a:br>
            <a:endParaRPr lang="en-US" dirty="0"/>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23E033-3C3A-B371-836D-26BA40E465E4}"/>
              </a:ext>
            </a:extLst>
          </p:cNvPr>
          <p:cNvSpPr>
            <a:spLocks noGrp="1"/>
          </p:cNvSpPr>
          <p:nvPr>
            <p:ph idx="1"/>
          </p:nvPr>
        </p:nvSpPr>
        <p:spPr>
          <a:xfrm>
            <a:off x="838200" y="1825625"/>
            <a:ext cx="5393361" cy="4351338"/>
          </a:xfrm>
        </p:spPr>
        <p:txBody>
          <a:bodyPr>
            <a:normAutofit/>
          </a:bodyPr>
          <a:lstStyle/>
          <a:p>
            <a:r>
              <a:rPr lang="en-US" sz="1800" b="0" i="0">
                <a:effectLst/>
                <a:latin typeface="Lato" panose="020B0604020202020204" pitchFamily="34" charset="0"/>
              </a:rPr>
              <a:t>Zomato’s digital marketing strategy is not only successful but also paves the way for other startups. While doing Zomato case study, we found that, It proves that digital marketing can contribute to a brand’s success and make it </a:t>
            </a:r>
            <a:r>
              <a:rPr lang="en-US" sz="1800" b="0" i="0" err="1">
                <a:effectLst/>
                <a:latin typeface="Lato" panose="020B0604020202020204" pitchFamily="34" charset="0"/>
              </a:rPr>
              <a:t>auniquename</a:t>
            </a:r>
            <a:r>
              <a:rPr lang="en-US" sz="1800" b="0" i="0">
                <a:effectLst/>
                <a:latin typeface="Lato" panose="020B0604020202020204" pitchFamily="34" charset="0"/>
              </a:rPr>
              <a:t> to reckon with. The company spends a fraction of traditional marketing budget on digital </a:t>
            </a:r>
            <a:r>
              <a:rPr lang="en-US" sz="1800" b="0" i="0" err="1">
                <a:effectLst/>
                <a:latin typeface="Lato" panose="020B0604020202020204" pitchFamily="34" charset="0"/>
              </a:rPr>
              <a:t>marketingand</a:t>
            </a:r>
            <a:r>
              <a:rPr lang="en-US" sz="1800" b="0" i="0">
                <a:effectLst/>
                <a:latin typeface="Lato" panose="020B0604020202020204" pitchFamily="34" charset="0"/>
              </a:rPr>
              <a:t> manages to resonate with billions of people out there.</a:t>
            </a:r>
          </a:p>
          <a:p>
            <a:r>
              <a:rPr lang="en-US" sz="1800" b="0" i="0">
                <a:effectLst/>
                <a:latin typeface="Lato" panose="020B0604020202020204" pitchFamily="34" charset="0"/>
              </a:rPr>
              <a:t>While its digital marketing strategy and approach may change with time and situations, the company’s firm grasp on fundamentals and crystal-clear approach makes it easier to gain traction and customers’ attention.</a:t>
            </a:r>
          </a:p>
          <a:p>
            <a:endParaRPr lang="en-US" sz="1800"/>
          </a:p>
        </p:txBody>
      </p:sp>
      <p:sp>
        <p:nvSpPr>
          <p:cNvPr id="19"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36961592-E4C2-11B8-A530-006AAC9E486E}"/>
              </a:ext>
            </a:extLst>
          </p:cNvPr>
          <p:cNvPicPr>
            <a:picLocks noChangeAspect="1"/>
          </p:cNvPicPr>
          <p:nvPr/>
        </p:nvPicPr>
        <p:blipFill rotWithShape="1">
          <a:blip r:embed="rId2">
            <a:extLst>
              <a:ext uri="{28A0092B-C50C-407E-A947-70E740481C1C}">
                <a14:useLocalDpi xmlns:a14="http://schemas.microsoft.com/office/drawing/2010/main" val="0"/>
              </a:ext>
            </a:extLst>
          </a:blip>
          <a:srcRect l="22670" r="18628"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223054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9836DC07-0B17-123B-D2E6-AFFE48B3CD0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0" cy="6858000"/>
          </a:xfrm>
        </p:spPr>
      </p:pic>
    </p:spTree>
    <p:extLst>
      <p:ext uri="{BB962C8B-B14F-4D97-AF65-F5344CB8AC3E}">
        <p14:creationId xmlns:p14="http://schemas.microsoft.com/office/powerpoint/2010/main" val="18553521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FCB6CB-C021-97D8-1020-5840D9DDCB92}"/>
              </a:ext>
            </a:extLst>
          </p:cNvPr>
          <p:cNvSpPr>
            <a:spLocks noGrp="1"/>
          </p:cNvSpPr>
          <p:nvPr>
            <p:ph type="ctrTitle"/>
          </p:nvPr>
        </p:nvSpPr>
        <p:spPr>
          <a:xfrm>
            <a:off x="4792472" y="4041319"/>
            <a:ext cx="7396480" cy="2318715"/>
          </a:xfrm>
        </p:spPr>
        <p:txBody>
          <a:bodyPr>
            <a:normAutofit/>
          </a:bodyPr>
          <a:lstStyle/>
          <a:p>
            <a:r>
              <a:rPr lang="en-US" sz="2800" dirty="0" err="1"/>
              <a:t>NAME:Arunkumar</a:t>
            </a:r>
            <a:r>
              <a:rPr lang="en-US" sz="2800" dirty="0"/>
              <a:t> </a:t>
            </a:r>
            <a:r>
              <a:rPr lang="en-US" sz="2800" dirty="0" err="1"/>
              <a:t>Nalluri</a:t>
            </a:r>
            <a:br>
              <a:rPr lang="en-US" sz="2800" dirty="0"/>
            </a:br>
            <a:r>
              <a:rPr lang="en-US" sz="2800" dirty="0"/>
              <a:t>    Registration NO:192111419</a:t>
            </a:r>
            <a:br>
              <a:rPr lang="en-US" sz="2800" dirty="0"/>
            </a:br>
            <a:r>
              <a:rPr lang="en-US" sz="2800" dirty="0"/>
              <a:t>Course Name AND Code: CSA3723 =Software Testing and testing design</a:t>
            </a:r>
          </a:p>
        </p:txBody>
      </p:sp>
      <p:pic>
        <p:nvPicPr>
          <p:cNvPr id="7" name="Picture 6" descr="A person riding a scooter&#10;&#10;Description automatically generated with low confidence">
            <a:extLst>
              <a:ext uri="{FF2B5EF4-FFF2-40B4-BE49-F238E27FC236}">
                <a16:creationId xmlns:a16="http://schemas.microsoft.com/office/drawing/2014/main" id="{0F2CBCBE-211F-FE7A-EDAF-3FBC46390AFE}"/>
              </a:ext>
            </a:extLst>
          </p:cNvPr>
          <p:cNvPicPr>
            <a:picLocks noChangeAspect="1"/>
          </p:cNvPicPr>
          <p:nvPr/>
        </p:nvPicPr>
        <p:blipFill rotWithShape="1">
          <a:blip r:embed="rId2">
            <a:extLst>
              <a:ext uri="{28A0092B-C50C-407E-A947-70E740481C1C}">
                <a14:useLocalDpi xmlns:a14="http://schemas.microsoft.com/office/drawing/2010/main" val="0"/>
              </a:ext>
            </a:extLst>
          </a:blip>
          <a:srcRect t="20425" r="-1" b="4275"/>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71496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271F7-E42A-B851-D78F-62E006A6C2F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Table of contents:---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9D6FF1-2DC8-B1A0-B90F-CBAE1607F7B2}"/>
              </a:ext>
            </a:extLst>
          </p:cNvPr>
          <p:cNvSpPr>
            <a:spLocks noGrp="1"/>
          </p:cNvSpPr>
          <p:nvPr>
            <p:ph idx="1"/>
          </p:nvPr>
        </p:nvSpPr>
        <p:spPr>
          <a:xfrm>
            <a:off x="4447308" y="591344"/>
            <a:ext cx="6906491" cy="5585619"/>
          </a:xfrm>
        </p:spPr>
        <p:txBody>
          <a:bodyPr anchor="ctr">
            <a:normAutofit lnSpcReduction="10000"/>
          </a:bodyPr>
          <a:lstStyle/>
          <a:p>
            <a:r>
              <a:rPr lang="en-US" dirty="0"/>
              <a:t>Introduction</a:t>
            </a:r>
          </a:p>
          <a:p>
            <a:r>
              <a:rPr lang="en-US" dirty="0"/>
              <a:t>Aim</a:t>
            </a:r>
          </a:p>
          <a:p>
            <a:r>
              <a:rPr lang="en-US" dirty="0"/>
              <a:t>Examples</a:t>
            </a:r>
          </a:p>
          <a:p>
            <a:r>
              <a:rPr lang="en-US" dirty="0"/>
              <a:t>About App  --ZOMATO</a:t>
            </a:r>
          </a:p>
          <a:p>
            <a:r>
              <a:rPr lang="en-US" dirty="0"/>
              <a:t>How to use</a:t>
            </a:r>
          </a:p>
          <a:p>
            <a:r>
              <a:rPr lang="en-US" dirty="0"/>
              <a:t>Test cases</a:t>
            </a:r>
          </a:p>
          <a:p>
            <a:r>
              <a:rPr lang="en-US" dirty="0"/>
              <a:t>Positive AND Negative</a:t>
            </a:r>
          </a:p>
          <a:p>
            <a:r>
              <a:rPr lang="en-US" dirty="0"/>
              <a:t>Test scenario</a:t>
            </a:r>
          </a:p>
          <a:p>
            <a:r>
              <a:rPr lang="en-US" dirty="0"/>
              <a:t>Benefits</a:t>
            </a:r>
          </a:p>
          <a:p>
            <a:r>
              <a:rPr lang="en-US" dirty="0"/>
              <a:t>Payment Method</a:t>
            </a:r>
          </a:p>
          <a:p>
            <a:r>
              <a:rPr lang="en-US" dirty="0"/>
              <a:t>Conclusion</a:t>
            </a:r>
          </a:p>
        </p:txBody>
      </p:sp>
      <p:pic>
        <p:nvPicPr>
          <p:cNvPr id="16" name="Picture 15" descr="A picture containing text&#10;&#10;Description automatically generated">
            <a:extLst>
              <a:ext uri="{FF2B5EF4-FFF2-40B4-BE49-F238E27FC236}">
                <a16:creationId xmlns:a16="http://schemas.microsoft.com/office/drawing/2014/main" id="{EA51FB60-04FD-9BE6-9090-E95A89A71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806" y="-14016"/>
            <a:ext cx="4083434" cy="5585619"/>
          </a:xfrm>
          <a:prstGeom prst="rect">
            <a:avLst/>
          </a:prstGeom>
        </p:spPr>
      </p:pic>
    </p:spTree>
    <p:extLst>
      <p:ext uri="{BB962C8B-B14F-4D97-AF65-F5344CB8AC3E}">
        <p14:creationId xmlns:p14="http://schemas.microsoft.com/office/powerpoint/2010/main" val="12205414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68E9BE-29B5-5D7B-1C4D-F3AE898B7A92}"/>
              </a:ext>
            </a:extLst>
          </p:cNvPr>
          <p:cNvSpPr>
            <a:spLocks noGrp="1"/>
          </p:cNvSpPr>
          <p:nvPr>
            <p:ph type="title"/>
          </p:nvPr>
        </p:nvSpPr>
        <p:spPr>
          <a:xfrm>
            <a:off x="958506" y="800392"/>
            <a:ext cx="10264697" cy="1212102"/>
          </a:xfrm>
        </p:spPr>
        <p:txBody>
          <a:bodyPr>
            <a:normAutofit fontScale="90000"/>
          </a:bodyPr>
          <a:lstStyle/>
          <a:p>
            <a:r>
              <a:rPr lang="en-US" sz="6000" dirty="0"/>
              <a:t>Introduction:---</a:t>
            </a:r>
            <a:br>
              <a:rPr lang="en-US" sz="2400" dirty="0"/>
            </a:br>
            <a:endParaRPr lang="en-US" sz="4000" dirty="0">
              <a:solidFill>
                <a:srgbClr val="FFFFFF"/>
              </a:solidFill>
            </a:endParaRPr>
          </a:p>
        </p:txBody>
      </p:sp>
      <p:sp>
        <p:nvSpPr>
          <p:cNvPr id="3" name="Content Placeholder 2">
            <a:extLst>
              <a:ext uri="{FF2B5EF4-FFF2-40B4-BE49-F238E27FC236}">
                <a16:creationId xmlns:a16="http://schemas.microsoft.com/office/drawing/2014/main" id="{B40E9A63-055A-AFF1-FE40-5B034CB804AA}"/>
              </a:ext>
            </a:extLst>
          </p:cNvPr>
          <p:cNvSpPr>
            <a:spLocks noGrp="1"/>
          </p:cNvSpPr>
          <p:nvPr>
            <p:ph idx="1"/>
          </p:nvPr>
        </p:nvSpPr>
        <p:spPr>
          <a:xfrm>
            <a:off x="1119322" y="1843455"/>
            <a:ext cx="5775048" cy="5092183"/>
          </a:xfrm>
        </p:spPr>
        <p:txBody>
          <a:bodyPr anchor="ctr">
            <a:normAutofit/>
          </a:bodyPr>
          <a:lstStyle/>
          <a:p>
            <a:r>
              <a:rPr lang="en-US" sz="2000" b="1" i="0" dirty="0">
                <a:solidFill>
                  <a:srgbClr val="202122"/>
                </a:solidFill>
                <a:effectLst/>
                <a:latin typeface="Arial" panose="020B0604020202020204" pitchFamily="34" charset="0"/>
              </a:rPr>
              <a:t>Online food ordering</a:t>
            </a:r>
            <a:r>
              <a:rPr lang="en-US" sz="2000" b="0" i="0" dirty="0">
                <a:solidFill>
                  <a:srgbClr val="202122"/>
                </a:solidFill>
                <a:effectLst/>
                <a:latin typeface="Arial" panose="020B0604020202020204" pitchFamily="34" charset="0"/>
              </a:rPr>
              <a:t> is the process of ordering food, for </a:t>
            </a:r>
            <a:r>
              <a:rPr lang="en-US" sz="2000" b="0" i="0" u="none" strike="noStrike" dirty="0">
                <a:solidFill>
                  <a:srgbClr val="0645AD"/>
                </a:solidFill>
                <a:effectLst/>
                <a:latin typeface="Arial" panose="020B0604020202020204" pitchFamily="34" charset="0"/>
                <a:hlinkClick r:id="rId2" tooltip="Food delivery"/>
              </a:rPr>
              <a:t>delivery</a:t>
            </a:r>
            <a:r>
              <a:rPr lang="en-US" sz="2000" b="0" i="0" dirty="0">
                <a:solidFill>
                  <a:srgbClr val="202122"/>
                </a:solidFill>
                <a:effectLst/>
                <a:latin typeface="Arial" panose="020B0604020202020204" pitchFamily="34" charset="0"/>
              </a:rPr>
              <a:t> or pickup, from a website or other application. The product can be either ready-to-eat food (e.g., direct from a home-kitchen, restaurant, or a </a:t>
            </a:r>
            <a:r>
              <a:rPr lang="en-US" sz="2000" b="0" i="0" u="none" strike="noStrike" dirty="0">
                <a:solidFill>
                  <a:srgbClr val="0645AD"/>
                </a:solidFill>
                <a:effectLst/>
                <a:latin typeface="Arial" panose="020B0604020202020204" pitchFamily="34" charset="0"/>
                <a:hlinkClick r:id="rId3" tooltip="Ghost kitchen"/>
              </a:rPr>
              <a:t>ghost kitchen</a:t>
            </a:r>
            <a:r>
              <a:rPr lang="en-US" sz="2000" b="0" i="0" dirty="0">
                <a:solidFill>
                  <a:srgbClr val="202122"/>
                </a:solidFill>
                <a:effectLst/>
                <a:latin typeface="Arial" panose="020B0604020202020204" pitchFamily="34" charset="0"/>
              </a:rPr>
              <a:t>) or food that has not been specially prepared for direct consumption (e.g., vegetables direct from a farm/garden, fruits, frozen meats. </a:t>
            </a:r>
            <a:r>
              <a:rPr lang="en-US" sz="2000" b="0" i="0" dirty="0" err="1">
                <a:solidFill>
                  <a:srgbClr val="202122"/>
                </a:solidFill>
                <a:effectLst/>
                <a:latin typeface="Arial" panose="020B0604020202020204" pitchFamily="34" charset="0"/>
              </a:rPr>
              <a:t>etc</a:t>
            </a:r>
            <a:r>
              <a:rPr lang="en-US" sz="2000" b="0" i="0" dirty="0">
                <a:solidFill>
                  <a:srgbClr val="202122"/>
                </a:solidFill>
                <a:effectLst/>
                <a:latin typeface="Arial" panose="020B0604020202020204" pitchFamily="34" charset="0"/>
              </a:rPr>
              <a:t>).</a:t>
            </a:r>
            <a:endParaRPr lang="en-US" sz="2000" dirty="0"/>
          </a:p>
        </p:txBody>
      </p:sp>
      <p:pic>
        <p:nvPicPr>
          <p:cNvPr id="5" name="Picture 4" descr="A picture containing website&#10;&#10;Description automatically generated">
            <a:extLst>
              <a:ext uri="{FF2B5EF4-FFF2-40B4-BE49-F238E27FC236}">
                <a16:creationId xmlns:a16="http://schemas.microsoft.com/office/drawing/2014/main" id="{981D5759-8A05-2D4A-C91F-A1806B30B1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370" y="2628900"/>
            <a:ext cx="5297629" cy="3935802"/>
          </a:xfrm>
          <a:prstGeom prst="rect">
            <a:avLst/>
          </a:prstGeom>
        </p:spPr>
      </p:pic>
    </p:spTree>
    <p:extLst>
      <p:ext uri="{BB962C8B-B14F-4D97-AF65-F5344CB8AC3E}">
        <p14:creationId xmlns:p14="http://schemas.microsoft.com/office/powerpoint/2010/main" val="3786297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45D6B0-2214-AD24-6972-8A6516F4DCCA}"/>
              </a:ext>
            </a:extLst>
          </p:cNvPr>
          <p:cNvPicPr>
            <a:picLocks noChangeAspect="1"/>
          </p:cNvPicPr>
          <p:nvPr/>
        </p:nvPicPr>
        <p:blipFill rotWithShape="1">
          <a:blip r:embed="rId2">
            <a:extLst>
              <a:ext uri="{28A0092B-C50C-407E-A947-70E740481C1C}">
                <a14:useLocalDpi xmlns:a14="http://schemas.microsoft.com/office/drawing/2010/main" val="0"/>
              </a:ext>
            </a:extLst>
          </a:blip>
          <a:srcRect l="32119" r="14322"/>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39" name="Freeform: Shape 11">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C41A2191-42FE-8D4F-77BC-F889188A44D7}"/>
              </a:ext>
            </a:extLst>
          </p:cNvPr>
          <p:cNvSpPr>
            <a:spLocks noGrp="1"/>
          </p:cNvSpPr>
          <p:nvPr>
            <p:ph type="title"/>
          </p:nvPr>
        </p:nvSpPr>
        <p:spPr>
          <a:xfrm>
            <a:off x="4978589" y="1828800"/>
            <a:ext cx="6378259" cy="2027941"/>
          </a:xfrm>
        </p:spPr>
        <p:txBody>
          <a:bodyPr vert="horz" lIns="91440" tIns="45720" rIns="91440" bIns="45720" rtlCol="0" anchor="b">
            <a:normAutofit/>
          </a:bodyPr>
          <a:lstStyle/>
          <a:p>
            <a:r>
              <a:rPr lang="en-US" sz="3300" dirty="0">
                <a:solidFill>
                  <a:srgbClr val="FFFFFF"/>
                </a:solidFill>
              </a:rPr>
              <a:t>Aim:---</a:t>
            </a:r>
            <a:br>
              <a:rPr lang="en-US" sz="3300" dirty="0">
                <a:solidFill>
                  <a:srgbClr val="FFFFFF"/>
                </a:solidFill>
              </a:rPr>
            </a:br>
            <a:r>
              <a:rPr lang="en-US" sz="3300" dirty="0">
                <a:solidFill>
                  <a:srgbClr val="FFFFFF"/>
                </a:solidFill>
              </a:rPr>
              <a:t>            To check FOOD DELIVERY APPLICATION in Payment                                                    method  AND Order details…</a:t>
            </a:r>
          </a:p>
        </p:txBody>
      </p:sp>
    </p:spTree>
    <p:extLst>
      <p:ext uri="{BB962C8B-B14F-4D97-AF65-F5344CB8AC3E}">
        <p14:creationId xmlns:p14="http://schemas.microsoft.com/office/powerpoint/2010/main" val="526643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food, snack food&#10;&#10;Description automatically generated">
            <a:extLst>
              <a:ext uri="{FF2B5EF4-FFF2-40B4-BE49-F238E27FC236}">
                <a16:creationId xmlns:a16="http://schemas.microsoft.com/office/drawing/2014/main" id="{1BBAC892-46D0-1204-CFC0-014BC7CB388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
          <a:stretch/>
        </p:blipFill>
        <p:spPr>
          <a:xfrm>
            <a:off x="20" y="-152390"/>
            <a:ext cx="12188932" cy="6857990"/>
          </a:xfrm>
          <a:prstGeom prst="rect">
            <a:avLst/>
          </a:prstGeom>
        </p:spPr>
      </p:pic>
      <p:sp>
        <p:nvSpPr>
          <p:cNvPr id="29" name="Freeform: Shape 28">
            <a:extLst>
              <a:ext uri="{FF2B5EF4-FFF2-40B4-BE49-F238E27FC236}">
                <a16:creationId xmlns:a16="http://schemas.microsoft.com/office/drawing/2014/main" id="{A435A76B-D478-4F38-9D76-040E49ADC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0138" y="2758601"/>
            <a:ext cx="7832767" cy="4099399"/>
          </a:xfrm>
          <a:custGeom>
            <a:avLst/>
            <a:gdLst>
              <a:gd name="connsiteX0" fmla="*/ 4436398 w 7832767"/>
              <a:gd name="connsiteY0" fmla="*/ 580 h 4099399"/>
              <a:gd name="connsiteX1" fmla="*/ 5062070 w 7832767"/>
              <a:gd name="connsiteY1" fmla="*/ 20166 h 4099399"/>
              <a:gd name="connsiteX2" fmla="*/ 6429770 w 7832767"/>
              <a:gd name="connsiteY2" fmla="*/ 44716 h 4099399"/>
              <a:gd name="connsiteX3" fmla="*/ 7261927 w 7832767"/>
              <a:gd name="connsiteY3" fmla="*/ 147922 h 4099399"/>
              <a:gd name="connsiteX4" fmla="*/ 7370574 w 7832767"/>
              <a:gd name="connsiteY4" fmla="*/ 185497 h 4099399"/>
              <a:gd name="connsiteX5" fmla="*/ 7342690 w 7832767"/>
              <a:gd name="connsiteY5" fmla="*/ 262652 h 4099399"/>
              <a:gd name="connsiteX6" fmla="*/ 7154722 w 7832767"/>
              <a:gd name="connsiteY6" fmla="*/ 283192 h 4099399"/>
              <a:gd name="connsiteX7" fmla="*/ 7257600 w 7832767"/>
              <a:gd name="connsiteY7" fmla="*/ 340809 h 4099399"/>
              <a:gd name="connsiteX8" fmla="*/ 7031654 w 7832767"/>
              <a:gd name="connsiteY8" fmla="*/ 384897 h 4099399"/>
              <a:gd name="connsiteX9" fmla="*/ 7061460 w 7832767"/>
              <a:gd name="connsiteY9" fmla="*/ 415459 h 4099399"/>
              <a:gd name="connsiteX10" fmla="*/ 7091746 w 7832767"/>
              <a:gd name="connsiteY10" fmla="*/ 444516 h 4099399"/>
              <a:gd name="connsiteX11" fmla="*/ 6661966 w 7832767"/>
              <a:gd name="connsiteY11" fmla="*/ 519166 h 4099399"/>
              <a:gd name="connsiteX12" fmla="*/ 7169625 w 7832767"/>
              <a:gd name="connsiteY12" fmla="*/ 655940 h 4099399"/>
              <a:gd name="connsiteX13" fmla="*/ 7077324 w 7832767"/>
              <a:gd name="connsiteY13" fmla="*/ 729587 h 4099399"/>
              <a:gd name="connsiteX14" fmla="*/ 7370574 w 7832767"/>
              <a:gd name="connsiteY14" fmla="*/ 845819 h 4099399"/>
              <a:gd name="connsiteX15" fmla="*/ 7608539 w 7832767"/>
              <a:gd name="connsiteY15" fmla="*/ 990610 h 4099399"/>
              <a:gd name="connsiteX16" fmla="*/ 7742185 w 7832767"/>
              <a:gd name="connsiteY16" fmla="*/ 1180991 h 4099399"/>
              <a:gd name="connsiteX17" fmla="*/ 7789296 w 7832767"/>
              <a:gd name="connsiteY17" fmla="*/ 1266161 h 4099399"/>
              <a:gd name="connsiteX18" fmla="*/ 7831602 w 7832767"/>
              <a:gd name="connsiteY18" fmla="*/ 1355841 h 4099399"/>
              <a:gd name="connsiteX19" fmla="*/ 7758529 w 7832767"/>
              <a:gd name="connsiteY19" fmla="*/ 1445019 h 4099399"/>
              <a:gd name="connsiteX20" fmla="*/ 7710936 w 7832767"/>
              <a:gd name="connsiteY20" fmla="*/ 1553237 h 4099399"/>
              <a:gd name="connsiteX21" fmla="*/ 7754684 w 7832767"/>
              <a:gd name="connsiteY21" fmla="*/ 1616863 h 4099399"/>
              <a:gd name="connsiteX22" fmla="*/ 7755645 w 7832767"/>
              <a:gd name="connsiteY22" fmla="*/ 1759148 h 4099399"/>
              <a:gd name="connsiteX23" fmla="*/ 7725360 w 7832767"/>
              <a:gd name="connsiteY23" fmla="*/ 1826283 h 4099399"/>
              <a:gd name="connsiteX24" fmla="*/ 7633056 w 7832767"/>
              <a:gd name="connsiteY24" fmla="*/ 1972074 h 4099399"/>
              <a:gd name="connsiteX25" fmla="*/ 7554696 w 7832767"/>
              <a:gd name="connsiteY25" fmla="*/ 2004640 h 4099399"/>
              <a:gd name="connsiteX26" fmla="*/ 7562870 w 7832767"/>
              <a:gd name="connsiteY26" fmla="*/ 2592817 h 4099399"/>
              <a:gd name="connsiteX27" fmla="*/ 7620078 w 7832767"/>
              <a:gd name="connsiteY27" fmla="*/ 2877387 h 4099399"/>
              <a:gd name="connsiteX28" fmla="*/ 7579695 w 7832767"/>
              <a:gd name="connsiteY28" fmla="*/ 3198029 h 4099399"/>
              <a:gd name="connsiteX29" fmla="*/ 7713340 w 7832767"/>
              <a:gd name="connsiteY29" fmla="*/ 3435003 h 4099399"/>
              <a:gd name="connsiteX30" fmla="*/ 7658054 w 7832767"/>
              <a:gd name="connsiteY30" fmla="*/ 3526187 h 4099399"/>
              <a:gd name="connsiteX31" fmla="*/ 7813815 w 7832767"/>
              <a:gd name="connsiteY31" fmla="*/ 3628391 h 4099399"/>
              <a:gd name="connsiteX32" fmla="*/ 7669112 w 7832767"/>
              <a:gd name="connsiteY32" fmla="*/ 3773681 h 4099399"/>
              <a:gd name="connsiteX33" fmla="*/ 7429704 w 7832767"/>
              <a:gd name="connsiteY33" fmla="*/ 4001137 h 4099399"/>
              <a:gd name="connsiteX34" fmla="*/ 7417475 w 7832767"/>
              <a:gd name="connsiteY34" fmla="*/ 4099399 h 4099399"/>
              <a:gd name="connsiteX35" fmla="*/ 180606 w 7832767"/>
              <a:gd name="connsiteY35" fmla="*/ 4099399 h 4099399"/>
              <a:gd name="connsiteX36" fmla="*/ 164649 w 7832767"/>
              <a:gd name="connsiteY36" fmla="*/ 4093760 h 4099399"/>
              <a:gd name="connsiteX37" fmla="*/ 160465 w 7832767"/>
              <a:gd name="connsiteY37" fmla="*/ 4076287 h 4099399"/>
              <a:gd name="connsiteX38" fmla="*/ 549383 w 7832767"/>
              <a:gd name="connsiteY38" fmla="*/ 3827790 h 4099399"/>
              <a:gd name="connsiteX39" fmla="*/ 756100 w 7832767"/>
              <a:gd name="connsiteY39" fmla="*/ 3722078 h 4099399"/>
              <a:gd name="connsiteX40" fmla="*/ 415738 w 7832767"/>
              <a:gd name="connsiteY40" fmla="*/ 3746126 h 4099399"/>
              <a:gd name="connsiteX41" fmla="*/ 671971 w 7832767"/>
              <a:gd name="connsiteY41" fmla="*/ 3563762 h 4099399"/>
              <a:gd name="connsiteX42" fmla="*/ 619570 w 7832767"/>
              <a:gd name="connsiteY42" fmla="*/ 3530194 h 4099399"/>
              <a:gd name="connsiteX43" fmla="*/ 523422 w 7832767"/>
              <a:gd name="connsiteY43" fmla="*/ 3507649 h 4099399"/>
              <a:gd name="connsiteX44" fmla="*/ 957048 w 7832767"/>
              <a:gd name="connsiteY44" fmla="*/ 3392918 h 4099399"/>
              <a:gd name="connsiteX45" fmla="*/ 835904 w 7832767"/>
              <a:gd name="connsiteY45" fmla="*/ 3231596 h 4099399"/>
              <a:gd name="connsiteX46" fmla="*/ 930608 w 7832767"/>
              <a:gd name="connsiteY46" fmla="*/ 3195022 h 4099399"/>
              <a:gd name="connsiteX47" fmla="*/ 817153 w 7832767"/>
              <a:gd name="connsiteY47" fmla="*/ 3190514 h 4099399"/>
              <a:gd name="connsiteX48" fmla="*/ 727736 w 7832767"/>
              <a:gd name="connsiteY48" fmla="*/ 3191015 h 4099399"/>
              <a:gd name="connsiteX49" fmla="*/ 567170 w 7832767"/>
              <a:gd name="connsiteY49" fmla="*/ 3150434 h 4099399"/>
              <a:gd name="connsiteX50" fmla="*/ 2784 w 7832767"/>
              <a:gd name="connsiteY50" fmla="*/ 3218569 h 4099399"/>
              <a:gd name="connsiteX51" fmla="*/ 122006 w 7832767"/>
              <a:gd name="connsiteY51" fmla="*/ 3122877 h 4099399"/>
              <a:gd name="connsiteX52" fmla="*/ 264786 w 7832767"/>
              <a:gd name="connsiteY52" fmla="*/ 3068269 h 4099399"/>
              <a:gd name="connsiteX53" fmla="*/ 72009 w 7832767"/>
              <a:gd name="connsiteY53" fmla="*/ 3039210 h 4099399"/>
              <a:gd name="connsiteX54" fmla="*/ 459485 w 7832767"/>
              <a:gd name="connsiteY54" fmla="*/ 2948028 h 4099399"/>
              <a:gd name="connsiteX55" fmla="*/ 365260 w 7832767"/>
              <a:gd name="connsiteY55" fmla="*/ 2866364 h 4099399"/>
              <a:gd name="connsiteX56" fmla="*/ 607071 w 7832767"/>
              <a:gd name="connsiteY56" fmla="*/ 2498127 h 4099399"/>
              <a:gd name="connsiteX57" fmla="*/ 1090213 w 7832767"/>
              <a:gd name="connsiteY57" fmla="*/ 2289209 h 4099399"/>
              <a:gd name="connsiteX58" fmla="*/ 1337313 w 7832767"/>
              <a:gd name="connsiteY58" fmla="*/ 2272676 h 4099399"/>
              <a:gd name="connsiteX59" fmla="*/ 1268086 w 7832767"/>
              <a:gd name="connsiteY59" fmla="*/ 2205541 h 4099399"/>
              <a:gd name="connsiteX60" fmla="*/ 1449324 w 7832767"/>
              <a:gd name="connsiteY60" fmla="*/ 1827285 h 4099399"/>
              <a:gd name="connsiteX61" fmla="*/ 1255107 w 7832767"/>
              <a:gd name="connsiteY61" fmla="*/ 1849829 h 4099399"/>
              <a:gd name="connsiteX62" fmla="*/ 259497 w 7832767"/>
              <a:gd name="connsiteY62" fmla="*/ 1865862 h 4099399"/>
              <a:gd name="connsiteX63" fmla="*/ 160947 w 7832767"/>
              <a:gd name="connsiteY63" fmla="*/ 1851332 h 4099399"/>
              <a:gd name="connsiteX64" fmla="*/ 845998 w 7832767"/>
              <a:gd name="connsiteY64" fmla="*/ 1661453 h 4099399"/>
              <a:gd name="connsiteX65" fmla="*/ 575343 w 7832767"/>
              <a:gd name="connsiteY65" fmla="*/ 1610350 h 4099399"/>
              <a:gd name="connsiteX66" fmla="*/ 512846 w 7832767"/>
              <a:gd name="connsiteY66" fmla="*/ 1589809 h 4099399"/>
              <a:gd name="connsiteX67" fmla="*/ 570054 w 7832767"/>
              <a:gd name="connsiteY67" fmla="*/ 1536702 h 4099399"/>
              <a:gd name="connsiteX68" fmla="*/ 714276 w 7832767"/>
              <a:gd name="connsiteY68" fmla="*/ 1483095 h 4099399"/>
              <a:gd name="connsiteX69" fmla="*/ 321033 w 7832767"/>
              <a:gd name="connsiteY69" fmla="*/ 1560250 h 4099399"/>
              <a:gd name="connsiteX70" fmla="*/ 348915 w 7832767"/>
              <a:gd name="connsiteY70" fmla="*/ 1478587 h 4099399"/>
              <a:gd name="connsiteX71" fmla="*/ 309975 w 7832767"/>
              <a:gd name="connsiteY71" fmla="*/ 1404938 h 4099399"/>
              <a:gd name="connsiteX72" fmla="*/ 531595 w 7832767"/>
              <a:gd name="connsiteY72" fmla="*/ 1310249 h 4099399"/>
              <a:gd name="connsiteX73" fmla="*/ 840230 w 7832767"/>
              <a:gd name="connsiteY73" fmla="*/ 1125380 h 4099399"/>
              <a:gd name="connsiteX74" fmla="*/ 1149825 w 7832767"/>
              <a:gd name="connsiteY74" fmla="*/ 1007142 h 4099399"/>
              <a:gd name="connsiteX75" fmla="*/ 1405096 w 7832767"/>
              <a:gd name="connsiteY75" fmla="*/ 901932 h 4099399"/>
              <a:gd name="connsiteX76" fmla="*/ 1167613 w 7832767"/>
              <a:gd name="connsiteY76" fmla="*/ 918465 h 4099399"/>
              <a:gd name="connsiteX77" fmla="*/ 1563740 w 7832767"/>
              <a:gd name="connsiteY77" fmla="*/ 752632 h 4099399"/>
              <a:gd name="connsiteX78" fmla="*/ 1623833 w 7832767"/>
              <a:gd name="connsiteY78" fmla="*/ 742112 h 4099399"/>
              <a:gd name="connsiteX79" fmla="*/ 2259848 w 7832767"/>
              <a:gd name="connsiteY79" fmla="*/ 624877 h 4099399"/>
              <a:gd name="connsiteX80" fmla="*/ 2382917 w 7832767"/>
              <a:gd name="connsiteY80" fmla="*/ 566761 h 4099399"/>
              <a:gd name="connsiteX81" fmla="*/ 2241099 w 7832767"/>
              <a:gd name="connsiteY81" fmla="*/ 554235 h 4099399"/>
              <a:gd name="connsiteX82" fmla="*/ 1768535 w 7832767"/>
              <a:gd name="connsiteY82" fmla="*/ 588806 h 4099399"/>
              <a:gd name="connsiteX83" fmla="*/ 2089668 w 7832767"/>
              <a:gd name="connsiteY83" fmla="*/ 516159 h 4099399"/>
              <a:gd name="connsiteX84" fmla="*/ 1739690 w 7832767"/>
              <a:gd name="connsiteY84" fmla="*/ 493614 h 4099399"/>
              <a:gd name="connsiteX85" fmla="*/ 1657003 w 7832767"/>
              <a:gd name="connsiteY85" fmla="*/ 436500 h 4099399"/>
              <a:gd name="connsiteX86" fmla="*/ 1716134 w 7832767"/>
              <a:gd name="connsiteY86" fmla="*/ 380889 h 4099399"/>
              <a:gd name="connsiteX87" fmla="*/ 1931986 w 7832767"/>
              <a:gd name="connsiteY87" fmla="*/ 319766 h 4099399"/>
              <a:gd name="connsiteX88" fmla="*/ 2152163 w 7832767"/>
              <a:gd name="connsiteY88" fmla="*/ 230087 h 4099399"/>
              <a:gd name="connsiteX89" fmla="*/ 2858367 w 7832767"/>
              <a:gd name="connsiteY89" fmla="*/ 102831 h 4099399"/>
              <a:gd name="connsiteX90" fmla="*/ 3327568 w 7832767"/>
              <a:gd name="connsiteY90" fmla="*/ 61248 h 4099399"/>
              <a:gd name="connsiteX91" fmla="*/ 4227028 w 7832767"/>
              <a:gd name="connsiteY91" fmla="*/ 1129 h 4099399"/>
              <a:gd name="connsiteX92" fmla="*/ 4436398 w 7832767"/>
              <a:gd name="connsiteY92" fmla="*/ 580 h 40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32767" h="4099399">
                <a:moveTo>
                  <a:pt x="4436398" y="580"/>
                </a:moveTo>
                <a:cubicBezTo>
                  <a:pt x="4645360" y="3164"/>
                  <a:pt x="4853309" y="13778"/>
                  <a:pt x="5062070" y="20166"/>
                </a:cubicBezTo>
                <a:cubicBezTo>
                  <a:pt x="5516848" y="34696"/>
                  <a:pt x="5974030" y="34194"/>
                  <a:pt x="6429770" y="44716"/>
                </a:cubicBezTo>
                <a:cubicBezTo>
                  <a:pt x="6713886" y="51228"/>
                  <a:pt x="6994637" y="74776"/>
                  <a:pt x="7261927" y="147922"/>
                </a:cubicBezTo>
                <a:cubicBezTo>
                  <a:pt x="7299424" y="158443"/>
                  <a:pt x="7341729" y="160448"/>
                  <a:pt x="7370574" y="185497"/>
                </a:cubicBezTo>
                <a:cubicBezTo>
                  <a:pt x="7402784" y="213553"/>
                  <a:pt x="7389804" y="254635"/>
                  <a:pt x="7342690" y="262652"/>
                </a:cubicBezTo>
                <a:cubicBezTo>
                  <a:pt x="7282599" y="273173"/>
                  <a:pt x="7221066" y="276179"/>
                  <a:pt x="7154722" y="283192"/>
                </a:cubicBezTo>
                <a:cubicBezTo>
                  <a:pt x="7180202" y="321770"/>
                  <a:pt x="7241736" y="292713"/>
                  <a:pt x="7257600" y="340809"/>
                </a:cubicBezTo>
                <a:cubicBezTo>
                  <a:pt x="7186452" y="373874"/>
                  <a:pt x="7100400" y="352331"/>
                  <a:pt x="7031654" y="384897"/>
                </a:cubicBezTo>
                <a:cubicBezTo>
                  <a:pt x="7033577" y="407441"/>
                  <a:pt x="7048960" y="409446"/>
                  <a:pt x="7061460" y="415459"/>
                </a:cubicBezTo>
                <a:cubicBezTo>
                  <a:pt x="7073960" y="420968"/>
                  <a:pt x="7105206" y="412953"/>
                  <a:pt x="7091746" y="444516"/>
                </a:cubicBezTo>
                <a:cubicBezTo>
                  <a:pt x="6948967" y="463553"/>
                  <a:pt x="6812438" y="528183"/>
                  <a:pt x="6661966" y="519166"/>
                </a:cubicBezTo>
                <a:cubicBezTo>
                  <a:pt x="6848013" y="536700"/>
                  <a:pt x="7005214" y="608344"/>
                  <a:pt x="7169625" y="655940"/>
                </a:cubicBezTo>
                <a:cubicBezTo>
                  <a:pt x="7162896" y="712052"/>
                  <a:pt x="7096554" y="689507"/>
                  <a:pt x="7077324" y="729587"/>
                </a:cubicBezTo>
                <a:cubicBezTo>
                  <a:pt x="7182606" y="757642"/>
                  <a:pt x="7283560" y="790709"/>
                  <a:pt x="7370574" y="845819"/>
                </a:cubicBezTo>
                <a:cubicBezTo>
                  <a:pt x="7448935" y="895418"/>
                  <a:pt x="7523448" y="950028"/>
                  <a:pt x="7608539" y="990610"/>
                </a:cubicBezTo>
                <a:cubicBezTo>
                  <a:pt x="7697957" y="1033195"/>
                  <a:pt x="7752280" y="1087804"/>
                  <a:pt x="7742185" y="1180991"/>
                </a:cubicBezTo>
                <a:cubicBezTo>
                  <a:pt x="7737858" y="1219067"/>
                  <a:pt x="7749396" y="1251131"/>
                  <a:pt x="7789296" y="1266161"/>
                </a:cubicBezTo>
                <a:cubicBezTo>
                  <a:pt x="7838813" y="1284698"/>
                  <a:pt x="7833526" y="1312754"/>
                  <a:pt x="7831602" y="1355841"/>
                </a:cubicBezTo>
                <a:cubicBezTo>
                  <a:pt x="7828717" y="1407443"/>
                  <a:pt x="7803238" y="1427485"/>
                  <a:pt x="7758529" y="1445019"/>
                </a:cubicBezTo>
                <a:cubicBezTo>
                  <a:pt x="7694591" y="1469568"/>
                  <a:pt x="7694110" y="1507644"/>
                  <a:pt x="7710936" y="1553237"/>
                </a:cubicBezTo>
                <a:cubicBezTo>
                  <a:pt x="7720072" y="1578286"/>
                  <a:pt x="7734012" y="1598327"/>
                  <a:pt x="7754684" y="1616863"/>
                </a:cubicBezTo>
                <a:cubicBezTo>
                  <a:pt x="7826314" y="1681493"/>
                  <a:pt x="7825833" y="1682494"/>
                  <a:pt x="7755645" y="1759148"/>
                </a:cubicBezTo>
                <a:cubicBezTo>
                  <a:pt x="7736896" y="1779688"/>
                  <a:pt x="7716704" y="1793216"/>
                  <a:pt x="7725360" y="1826283"/>
                </a:cubicBezTo>
                <a:cubicBezTo>
                  <a:pt x="7754684" y="1936002"/>
                  <a:pt x="7750838" y="1936002"/>
                  <a:pt x="7633056" y="1972074"/>
                </a:cubicBezTo>
                <a:cubicBezTo>
                  <a:pt x="7606135" y="1980591"/>
                  <a:pt x="7570080" y="1973076"/>
                  <a:pt x="7554696" y="2004640"/>
                </a:cubicBezTo>
                <a:cubicBezTo>
                  <a:pt x="7564311" y="2027686"/>
                  <a:pt x="7541716" y="2583799"/>
                  <a:pt x="7562870" y="2592817"/>
                </a:cubicBezTo>
                <a:cubicBezTo>
                  <a:pt x="7728244" y="2663458"/>
                  <a:pt x="7748914" y="2746625"/>
                  <a:pt x="7620078" y="2877387"/>
                </a:cubicBezTo>
                <a:cubicBezTo>
                  <a:pt x="7533544" y="2965063"/>
                  <a:pt x="7543639" y="3108349"/>
                  <a:pt x="7579695" y="3198029"/>
                </a:cubicBezTo>
                <a:cubicBezTo>
                  <a:pt x="7715743" y="3237608"/>
                  <a:pt x="7685939" y="3342818"/>
                  <a:pt x="7713340" y="3435003"/>
                </a:cubicBezTo>
                <a:cubicBezTo>
                  <a:pt x="7733531" y="3504142"/>
                  <a:pt x="7654210" y="3494623"/>
                  <a:pt x="7658054" y="3526187"/>
                </a:cubicBezTo>
                <a:cubicBezTo>
                  <a:pt x="7708052" y="3564262"/>
                  <a:pt x="7774874" y="3576287"/>
                  <a:pt x="7813815" y="3628391"/>
                </a:cubicBezTo>
                <a:cubicBezTo>
                  <a:pt x="7743627" y="3666467"/>
                  <a:pt x="7708052" y="3720074"/>
                  <a:pt x="7669112" y="3773681"/>
                </a:cubicBezTo>
                <a:cubicBezTo>
                  <a:pt x="7606135" y="3860855"/>
                  <a:pt x="7520564" y="3934503"/>
                  <a:pt x="7429704" y="4001137"/>
                </a:cubicBezTo>
                <a:lnTo>
                  <a:pt x="7417475" y="4099399"/>
                </a:lnTo>
                <a:lnTo>
                  <a:pt x="180606" y="4099399"/>
                </a:lnTo>
                <a:lnTo>
                  <a:pt x="164649" y="4093760"/>
                </a:lnTo>
                <a:cubicBezTo>
                  <a:pt x="148507" y="4086464"/>
                  <a:pt x="145082" y="4080295"/>
                  <a:pt x="160465" y="4076287"/>
                </a:cubicBezTo>
                <a:cubicBezTo>
                  <a:pt x="230173" y="4057751"/>
                  <a:pt x="478714" y="3837810"/>
                  <a:pt x="549383" y="3827790"/>
                </a:cubicBezTo>
                <a:cubicBezTo>
                  <a:pt x="631589" y="3816267"/>
                  <a:pt x="647934" y="3800736"/>
                  <a:pt x="756100" y="3722078"/>
                </a:cubicBezTo>
                <a:cubicBezTo>
                  <a:pt x="827251" y="3670474"/>
                  <a:pt x="531115" y="3782698"/>
                  <a:pt x="415738" y="3746126"/>
                </a:cubicBezTo>
                <a:cubicBezTo>
                  <a:pt x="373433" y="3732598"/>
                  <a:pt x="671971" y="3589813"/>
                  <a:pt x="671971" y="3563762"/>
                </a:cubicBezTo>
                <a:cubicBezTo>
                  <a:pt x="671971" y="3536206"/>
                  <a:pt x="645049" y="3530194"/>
                  <a:pt x="619570" y="3530194"/>
                </a:cubicBezTo>
                <a:cubicBezTo>
                  <a:pt x="562844" y="3530194"/>
                  <a:pt x="580151" y="3506145"/>
                  <a:pt x="523422" y="3507649"/>
                </a:cubicBezTo>
                <a:cubicBezTo>
                  <a:pt x="689758" y="3438010"/>
                  <a:pt x="792637" y="3456547"/>
                  <a:pt x="957048" y="3392918"/>
                </a:cubicBezTo>
                <a:cubicBezTo>
                  <a:pt x="1037333" y="3361856"/>
                  <a:pt x="753217" y="3258649"/>
                  <a:pt x="835904" y="3231596"/>
                </a:cubicBezTo>
                <a:cubicBezTo>
                  <a:pt x="867151" y="3221074"/>
                  <a:pt x="908974" y="3232097"/>
                  <a:pt x="930608" y="3195022"/>
                </a:cubicBezTo>
                <a:cubicBezTo>
                  <a:pt x="896476" y="3165464"/>
                  <a:pt x="851286" y="3178490"/>
                  <a:pt x="817153" y="3190514"/>
                </a:cubicBezTo>
                <a:cubicBezTo>
                  <a:pt x="730141" y="3221576"/>
                  <a:pt x="736391" y="3214062"/>
                  <a:pt x="727736" y="3191015"/>
                </a:cubicBezTo>
                <a:cubicBezTo>
                  <a:pt x="699374" y="3112357"/>
                  <a:pt x="629186" y="3137408"/>
                  <a:pt x="567170" y="3150434"/>
                </a:cubicBezTo>
                <a:cubicBezTo>
                  <a:pt x="379682" y="3189512"/>
                  <a:pt x="189791" y="3178490"/>
                  <a:pt x="2784" y="3218569"/>
                </a:cubicBezTo>
                <a:cubicBezTo>
                  <a:pt x="-17406" y="3223079"/>
                  <a:pt x="77299" y="3133400"/>
                  <a:pt x="122006" y="3122877"/>
                </a:cubicBezTo>
                <a:cubicBezTo>
                  <a:pt x="170561" y="3111856"/>
                  <a:pt x="230173" y="3119872"/>
                  <a:pt x="264786" y="3068269"/>
                </a:cubicBezTo>
                <a:cubicBezTo>
                  <a:pt x="203252" y="3055243"/>
                  <a:pt x="133065" y="3080292"/>
                  <a:pt x="72009" y="3039210"/>
                </a:cubicBezTo>
                <a:cubicBezTo>
                  <a:pt x="207578" y="2982597"/>
                  <a:pt x="342665" y="2984601"/>
                  <a:pt x="459485" y="2948028"/>
                </a:cubicBezTo>
                <a:cubicBezTo>
                  <a:pt x="470061" y="2880393"/>
                  <a:pt x="393143" y="2904941"/>
                  <a:pt x="365260" y="2866364"/>
                </a:cubicBezTo>
                <a:cubicBezTo>
                  <a:pt x="1245010" y="2800232"/>
                  <a:pt x="753697" y="2604840"/>
                  <a:pt x="607071" y="2498127"/>
                </a:cubicBezTo>
                <a:cubicBezTo>
                  <a:pt x="558036" y="2462556"/>
                  <a:pt x="1073387" y="2293717"/>
                  <a:pt x="1090213" y="2289209"/>
                </a:cubicBezTo>
                <a:cubicBezTo>
                  <a:pt x="1132999" y="2278688"/>
                  <a:pt x="1302700" y="2286203"/>
                  <a:pt x="1337313" y="2272676"/>
                </a:cubicBezTo>
                <a:cubicBezTo>
                  <a:pt x="1381541" y="2255643"/>
                  <a:pt x="1235395" y="2226083"/>
                  <a:pt x="1268086" y="2205541"/>
                </a:cubicBezTo>
                <a:cubicBezTo>
                  <a:pt x="1497398" y="2060752"/>
                  <a:pt x="1513743" y="1842815"/>
                  <a:pt x="1449324" y="1827285"/>
                </a:cubicBezTo>
                <a:cubicBezTo>
                  <a:pt x="1382502" y="1811252"/>
                  <a:pt x="1317121" y="1823778"/>
                  <a:pt x="1255107" y="1849829"/>
                </a:cubicBezTo>
                <a:cubicBezTo>
                  <a:pt x="1154152" y="1892415"/>
                  <a:pt x="455158" y="1831793"/>
                  <a:pt x="259497" y="1865862"/>
                </a:cubicBezTo>
                <a:cubicBezTo>
                  <a:pt x="229691" y="1870872"/>
                  <a:pt x="189311" y="1893417"/>
                  <a:pt x="160947" y="1851332"/>
                </a:cubicBezTo>
                <a:cubicBezTo>
                  <a:pt x="362377" y="1715060"/>
                  <a:pt x="621013" y="1754138"/>
                  <a:pt x="845998" y="1661453"/>
                </a:cubicBezTo>
                <a:cubicBezTo>
                  <a:pt x="757542" y="1597824"/>
                  <a:pt x="667645" y="1600832"/>
                  <a:pt x="575343" y="1610350"/>
                </a:cubicBezTo>
                <a:cubicBezTo>
                  <a:pt x="551306" y="1612855"/>
                  <a:pt x="518615" y="1616362"/>
                  <a:pt x="512846" y="1589809"/>
                </a:cubicBezTo>
                <a:cubicBezTo>
                  <a:pt x="505636" y="1556242"/>
                  <a:pt x="544576" y="1550229"/>
                  <a:pt x="570054" y="1536702"/>
                </a:cubicBezTo>
                <a:cubicBezTo>
                  <a:pt x="608994" y="1515660"/>
                  <a:pt x="666682" y="1540710"/>
                  <a:pt x="714276" y="1483095"/>
                </a:cubicBezTo>
                <a:cubicBezTo>
                  <a:pt x="570054" y="1496622"/>
                  <a:pt x="448428" y="1520170"/>
                  <a:pt x="321033" y="1560250"/>
                </a:cubicBezTo>
                <a:cubicBezTo>
                  <a:pt x="332089" y="1524679"/>
                  <a:pt x="370548" y="1508145"/>
                  <a:pt x="348915" y="1478587"/>
                </a:cubicBezTo>
                <a:cubicBezTo>
                  <a:pt x="332571" y="1456542"/>
                  <a:pt x="285939" y="1446021"/>
                  <a:pt x="309975" y="1404938"/>
                </a:cubicBezTo>
                <a:cubicBezTo>
                  <a:pt x="377759" y="1361351"/>
                  <a:pt x="473907" y="1372876"/>
                  <a:pt x="531595" y="1310249"/>
                </a:cubicBezTo>
                <a:cubicBezTo>
                  <a:pt x="613321" y="1221071"/>
                  <a:pt x="740236" y="1190509"/>
                  <a:pt x="840230" y="1125380"/>
                </a:cubicBezTo>
                <a:cubicBezTo>
                  <a:pt x="873400" y="1104337"/>
                  <a:pt x="1091175" y="1030690"/>
                  <a:pt x="1149825" y="1007142"/>
                </a:cubicBezTo>
                <a:cubicBezTo>
                  <a:pt x="1231551" y="974076"/>
                  <a:pt x="1324813" y="962553"/>
                  <a:pt x="1405096" y="901932"/>
                </a:cubicBezTo>
                <a:cubicBezTo>
                  <a:pt x="1326255" y="889406"/>
                  <a:pt x="1262318" y="946021"/>
                  <a:pt x="1167613" y="918465"/>
                </a:cubicBezTo>
                <a:cubicBezTo>
                  <a:pt x="1317602" y="859848"/>
                  <a:pt x="1455092" y="833294"/>
                  <a:pt x="1563740" y="752632"/>
                </a:cubicBezTo>
                <a:cubicBezTo>
                  <a:pt x="1577201" y="742613"/>
                  <a:pt x="1603642" y="745619"/>
                  <a:pt x="1623833" y="742112"/>
                </a:cubicBezTo>
                <a:cubicBezTo>
                  <a:pt x="1836317" y="706540"/>
                  <a:pt x="2049765" y="676480"/>
                  <a:pt x="2259848" y="624877"/>
                </a:cubicBezTo>
                <a:cubicBezTo>
                  <a:pt x="2307442" y="612853"/>
                  <a:pt x="2391570" y="609847"/>
                  <a:pt x="2382917" y="566761"/>
                </a:cubicBezTo>
                <a:cubicBezTo>
                  <a:pt x="2369937" y="502131"/>
                  <a:pt x="2291577" y="548223"/>
                  <a:pt x="2241099" y="554235"/>
                </a:cubicBezTo>
                <a:cubicBezTo>
                  <a:pt x="2084379" y="573775"/>
                  <a:pt x="1927659" y="607843"/>
                  <a:pt x="1768535" y="588806"/>
                </a:cubicBezTo>
                <a:cubicBezTo>
                  <a:pt x="1875738" y="564757"/>
                  <a:pt x="1982463" y="540207"/>
                  <a:pt x="2089668" y="516159"/>
                </a:cubicBezTo>
                <a:cubicBezTo>
                  <a:pt x="1966597" y="524676"/>
                  <a:pt x="1859394" y="468563"/>
                  <a:pt x="1739690" y="493614"/>
                </a:cubicBezTo>
                <a:cubicBezTo>
                  <a:pt x="1701230" y="501630"/>
                  <a:pt x="1660850" y="476079"/>
                  <a:pt x="1657003" y="436500"/>
                </a:cubicBezTo>
                <a:cubicBezTo>
                  <a:pt x="1652677" y="404937"/>
                  <a:pt x="1688732" y="390909"/>
                  <a:pt x="1716134" y="380889"/>
                </a:cubicBezTo>
                <a:cubicBezTo>
                  <a:pt x="1786322" y="355337"/>
                  <a:pt x="1842086" y="279687"/>
                  <a:pt x="1931986" y="319766"/>
                </a:cubicBezTo>
                <a:cubicBezTo>
                  <a:pt x="1988712" y="256640"/>
                  <a:pt x="2079091" y="246619"/>
                  <a:pt x="2152163" y="230087"/>
                </a:cubicBezTo>
                <a:cubicBezTo>
                  <a:pt x="2385321" y="177982"/>
                  <a:pt x="2621844" y="137401"/>
                  <a:pt x="2858367" y="102831"/>
                </a:cubicBezTo>
                <a:cubicBezTo>
                  <a:pt x="3013645" y="80286"/>
                  <a:pt x="3173731" y="89806"/>
                  <a:pt x="3327568" y="61248"/>
                </a:cubicBezTo>
                <a:cubicBezTo>
                  <a:pt x="3628510" y="5637"/>
                  <a:pt x="3927528" y="7141"/>
                  <a:pt x="4227028" y="1129"/>
                </a:cubicBezTo>
                <a:cubicBezTo>
                  <a:pt x="4296975" y="-249"/>
                  <a:pt x="4366742" y="-281"/>
                  <a:pt x="4436398" y="5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2190E8-A861-65EC-5D4F-8DB51BDA8ABD}"/>
              </a:ext>
            </a:extLst>
          </p:cNvPr>
          <p:cNvSpPr>
            <a:spLocks noGrp="1"/>
          </p:cNvSpPr>
          <p:nvPr>
            <p:ph type="title"/>
          </p:nvPr>
        </p:nvSpPr>
        <p:spPr>
          <a:xfrm>
            <a:off x="6685280" y="2509519"/>
            <a:ext cx="5876905" cy="3000345"/>
          </a:xfrm>
        </p:spPr>
        <p:txBody>
          <a:bodyPr vert="horz" lIns="91440" tIns="45720" rIns="91440" bIns="45720" rtlCol="0" anchor="b">
            <a:normAutofit/>
          </a:bodyPr>
          <a:lstStyle/>
          <a:p>
            <a:r>
              <a:rPr lang="en-US" sz="3600" dirty="0"/>
              <a:t>EXAMPLES:----</a:t>
            </a:r>
            <a:br>
              <a:rPr lang="en-US" sz="1800" dirty="0"/>
            </a:br>
            <a:r>
              <a:rPr lang="en-US" sz="1800" dirty="0"/>
              <a:t>                                  </a:t>
            </a:r>
            <a:r>
              <a:rPr lang="en-US" sz="2400" dirty="0"/>
              <a:t>Zomato</a:t>
            </a:r>
            <a:br>
              <a:rPr lang="en-US" sz="2400" dirty="0"/>
            </a:br>
            <a:r>
              <a:rPr lang="en-US" sz="2400" dirty="0"/>
              <a:t>                          </a:t>
            </a:r>
            <a:r>
              <a:rPr lang="en-US" sz="2400" dirty="0" err="1"/>
              <a:t>Swiggy</a:t>
            </a:r>
            <a:br>
              <a:rPr lang="en-US" sz="2400" dirty="0"/>
            </a:br>
            <a:r>
              <a:rPr lang="en-US" sz="2400" dirty="0"/>
              <a:t>                          </a:t>
            </a:r>
            <a:r>
              <a:rPr lang="en-US" sz="2400" dirty="0" err="1"/>
              <a:t>Foodpanda</a:t>
            </a:r>
            <a:br>
              <a:rPr lang="en-US" sz="2400" dirty="0"/>
            </a:br>
            <a:r>
              <a:rPr lang="en-US" sz="2400" dirty="0"/>
              <a:t>                          </a:t>
            </a:r>
            <a:r>
              <a:rPr lang="en-US" sz="2400" dirty="0" err="1"/>
              <a:t>Fassos</a:t>
            </a:r>
            <a:br>
              <a:rPr lang="en-US" sz="2400" dirty="0"/>
            </a:br>
            <a:r>
              <a:rPr lang="en-US" sz="2400" dirty="0"/>
              <a:t>                          Uber Eats……</a:t>
            </a:r>
            <a:br>
              <a:rPr lang="en-US" sz="1800" dirty="0"/>
            </a:br>
            <a:r>
              <a:rPr lang="en-US" sz="1800" dirty="0"/>
              <a:t>                          </a:t>
            </a:r>
          </a:p>
        </p:txBody>
      </p:sp>
      <p:sp>
        <p:nvSpPr>
          <p:cNvPr id="6" name="TextBox 5">
            <a:extLst>
              <a:ext uri="{FF2B5EF4-FFF2-40B4-BE49-F238E27FC236}">
                <a16:creationId xmlns:a16="http://schemas.microsoft.com/office/drawing/2014/main" id="{002A0E6F-5423-5BD4-AC74-BD20545D39E2}"/>
              </a:ext>
            </a:extLst>
          </p:cNvPr>
          <p:cNvSpPr txBox="1"/>
          <p:nvPr/>
        </p:nvSpPr>
        <p:spPr>
          <a:xfrm>
            <a:off x="9748861"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20/12/top-things-you-must-know-before-ordering-your-food-on-train-using-e-catering-app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71044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AB252-8766-6973-C38B-77D390AE84BB}"/>
              </a:ext>
            </a:extLst>
          </p:cNvPr>
          <p:cNvSpPr>
            <a:spLocks noGrp="1"/>
          </p:cNvSpPr>
          <p:nvPr>
            <p:ph type="title"/>
          </p:nvPr>
        </p:nvSpPr>
        <p:spPr>
          <a:xfrm>
            <a:off x="793662" y="386930"/>
            <a:ext cx="10066122" cy="1298448"/>
          </a:xfrm>
        </p:spPr>
        <p:txBody>
          <a:bodyPr anchor="b">
            <a:normAutofit/>
          </a:bodyPr>
          <a:lstStyle/>
          <a:p>
            <a:r>
              <a:rPr lang="en-US" sz="4800"/>
              <a:t>ZOMATO:------</a:t>
            </a:r>
          </a:p>
        </p:txBody>
      </p:sp>
      <p:sp>
        <p:nvSpPr>
          <p:cNvPr id="3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1C87F5-BA9B-9EEE-2A3E-9BB0466E0F79}"/>
              </a:ext>
            </a:extLst>
          </p:cNvPr>
          <p:cNvSpPr>
            <a:spLocks noGrp="1"/>
          </p:cNvSpPr>
          <p:nvPr>
            <p:ph idx="1"/>
          </p:nvPr>
        </p:nvSpPr>
        <p:spPr>
          <a:xfrm>
            <a:off x="793661" y="2599509"/>
            <a:ext cx="4530898" cy="3639450"/>
          </a:xfrm>
        </p:spPr>
        <p:txBody>
          <a:bodyPr anchor="ctr">
            <a:normAutofit/>
          </a:bodyPr>
          <a:lstStyle/>
          <a:p>
            <a:r>
              <a:rPr lang="en-US" sz="1900" b="1" i="0">
                <a:effectLst/>
                <a:latin typeface="Arial" panose="020B0604020202020204" pitchFamily="34" charset="0"/>
              </a:rPr>
              <a:t>Zomato</a:t>
            </a:r>
            <a:r>
              <a:rPr lang="en-US" sz="1900" b="0" i="0">
                <a:effectLst/>
                <a:latin typeface="Arial" panose="020B0604020202020204" pitchFamily="34" charset="0"/>
              </a:rPr>
              <a:t> (</a:t>
            </a:r>
            <a:r>
              <a:rPr lang="en-US" sz="1900" b="0" i="0" u="none" strike="noStrike">
                <a:effectLst/>
                <a:latin typeface="Arial" panose="020B0604020202020204" pitchFamily="34" charset="0"/>
                <a:hlinkClick r:id="rId2" tooltip="Help:IPA/English"/>
              </a:rPr>
              <a:t>/zoʊmɑːtoʊ/</a:t>
            </a:r>
            <a:r>
              <a:rPr lang="en-US" sz="1900" b="0" i="0">
                <a:effectLst/>
                <a:latin typeface="Arial" panose="020B0604020202020204" pitchFamily="34" charset="0"/>
              </a:rPr>
              <a:t>) is an Indian </a:t>
            </a:r>
            <a:r>
              <a:rPr lang="en-US" sz="1900" b="0" i="0" u="none" strike="noStrike">
                <a:effectLst/>
                <a:latin typeface="Arial" panose="020B0604020202020204" pitchFamily="34" charset="0"/>
                <a:hlinkClick r:id="rId3" tooltip="Multinational corporation"/>
              </a:rPr>
              <a:t>multinational</a:t>
            </a:r>
            <a:r>
              <a:rPr lang="en-US" sz="1900" b="0" i="0">
                <a:effectLst/>
                <a:latin typeface="Arial" panose="020B0604020202020204" pitchFamily="34" charset="0"/>
              </a:rPr>
              <a:t> restaurant aggregator and </a:t>
            </a:r>
            <a:r>
              <a:rPr lang="en-US" sz="1900" b="0" i="0" u="none" strike="noStrike">
                <a:effectLst/>
                <a:latin typeface="Arial" panose="020B0604020202020204" pitchFamily="34" charset="0"/>
                <a:hlinkClick r:id="rId4" tooltip="Food delivery"/>
              </a:rPr>
              <a:t>food delivery</a:t>
            </a:r>
            <a:r>
              <a:rPr lang="en-US" sz="1900" b="0" i="0">
                <a:effectLst/>
                <a:latin typeface="Arial" panose="020B0604020202020204" pitchFamily="34" charset="0"/>
              </a:rPr>
              <a:t> company founded by Deepinder Goyal and Pankaj Chaddah in 2008.</a:t>
            </a:r>
            <a:r>
              <a:rPr lang="en-US" sz="1900" b="0" i="0" u="none" strike="noStrike" baseline="30000">
                <a:effectLst/>
                <a:latin typeface="Arial" panose="020B0604020202020204" pitchFamily="34" charset="0"/>
                <a:hlinkClick r:id="rId5"/>
              </a:rPr>
              <a:t>[4]</a:t>
            </a:r>
            <a:r>
              <a:rPr lang="en-US" sz="1900" b="0" i="0" u="none" strike="noStrike" baseline="30000">
                <a:effectLst/>
                <a:latin typeface="Arial" panose="020B0604020202020204" pitchFamily="34" charset="0"/>
                <a:hlinkClick r:id="rId6"/>
              </a:rPr>
              <a:t>[5]</a:t>
            </a:r>
            <a:r>
              <a:rPr lang="en-US" sz="1900" b="0" i="0">
                <a:effectLst/>
                <a:latin typeface="Arial" panose="020B0604020202020204" pitchFamily="34" charset="0"/>
              </a:rPr>
              <a:t> Zomato provides information, menus and user-reviews of restaurants as well as food delivery options from partner restaurants in select cities.</a:t>
            </a:r>
            <a:r>
              <a:rPr lang="en-US" sz="1900" b="0" i="0" u="none" strike="noStrike" baseline="30000">
                <a:effectLst/>
                <a:latin typeface="Arial" panose="020B0604020202020204" pitchFamily="34" charset="0"/>
                <a:hlinkClick r:id="rId7"/>
              </a:rPr>
              <a:t>[6]</a:t>
            </a:r>
            <a:r>
              <a:rPr lang="en-US" sz="1900" b="0" i="0">
                <a:effectLst/>
                <a:latin typeface="Arial" panose="020B0604020202020204" pitchFamily="34" charset="0"/>
              </a:rPr>
              <a:t> As of 2019, the service is available in 24 countries and in more than 10,000 cities.</a:t>
            </a:r>
            <a:r>
              <a:rPr lang="en-US" sz="1900" b="0" i="0" u="none" strike="noStrike" baseline="30000">
                <a:effectLst/>
                <a:latin typeface="Arial" panose="020B0604020202020204" pitchFamily="34" charset="0"/>
                <a:hlinkClick r:id="rId8"/>
              </a:rPr>
              <a:t>[</a:t>
            </a:r>
            <a:endParaRPr lang="en-US" sz="1900"/>
          </a:p>
        </p:txBody>
      </p:sp>
      <p:pic>
        <p:nvPicPr>
          <p:cNvPr id="8" name="Picture 7" descr="Graphical user interface, application&#10;&#10;Description automatically generated">
            <a:extLst>
              <a:ext uri="{FF2B5EF4-FFF2-40B4-BE49-F238E27FC236}">
                <a16:creationId xmlns:a16="http://schemas.microsoft.com/office/drawing/2014/main" id="{145CCA97-A585-15E5-B5AC-645F3EE898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4560" y="2296160"/>
            <a:ext cx="5810800" cy="4033520"/>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1554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20546-D948-6EF4-34F5-B17D851C66FC}"/>
              </a:ext>
            </a:extLst>
          </p:cNvPr>
          <p:cNvSpPr>
            <a:spLocks noGrp="1"/>
          </p:cNvSpPr>
          <p:nvPr>
            <p:ph type="title"/>
          </p:nvPr>
        </p:nvSpPr>
        <p:spPr>
          <a:xfrm>
            <a:off x="630936" y="639520"/>
            <a:ext cx="3429000" cy="1719072"/>
          </a:xfrm>
        </p:spPr>
        <p:txBody>
          <a:bodyPr anchor="b">
            <a:normAutofit/>
          </a:bodyPr>
          <a:lstStyle/>
          <a:p>
            <a:r>
              <a:rPr lang="en-US" sz="5400"/>
              <a:t>How to USE:-----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2B5B66-ADB0-5882-0FDA-F422F2E2D05B}"/>
              </a:ext>
            </a:extLst>
          </p:cNvPr>
          <p:cNvSpPr>
            <a:spLocks noGrp="1"/>
          </p:cNvSpPr>
          <p:nvPr>
            <p:ph idx="1"/>
          </p:nvPr>
        </p:nvSpPr>
        <p:spPr>
          <a:xfrm>
            <a:off x="630936" y="2807208"/>
            <a:ext cx="3429000" cy="3410712"/>
          </a:xfrm>
        </p:spPr>
        <p:txBody>
          <a:bodyPr anchor="t">
            <a:normAutofit/>
          </a:bodyPr>
          <a:lstStyle/>
          <a:p>
            <a:pPr>
              <a:buFont typeface="+mj-lt"/>
              <a:buAutoNum type="arabicPeriod"/>
            </a:pPr>
            <a:r>
              <a:rPr lang="en-US" sz="1500" b="0" i="0">
                <a:effectLst/>
                <a:latin typeface="arial" panose="020B0604020202020204" pitchFamily="34" charset="0"/>
              </a:rPr>
              <a:t>Track Food Delivery Industry Trends. ...</a:t>
            </a:r>
          </a:p>
          <a:p>
            <a:pPr>
              <a:buFont typeface="+mj-lt"/>
              <a:buAutoNum type="arabicPeriod"/>
            </a:pPr>
            <a:r>
              <a:rPr lang="en-US" sz="1500" b="0" i="0">
                <a:effectLst/>
                <a:latin typeface="arial" panose="020B0604020202020204" pitchFamily="34" charset="0"/>
              </a:rPr>
              <a:t>Choose Food Delivery Model. ...</a:t>
            </a:r>
          </a:p>
          <a:p>
            <a:pPr>
              <a:buFont typeface="+mj-lt"/>
              <a:buAutoNum type="arabicPeriod"/>
            </a:pPr>
            <a:r>
              <a:rPr lang="en-US" sz="1500" b="0" i="0">
                <a:effectLst/>
                <a:latin typeface="arial" panose="020B0604020202020204" pitchFamily="34" charset="0"/>
              </a:rPr>
              <a:t>Research target market. ...</a:t>
            </a:r>
          </a:p>
          <a:p>
            <a:pPr>
              <a:buFont typeface="+mj-lt"/>
              <a:buAutoNum type="arabicPeriod"/>
            </a:pPr>
            <a:r>
              <a:rPr lang="en-US" sz="1500" b="0" i="0">
                <a:effectLst/>
                <a:latin typeface="arial" panose="020B0604020202020204" pitchFamily="34" charset="0"/>
              </a:rPr>
              <a:t>Choose the main features of UberEats-like food delivery services. ...</a:t>
            </a:r>
          </a:p>
          <a:p>
            <a:pPr>
              <a:buFont typeface="+mj-lt"/>
              <a:buAutoNum type="arabicPeriod"/>
            </a:pPr>
            <a:r>
              <a:rPr lang="en-US" sz="1500" b="0" i="0">
                <a:effectLst/>
                <a:latin typeface="arial" panose="020B0604020202020204" pitchFamily="34" charset="0"/>
              </a:rPr>
              <a:t>Select the Technology Stack of Food Delivery App Development.</a:t>
            </a:r>
          </a:p>
          <a:p>
            <a:br>
              <a:rPr lang="en-US" sz="1500" b="0" i="0">
                <a:effectLst/>
                <a:latin typeface="arial" panose="020B0604020202020204" pitchFamily="34" charset="0"/>
              </a:rPr>
            </a:br>
            <a:endParaRPr lang="en-US" sz="1500"/>
          </a:p>
        </p:txBody>
      </p:sp>
      <p:pic>
        <p:nvPicPr>
          <p:cNvPr id="5" name="Picture 4" descr="Text&#10;&#10;Description automatically generated">
            <a:extLst>
              <a:ext uri="{FF2B5EF4-FFF2-40B4-BE49-F238E27FC236}">
                <a16:creationId xmlns:a16="http://schemas.microsoft.com/office/drawing/2014/main" id="{B8DDF02A-7142-600B-C727-0B7F64C029D6}"/>
              </a:ext>
            </a:extLst>
          </p:cNvPr>
          <p:cNvPicPr>
            <a:picLocks noChangeAspect="1"/>
          </p:cNvPicPr>
          <p:nvPr/>
        </p:nvPicPr>
        <p:blipFill rotWithShape="1">
          <a:blip r:embed="rId2">
            <a:extLst>
              <a:ext uri="{28A0092B-C50C-407E-A947-70E740481C1C}">
                <a14:useLocalDpi xmlns:a14="http://schemas.microsoft.com/office/drawing/2010/main" val="0"/>
              </a:ext>
            </a:extLst>
          </a:blip>
          <a:srcRect l="4167" t="23083" r="30466" b="17563"/>
          <a:stretch/>
        </p:blipFill>
        <p:spPr>
          <a:xfrm>
            <a:off x="4654296" y="1470045"/>
            <a:ext cx="6903720" cy="3917909"/>
          </a:xfrm>
          <a:prstGeom prst="rect">
            <a:avLst/>
          </a:prstGeom>
        </p:spPr>
      </p:pic>
    </p:spTree>
    <p:extLst>
      <p:ext uri="{BB962C8B-B14F-4D97-AF65-F5344CB8AC3E}">
        <p14:creationId xmlns:p14="http://schemas.microsoft.com/office/powerpoint/2010/main" val="278370439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55208-3D78-439A-F138-32A6B3441B88}"/>
              </a:ext>
            </a:extLst>
          </p:cNvPr>
          <p:cNvSpPr>
            <a:spLocks noGrp="1"/>
          </p:cNvSpPr>
          <p:nvPr>
            <p:ph type="title"/>
          </p:nvPr>
        </p:nvSpPr>
        <p:spPr>
          <a:xfrm>
            <a:off x="589560" y="856180"/>
            <a:ext cx="4560584" cy="1128068"/>
          </a:xfrm>
        </p:spPr>
        <p:txBody>
          <a:bodyPr anchor="ctr">
            <a:normAutofit/>
          </a:bodyPr>
          <a:lstStyle/>
          <a:p>
            <a:r>
              <a:rPr lang="en-US" sz="4000"/>
              <a:t>Test Cases:------</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91C835-DE04-CD9F-8A7D-6A55A7B32285}"/>
              </a:ext>
            </a:extLst>
          </p:cNvPr>
          <p:cNvSpPr>
            <a:spLocks noGrp="1"/>
          </p:cNvSpPr>
          <p:nvPr>
            <p:ph idx="1"/>
          </p:nvPr>
        </p:nvSpPr>
        <p:spPr>
          <a:xfrm>
            <a:off x="590719" y="2330505"/>
            <a:ext cx="4559425" cy="3979585"/>
          </a:xfrm>
        </p:spPr>
        <p:txBody>
          <a:bodyPr anchor="ctr">
            <a:normAutofit/>
          </a:bodyPr>
          <a:lstStyle/>
          <a:p>
            <a:r>
              <a:rPr lang="en-US" sz="1700"/>
              <a:t>Positive Cases:-----</a:t>
            </a:r>
          </a:p>
          <a:p>
            <a:pPr>
              <a:buFont typeface="Arial" panose="020B0604020202020204" pitchFamily="34" charset="0"/>
              <a:buChar char="•"/>
            </a:pPr>
            <a:r>
              <a:rPr lang="en-US" sz="1700" b="0" i="0">
                <a:effectLst/>
                <a:latin typeface="Nunito Sans" pitchFamily="2" charset="0"/>
              </a:rPr>
              <a:t>Verify users can log in to a Zomato account using a mobile number.</a:t>
            </a:r>
          </a:p>
          <a:p>
            <a:pPr>
              <a:buFont typeface="Arial" panose="020B0604020202020204" pitchFamily="34" charset="0"/>
              <a:buChar char="•"/>
            </a:pPr>
            <a:r>
              <a:rPr lang="en-US" sz="1700" b="0" i="0">
                <a:effectLst/>
                <a:latin typeface="Nunito Sans" pitchFamily="2" charset="0"/>
              </a:rPr>
              <a:t>Verify users can log in via different options such as email and password, Facebook, or Google sign-in.</a:t>
            </a:r>
          </a:p>
          <a:p>
            <a:pPr>
              <a:buFont typeface="Arial" panose="020B0604020202020204" pitchFamily="34" charset="0"/>
              <a:buChar char="•"/>
            </a:pPr>
            <a:r>
              <a:rPr lang="en-US" sz="1700" b="0" i="0">
                <a:effectLst/>
                <a:latin typeface="Nunito Sans" pitchFamily="2" charset="0"/>
              </a:rPr>
              <a:t>Verify users can create an account username and email.</a:t>
            </a:r>
          </a:p>
          <a:p>
            <a:pPr>
              <a:buFont typeface="Arial" panose="020B0604020202020204" pitchFamily="34" charset="0"/>
              <a:buChar char="•"/>
            </a:pPr>
            <a:r>
              <a:rPr lang="en-US" sz="1700" b="0" i="0">
                <a:effectLst/>
                <a:latin typeface="Nunito Sans" pitchFamily="2" charset="0"/>
              </a:rPr>
              <a:t>Verify users can choose delivery locations upon successful registration.</a:t>
            </a:r>
          </a:p>
          <a:p>
            <a:pPr>
              <a:buFont typeface="Arial" panose="020B0604020202020204" pitchFamily="34" charset="0"/>
              <a:buChar char="•"/>
            </a:pPr>
            <a:r>
              <a:rPr lang="en-US" sz="1700" b="0" i="0">
                <a:effectLst/>
                <a:latin typeface="Nunito Sans" pitchFamily="2" charset="0"/>
              </a:rPr>
              <a:t>Verify authentication is performed correctly when OTP is sent to the customer.</a:t>
            </a:r>
          </a:p>
          <a:p>
            <a:endParaRPr lang="en-US" sz="17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website&#10;&#10;Description automatically generated">
            <a:extLst>
              <a:ext uri="{FF2B5EF4-FFF2-40B4-BE49-F238E27FC236}">
                <a16:creationId xmlns:a16="http://schemas.microsoft.com/office/drawing/2014/main" id="{4B4B4905-E0B4-2678-6484-EEAF8D87D00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4" b="3065"/>
          <a:stretch/>
        </p:blipFill>
        <p:spPr>
          <a:xfrm>
            <a:off x="5977788" y="799352"/>
            <a:ext cx="5425410" cy="5259296"/>
          </a:xfrm>
          <a:prstGeom prst="rect">
            <a:avLst/>
          </a:prstGeom>
        </p:spPr>
      </p:pic>
      <p:sp>
        <p:nvSpPr>
          <p:cNvPr id="6" name="TextBox 5">
            <a:extLst>
              <a:ext uri="{FF2B5EF4-FFF2-40B4-BE49-F238E27FC236}">
                <a16:creationId xmlns:a16="http://schemas.microsoft.com/office/drawing/2014/main" id="{8B123B41-B96F-D398-5728-B41FCEB061A0}"/>
              </a:ext>
            </a:extLst>
          </p:cNvPr>
          <p:cNvSpPr txBox="1"/>
          <p:nvPr/>
        </p:nvSpPr>
        <p:spPr>
          <a:xfrm>
            <a:off x="9076920" y="5858593"/>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pilipinasdaily.com/food-pass-application-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98870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776</Words>
  <Application>Microsoft Office PowerPoint</Application>
  <PresentationFormat>Widescreen</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NAME:Arunkumar Nalluri     Registration NO:192111419 Course Name AND Code: CSA3723 =Software Testing and testing design</vt:lpstr>
      <vt:lpstr>Table of contents:---</vt:lpstr>
      <vt:lpstr>Introduction:--- </vt:lpstr>
      <vt:lpstr>Aim:---             To check FOOD DELIVERY APPLICATION in Payment                                                    method  AND Order details…</vt:lpstr>
      <vt:lpstr>EXAMPLES:----                                   Zomato                           Swiggy                           Foodpanda                           Fassos                           Uber Eats……                           </vt:lpstr>
      <vt:lpstr>ZOMATO:------</vt:lpstr>
      <vt:lpstr>How to USE:-----</vt:lpstr>
      <vt:lpstr>Test Cases:------</vt:lpstr>
      <vt:lpstr>PowerPoint Presentation</vt:lpstr>
      <vt:lpstr>Test scenario:---- </vt:lpstr>
      <vt:lpstr>Benefits:----- </vt:lpstr>
      <vt:lpstr>Payment Method:------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VARSHITHA NEERUKONDA</dc:creator>
  <cp:lastModifiedBy>Arunkumar Nalluri</cp:lastModifiedBy>
  <cp:revision>4</cp:revision>
  <dcterms:created xsi:type="dcterms:W3CDTF">2022-09-22T12:20:07Z</dcterms:created>
  <dcterms:modified xsi:type="dcterms:W3CDTF">2022-09-22T14:16:38Z</dcterms:modified>
</cp:coreProperties>
</file>