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g"/>
  <Override PartName="/ppt/media/image13.jpg" ContentType="image/jpg"/>
  <Override PartName="/ppt/media/image14.jpg" ContentType="image/jpg"/>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747BD8-4904-4210-A88E-0CFAF4E3BB1B}" v="60" dt="2024-08-25T13:00:12.94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91" y="2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layout>
        <c:manualLayout>
          <c:xMode val="edge"/>
          <c:yMode val="edge"/>
          <c:x val="0.47107040578660825"/>
          <c:y val="1.5636106938435711E-2"/>
        </c:manualLayout>
      </c:layout>
      <c:overlay val="0"/>
      <c:spPr>
        <a:solidFill>
          <a:schemeClr val="bg2"/>
        </a:solidFill>
      </c:spPr>
    </c:title>
    <c:autoTitleDeleted val="0"/>
    <c:plotArea>
      <c:layout>
        <c:manualLayout>
          <c:layoutTarget val="inner"/>
          <c:xMode val="edge"/>
          <c:yMode val="edge"/>
          <c:x val="9.4930070216146606E-2"/>
          <c:y val="8.0677258901260498E-2"/>
          <c:w val="0.87860096572184421"/>
          <c:h val="0.78484260748789358"/>
        </c:manualLayout>
      </c:layout>
      <c:barChart>
        <c:barDir val="col"/>
        <c:grouping val="stacked"/>
        <c:varyColors val="0"/>
        <c:ser>
          <c:idx val="0"/>
          <c:order val="0"/>
          <c:tx>
            <c:strRef>
              <c:f>'https://d.docs.live.net/c6feb8961782fc08/Documents/[ARUN NM PROJECT^L.xlsx]Sheet1'!$F$2</c:f>
              <c:strCache>
                <c:ptCount val="1"/>
                <c:pt idx="0">
                  <c:v>Salary</c:v>
                </c:pt>
              </c:strCache>
            </c:strRef>
          </c:tx>
          <c:invertIfNegative val="0"/>
          <c:dPt>
            <c:idx val="6"/>
            <c:invertIfNegative val="0"/>
            <c:bubble3D val="0"/>
            <c:spPr>
              <a:solidFill>
                <a:srgbClr val="C00000"/>
              </a:solidFill>
            </c:spPr>
            <c:extLst>
              <c:ext xmlns:c16="http://schemas.microsoft.com/office/drawing/2014/chart" uri="{C3380CC4-5D6E-409C-BE32-E72D297353CC}">
                <c16:uniqueId val="{00000001-592E-42CD-BA38-A19119C1A6B3}"/>
              </c:ext>
            </c:extLst>
          </c:dPt>
          <c:dPt>
            <c:idx val="16"/>
            <c:invertIfNegative val="0"/>
            <c:bubble3D val="0"/>
            <c:spPr>
              <a:solidFill>
                <a:srgbClr val="C00000"/>
              </a:solidFill>
            </c:spPr>
            <c:extLst>
              <c:ext xmlns:c16="http://schemas.microsoft.com/office/drawing/2014/chart" uri="{C3380CC4-5D6E-409C-BE32-E72D297353CC}">
                <c16:uniqueId val="{00000003-592E-42CD-BA38-A19119C1A6B3}"/>
              </c:ext>
            </c:extLst>
          </c:dPt>
          <c:dPt>
            <c:idx val="19"/>
            <c:invertIfNegative val="0"/>
            <c:bubble3D val="0"/>
            <c:spPr>
              <a:solidFill>
                <a:schemeClr val="accent3">
                  <a:lumMod val="50000"/>
                </a:schemeClr>
              </a:solidFill>
            </c:spPr>
            <c:extLst>
              <c:ext xmlns:c16="http://schemas.microsoft.com/office/drawing/2014/chart" uri="{C3380CC4-5D6E-409C-BE32-E72D297353CC}">
                <c16:uniqueId val="{00000005-592E-42CD-BA38-A19119C1A6B3}"/>
              </c:ext>
            </c:extLst>
          </c:dPt>
          <c:dPt>
            <c:idx val="31"/>
            <c:invertIfNegative val="0"/>
            <c:bubble3D val="0"/>
            <c:spPr>
              <a:solidFill>
                <a:schemeClr val="accent3">
                  <a:lumMod val="50000"/>
                </a:schemeClr>
              </a:solidFill>
            </c:spPr>
            <c:extLst>
              <c:ext xmlns:c16="http://schemas.microsoft.com/office/drawing/2014/chart" uri="{C3380CC4-5D6E-409C-BE32-E72D297353CC}">
                <c16:uniqueId val="{00000007-592E-42CD-BA38-A19119C1A6B3}"/>
              </c:ext>
            </c:extLst>
          </c:dPt>
          <c:dPt>
            <c:idx val="32"/>
            <c:invertIfNegative val="0"/>
            <c:bubble3D val="0"/>
            <c:spPr>
              <a:solidFill>
                <a:schemeClr val="accent3">
                  <a:lumMod val="50000"/>
                </a:schemeClr>
              </a:solidFill>
            </c:spPr>
            <c:extLst>
              <c:ext xmlns:c16="http://schemas.microsoft.com/office/drawing/2014/chart" uri="{C3380CC4-5D6E-409C-BE32-E72D297353CC}">
                <c16:uniqueId val="{00000009-592E-42CD-BA38-A19119C1A6B3}"/>
              </c:ext>
            </c:extLst>
          </c:dPt>
          <c:dPt>
            <c:idx val="38"/>
            <c:invertIfNegative val="0"/>
            <c:bubble3D val="0"/>
            <c:spPr>
              <a:solidFill>
                <a:schemeClr val="accent3">
                  <a:lumMod val="50000"/>
                </a:schemeClr>
              </a:solidFill>
            </c:spPr>
            <c:extLst>
              <c:ext xmlns:c16="http://schemas.microsoft.com/office/drawing/2014/chart" uri="{C3380CC4-5D6E-409C-BE32-E72D297353CC}">
                <c16:uniqueId val="{0000000B-592E-42CD-BA38-A19119C1A6B3}"/>
              </c:ext>
            </c:extLst>
          </c:dPt>
          <c:val>
            <c:numRef>
              <c:f>'https://d.docs.live.net/c6feb8961782fc08/Documents/[ARUN NM PROJECT^L.xlsx]Sheet1'!$F$3:$F$42</c:f>
              <c:numCache>
                <c:formatCode>General</c:formatCode>
                <c:ptCount val="40"/>
                <c:pt idx="0">
                  <c:v>20000</c:v>
                </c:pt>
                <c:pt idx="1">
                  <c:v>10000</c:v>
                </c:pt>
                <c:pt idx="2">
                  <c:v>30000</c:v>
                </c:pt>
                <c:pt idx="3">
                  <c:v>45000</c:v>
                </c:pt>
                <c:pt idx="4">
                  <c:v>25000</c:v>
                </c:pt>
                <c:pt idx="5">
                  <c:v>15000</c:v>
                </c:pt>
                <c:pt idx="6">
                  <c:v>66000</c:v>
                </c:pt>
                <c:pt idx="7">
                  <c:v>29000</c:v>
                </c:pt>
                <c:pt idx="8">
                  <c:v>36000</c:v>
                </c:pt>
                <c:pt idx="9">
                  <c:v>12000</c:v>
                </c:pt>
                <c:pt idx="10">
                  <c:v>45000</c:v>
                </c:pt>
                <c:pt idx="11">
                  <c:v>28000</c:v>
                </c:pt>
                <c:pt idx="12">
                  <c:v>14000</c:v>
                </c:pt>
                <c:pt idx="13">
                  <c:v>11000</c:v>
                </c:pt>
                <c:pt idx="14">
                  <c:v>35000</c:v>
                </c:pt>
                <c:pt idx="15">
                  <c:v>43000</c:v>
                </c:pt>
                <c:pt idx="16">
                  <c:v>69000</c:v>
                </c:pt>
                <c:pt idx="17">
                  <c:v>24000</c:v>
                </c:pt>
                <c:pt idx="18">
                  <c:v>41000</c:v>
                </c:pt>
                <c:pt idx="19">
                  <c:v>52000</c:v>
                </c:pt>
                <c:pt idx="20">
                  <c:v>35000</c:v>
                </c:pt>
                <c:pt idx="21">
                  <c:v>33000</c:v>
                </c:pt>
                <c:pt idx="22">
                  <c:v>44000</c:v>
                </c:pt>
                <c:pt idx="23">
                  <c:v>11000</c:v>
                </c:pt>
                <c:pt idx="24">
                  <c:v>22000</c:v>
                </c:pt>
                <c:pt idx="25">
                  <c:v>14500</c:v>
                </c:pt>
                <c:pt idx="26">
                  <c:v>32500</c:v>
                </c:pt>
                <c:pt idx="27">
                  <c:v>12500</c:v>
                </c:pt>
                <c:pt idx="28">
                  <c:v>25000</c:v>
                </c:pt>
                <c:pt idx="29">
                  <c:v>12400</c:v>
                </c:pt>
                <c:pt idx="30">
                  <c:v>32500</c:v>
                </c:pt>
                <c:pt idx="31">
                  <c:v>52100</c:v>
                </c:pt>
                <c:pt idx="32">
                  <c:v>53200</c:v>
                </c:pt>
                <c:pt idx="33">
                  <c:v>45000</c:v>
                </c:pt>
                <c:pt idx="34">
                  <c:v>25300</c:v>
                </c:pt>
                <c:pt idx="35">
                  <c:v>25350</c:v>
                </c:pt>
                <c:pt idx="36">
                  <c:v>15200</c:v>
                </c:pt>
                <c:pt idx="37">
                  <c:v>33000</c:v>
                </c:pt>
                <c:pt idx="38">
                  <c:v>54000</c:v>
                </c:pt>
                <c:pt idx="39">
                  <c:v>32000</c:v>
                </c:pt>
              </c:numCache>
            </c:numRef>
          </c:val>
          <c:extLst>
            <c:ext xmlns:c16="http://schemas.microsoft.com/office/drawing/2014/chart" uri="{C3380CC4-5D6E-409C-BE32-E72D297353CC}">
              <c16:uniqueId val="{0000000C-592E-42CD-BA38-A19119C1A6B3}"/>
            </c:ext>
          </c:extLst>
        </c:ser>
        <c:dLbls>
          <c:showLegendKey val="0"/>
          <c:showVal val="0"/>
          <c:showCatName val="0"/>
          <c:showSerName val="0"/>
          <c:showPercent val="0"/>
          <c:showBubbleSize val="0"/>
        </c:dLbls>
        <c:gapWidth val="150"/>
        <c:overlap val="100"/>
        <c:axId val="342976768"/>
        <c:axId val="343841408"/>
      </c:barChart>
      <c:catAx>
        <c:axId val="342976768"/>
        <c:scaling>
          <c:orientation val="minMax"/>
        </c:scaling>
        <c:delete val="0"/>
        <c:axPos val="b"/>
        <c:majorTickMark val="out"/>
        <c:minorTickMark val="none"/>
        <c:tickLblPos val="nextTo"/>
        <c:crossAx val="343841408"/>
        <c:crosses val="autoZero"/>
        <c:auto val="1"/>
        <c:lblAlgn val="ctr"/>
        <c:lblOffset val="100"/>
        <c:noMultiLvlLbl val="0"/>
      </c:catAx>
      <c:valAx>
        <c:axId val="343841408"/>
        <c:scaling>
          <c:orientation val="minMax"/>
        </c:scaling>
        <c:delete val="0"/>
        <c:axPos val="l"/>
        <c:majorGridlines/>
        <c:numFmt formatCode="General" sourceLinked="1"/>
        <c:majorTickMark val="out"/>
        <c:minorTickMark val="none"/>
        <c:tickLblPos val="nextTo"/>
        <c:crossAx val="342976768"/>
        <c:crosses val="autoZero"/>
        <c:crossBetween val="between"/>
      </c:valAx>
      <c:dTable>
        <c:showHorzBorder val="1"/>
        <c:showVertBorder val="1"/>
        <c:showOutline val="1"/>
        <c:showKeys val="1"/>
        <c:spPr>
          <a:noFill/>
        </c:spPr>
      </c:dTable>
    </c:plotArea>
    <c:legend>
      <c:legendPos val="r"/>
      <c:overlay val="0"/>
      <c:txPr>
        <a:bodyPr/>
        <a:lstStyle/>
        <a:p>
          <a:pPr rtl="0">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T. ARUN KUMAR</a:t>
            </a:r>
          </a:p>
          <a:p>
            <a:r>
              <a:rPr lang="en-US" sz="2400" dirty="0"/>
              <a:t>REGISTER NO: 312201227 &amp; autunm110312201227</a:t>
            </a:r>
          </a:p>
          <a:p>
            <a:r>
              <a:rPr lang="en-US" sz="2400" dirty="0"/>
              <a:t>DEPARTMENT: B.COM GENERAL (COMMERCE)</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6"/>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A198F0-419D-03CF-6D25-B9947334E46E}"/>
              </a:ext>
            </a:extLst>
          </p:cNvPr>
          <p:cNvSpPr>
            <a:spLocks noGrp="1"/>
          </p:cNvSpPr>
          <p:nvPr>
            <p:ph type="body" idx="1"/>
          </p:nvPr>
        </p:nvSpPr>
        <p:spPr>
          <a:xfrm>
            <a:off x="609600" y="1577340"/>
            <a:ext cx="10972800" cy="2769989"/>
          </a:xfrm>
        </p:spPr>
        <p:txBody>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685800" y="685800"/>
            <a:ext cx="5867401" cy="533400"/>
          </a:xfrm>
        </p:spPr>
        <p:txBody>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Tree>
    <p:extLst>
      <p:ext uri="{BB962C8B-B14F-4D97-AF65-F5344CB8AC3E}">
        <p14:creationId xmlns:p14="http://schemas.microsoft.com/office/powerpoint/2010/main" val="367247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descr="H">
            <a:extLst>
              <a:ext uri="{FF2B5EF4-FFF2-40B4-BE49-F238E27FC236}">
                <a16:creationId xmlns:a16="http://schemas.microsoft.com/office/drawing/2014/main" id="{A594B595-30E1-4932-989B-E873ED0FAF66}"/>
              </a:ext>
            </a:extLst>
          </p:cNvPr>
          <p:cNvGraphicFramePr>
            <a:graphicFrameLocks/>
          </p:cNvGraphicFramePr>
          <p:nvPr>
            <p:extLst>
              <p:ext uri="{D42A27DB-BD31-4B8C-83A1-F6EECF244321}">
                <p14:modId xmlns:p14="http://schemas.microsoft.com/office/powerpoint/2010/main" val="2795837652"/>
              </p:ext>
            </p:extLst>
          </p:nvPr>
        </p:nvGraphicFramePr>
        <p:xfrm>
          <a:off x="0" y="1181678"/>
          <a:ext cx="9448801" cy="49174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914400"/>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829627"/>
            <a:ext cx="39731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914400" y="2019300"/>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10B4EBCC-C6C4-F7DC-8AB8-16D69E4E1561}"/>
              </a:ext>
            </a:extLst>
          </p:cNvPr>
          <p:cNvPicPr>
            <a:picLocks noChangeAspect="1"/>
          </p:cNvPicPr>
          <p:nvPr/>
        </p:nvPicPr>
        <p:blipFill>
          <a:blip r:embed="rId4"/>
          <a:stretch>
            <a:fillRect/>
          </a:stretch>
        </p:blipFill>
        <p:spPr>
          <a:xfrm>
            <a:off x="1481618" y="3977343"/>
            <a:ext cx="317019" cy="323116"/>
          </a:xfrm>
          <a:prstGeom prst="rect">
            <a:avLst/>
          </a:prstGeom>
        </p:spPr>
      </p:pic>
      <p:pic>
        <p:nvPicPr>
          <p:cNvPr id="24" name="Picture 23">
            <a:extLst>
              <a:ext uri="{FF2B5EF4-FFF2-40B4-BE49-F238E27FC236}">
                <a16:creationId xmlns:a16="http://schemas.microsoft.com/office/drawing/2014/main" id="{0CBE2498-C822-F0E4-4852-2945E0C3BF91}"/>
              </a:ext>
            </a:extLst>
          </p:cNvPr>
          <p:cNvPicPr>
            <a:picLocks noChangeAspect="1"/>
          </p:cNvPicPr>
          <p:nvPr/>
        </p:nvPicPr>
        <p:blipFill>
          <a:blip r:embed="rId5"/>
          <a:stretch>
            <a:fillRect/>
          </a:stretch>
        </p:blipFill>
        <p:spPr>
          <a:xfrm>
            <a:off x="8766714" y="601007"/>
            <a:ext cx="457240" cy="457240"/>
          </a:xfrm>
          <a:prstGeom prst="rect">
            <a:avLst/>
          </a:prstGeom>
        </p:spPr>
      </p:pic>
      <p:pic>
        <p:nvPicPr>
          <p:cNvPr id="26" name="Picture 25">
            <a:extLst>
              <a:ext uri="{FF2B5EF4-FFF2-40B4-BE49-F238E27FC236}">
                <a16:creationId xmlns:a16="http://schemas.microsoft.com/office/drawing/2014/main" id="{E2AE7F4B-5BB6-9BFD-EE47-8EAD62881A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8949" y="3334378"/>
            <a:ext cx="4123709" cy="32066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in)">
                                      <p:cBhvr>
                                        <p:cTn id="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13025" cy="752129"/>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r>
              <a:rPr lang="en-US" u="sng" dirty="0"/>
              <a:t>:</a:t>
            </a:r>
            <a:endParaRPr u="sng"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E887400F-49FD-32DE-5BE1-7D399E86470D}"/>
              </a:ext>
            </a:extLst>
          </p:cNvPr>
          <p:cNvPicPr>
            <a:picLocks noChangeAspect="1"/>
          </p:cNvPicPr>
          <p:nvPr/>
        </p:nvPicPr>
        <p:blipFill>
          <a:blip r:embed="rId5"/>
          <a:stretch>
            <a:fillRect/>
          </a:stretch>
        </p:blipFill>
        <p:spPr>
          <a:xfrm>
            <a:off x="10701089" y="302485"/>
            <a:ext cx="652329" cy="6523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29627"/>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781050"/>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385444"/>
            <a:ext cx="10827067" cy="5539978"/>
          </a:xfrm>
        </p:spPr>
        <p:txBody>
          <a:bodyPr/>
          <a:lstStyle/>
          <a:p>
            <a:r>
              <a:rPr lang="en-IN" dirty="0"/>
              <a:t>Dataset Description</a:t>
            </a:r>
            <a:br>
              <a:rPr lang="en-IN" dirty="0"/>
            </a:br>
            <a:br>
              <a:rPr lang="en-IN"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7514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4" y="654939"/>
            <a:ext cx="9070975" cy="230960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br>
              <a:rPr lang="en-IN" sz="4250" spc="20" dirty="0"/>
            </a:br>
            <a:r>
              <a:rPr lang="en-IN" sz="3200" spc="20" dirty="0"/>
              <a:t>PERFORMANCE LEVEL</a:t>
            </a:r>
            <a:r>
              <a:rPr lang="en-US" sz="3200" spc="20" dirty="0"/>
              <a:t> =IFS(J3&gt;=5,"Very High",J3&gt;=4,"High",J3&gt;=3,“MED",TRUE,"LOW")</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83192" y="23494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425</Words>
  <Application>Microsoft Office PowerPoint</Application>
  <PresentationFormat>Widescreen</PresentationFormat>
  <Paragraphs>56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THE "WOW" IN OUR SOLUTION  PERFORMANCE LEVEL =IFS(J3&gt;=5,"Very High",J3&gt;=4,"High",J3&gt;=3,“MED",TRUE,"LOW")</vt:lpstr>
      <vt:lpstr>PowerPoint Presentation</vt:lpstr>
      <vt:lpstr>SUMMARY: </vt:lpstr>
      <vt:lpstr>RESULTS: </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arun2703a@gmail.com</cp:lastModifiedBy>
  <cp:revision>13</cp:revision>
  <dcterms:created xsi:type="dcterms:W3CDTF">2024-03-29T15:07:22Z</dcterms:created>
  <dcterms:modified xsi:type="dcterms:W3CDTF">2024-08-27T15:06:19Z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